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58" r:id="rId2"/>
    <p:sldId id="362" r:id="rId3"/>
    <p:sldId id="363" r:id="rId4"/>
    <p:sldId id="364" r:id="rId5"/>
    <p:sldId id="365" r:id="rId6"/>
    <p:sldId id="367" r:id="rId7"/>
    <p:sldId id="366" r:id="rId8"/>
    <p:sldId id="369" r:id="rId9"/>
    <p:sldId id="370" r:id="rId10"/>
    <p:sldId id="371" r:id="rId11"/>
    <p:sldId id="372" r:id="rId12"/>
    <p:sldId id="373" r:id="rId13"/>
  </p:sldIdLst>
  <p:sldSz cx="9144000" cy="6858000" type="screen4x3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A22"/>
    <a:srgbClr val="A20815"/>
    <a:srgbClr val="7F7F7F"/>
    <a:srgbClr val="E87722"/>
    <a:srgbClr val="CF4520"/>
    <a:srgbClr val="A21E33"/>
    <a:srgbClr val="FFC627"/>
    <a:srgbClr val="EFEEED"/>
    <a:srgbClr val="636463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14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9BD7A-517D-2748-B4C9-153E5DB94371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8B18FA-DFCF-194C-99D8-5B4149145CE6}">
      <dgm:prSet phldrT="[Text]" custT="1"/>
      <dgm:spPr/>
      <dgm:t>
        <a:bodyPr/>
        <a:lstStyle/>
        <a:p>
          <a:pPr rtl="0"/>
          <a:r>
            <a:rPr lang="en-US" sz="4800"/>
            <a:t>SDH</a:t>
          </a:r>
        </a:p>
      </dgm:t>
    </dgm:pt>
    <dgm:pt modelId="{8A5AE3C9-D7ED-A14C-972B-DDC389CF027C}" type="parTrans" cxnId="{4DFAEE24-32A8-2E41-A45B-5B8FD8A8E988}">
      <dgm:prSet/>
      <dgm:spPr/>
      <dgm:t>
        <a:bodyPr/>
        <a:lstStyle/>
        <a:p>
          <a:endParaRPr lang="en-US" sz="1800"/>
        </a:p>
      </dgm:t>
    </dgm:pt>
    <dgm:pt modelId="{B5255779-D106-944F-A5D1-B0D386714D67}" type="sibTrans" cxnId="{4DFAEE24-32A8-2E41-A45B-5B8FD8A8E988}">
      <dgm:prSet/>
      <dgm:spPr/>
      <dgm:t>
        <a:bodyPr/>
        <a:lstStyle/>
        <a:p>
          <a:endParaRPr lang="en-US" sz="1800"/>
        </a:p>
      </dgm:t>
    </dgm:pt>
    <dgm:pt modelId="{343E8363-0DD4-2145-B2D1-EC125AE37644}">
      <dgm:prSet phldrT="[Text]" custT="1"/>
      <dgm:spPr/>
      <dgm:t>
        <a:bodyPr/>
        <a:lstStyle/>
        <a:p>
          <a:pPr rtl="0"/>
          <a:r>
            <a:rPr lang="en-US" sz="1050" b="0" dirty="0"/>
            <a:t>Neighborhood and Built Environment</a:t>
          </a:r>
        </a:p>
      </dgm:t>
    </dgm:pt>
    <dgm:pt modelId="{E57AE5BB-FC03-CB4F-8CC3-54BCDA828A0C}" type="parTrans" cxnId="{21D45D3B-79F3-D24E-A442-0768B3601123}">
      <dgm:prSet/>
      <dgm:spPr/>
      <dgm:t>
        <a:bodyPr/>
        <a:lstStyle/>
        <a:p>
          <a:endParaRPr lang="en-US" sz="1800"/>
        </a:p>
      </dgm:t>
    </dgm:pt>
    <dgm:pt modelId="{A79998C3-0754-C94E-B314-A87E467F4C60}" type="sibTrans" cxnId="{21D45D3B-79F3-D24E-A442-0768B3601123}">
      <dgm:prSet/>
      <dgm:spPr/>
      <dgm:t>
        <a:bodyPr/>
        <a:lstStyle/>
        <a:p>
          <a:endParaRPr lang="en-US" sz="1800"/>
        </a:p>
      </dgm:t>
    </dgm:pt>
    <dgm:pt modelId="{36772BB1-C00A-134B-8136-625C9679759A}">
      <dgm:prSet phldrT="[Text]" custT="1"/>
      <dgm:spPr/>
      <dgm:t>
        <a:bodyPr/>
        <a:lstStyle/>
        <a:p>
          <a:r>
            <a:rPr lang="en-US" sz="1050" b="0" dirty="0"/>
            <a:t>Health and Health Care</a:t>
          </a:r>
        </a:p>
      </dgm:t>
    </dgm:pt>
    <dgm:pt modelId="{33B84CE8-5F47-7B4F-B4C5-90208536DA47}" type="parTrans" cxnId="{B2687CED-B6B6-8747-B7A7-D02D3507C0CF}">
      <dgm:prSet/>
      <dgm:spPr/>
      <dgm:t>
        <a:bodyPr/>
        <a:lstStyle/>
        <a:p>
          <a:endParaRPr lang="en-US" sz="1800"/>
        </a:p>
      </dgm:t>
    </dgm:pt>
    <dgm:pt modelId="{DAD7E6CB-87E1-3847-BA2E-EAD404DBC4E7}" type="sibTrans" cxnId="{B2687CED-B6B6-8747-B7A7-D02D3507C0CF}">
      <dgm:prSet/>
      <dgm:spPr/>
      <dgm:t>
        <a:bodyPr/>
        <a:lstStyle/>
        <a:p>
          <a:endParaRPr lang="en-US" sz="1800"/>
        </a:p>
      </dgm:t>
    </dgm:pt>
    <dgm:pt modelId="{734CEC56-21DE-7C4A-A09F-399EE8C2C6FF}">
      <dgm:prSet phldrT="[Text]" custT="1"/>
      <dgm:spPr/>
      <dgm:t>
        <a:bodyPr/>
        <a:lstStyle/>
        <a:p>
          <a:r>
            <a:rPr lang="en-US" sz="1050" b="0" dirty="0"/>
            <a:t>Social and Community Context</a:t>
          </a:r>
        </a:p>
      </dgm:t>
    </dgm:pt>
    <dgm:pt modelId="{AAA7301B-9D45-A443-80FD-CF01692EF1B7}" type="parTrans" cxnId="{483A6F98-7F82-F943-A9E8-F163134BB82D}">
      <dgm:prSet/>
      <dgm:spPr/>
      <dgm:t>
        <a:bodyPr/>
        <a:lstStyle/>
        <a:p>
          <a:endParaRPr lang="en-US" sz="1800"/>
        </a:p>
      </dgm:t>
    </dgm:pt>
    <dgm:pt modelId="{A80C8145-659C-9646-A2D3-7BF56F28FE0C}" type="sibTrans" cxnId="{483A6F98-7F82-F943-A9E8-F163134BB82D}">
      <dgm:prSet/>
      <dgm:spPr/>
      <dgm:t>
        <a:bodyPr/>
        <a:lstStyle/>
        <a:p>
          <a:endParaRPr lang="en-US" sz="1800"/>
        </a:p>
      </dgm:t>
    </dgm:pt>
    <dgm:pt modelId="{31C554C0-F554-BA46-957A-44EBB277314E}">
      <dgm:prSet phldrT="[Text]" custT="1"/>
      <dgm:spPr/>
      <dgm:t>
        <a:bodyPr/>
        <a:lstStyle/>
        <a:p>
          <a:r>
            <a:rPr lang="en-US" sz="1050" b="0" dirty="0"/>
            <a:t>Education</a:t>
          </a:r>
        </a:p>
      </dgm:t>
    </dgm:pt>
    <dgm:pt modelId="{7732DA10-DF76-9A4A-AF37-434D57716C7B}" type="parTrans" cxnId="{13CADF19-ACA6-644C-9701-F04742282569}">
      <dgm:prSet/>
      <dgm:spPr/>
      <dgm:t>
        <a:bodyPr/>
        <a:lstStyle/>
        <a:p>
          <a:endParaRPr lang="en-US" sz="1800"/>
        </a:p>
      </dgm:t>
    </dgm:pt>
    <dgm:pt modelId="{25D00DB5-BC5D-2D47-A1C9-0252783E4366}" type="sibTrans" cxnId="{13CADF19-ACA6-644C-9701-F04742282569}">
      <dgm:prSet/>
      <dgm:spPr/>
      <dgm:t>
        <a:bodyPr/>
        <a:lstStyle/>
        <a:p>
          <a:endParaRPr lang="en-US" sz="1800"/>
        </a:p>
      </dgm:t>
    </dgm:pt>
    <dgm:pt modelId="{0F088147-E26E-5946-B1C8-4DF1EF340DA9}">
      <dgm:prSet phldrT="[Text]" custT="1"/>
      <dgm:spPr/>
      <dgm:t>
        <a:bodyPr/>
        <a:lstStyle/>
        <a:p>
          <a:r>
            <a:rPr lang="en-US" sz="1050" b="0" dirty="0"/>
            <a:t>Economic Stability</a:t>
          </a:r>
        </a:p>
      </dgm:t>
    </dgm:pt>
    <dgm:pt modelId="{F661A88C-A22C-2E4A-89F1-CF92DE309E8C}" type="parTrans" cxnId="{D47A513A-50B6-0843-9EC9-F3C0C9B0B22F}">
      <dgm:prSet/>
      <dgm:spPr/>
      <dgm:t>
        <a:bodyPr/>
        <a:lstStyle/>
        <a:p>
          <a:endParaRPr lang="en-US" sz="1800"/>
        </a:p>
      </dgm:t>
    </dgm:pt>
    <dgm:pt modelId="{D716E4B5-7FCA-0444-A760-3D089549AE83}" type="sibTrans" cxnId="{D47A513A-50B6-0843-9EC9-F3C0C9B0B22F}">
      <dgm:prSet/>
      <dgm:spPr/>
      <dgm:t>
        <a:bodyPr/>
        <a:lstStyle/>
        <a:p>
          <a:endParaRPr lang="en-US" sz="1800"/>
        </a:p>
      </dgm:t>
    </dgm:pt>
    <dgm:pt modelId="{26613594-0E7D-C142-82A9-2E9D76D5E185}" type="pres">
      <dgm:prSet presAssocID="{6409BD7A-517D-2748-B4C9-153E5DB9437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76CA170-43EC-F340-B1B4-2B8AA71F4AD2}" type="pres">
      <dgm:prSet presAssocID="{E88B18FA-DFCF-194C-99D8-5B4149145CE6}" presName="centerShape" presStyleLbl="node0" presStyleIdx="0" presStyleCnt="1"/>
      <dgm:spPr/>
    </dgm:pt>
    <dgm:pt modelId="{873B83F9-7ABD-A14D-94A0-A870FB3F6757}" type="pres">
      <dgm:prSet presAssocID="{343E8363-0DD4-2145-B2D1-EC125AE37644}" presName="node" presStyleLbl="node1" presStyleIdx="0" presStyleCnt="5">
        <dgm:presLayoutVars>
          <dgm:bulletEnabled val="1"/>
        </dgm:presLayoutVars>
      </dgm:prSet>
      <dgm:spPr/>
    </dgm:pt>
    <dgm:pt modelId="{98D42C07-E4F0-EA49-9672-E38390771B22}" type="pres">
      <dgm:prSet presAssocID="{343E8363-0DD4-2145-B2D1-EC125AE37644}" presName="dummy" presStyleCnt="0"/>
      <dgm:spPr/>
    </dgm:pt>
    <dgm:pt modelId="{D9C2786C-E9C5-FB45-A158-5EA5BF9E64FD}" type="pres">
      <dgm:prSet presAssocID="{A79998C3-0754-C94E-B314-A87E467F4C60}" presName="sibTrans" presStyleLbl="sibTrans2D1" presStyleIdx="0" presStyleCnt="5"/>
      <dgm:spPr/>
    </dgm:pt>
    <dgm:pt modelId="{7DF4D33B-9400-7B4F-BB0E-219038A8AB1B}" type="pres">
      <dgm:prSet presAssocID="{36772BB1-C00A-134B-8136-625C9679759A}" presName="node" presStyleLbl="node1" presStyleIdx="1" presStyleCnt="5">
        <dgm:presLayoutVars>
          <dgm:bulletEnabled val="1"/>
        </dgm:presLayoutVars>
      </dgm:prSet>
      <dgm:spPr/>
    </dgm:pt>
    <dgm:pt modelId="{992ACCCD-A981-4B42-823A-8EF10ADE96D4}" type="pres">
      <dgm:prSet presAssocID="{36772BB1-C00A-134B-8136-625C9679759A}" presName="dummy" presStyleCnt="0"/>
      <dgm:spPr/>
    </dgm:pt>
    <dgm:pt modelId="{99CCDB70-6F5F-4A4E-92E9-211353E827E7}" type="pres">
      <dgm:prSet presAssocID="{DAD7E6CB-87E1-3847-BA2E-EAD404DBC4E7}" presName="sibTrans" presStyleLbl="sibTrans2D1" presStyleIdx="1" presStyleCnt="5"/>
      <dgm:spPr/>
    </dgm:pt>
    <dgm:pt modelId="{D9EEBDAF-6C99-8947-A1FA-353AA0320817}" type="pres">
      <dgm:prSet presAssocID="{734CEC56-21DE-7C4A-A09F-399EE8C2C6FF}" presName="node" presStyleLbl="node1" presStyleIdx="2" presStyleCnt="5">
        <dgm:presLayoutVars>
          <dgm:bulletEnabled val="1"/>
        </dgm:presLayoutVars>
      </dgm:prSet>
      <dgm:spPr/>
    </dgm:pt>
    <dgm:pt modelId="{03084632-8EA5-2A4E-8F48-A705242AAAA2}" type="pres">
      <dgm:prSet presAssocID="{734CEC56-21DE-7C4A-A09F-399EE8C2C6FF}" presName="dummy" presStyleCnt="0"/>
      <dgm:spPr/>
    </dgm:pt>
    <dgm:pt modelId="{52CBC3A9-E8F9-0C41-9A49-C7FED956C63D}" type="pres">
      <dgm:prSet presAssocID="{A80C8145-659C-9646-A2D3-7BF56F28FE0C}" presName="sibTrans" presStyleLbl="sibTrans2D1" presStyleIdx="2" presStyleCnt="5"/>
      <dgm:spPr/>
    </dgm:pt>
    <dgm:pt modelId="{834CE512-ED7D-FA4A-8842-49D43962D60A}" type="pres">
      <dgm:prSet presAssocID="{31C554C0-F554-BA46-957A-44EBB277314E}" presName="node" presStyleLbl="node1" presStyleIdx="3" presStyleCnt="5">
        <dgm:presLayoutVars>
          <dgm:bulletEnabled val="1"/>
        </dgm:presLayoutVars>
      </dgm:prSet>
      <dgm:spPr/>
    </dgm:pt>
    <dgm:pt modelId="{B2670EC7-5292-914A-B549-B0E6F6574679}" type="pres">
      <dgm:prSet presAssocID="{31C554C0-F554-BA46-957A-44EBB277314E}" presName="dummy" presStyleCnt="0"/>
      <dgm:spPr/>
    </dgm:pt>
    <dgm:pt modelId="{CA104931-B34F-1648-8B7A-88091964387F}" type="pres">
      <dgm:prSet presAssocID="{25D00DB5-BC5D-2D47-A1C9-0252783E4366}" presName="sibTrans" presStyleLbl="sibTrans2D1" presStyleIdx="3" presStyleCnt="5"/>
      <dgm:spPr/>
    </dgm:pt>
    <dgm:pt modelId="{DAFB5106-86E5-6744-9EB1-78AF56F1277C}" type="pres">
      <dgm:prSet presAssocID="{0F088147-E26E-5946-B1C8-4DF1EF340DA9}" presName="node" presStyleLbl="node1" presStyleIdx="4" presStyleCnt="5">
        <dgm:presLayoutVars>
          <dgm:bulletEnabled val="1"/>
        </dgm:presLayoutVars>
      </dgm:prSet>
      <dgm:spPr/>
    </dgm:pt>
    <dgm:pt modelId="{40B65FAD-BF3F-8349-9159-1E8296B21C69}" type="pres">
      <dgm:prSet presAssocID="{0F088147-E26E-5946-B1C8-4DF1EF340DA9}" presName="dummy" presStyleCnt="0"/>
      <dgm:spPr/>
    </dgm:pt>
    <dgm:pt modelId="{F342F16D-BBA4-AB40-95F7-F99B749BBC48}" type="pres">
      <dgm:prSet presAssocID="{D716E4B5-7FCA-0444-A760-3D089549AE83}" presName="sibTrans" presStyleLbl="sibTrans2D1" presStyleIdx="4" presStyleCnt="5"/>
      <dgm:spPr/>
    </dgm:pt>
  </dgm:ptLst>
  <dgm:cxnLst>
    <dgm:cxn modelId="{28790801-8154-9F4E-A01D-9EE0F98BE187}" type="presOf" srcId="{31C554C0-F554-BA46-957A-44EBB277314E}" destId="{834CE512-ED7D-FA4A-8842-49D43962D60A}" srcOrd="0" destOrd="0" presId="urn:microsoft.com/office/officeart/2005/8/layout/radial6"/>
    <dgm:cxn modelId="{57A30E14-06A9-EC49-8D58-D6AD7676580D}" type="presOf" srcId="{343E8363-0DD4-2145-B2D1-EC125AE37644}" destId="{873B83F9-7ABD-A14D-94A0-A870FB3F6757}" srcOrd="0" destOrd="0" presId="urn:microsoft.com/office/officeart/2005/8/layout/radial6"/>
    <dgm:cxn modelId="{13CADF19-ACA6-644C-9701-F04742282569}" srcId="{E88B18FA-DFCF-194C-99D8-5B4149145CE6}" destId="{31C554C0-F554-BA46-957A-44EBB277314E}" srcOrd="3" destOrd="0" parTransId="{7732DA10-DF76-9A4A-AF37-434D57716C7B}" sibTransId="{25D00DB5-BC5D-2D47-A1C9-0252783E4366}"/>
    <dgm:cxn modelId="{2F00C822-9B98-9645-8392-9A2408DE1FEB}" type="presOf" srcId="{36772BB1-C00A-134B-8136-625C9679759A}" destId="{7DF4D33B-9400-7B4F-BB0E-219038A8AB1B}" srcOrd="0" destOrd="0" presId="urn:microsoft.com/office/officeart/2005/8/layout/radial6"/>
    <dgm:cxn modelId="{4DFAEE24-32A8-2E41-A45B-5B8FD8A8E988}" srcId="{6409BD7A-517D-2748-B4C9-153E5DB94371}" destId="{E88B18FA-DFCF-194C-99D8-5B4149145CE6}" srcOrd="0" destOrd="0" parTransId="{8A5AE3C9-D7ED-A14C-972B-DDC389CF027C}" sibTransId="{B5255779-D106-944F-A5D1-B0D386714D67}"/>
    <dgm:cxn modelId="{6B3D862C-CCB4-454A-9120-B6022CC21FC2}" type="presOf" srcId="{25D00DB5-BC5D-2D47-A1C9-0252783E4366}" destId="{CA104931-B34F-1648-8B7A-88091964387F}" srcOrd="0" destOrd="0" presId="urn:microsoft.com/office/officeart/2005/8/layout/radial6"/>
    <dgm:cxn modelId="{CE443B2D-6483-F146-B9FC-8CE5A686165F}" type="presOf" srcId="{A80C8145-659C-9646-A2D3-7BF56F28FE0C}" destId="{52CBC3A9-E8F9-0C41-9A49-C7FED956C63D}" srcOrd="0" destOrd="0" presId="urn:microsoft.com/office/officeart/2005/8/layout/radial6"/>
    <dgm:cxn modelId="{D47A513A-50B6-0843-9EC9-F3C0C9B0B22F}" srcId="{E88B18FA-DFCF-194C-99D8-5B4149145CE6}" destId="{0F088147-E26E-5946-B1C8-4DF1EF340DA9}" srcOrd="4" destOrd="0" parTransId="{F661A88C-A22C-2E4A-89F1-CF92DE309E8C}" sibTransId="{D716E4B5-7FCA-0444-A760-3D089549AE83}"/>
    <dgm:cxn modelId="{21D45D3B-79F3-D24E-A442-0768B3601123}" srcId="{E88B18FA-DFCF-194C-99D8-5B4149145CE6}" destId="{343E8363-0DD4-2145-B2D1-EC125AE37644}" srcOrd="0" destOrd="0" parTransId="{E57AE5BB-FC03-CB4F-8CC3-54BCDA828A0C}" sibTransId="{A79998C3-0754-C94E-B314-A87E467F4C60}"/>
    <dgm:cxn modelId="{FADAF948-2967-FB4C-8E8D-144BD45BD707}" type="presOf" srcId="{734CEC56-21DE-7C4A-A09F-399EE8C2C6FF}" destId="{D9EEBDAF-6C99-8947-A1FA-353AA0320817}" srcOrd="0" destOrd="0" presId="urn:microsoft.com/office/officeart/2005/8/layout/radial6"/>
    <dgm:cxn modelId="{AE413064-A6CB-9F4C-B070-77251B4373C8}" type="presOf" srcId="{DAD7E6CB-87E1-3847-BA2E-EAD404DBC4E7}" destId="{99CCDB70-6F5F-4A4E-92E9-211353E827E7}" srcOrd="0" destOrd="0" presId="urn:microsoft.com/office/officeart/2005/8/layout/radial6"/>
    <dgm:cxn modelId="{483A6F98-7F82-F943-A9E8-F163134BB82D}" srcId="{E88B18FA-DFCF-194C-99D8-5B4149145CE6}" destId="{734CEC56-21DE-7C4A-A09F-399EE8C2C6FF}" srcOrd="2" destOrd="0" parTransId="{AAA7301B-9D45-A443-80FD-CF01692EF1B7}" sibTransId="{A80C8145-659C-9646-A2D3-7BF56F28FE0C}"/>
    <dgm:cxn modelId="{9DA2D2AF-57EA-FE47-8C84-51713D4FD9F0}" type="presOf" srcId="{0F088147-E26E-5946-B1C8-4DF1EF340DA9}" destId="{DAFB5106-86E5-6744-9EB1-78AF56F1277C}" srcOrd="0" destOrd="0" presId="urn:microsoft.com/office/officeart/2005/8/layout/radial6"/>
    <dgm:cxn modelId="{2B530FD0-75F3-574E-9E89-AABF2BF8FC73}" type="presOf" srcId="{6409BD7A-517D-2748-B4C9-153E5DB94371}" destId="{26613594-0E7D-C142-82A9-2E9D76D5E185}" srcOrd="0" destOrd="0" presId="urn:microsoft.com/office/officeart/2005/8/layout/radial6"/>
    <dgm:cxn modelId="{72A874DC-59DF-9241-802A-DBEC6FF9E3AD}" type="presOf" srcId="{E88B18FA-DFCF-194C-99D8-5B4149145CE6}" destId="{876CA170-43EC-F340-B1B4-2B8AA71F4AD2}" srcOrd="0" destOrd="0" presId="urn:microsoft.com/office/officeart/2005/8/layout/radial6"/>
    <dgm:cxn modelId="{B2687CED-B6B6-8747-B7A7-D02D3507C0CF}" srcId="{E88B18FA-DFCF-194C-99D8-5B4149145CE6}" destId="{36772BB1-C00A-134B-8136-625C9679759A}" srcOrd="1" destOrd="0" parTransId="{33B84CE8-5F47-7B4F-B4C5-90208536DA47}" sibTransId="{DAD7E6CB-87E1-3847-BA2E-EAD404DBC4E7}"/>
    <dgm:cxn modelId="{93924EF1-9E70-CF42-9638-25A3FF62ECE9}" type="presOf" srcId="{A79998C3-0754-C94E-B314-A87E467F4C60}" destId="{D9C2786C-E9C5-FB45-A158-5EA5BF9E64FD}" srcOrd="0" destOrd="0" presId="urn:microsoft.com/office/officeart/2005/8/layout/radial6"/>
    <dgm:cxn modelId="{737F47F5-ABFF-2546-9A15-FFDDC04FCB5A}" type="presOf" srcId="{D716E4B5-7FCA-0444-A760-3D089549AE83}" destId="{F342F16D-BBA4-AB40-95F7-F99B749BBC48}" srcOrd="0" destOrd="0" presId="urn:microsoft.com/office/officeart/2005/8/layout/radial6"/>
    <dgm:cxn modelId="{607C219B-B5DF-F34A-8C0C-0CF999EA49AD}" type="presParOf" srcId="{26613594-0E7D-C142-82A9-2E9D76D5E185}" destId="{876CA170-43EC-F340-B1B4-2B8AA71F4AD2}" srcOrd="0" destOrd="0" presId="urn:microsoft.com/office/officeart/2005/8/layout/radial6"/>
    <dgm:cxn modelId="{7256908F-F066-C241-B8DE-3D9FAAC28819}" type="presParOf" srcId="{26613594-0E7D-C142-82A9-2E9D76D5E185}" destId="{873B83F9-7ABD-A14D-94A0-A870FB3F6757}" srcOrd="1" destOrd="0" presId="urn:microsoft.com/office/officeart/2005/8/layout/radial6"/>
    <dgm:cxn modelId="{20A6D088-0D48-9E4F-9ED1-CE0399DE71E3}" type="presParOf" srcId="{26613594-0E7D-C142-82A9-2E9D76D5E185}" destId="{98D42C07-E4F0-EA49-9672-E38390771B22}" srcOrd="2" destOrd="0" presId="urn:microsoft.com/office/officeart/2005/8/layout/radial6"/>
    <dgm:cxn modelId="{0141998C-201F-6C41-8F25-741F25511086}" type="presParOf" srcId="{26613594-0E7D-C142-82A9-2E9D76D5E185}" destId="{D9C2786C-E9C5-FB45-A158-5EA5BF9E64FD}" srcOrd="3" destOrd="0" presId="urn:microsoft.com/office/officeart/2005/8/layout/radial6"/>
    <dgm:cxn modelId="{46CDD113-4932-9743-8E64-1D31873467CF}" type="presParOf" srcId="{26613594-0E7D-C142-82A9-2E9D76D5E185}" destId="{7DF4D33B-9400-7B4F-BB0E-219038A8AB1B}" srcOrd="4" destOrd="0" presId="urn:microsoft.com/office/officeart/2005/8/layout/radial6"/>
    <dgm:cxn modelId="{F0F022AD-AF01-2D4A-811D-D8225CF9AE04}" type="presParOf" srcId="{26613594-0E7D-C142-82A9-2E9D76D5E185}" destId="{992ACCCD-A981-4B42-823A-8EF10ADE96D4}" srcOrd="5" destOrd="0" presId="urn:microsoft.com/office/officeart/2005/8/layout/radial6"/>
    <dgm:cxn modelId="{7AA6715A-E89F-5446-B66A-C5333A838F68}" type="presParOf" srcId="{26613594-0E7D-C142-82A9-2E9D76D5E185}" destId="{99CCDB70-6F5F-4A4E-92E9-211353E827E7}" srcOrd="6" destOrd="0" presId="urn:microsoft.com/office/officeart/2005/8/layout/radial6"/>
    <dgm:cxn modelId="{27ED2AAB-77E2-B042-AA89-D6388D46CA4B}" type="presParOf" srcId="{26613594-0E7D-C142-82A9-2E9D76D5E185}" destId="{D9EEBDAF-6C99-8947-A1FA-353AA0320817}" srcOrd="7" destOrd="0" presId="urn:microsoft.com/office/officeart/2005/8/layout/radial6"/>
    <dgm:cxn modelId="{53AE29A6-F0CB-244C-BDFF-8B35D2E08DC6}" type="presParOf" srcId="{26613594-0E7D-C142-82A9-2E9D76D5E185}" destId="{03084632-8EA5-2A4E-8F48-A705242AAAA2}" srcOrd="8" destOrd="0" presId="urn:microsoft.com/office/officeart/2005/8/layout/radial6"/>
    <dgm:cxn modelId="{3B0AC9DF-3CAD-DA45-A4B5-36BD7A6718D5}" type="presParOf" srcId="{26613594-0E7D-C142-82A9-2E9D76D5E185}" destId="{52CBC3A9-E8F9-0C41-9A49-C7FED956C63D}" srcOrd="9" destOrd="0" presId="urn:microsoft.com/office/officeart/2005/8/layout/radial6"/>
    <dgm:cxn modelId="{245E0455-44C2-2142-97A1-63C51D0CDAD2}" type="presParOf" srcId="{26613594-0E7D-C142-82A9-2E9D76D5E185}" destId="{834CE512-ED7D-FA4A-8842-49D43962D60A}" srcOrd="10" destOrd="0" presId="urn:microsoft.com/office/officeart/2005/8/layout/radial6"/>
    <dgm:cxn modelId="{F068380C-E207-CE43-9DAC-68B86D7CAD2A}" type="presParOf" srcId="{26613594-0E7D-C142-82A9-2E9D76D5E185}" destId="{B2670EC7-5292-914A-B549-B0E6F6574679}" srcOrd="11" destOrd="0" presId="urn:microsoft.com/office/officeart/2005/8/layout/radial6"/>
    <dgm:cxn modelId="{15262054-021B-8843-852C-18217E345F63}" type="presParOf" srcId="{26613594-0E7D-C142-82A9-2E9D76D5E185}" destId="{CA104931-B34F-1648-8B7A-88091964387F}" srcOrd="12" destOrd="0" presId="urn:microsoft.com/office/officeart/2005/8/layout/radial6"/>
    <dgm:cxn modelId="{F4A8F527-D7C1-B246-8925-103A0C757E48}" type="presParOf" srcId="{26613594-0E7D-C142-82A9-2E9D76D5E185}" destId="{DAFB5106-86E5-6744-9EB1-78AF56F1277C}" srcOrd="13" destOrd="0" presId="urn:microsoft.com/office/officeart/2005/8/layout/radial6"/>
    <dgm:cxn modelId="{499C4283-F8D4-AD42-AE9E-803D8C26E933}" type="presParOf" srcId="{26613594-0E7D-C142-82A9-2E9D76D5E185}" destId="{40B65FAD-BF3F-8349-9159-1E8296B21C69}" srcOrd="14" destOrd="0" presId="urn:microsoft.com/office/officeart/2005/8/layout/radial6"/>
    <dgm:cxn modelId="{B4DD3A5F-F233-3249-88BF-5F3AF4E350C9}" type="presParOf" srcId="{26613594-0E7D-C142-82A9-2E9D76D5E185}" destId="{F342F16D-BBA4-AB40-95F7-F99B749BBC48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2F16D-BBA4-AB40-95F7-F99B749BBC48}">
      <dsp:nvSpPr>
        <dsp:cNvPr id="0" name=""/>
        <dsp:cNvSpPr/>
      </dsp:nvSpPr>
      <dsp:spPr>
        <a:xfrm>
          <a:off x="2020685" y="557680"/>
          <a:ext cx="3718328" cy="3718328"/>
        </a:xfrm>
        <a:prstGeom prst="blockArc">
          <a:avLst>
            <a:gd name="adj1" fmla="val 11880000"/>
            <a:gd name="adj2" fmla="val 162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04931-B34F-1648-8B7A-88091964387F}">
      <dsp:nvSpPr>
        <dsp:cNvPr id="0" name=""/>
        <dsp:cNvSpPr/>
      </dsp:nvSpPr>
      <dsp:spPr>
        <a:xfrm>
          <a:off x="2020685" y="557680"/>
          <a:ext cx="3718328" cy="3718328"/>
        </a:xfrm>
        <a:prstGeom prst="blockArc">
          <a:avLst>
            <a:gd name="adj1" fmla="val 7560000"/>
            <a:gd name="adj2" fmla="val 1188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BC3A9-E8F9-0C41-9A49-C7FED956C63D}">
      <dsp:nvSpPr>
        <dsp:cNvPr id="0" name=""/>
        <dsp:cNvSpPr/>
      </dsp:nvSpPr>
      <dsp:spPr>
        <a:xfrm>
          <a:off x="2020685" y="557680"/>
          <a:ext cx="3718328" cy="3718328"/>
        </a:xfrm>
        <a:prstGeom prst="blockArc">
          <a:avLst>
            <a:gd name="adj1" fmla="val 3240000"/>
            <a:gd name="adj2" fmla="val 756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CDB70-6F5F-4A4E-92E9-211353E827E7}">
      <dsp:nvSpPr>
        <dsp:cNvPr id="0" name=""/>
        <dsp:cNvSpPr/>
      </dsp:nvSpPr>
      <dsp:spPr>
        <a:xfrm>
          <a:off x="2020685" y="557680"/>
          <a:ext cx="3718328" cy="3718328"/>
        </a:xfrm>
        <a:prstGeom prst="blockArc">
          <a:avLst>
            <a:gd name="adj1" fmla="val 20520000"/>
            <a:gd name="adj2" fmla="val 324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2786C-E9C5-FB45-A158-5EA5BF9E64FD}">
      <dsp:nvSpPr>
        <dsp:cNvPr id="0" name=""/>
        <dsp:cNvSpPr/>
      </dsp:nvSpPr>
      <dsp:spPr>
        <a:xfrm>
          <a:off x="2020685" y="557680"/>
          <a:ext cx="3718328" cy="3718328"/>
        </a:xfrm>
        <a:prstGeom prst="blockArc">
          <a:avLst>
            <a:gd name="adj1" fmla="val 16200000"/>
            <a:gd name="adj2" fmla="val 2052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CA170-43EC-F340-B1B4-2B8AA71F4AD2}">
      <dsp:nvSpPr>
        <dsp:cNvPr id="0" name=""/>
        <dsp:cNvSpPr/>
      </dsp:nvSpPr>
      <dsp:spPr>
        <a:xfrm>
          <a:off x="3023554" y="1560549"/>
          <a:ext cx="1712590" cy="1712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SDH</a:t>
          </a:r>
        </a:p>
      </dsp:txBody>
      <dsp:txXfrm>
        <a:off x="3274357" y="1811352"/>
        <a:ext cx="1210984" cy="1210984"/>
      </dsp:txXfrm>
    </dsp:sp>
    <dsp:sp modelId="{873B83F9-7ABD-A14D-94A0-A870FB3F6757}">
      <dsp:nvSpPr>
        <dsp:cNvPr id="0" name=""/>
        <dsp:cNvSpPr/>
      </dsp:nvSpPr>
      <dsp:spPr>
        <a:xfrm>
          <a:off x="3280443" y="1430"/>
          <a:ext cx="1198813" cy="11988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 dirty="0"/>
            <a:t>Neighborhood and Built Environment</a:t>
          </a:r>
        </a:p>
      </dsp:txBody>
      <dsp:txXfrm>
        <a:off x="3456005" y="176992"/>
        <a:ext cx="847689" cy="847689"/>
      </dsp:txXfrm>
    </dsp:sp>
    <dsp:sp modelId="{7DF4D33B-9400-7B4F-BB0E-219038A8AB1B}">
      <dsp:nvSpPr>
        <dsp:cNvPr id="0" name=""/>
        <dsp:cNvSpPr/>
      </dsp:nvSpPr>
      <dsp:spPr>
        <a:xfrm>
          <a:off x="5007568" y="1256260"/>
          <a:ext cx="1198813" cy="11988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 dirty="0"/>
            <a:t>Health and Health Care</a:t>
          </a:r>
        </a:p>
      </dsp:txBody>
      <dsp:txXfrm>
        <a:off x="5183130" y="1431822"/>
        <a:ext cx="847689" cy="847689"/>
      </dsp:txXfrm>
    </dsp:sp>
    <dsp:sp modelId="{D9EEBDAF-6C99-8947-A1FA-353AA0320817}">
      <dsp:nvSpPr>
        <dsp:cNvPr id="0" name=""/>
        <dsp:cNvSpPr/>
      </dsp:nvSpPr>
      <dsp:spPr>
        <a:xfrm>
          <a:off x="4347865" y="3286618"/>
          <a:ext cx="1198813" cy="11988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 dirty="0"/>
            <a:t>Social and Community Context</a:t>
          </a:r>
        </a:p>
      </dsp:txBody>
      <dsp:txXfrm>
        <a:off x="4523427" y="3462180"/>
        <a:ext cx="847689" cy="847689"/>
      </dsp:txXfrm>
    </dsp:sp>
    <dsp:sp modelId="{834CE512-ED7D-FA4A-8842-49D43962D60A}">
      <dsp:nvSpPr>
        <dsp:cNvPr id="0" name=""/>
        <dsp:cNvSpPr/>
      </dsp:nvSpPr>
      <dsp:spPr>
        <a:xfrm>
          <a:off x="2213021" y="3286618"/>
          <a:ext cx="1198813" cy="11988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 dirty="0"/>
            <a:t>Education</a:t>
          </a:r>
        </a:p>
      </dsp:txBody>
      <dsp:txXfrm>
        <a:off x="2388583" y="3462180"/>
        <a:ext cx="847689" cy="847689"/>
      </dsp:txXfrm>
    </dsp:sp>
    <dsp:sp modelId="{DAFB5106-86E5-6744-9EB1-78AF56F1277C}">
      <dsp:nvSpPr>
        <dsp:cNvPr id="0" name=""/>
        <dsp:cNvSpPr/>
      </dsp:nvSpPr>
      <dsp:spPr>
        <a:xfrm>
          <a:off x="1553318" y="1256260"/>
          <a:ext cx="1198813" cy="11988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 dirty="0"/>
            <a:t>Economic Stability</a:t>
          </a:r>
        </a:p>
      </dsp:txBody>
      <dsp:txXfrm>
        <a:off x="1728880" y="1431822"/>
        <a:ext cx="847689" cy="847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9D880E72-C0D1-7B4E-95F7-AA2918E085BC}" type="datetimeFigureOut">
              <a:rPr lang="en-US" smtClean="0"/>
              <a:pPr/>
              <a:t>7/11/20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25FBFBE2-5FC1-6D49-9CB1-BEBD9B36BD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835B1ABD-57F1-1B46-A417-3C7D1F2A85D0}" type="datetimeFigureOut">
              <a:rPr lang="en-US" smtClean="0"/>
              <a:pPr/>
              <a:t>7/11/20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77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3FF746A-9A42-BC49-B5AB-F8339C12B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Economic Stability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</a:t>
            </a:r>
          </a:p>
          <a:p>
            <a:pPr lv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 Insecurity</a:t>
            </a:r>
          </a:p>
          <a:p>
            <a:pPr lv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Housing Instability</a:t>
            </a:r>
          </a:p>
          <a:p>
            <a:pPr lv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Poverty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Education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Childhood Education and Development</a:t>
            </a:r>
          </a:p>
          <a:p>
            <a:pPr lv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Enrollment in Higher Education</a:t>
            </a:r>
          </a:p>
          <a:p>
            <a:pPr lv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School Graduation</a:t>
            </a:r>
          </a:p>
          <a:p>
            <a:pPr lv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and Literacy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 and Community Context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Civic Participation</a:t>
            </a:r>
          </a:p>
          <a:p>
            <a:pPr lv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Discrimination</a:t>
            </a:r>
          </a:p>
          <a:p>
            <a:pPr lv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Incarceration</a:t>
            </a:r>
          </a:p>
          <a:p>
            <a:pPr lv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 Cohesion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 and Health Care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to Health Care</a:t>
            </a:r>
          </a:p>
          <a:p>
            <a:pPr lv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to Primary Care</a:t>
            </a:r>
          </a:p>
          <a:p>
            <a:pPr lv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 Literacy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Neighborhood and Built Environment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to Foods that Support Healthy Eating Patterns</a:t>
            </a:r>
          </a:p>
          <a:p>
            <a:pPr lv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Crime and Violence</a:t>
            </a:r>
          </a:p>
          <a:p>
            <a:pPr lv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Environmental Conditions</a:t>
            </a:r>
          </a:p>
          <a:p>
            <a:pPr lv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Housing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Gra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7956" y="160278"/>
            <a:ext cx="8889700" cy="6561199"/>
          </a:xfrm>
          <a:prstGeom prst="rect">
            <a:avLst/>
          </a:prstGeom>
          <a:solidFill>
            <a:srgbClr val="EFE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4" y="152400"/>
            <a:ext cx="2578426" cy="11295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r="67015" b="53747"/>
          <a:stretch/>
        </p:blipFill>
        <p:spPr>
          <a:xfrm>
            <a:off x="655633" y="5709159"/>
            <a:ext cx="487369" cy="696561"/>
          </a:xfrm>
          <a:prstGeom prst="rect">
            <a:avLst/>
          </a:prstGeom>
        </p:spPr>
      </p:pic>
      <p:sp>
        <p:nvSpPr>
          <p:cNvPr id="10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2212258" y="5830722"/>
            <a:ext cx="3893268" cy="620956"/>
          </a:xfrm>
        </p:spPr>
        <p:txBody>
          <a:bodyPr anchor="b">
            <a:noAutofit/>
          </a:bodyPr>
          <a:lstStyle>
            <a:lvl1pPr>
              <a:defRPr sz="1500">
                <a:solidFill>
                  <a:srgbClr val="A2081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419850" y="5830722"/>
            <a:ext cx="2180441" cy="620957"/>
          </a:xfrm>
        </p:spPr>
        <p:txBody>
          <a:bodyPr anchor="b">
            <a:normAutofit/>
          </a:bodyPr>
          <a:lstStyle>
            <a:lvl1pPr algn="r">
              <a:defRPr sz="1500" baseline="0">
                <a:solidFill>
                  <a:srgbClr val="A20815"/>
                </a:solidFill>
              </a:defRPr>
            </a:lvl1pPr>
          </a:lstStyle>
          <a:p>
            <a:pPr lvl="0"/>
            <a:r>
              <a:rPr lang="en-US" dirty="0"/>
              <a:t>10.10.15</a:t>
            </a:r>
            <a:br>
              <a:rPr lang="en-US" dirty="0"/>
            </a:br>
            <a:r>
              <a:rPr lang="en-US" dirty="0"/>
              <a:t>Web Address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95259" y="2863629"/>
            <a:ext cx="8351856" cy="989914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600" b="1" baseline="0">
                <a:solidFill>
                  <a:srgbClr val="E8772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Slide Title</a:t>
            </a:r>
            <a:br>
              <a:rPr lang="en-US" dirty="0"/>
            </a:b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259" y="3922962"/>
            <a:ext cx="6400800" cy="88286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rgbClr val="E8772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</p:spTree>
    <p:extLst>
      <p:ext uri="{BB962C8B-B14F-4D97-AF65-F5344CB8AC3E}">
        <p14:creationId xmlns:p14="http://schemas.microsoft.com/office/powerpoint/2010/main" val="4390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6"/>
          <p:cNvSpPr>
            <a:spLocks noGrp="1"/>
          </p:cNvSpPr>
          <p:nvPr>
            <p:ph type="chart" sz="quarter" idx="24"/>
          </p:nvPr>
        </p:nvSpPr>
        <p:spPr>
          <a:xfrm>
            <a:off x="3416472" y="1417761"/>
            <a:ext cx="2178050" cy="25131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9" name="Chart Placeholder 6"/>
          <p:cNvSpPr>
            <a:spLocks noGrp="1"/>
          </p:cNvSpPr>
          <p:nvPr>
            <p:ph type="chart" sz="quarter" idx="25"/>
          </p:nvPr>
        </p:nvSpPr>
        <p:spPr>
          <a:xfrm>
            <a:off x="6038465" y="1417761"/>
            <a:ext cx="2178050" cy="25131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796890" y="1417761"/>
            <a:ext cx="2178050" cy="25131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Pie Charts (Alternative)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r>
              <a:rPr lang="en-US"/>
              <a:t>#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7" hasCustomPrompt="1"/>
          </p:nvPr>
        </p:nvSpPr>
        <p:spPr>
          <a:xfrm>
            <a:off x="915988" y="4067526"/>
            <a:ext cx="2176462" cy="1974605"/>
          </a:xfrm>
        </p:spPr>
        <p:txBody>
          <a:bodyPr/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8" hasCustomPrompt="1"/>
          </p:nvPr>
        </p:nvSpPr>
        <p:spPr>
          <a:xfrm>
            <a:off x="3527425" y="4067526"/>
            <a:ext cx="2178050" cy="1974605"/>
          </a:xfrm>
        </p:spPr>
        <p:txBody>
          <a:bodyPr/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9" hasCustomPrompt="1"/>
          </p:nvPr>
        </p:nvSpPr>
        <p:spPr>
          <a:xfrm>
            <a:off x="6154738" y="4067526"/>
            <a:ext cx="2189162" cy="1974605"/>
          </a:xfrm>
        </p:spPr>
        <p:txBody>
          <a:bodyPr/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17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Pie Charts &amp; Long Copy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753250" y="3598668"/>
            <a:ext cx="7654150" cy="2444501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0">
                <a:solidFill>
                  <a:srgbClr val="8D8E8D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rgbClr val="8D8E8D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7"/>
          </p:nvPr>
        </p:nvSpPr>
        <p:spPr>
          <a:xfrm>
            <a:off x="6517174" y="1417639"/>
            <a:ext cx="1890226" cy="21810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8"/>
          </p:nvPr>
        </p:nvSpPr>
        <p:spPr>
          <a:xfrm>
            <a:off x="4595866" y="1417639"/>
            <a:ext cx="1890226" cy="21810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2" name="Chart Placeholder 6"/>
          <p:cNvSpPr>
            <a:spLocks noGrp="1"/>
          </p:cNvSpPr>
          <p:nvPr>
            <p:ph type="chart" sz="quarter" idx="29"/>
          </p:nvPr>
        </p:nvSpPr>
        <p:spPr>
          <a:xfrm>
            <a:off x="2674558" y="1417639"/>
            <a:ext cx="1890226" cy="21810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3" name="Chart Placeholder 6"/>
          <p:cNvSpPr>
            <a:spLocks noGrp="1"/>
          </p:cNvSpPr>
          <p:nvPr>
            <p:ph type="chart" sz="quarter" idx="30"/>
          </p:nvPr>
        </p:nvSpPr>
        <p:spPr>
          <a:xfrm>
            <a:off x="753250" y="1417639"/>
            <a:ext cx="1890226" cy="21810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4471428-3EEF-4813-AAD3-C1BF741F60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79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Slide with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1269999" y="4067527"/>
            <a:ext cx="5970422" cy="19756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FontTx/>
              <a:buNone/>
              <a:defRPr sz="1500" b="0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rgbClr val="8D8E8D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1270002" y="1417761"/>
            <a:ext cx="5970421" cy="25131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>
            <a:normAutofit/>
          </a:bodyPr>
          <a:lstStyle>
            <a:lvl1pPr algn="l">
              <a:defRPr sz="3600" baseline="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Bar Chart &amp; Copy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5030EB4-49AB-46C8-B984-D6812FC5B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6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ble Placeholder 8"/>
          <p:cNvSpPr>
            <a:spLocks noGrp="1"/>
          </p:cNvSpPr>
          <p:nvPr>
            <p:ph type="tbl" sz="quarter" idx="24"/>
          </p:nvPr>
        </p:nvSpPr>
        <p:spPr>
          <a:xfrm>
            <a:off x="457200" y="1675181"/>
            <a:ext cx="8229600" cy="44464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F692A28-C8F1-486E-BE97-ACF3C63A39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86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with Descript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4827238" y="1417759"/>
            <a:ext cx="3440462" cy="36769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>
            <a:normAutofit/>
          </a:bodyPr>
          <a:lstStyle>
            <a:lvl1pPr algn="l">
              <a:defRPr sz="3600" baseline="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Bar Chart &amp; Copy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B10A70DB-513B-4724-B30E-9605F3F377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6"/>
          </p:nvPr>
        </p:nvSpPr>
        <p:spPr>
          <a:xfrm>
            <a:off x="850900" y="1417639"/>
            <a:ext cx="3976688" cy="470388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5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with Descript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ble Placeholder 8"/>
          <p:cNvSpPr>
            <a:spLocks noGrp="1"/>
          </p:cNvSpPr>
          <p:nvPr>
            <p:ph type="tbl" sz="quarter" idx="25"/>
          </p:nvPr>
        </p:nvSpPr>
        <p:spPr>
          <a:xfrm>
            <a:off x="664364" y="1417761"/>
            <a:ext cx="3804897" cy="3676284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Chart &amp; Copy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0D4F4876-2C9B-4D83-B3FB-7D2BC890FE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7"/>
          </p:nvPr>
        </p:nvSpPr>
        <p:spPr>
          <a:xfrm>
            <a:off x="4468815" y="1417639"/>
            <a:ext cx="3989387" cy="4703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2252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4 Blocks of descript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623213" y="3694604"/>
            <a:ext cx="1973262" cy="2276841"/>
          </a:xfrm>
          <a:solidFill>
            <a:srgbClr val="C0C1BF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4577164" y="3694604"/>
            <a:ext cx="1973262" cy="2276841"/>
          </a:xfrm>
          <a:solidFill>
            <a:srgbClr val="C0C1BF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536568" y="1417761"/>
            <a:ext cx="1973262" cy="2276841"/>
          </a:xfrm>
          <a:solidFill>
            <a:srgbClr val="C0C1BF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2603902" y="1417761"/>
            <a:ext cx="1973262" cy="2276841"/>
          </a:xfrm>
          <a:solidFill>
            <a:srgbClr val="C0C1BF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>
            <a:normAutofit/>
          </a:bodyPr>
          <a:lstStyle>
            <a:lvl1pPr algn="l">
              <a:defRPr sz="3600" baseline="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4 Images &amp; 4 Blocks of Copy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30144" y="1417760"/>
            <a:ext cx="1966333" cy="2268845"/>
          </a:xfrm>
          <a:prstGeom prst="rect">
            <a:avLst/>
          </a:prstGeom>
          <a:solidFill>
            <a:srgbClr val="DDDE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0237" y="1417760"/>
            <a:ext cx="1966333" cy="2268845"/>
          </a:xfrm>
          <a:prstGeom prst="rect">
            <a:avLst/>
          </a:prstGeom>
          <a:solidFill>
            <a:srgbClr val="DDDE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603904" y="3686607"/>
            <a:ext cx="1966333" cy="2268845"/>
          </a:xfrm>
          <a:prstGeom prst="rect">
            <a:avLst/>
          </a:prstGeom>
          <a:solidFill>
            <a:srgbClr val="DDDE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36570" y="3686607"/>
            <a:ext cx="1966333" cy="2268845"/>
          </a:xfrm>
          <a:prstGeom prst="rect">
            <a:avLst/>
          </a:prstGeom>
          <a:solidFill>
            <a:srgbClr val="DDDE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723877" y="1540487"/>
            <a:ext cx="1765300" cy="2146119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rgbClr val="A21E33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rgbClr val="8D8E8D"/>
                </a:solidFill>
                <a:latin typeface="Arial"/>
                <a:cs typeface="Arial"/>
              </a:defRPr>
            </a:lvl2pPr>
            <a:lvl3pPr>
              <a:defRPr sz="800">
                <a:latin typeface="Arial"/>
                <a:cs typeface="Arial"/>
              </a:defRPr>
            </a:lvl3pPr>
            <a:lvl4pPr>
              <a:defRPr sz="800">
                <a:latin typeface="Arial"/>
                <a:cs typeface="Arial"/>
              </a:defRPr>
            </a:lvl4pPr>
            <a:lvl5pPr>
              <a:defRPr sz="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4676435" y="1540487"/>
            <a:ext cx="1765300" cy="2146119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rgbClr val="A21E33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rgbClr val="8D8E8D"/>
                </a:solidFill>
                <a:latin typeface="Arial"/>
                <a:cs typeface="Arial"/>
              </a:defRPr>
            </a:lvl2pPr>
            <a:lvl3pPr>
              <a:defRPr sz="800">
                <a:latin typeface="Arial"/>
                <a:cs typeface="Arial"/>
              </a:defRPr>
            </a:lvl3pPr>
            <a:lvl4pPr>
              <a:defRPr sz="800">
                <a:latin typeface="Arial"/>
                <a:cs typeface="Arial"/>
              </a:defRPr>
            </a:lvl4pPr>
            <a:lvl5pPr>
              <a:defRPr sz="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2717961" y="3800237"/>
            <a:ext cx="1765300" cy="2146119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rgbClr val="8D8E8D"/>
                </a:solidFill>
                <a:latin typeface="Arial"/>
                <a:cs typeface="Arial"/>
              </a:defRPr>
            </a:lvl2pPr>
            <a:lvl3pPr>
              <a:defRPr sz="800">
                <a:latin typeface="Arial"/>
                <a:cs typeface="Arial"/>
              </a:defRPr>
            </a:lvl3pPr>
            <a:lvl4pPr>
              <a:defRPr sz="800">
                <a:latin typeface="Arial"/>
                <a:cs typeface="Arial"/>
              </a:defRPr>
            </a:lvl4pPr>
            <a:lvl5pPr>
              <a:defRPr sz="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6646780" y="3800237"/>
            <a:ext cx="1765300" cy="2146119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rgbClr val="8D8E8D"/>
                </a:solidFill>
                <a:latin typeface="Arial"/>
                <a:cs typeface="Arial"/>
              </a:defRPr>
            </a:lvl2pPr>
            <a:lvl3pPr>
              <a:defRPr sz="800">
                <a:latin typeface="Arial"/>
                <a:cs typeface="Arial"/>
              </a:defRPr>
            </a:lvl3pPr>
            <a:lvl4pPr>
              <a:defRPr sz="800">
                <a:latin typeface="Arial"/>
                <a:cs typeface="Arial"/>
              </a:defRPr>
            </a:lvl4pPr>
            <a:lvl5pPr>
              <a:defRPr sz="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BB4BAF1-8156-415F-8534-5AE5CE4632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3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676616" y="1417760"/>
            <a:ext cx="7781584" cy="2334795"/>
          </a:xfrm>
        </p:spPr>
        <p:txBody>
          <a:bodyPr lIns="0" tIns="0" bIns="0"/>
          <a:lstStyle>
            <a:lvl1pPr marL="0" indent="0">
              <a:lnSpc>
                <a:spcPct val="80000"/>
              </a:lnSpc>
              <a:buFontTx/>
              <a:buNone/>
              <a:defRPr sz="2400">
                <a:solidFill>
                  <a:srgbClr val="8D8E8D"/>
                </a:solidFill>
                <a:latin typeface="Arial"/>
                <a:cs typeface="Arial"/>
              </a:defRPr>
            </a:lvl1pPr>
            <a:lvl2pPr marL="0" indent="0">
              <a:spcBef>
                <a:spcPts val="600"/>
              </a:spcBef>
              <a:buFontTx/>
              <a:buNone/>
              <a:defRPr sz="1500" b="1">
                <a:solidFill>
                  <a:srgbClr val="F47A22"/>
                </a:solidFill>
                <a:latin typeface="Arial"/>
                <a:cs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500" b="0">
                <a:solidFill>
                  <a:srgbClr val="8D8E8D"/>
                </a:solidFill>
                <a:latin typeface="Arial"/>
                <a:cs typeface="Arial"/>
              </a:defRPr>
            </a:lvl3pPr>
            <a:lvl4pPr marL="0" indent="0">
              <a:spcBef>
                <a:spcPts val="0"/>
              </a:spcBef>
              <a:buNone/>
              <a:defRPr sz="1500">
                <a:solidFill>
                  <a:srgbClr val="8D8E8D"/>
                </a:solidFill>
                <a:latin typeface="Arial"/>
                <a:cs typeface="Arial"/>
              </a:defRPr>
            </a:lvl4pPr>
            <a:lvl5pPr marL="0" indent="-137160">
              <a:lnSpc>
                <a:spcPct val="120000"/>
              </a:lnSpc>
              <a:spcBef>
                <a:spcPts val="0"/>
              </a:spcBef>
              <a:buClr>
                <a:srgbClr val="8D8E8D"/>
              </a:buClr>
              <a:buFont typeface="Lucida Grande"/>
              <a:buChar char="-"/>
              <a:defRPr sz="1500">
                <a:solidFill>
                  <a:srgbClr val="8D8E8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Venn Diagram</a:t>
            </a:r>
          </a:p>
        </p:txBody>
      </p:sp>
      <p:grpSp>
        <p:nvGrpSpPr>
          <p:cNvPr id="4" name="Group 11"/>
          <p:cNvGrpSpPr/>
          <p:nvPr userDrawn="1"/>
        </p:nvGrpSpPr>
        <p:grpSpPr>
          <a:xfrm>
            <a:off x="2835842" y="2608989"/>
            <a:ext cx="3136213" cy="2972365"/>
            <a:chOff x="2943666" y="2261124"/>
            <a:chExt cx="2954151" cy="2576050"/>
          </a:xfrm>
        </p:grpSpPr>
        <p:sp>
          <p:nvSpPr>
            <p:cNvPr id="3" name="Oval 2"/>
            <p:cNvSpPr/>
            <p:nvPr userDrawn="1"/>
          </p:nvSpPr>
          <p:spPr>
            <a:xfrm>
              <a:off x="3554937" y="2261124"/>
              <a:ext cx="1722635" cy="1584960"/>
            </a:xfrm>
            <a:prstGeom prst="ellipse">
              <a:avLst/>
            </a:prstGeom>
            <a:solidFill>
              <a:srgbClr val="8D8E8D">
                <a:alpha val="53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6"/>
            <p:cNvGrpSpPr/>
            <p:nvPr userDrawn="1"/>
          </p:nvGrpSpPr>
          <p:grpSpPr>
            <a:xfrm>
              <a:off x="2943666" y="3252214"/>
              <a:ext cx="2954151" cy="1584960"/>
              <a:chOff x="3554937" y="3252214"/>
              <a:chExt cx="2954151" cy="1584960"/>
            </a:xfrm>
          </p:grpSpPr>
          <p:sp>
            <p:nvSpPr>
              <p:cNvPr id="10" name="Oval 9"/>
              <p:cNvSpPr/>
              <p:nvPr userDrawn="1"/>
            </p:nvSpPr>
            <p:spPr>
              <a:xfrm>
                <a:off x="3554937" y="3252214"/>
                <a:ext cx="1722636" cy="1584960"/>
              </a:xfrm>
              <a:prstGeom prst="ellipse">
                <a:avLst/>
              </a:prstGeom>
              <a:solidFill>
                <a:srgbClr val="8D8E8D">
                  <a:alpha val="53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4786452" y="3252214"/>
                <a:ext cx="1722636" cy="1584960"/>
              </a:xfrm>
              <a:prstGeom prst="ellipse">
                <a:avLst/>
              </a:prstGeom>
              <a:solidFill>
                <a:srgbClr val="8D8E8D">
                  <a:alpha val="53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4" name="Straight Connector 13"/>
          <p:cNvCxnSpPr/>
          <p:nvPr userDrawn="1"/>
        </p:nvCxnSpPr>
        <p:spPr>
          <a:xfrm>
            <a:off x="6041310" y="4608527"/>
            <a:ext cx="2416892" cy="0"/>
          </a:xfrm>
          <a:prstGeom prst="line">
            <a:avLst/>
          </a:prstGeom>
          <a:ln w="3175" cmpd="sng">
            <a:solidFill>
              <a:srgbClr val="8D8E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6041310" y="4737959"/>
            <a:ext cx="2416891" cy="130173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rgbClr val="8D8E8D"/>
                </a:solidFill>
                <a:latin typeface="Arial"/>
                <a:cs typeface="Arial"/>
              </a:defRPr>
            </a:lvl2pPr>
            <a:lvl3pPr>
              <a:defRPr sz="800">
                <a:latin typeface="Arial"/>
                <a:cs typeface="Arial"/>
              </a:defRPr>
            </a:lvl3pPr>
            <a:lvl4pPr>
              <a:defRPr sz="800">
                <a:latin typeface="Arial"/>
                <a:cs typeface="Arial"/>
              </a:defRPr>
            </a:lvl4pPr>
            <a:lvl5pPr>
              <a:defRPr sz="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219700" y="3019184"/>
            <a:ext cx="3238500" cy="669"/>
          </a:xfrm>
          <a:prstGeom prst="line">
            <a:avLst/>
          </a:prstGeom>
          <a:ln w="3175" cmpd="sng">
            <a:solidFill>
              <a:srgbClr val="8D8E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0"/>
          <p:cNvSpPr>
            <a:spLocks noGrp="1"/>
          </p:cNvSpPr>
          <p:nvPr>
            <p:ph type="body" sz="quarter" idx="25"/>
          </p:nvPr>
        </p:nvSpPr>
        <p:spPr>
          <a:xfrm>
            <a:off x="6041310" y="3019184"/>
            <a:ext cx="2416891" cy="130173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rgbClr val="8D8E8D"/>
                </a:solidFill>
                <a:latin typeface="Arial"/>
                <a:cs typeface="Arial"/>
              </a:defRPr>
            </a:lvl2pPr>
            <a:lvl3pPr>
              <a:defRPr sz="800">
                <a:latin typeface="Arial"/>
                <a:cs typeface="Arial"/>
              </a:defRPr>
            </a:lvl3pPr>
            <a:lvl4pPr>
              <a:defRPr sz="800">
                <a:latin typeface="Arial"/>
                <a:cs typeface="Arial"/>
              </a:defRPr>
            </a:lvl4pPr>
            <a:lvl5pPr>
              <a:defRPr sz="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76618" y="4642771"/>
            <a:ext cx="2085909" cy="0"/>
          </a:xfrm>
          <a:prstGeom prst="line">
            <a:avLst/>
          </a:prstGeom>
          <a:ln w="3175" cmpd="sng">
            <a:solidFill>
              <a:srgbClr val="8D8E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0"/>
          <p:cNvSpPr>
            <a:spLocks noGrp="1"/>
          </p:cNvSpPr>
          <p:nvPr>
            <p:ph type="body" sz="quarter" idx="26"/>
          </p:nvPr>
        </p:nvSpPr>
        <p:spPr>
          <a:xfrm>
            <a:off x="676618" y="4737959"/>
            <a:ext cx="2085909" cy="130173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rgbClr val="8D8E8D"/>
                </a:solidFill>
                <a:latin typeface="Arial"/>
                <a:cs typeface="Arial"/>
              </a:defRPr>
            </a:lvl2pPr>
            <a:lvl3pPr>
              <a:defRPr sz="800">
                <a:latin typeface="Arial"/>
                <a:cs typeface="Arial"/>
              </a:defRPr>
            </a:lvl3pPr>
            <a:lvl4pPr>
              <a:defRPr sz="800">
                <a:latin typeface="Arial"/>
                <a:cs typeface="Arial"/>
              </a:defRPr>
            </a:lvl4pPr>
            <a:lvl5pPr>
              <a:defRPr sz="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FABA24DC-EC61-4B7C-8843-50890E15F6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5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01_Gra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7956" y="160278"/>
            <a:ext cx="8889700" cy="6561199"/>
          </a:xfrm>
          <a:prstGeom prst="rect">
            <a:avLst/>
          </a:prstGeom>
          <a:solidFill>
            <a:srgbClr val="EFE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4" y="152400"/>
            <a:ext cx="2578426" cy="11295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r="67015" b="53747"/>
          <a:stretch/>
        </p:blipFill>
        <p:spPr>
          <a:xfrm>
            <a:off x="655633" y="5856639"/>
            <a:ext cx="487369" cy="6965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259" y="2863629"/>
            <a:ext cx="8351856" cy="989914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600" b="1" baseline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259" y="3922962"/>
            <a:ext cx="6400800" cy="88286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</p:spTree>
    <p:extLst>
      <p:ext uri="{BB962C8B-B14F-4D97-AF65-F5344CB8AC3E}">
        <p14:creationId xmlns:p14="http://schemas.microsoft.com/office/powerpoint/2010/main" val="4390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02_Gra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7956" y="160278"/>
            <a:ext cx="8889700" cy="6561199"/>
          </a:xfrm>
          <a:prstGeom prst="rect">
            <a:avLst/>
          </a:prstGeom>
          <a:solidFill>
            <a:srgbClr val="EFE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4" y="152400"/>
            <a:ext cx="2578426" cy="11295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r="67015" b="53747"/>
          <a:stretch/>
        </p:blipFill>
        <p:spPr>
          <a:xfrm>
            <a:off x="655633" y="5856639"/>
            <a:ext cx="487369" cy="69656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5259" y="2863629"/>
            <a:ext cx="8351856" cy="989914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600" b="1" baseline="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259" y="3922962"/>
            <a:ext cx="6400800" cy="88286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rgbClr val="A20815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</p:spTree>
    <p:extLst>
      <p:ext uri="{BB962C8B-B14F-4D97-AF65-F5344CB8AC3E}">
        <p14:creationId xmlns:p14="http://schemas.microsoft.com/office/powerpoint/2010/main" val="4390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Copy Only Slide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58DEE-842F-4A72-8C22-21209FD99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14401" y="1432415"/>
            <a:ext cx="7759701" cy="4517048"/>
          </a:xfrm>
        </p:spPr>
        <p:txBody>
          <a:bodyPr/>
          <a:lstStyle>
            <a:lvl1pPr>
              <a:buNone/>
              <a:defRPr sz="2400">
                <a:solidFill>
                  <a:srgbClr val="7F7F7F"/>
                </a:solidFill>
                <a:latin typeface="Arial"/>
                <a:cs typeface="Arial"/>
              </a:defRPr>
            </a:lvl1pPr>
            <a:lvl2pPr marL="0">
              <a:buNone/>
              <a:defRPr sz="1500" b="1">
                <a:solidFill>
                  <a:srgbClr val="E0621B"/>
                </a:solidFill>
                <a:latin typeface="Arial"/>
                <a:cs typeface="Arial"/>
              </a:defRPr>
            </a:lvl2pPr>
            <a:lvl3pPr marL="0">
              <a:buNone/>
              <a:defRPr sz="1500">
                <a:solidFill>
                  <a:srgbClr val="7F7F7F"/>
                </a:solidFill>
                <a:latin typeface="Arial"/>
                <a:cs typeface="Arial"/>
              </a:defRPr>
            </a:lvl3pPr>
            <a:lvl4pPr marL="0">
              <a:defRPr sz="1500">
                <a:solidFill>
                  <a:srgbClr val="7F7F7F"/>
                </a:solidFill>
                <a:latin typeface="Arial"/>
                <a:cs typeface="Arial"/>
              </a:defRPr>
            </a:lvl4pPr>
            <a:lvl5pPr marL="457200">
              <a:defRPr sz="1500">
                <a:solidFill>
                  <a:srgbClr val="7F7F7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/ Image + Descriptor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533900" y="1417760"/>
            <a:ext cx="3744913" cy="4007827"/>
          </a:xfrm>
        </p:spPr>
        <p:txBody>
          <a:bodyPr/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Image &amp; Copy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2427" y="1418371"/>
            <a:ext cx="3554338" cy="4007067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4E7A3FE-1E06-4A1C-917C-DDA1A5AA27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1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Double Column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1088009-D85B-4F39-8820-1ACAB773B9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23900" y="1417760"/>
            <a:ext cx="3632200" cy="4007827"/>
          </a:xfrm>
        </p:spPr>
        <p:txBody>
          <a:bodyPr/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4546215" y="1417760"/>
            <a:ext cx="3797300" cy="4007827"/>
          </a:xfrm>
        </p:spPr>
        <p:txBody>
          <a:bodyPr/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471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+ Bulle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Images &amp; Bulleted Copy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88615" y="1417639"/>
            <a:ext cx="2177520" cy="251252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500629" y="1417639"/>
            <a:ext cx="2177520" cy="251252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6127895" y="1417639"/>
            <a:ext cx="2177520" cy="251252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888615" y="4067527"/>
            <a:ext cx="2177520" cy="1975644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rgbClr val="8D8E8D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500629" y="4067527"/>
            <a:ext cx="2177520" cy="1975644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rgbClr val="F47A22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rgbClr val="8D8E8D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2"/>
          </p:nvPr>
        </p:nvSpPr>
        <p:spPr>
          <a:xfrm>
            <a:off x="6127895" y="4067527"/>
            <a:ext cx="2177520" cy="1975644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rgbClr val="8D8E8D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0F562A21-70A8-47A7-96CC-A5EDF18FD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4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Image Slide with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>
            <a:normAutofit/>
          </a:bodyPr>
          <a:lstStyle>
            <a:lvl1pPr algn="l">
              <a:defRPr sz="3600" baseline="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Long Image &amp; Copy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63600" y="1417639"/>
            <a:ext cx="7416800" cy="251252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863600" y="4067527"/>
            <a:ext cx="7416800" cy="19756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1500" b="0">
                <a:solidFill>
                  <a:srgbClr val="8D8E8D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rgbClr val="8D8E8D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D16F68-DC81-4AF4-AA43-97FAFA95A3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5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6"/>
          <p:cNvSpPr>
            <a:spLocks noGrp="1"/>
          </p:cNvSpPr>
          <p:nvPr>
            <p:ph type="chart" sz="quarter" idx="24"/>
          </p:nvPr>
        </p:nvSpPr>
        <p:spPr>
          <a:xfrm>
            <a:off x="3415727" y="1417761"/>
            <a:ext cx="2178050" cy="25131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9" name="Chart Placeholder 6"/>
          <p:cNvSpPr>
            <a:spLocks noGrp="1"/>
          </p:cNvSpPr>
          <p:nvPr>
            <p:ph type="chart" sz="quarter" idx="25"/>
          </p:nvPr>
        </p:nvSpPr>
        <p:spPr>
          <a:xfrm>
            <a:off x="6037720" y="1417761"/>
            <a:ext cx="2178050" cy="25131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796145" y="1417761"/>
            <a:ext cx="2178050" cy="25131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Pie Charts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926715" y="4067527"/>
            <a:ext cx="2177520" cy="1975644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rgbClr val="8D8E8D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538729" y="4067527"/>
            <a:ext cx="2177520" cy="1975644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rgbClr val="8D8E8D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2"/>
          </p:nvPr>
        </p:nvSpPr>
        <p:spPr>
          <a:xfrm>
            <a:off x="6165995" y="4067527"/>
            <a:ext cx="2177520" cy="1975644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rgbClr val="8D8E8D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r>
              <a:rPr lang="en-US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3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FE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439009"/>
            <a:ext cx="7734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517" y="6270146"/>
            <a:ext cx="52025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solidFill>
                  <a:srgbClr val="8D8E8D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#</a:t>
            </a:r>
            <a:endParaRPr lang="en-US" dirty="0"/>
          </a:p>
        </p:txBody>
      </p:sp>
      <p:pic>
        <p:nvPicPr>
          <p:cNvPr id="11" name="Picture 10" descr="LOCKUP_WCM_NYP_FULLCOLOR_SMALL.png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2" y="6333987"/>
            <a:ext cx="3767328" cy="292608"/>
          </a:xfrm>
          <a:prstGeom prst="rect">
            <a:avLst/>
          </a:prstGeom>
        </p:spPr>
      </p:pic>
      <p:sp>
        <p:nvSpPr>
          <p:cNvPr id="7" name="Date Placeholder 2"/>
          <p:cNvSpPr txBox="1">
            <a:spLocks/>
          </p:cNvSpPr>
          <p:nvPr/>
        </p:nvSpPr>
        <p:spPr>
          <a:xfrm>
            <a:off x="4402231" y="6270146"/>
            <a:ext cx="348447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kern="1200">
                <a:solidFill>
                  <a:srgbClr val="8D8E8D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Main Presentation Title Edit In</a:t>
            </a:r>
            <a:r>
              <a:rPr lang="en-US" baseline="0" dirty="0"/>
              <a:t> Slide Master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35200" y="6389077"/>
            <a:ext cx="1828800" cy="468923"/>
          </a:xfrm>
          <a:prstGeom prst="rect">
            <a:avLst/>
          </a:prstGeom>
          <a:solidFill>
            <a:srgbClr val="EFE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5" r:id="rId11"/>
    <p:sldLayoutId id="2147483662" r:id="rId12"/>
    <p:sldLayoutId id="2147483663" r:id="rId13"/>
    <p:sldLayoutId id="2147483664" r:id="rId14"/>
    <p:sldLayoutId id="2147483666" r:id="rId15"/>
    <p:sldLayoutId id="2147483667" r:id="rId16"/>
    <p:sldLayoutId id="214748366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A20815"/>
          </a:solidFill>
          <a:latin typeface="Arial"/>
          <a:ea typeface="+mj-ea"/>
          <a:cs typeface="Arial"/>
        </a:defRPr>
      </a:lvl1pPr>
    </p:titleStyle>
    <p:bodyStyle>
      <a:lvl1pPr marL="0" indent="-34290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7F7F7F"/>
          </a:solidFill>
          <a:latin typeface="Arial"/>
          <a:ea typeface="+mn-ea"/>
          <a:cs typeface="Arial"/>
        </a:defRPr>
      </a:lvl1pPr>
      <a:lvl2pPr marL="0" indent="-285750" algn="l" defTabSz="457200" rtl="0" eaLnBrk="1" latinLnBrk="0" hangingPunct="1">
        <a:spcBef>
          <a:spcPct val="20000"/>
        </a:spcBef>
        <a:buFont typeface="Arial"/>
        <a:buNone/>
        <a:defRPr sz="1500" b="1" kern="1200">
          <a:solidFill>
            <a:schemeClr val="accent3"/>
          </a:solidFill>
          <a:latin typeface="Arial"/>
          <a:ea typeface="+mn-ea"/>
          <a:cs typeface="Arial"/>
        </a:defRPr>
      </a:lvl2pPr>
      <a:lvl3pPr marL="0" indent="-22860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rgbClr val="7F7F7F"/>
          </a:solidFill>
          <a:latin typeface="Arial"/>
          <a:ea typeface="+mn-ea"/>
          <a:cs typeface="Arial"/>
        </a:defRPr>
      </a:lvl3pPr>
      <a:lvl4pPr marL="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7F7F7F"/>
          </a:solidFill>
          <a:latin typeface="Arial"/>
          <a:ea typeface="+mn-ea"/>
          <a:cs typeface="Arial"/>
        </a:defRPr>
      </a:lvl4pPr>
      <a:lvl5pPr marL="457200" indent="-228600" algn="l" defTabSz="4572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Sajjad </a:t>
            </a:r>
            <a:r>
              <a:rPr lang="en-US" dirty="0" err="1"/>
              <a:t>Abedian</a:t>
            </a:r>
            <a:r>
              <a:rPr lang="en-US"/>
              <a:t>, M.S.</a:t>
            </a:r>
            <a:endParaRPr lang="en-US" dirty="0"/>
          </a:p>
          <a:p>
            <a:r>
              <a:rPr lang="en-US" dirty="0"/>
              <a:t>Research Informatics Business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07.13.20</a:t>
            </a:r>
          </a:p>
          <a:p>
            <a:r>
              <a:rPr lang="en-US" dirty="0"/>
              <a:t>Web Address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5259" y="2550804"/>
            <a:ext cx="8351856" cy="1227111"/>
          </a:xfrm>
        </p:spPr>
        <p:txBody>
          <a:bodyPr/>
          <a:lstStyle/>
          <a:p>
            <a:r>
              <a:rPr lang="en-US" sz="4400" dirty="0"/>
              <a:t>Linking Clinical Data to </a:t>
            </a:r>
            <a:br>
              <a:rPr lang="en-US" sz="4400" dirty="0"/>
            </a:br>
            <a:r>
              <a:rPr lang="en-US" sz="4400" dirty="0"/>
              <a:t>Social Determinants of Health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1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D54F-AE94-A245-8D87-D266468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59F57-840C-5346-9E68-6C1D243C6C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58DEE-842F-4A72-8C22-21209FD99688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D7000-E73E-B345-951F-1B14F7DC5EE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Publicly available data 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American Community Survey (ACS)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EPA National Air Toxics Assessment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NYC </a:t>
            </a:r>
            <a:r>
              <a:rPr lang="en-US" dirty="0" err="1"/>
              <a:t>OpenData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Factors Affecting Communities and Enabling Targeted Services (FACETS)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EHR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Structured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Unstructured </a:t>
            </a:r>
            <a:r>
              <a:rPr lang="en-US" dirty="0">
                <a:solidFill>
                  <a:srgbClr val="FF0000"/>
                </a:solidFill>
              </a:rPr>
              <a:t>(EVAN’s NLP paper)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77EF-7E2A-6446-8E6A-3B337A10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Linking EHR to SDH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3E391B-84B3-4242-BB25-B33F1A506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58DEE-842F-4A72-8C22-21209FD99688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DB4EA-CF31-6D43-8053-DD77C72E344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In this section I will create a diagram showing the process of GEO coding patient addresses. </a:t>
            </a:r>
          </a:p>
          <a:p>
            <a:r>
              <a:rPr lang="en-US" dirty="0"/>
              <a:t>I will also show how we use API to convert latitude and longitude for SDH data. Before compiling the master file for SDH dataset.</a:t>
            </a:r>
          </a:p>
        </p:txBody>
      </p:sp>
    </p:spTree>
    <p:extLst>
      <p:ext uri="{BB962C8B-B14F-4D97-AF65-F5344CB8AC3E}">
        <p14:creationId xmlns:p14="http://schemas.microsoft.com/office/powerpoint/2010/main" val="70076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62CB-69FE-0248-BB9A-778EE6559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VACCINe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E150B-724A-004B-8D8A-A160E7233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Variables Affecting Care in Communities and Individuals in New York</a:t>
            </a:r>
          </a:p>
        </p:txBody>
      </p:sp>
    </p:spTree>
    <p:extLst>
      <p:ext uri="{BB962C8B-B14F-4D97-AF65-F5344CB8AC3E}">
        <p14:creationId xmlns:p14="http://schemas.microsoft.com/office/powerpoint/2010/main" val="279552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F437-3303-154D-8C90-21161585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(to be deleted)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F475C-B6B6-254A-A857-0A8FB15ADF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58DEE-842F-4A72-8C22-21209FD99688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8FEC6-D56E-4245-95DE-1D9DDB28E15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SDH and why is important?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Definition by WHO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Categories with examples (Domain and level)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is it collected?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Zip, ZCTA, Census Tract, Census Block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Open sources (Government Agencies and FACETS)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EHR (structured vs. unstructured). Varies by institution. Evan’s paper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link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Diagram similar to CDRN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Dean’s Disparities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Community vs individual 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8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2036-D586-C249-A615-05B735EA8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SDH?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1249E-B178-A848-A6FD-B6A035190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7396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D59F8-A510-B245-A52D-65CE914A27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58DEE-842F-4A72-8C22-21209FD9968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320DF24-2B3A-AE47-845C-BA588C568C88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240993694"/>
              </p:ext>
            </p:extLst>
          </p:nvPr>
        </p:nvGraphicFramePr>
        <p:xfrm>
          <a:off x="692150" y="847869"/>
          <a:ext cx="7759700" cy="451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97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CC13-CC44-F843-9A5D-B827B1C2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CAFA8-BAD4-7A48-973A-CDBB72FA3F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58DEE-842F-4A72-8C22-21209FD9968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590CA-C0DF-7848-8CCD-6C6CD6CF0EE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Health Inequities or Inequalities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Social Gradient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Drivers of Health Inequities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1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8507-541B-7140-B2F2-D0E99C1B4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is it Collected?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8D25A-6852-AB4F-8865-B572D7351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1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5AE7-AC33-8B46-9F44-E675178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 Units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C4FA3B-F383-8C46-A79C-334998742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58DEE-842F-4A72-8C22-21209FD9968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13AAF-1C26-E144-8E76-F49B6F31E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1"/>
          <a:stretch/>
        </p:blipFill>
        <p:spPr>
          <a:xfrm>
            <a:off x="1793792" y="1035423"/>
            <a:ext cx="5730616" cy="51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4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5AE7-AC33-8B46-9F44-E675178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Census Tract vs. Block Group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C4FA3B-F383-8C46-A79C-334998742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58DEE-842F-4A72-8C22-21209FD99688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8A391-8CC6-DB46-8772-4D9A87510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87" y="1035422"/>
            <a:ext cx="7134225" cy="51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0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5AE7-AC33-8B46-9F44-E675178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Census Tract vs. Block Group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C4FA3B-F383-8C46-A79C-334998742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58DEE-842F-4A72-8C22-21209FD99688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8A391-8CC6-DB46-8772-4D9A87510B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091987" y="1035422"/>
            <a:ext cx="7134225" cy="510097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56B1E5-326A-D441-AE67-9B3B08AF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69904"/>
            <a:ext cx="8229600" cy="371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45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PPT_Masterbrand_Gray_102215">
  <a:themeElements>
    <a:clrScheme name="Weill Cornell Medicine">
      <a:dk1>
        <a:srgbClr val="2D2E2D"/>
      </a:dk1>
      <a:lt1>
        <a:sysClr val="window" lastClr="FFFFFF"/>
      </a:lt1>
      <a:dk2>
        <a:srgbClr val="A20815"/>
      </a:dk2>
      <a:lt2>
        <a:srgbClr val="EFEEED"/>
      </a:lt2>
      <a:accent1>
        <a:srgbClr val="A20815"/>
      </a:accent1>
      <a:accent2>
        <a:srgbClr val="C23019"/>
      </a:accent2>
      <a:accent3>
        <a:srgbClr val="E0621B"/>
      </a:accent3>
      <a:accent4>
        <a:srgbClr val="FEBD22"/>
      </a:accent4>
      <a:accent5>
        <a:srgbClr val="8D8E8D"/>
      </a:accent5>
      <a:accent6>
        <a:srgbClr val="CECFCD"/>
      </a:accent6>
      <a:hlink>
        <a:srgbClr val="272727"/>
      </a:hlink>
      <a:folHlink>
        <a:srgbClr val="2727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Template_PPT_Masterbrand_Gray_102215</Template>
  <TotalTime>447</TotalTime>
  <Words>336</Words>
  <Application>Microsoft Macintosh PowerPoint</Application>
  <PresentationFormat>On-screen Show (4:3)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Lucida Grande</vt:lpstr>
      <vt:lpstr>Template_PPT_Masterbrand_Gray_102215</vt:lpstr>
      <vt:lpstr>Linking Clinical Data to  Social Determinants of Health</vt:lpstr>
      <vt:lpstr>Outline (to be deleted)</vt:lpstr>
      <vt:lpstr>What is SDH?</vt:lpstr>
      <vt:lpstr>PowerPoint Presentation</vt:lpstr>
      <vt:lpstr>Key Concept</vt:lpstr>
      <vt:lpstr>How is it Collected?</vt:lpstr>
      <vt:lpstr>Geographical Units</vt:lpstr>
      <vt:lpstr>Census Tract vs. Block Group</vt:lpstr>
      <vt:lpstr>Census Tract vs. Block Group</vt:lpstr>
      <vt:lpstr>Sources</vt:lpstr>
      <vt:lpstr>Process of Linking EHR to SDH</vt:lpstr>
      <vt:lpstr>VACCINe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</dc:title>
  <dc:subject/>
  <dc:creator>Sajjad Abedian</dc:creator>
  <cp:keywords/>
  <dc:description/>
  <cp:lastModifiedBy>Sajjad Abedian</cp:lastModifiedBy>
  <cp:revision>19</cp:revision>
  <cp:lastPrinted>2015-10-19T18:33:17Z</cp:lastPrinted>
  <dcterms:created xsi:type="dcterms:W3CDTF">2019-03-09T17:32:04Z</dcterms:created>
  <dcterms:modified xsi:type="dcterms:W3CDTF">2020-07-11T21:49:05Z</dcterms:modified>
  <cp:category/>
</cp:coreProperties>
</file>