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023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3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4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5E2C0-2925-4019-A08D-ADEA2306CC9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ECE6AF-D866-4F9E-BBB2-55A15830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>
              <a:lnSpc>
                <a:spcPct val="100000"/>
              </a:lnSpc>
            </a:pPr>
            <a:r>
              <a:rPr lang="fa-IR" sz="4800" dirty="0" smtClean="0">
                <a:cs typeface="B Titr" panose="00000700000000000000" pitchFamily="2" charset="-78"/>
              </a:rPr>
              <a:t>طبقه‌بندی سیگنال‌های قلبی</a:t>
            </a:r>
            <a:br>
              <a:rPr lang="fa-IR" sz="4800" dirty="0" smtClean="0">
                <a:cs typeface="B Titr" panose="00000700000000000000" pitchFamily="2" charset="-78"/>
              </a:rPr>
            </a:br>
            <a:r>
              <a:rPr lang="fa-IR" sz="4800" dirty="0" smtClean="0">
                <a:cs typeface="B Titr" panose="00000700000000000000" pitchFamily="2" charset="-78"/>
              </a:rPr>
              <a:t>با استفاده از شبکه‌های عصبی</a:t>
            </a:r>
            <a:r>
              <a:rPr lang="en-US" sz="4800" dirty="0" smtClean="0">
                <a:cs typeface="B Titr" panose="00000700000000000000" pitchFamily="2" charset="-78"/>
              </a:rPr>
              <a:t/>
            </a:r>
            <a:br>
              <a:rPr lang="en-US" sz="4800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en-US" dirty="0" smtClean="0">
                <a:cs typeface="B Titr" panose="00000700000000000000" pitchFamily="2" charset="-78"/>
              </a:rPr>
              <a:t>MATLAB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748" y="5057293"/>
            <a:ext cx="5762563" cy="1364531"/>
          </a:xfrm>
        </p:spPr>
        <p:txBody>
          <a:bodyPr>
            <a:normAutofit/>
          </a:bodyPr>
          <a:lstStyle/>
          <a:p>
            <a:pPr algn="ctr" rtl="1"/>
            <a:r>
              <a:rPr lang="fa-IR" sz="2000" dirty="0" smtClean="0">
                <a:cs typeface="B Titr" panose="00000700000000000000" pitchFamily="2" charset="-78"/>
              </a:rPr>
              <a:t>استخراج ویژگی ، انتخاب ویژگی ، طبقه‌بندی</a:t>
            </a:r>
            <a:endParaRPr lang="en-US" sz="20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52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انتخاب ویژگی‌های مناسب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59092"/>
            <a:ext cx="7704667" cy="5735786"/>
          </a:xfrm>
        </p:spPr>
        <p:txBody>
          <a:bodyPr>
            <a:normAutofit fontScale="92500" lnSpcReduction="10000"/>
          </a:bodyPr>
          <a:lstStyle/>
          <a:p>
            <a:pPr algn="just" rtl="1">
              <a:lnSpc>
                <a:spcPct val="120000"/>
              </a:lnSpc>
            </a:pPr>
            <a:r>
              <a:rPr lang="fa-IR" sz="2000" dirty="0" smtClean="0"/>
              <a:t>7 ویژگی معرفی شده را بر اساس معیار </a:t>
            </a:r>
            <a:r>
              <a:rPr lang="fa-IR" sz="2000" dirty="0" smtClean="0"/>
              <a:t>فیشر (معیار مبتنی </a:t>
            </a:r>
            <a:r>
              <a:rPr lang="fa-IR" sz="2000" dirty="0" smtClean="0"/>
              <a:t>بر ماتریس‌های </a:t>
            </a:r>
            <a:r>
              <a:rPr lang="fa-IR" sz="2000" dirty="0" smtClean="0"/>
              <a:t>پخشی) </a:t>
            </a:r>
            <a:r>
              <a:rPr lang="fa-IR" sz="2000" dirty="0" smtClean="0"/>
              <a:t>مرتب کنید: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classification_test6.m)</a:t>
            </a:r>
            <a:endParaRPr lang="fa-IR" sz="2000" dirty="0" smtClean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ماتریس پخشی درون کلاسی: </a:t>
            </a:r>
          </a:p>
          <a:p>
            <a:pPr algn="just" rtl="1">
              <a:lnSpc>
                <a:spcPct val="120000"/>
              </a:lnSpc>
            </a:pPr>
            <a:endParaRPr lang="fa-IR" sz="2000" dirty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ماتریس پخشی میان کلاسی:</a:t>
            </a:r>
          </a:p>
          <a:p>
            <a:pPr algn="just" rtl="1">
              <a:lnSpc>
                <a:spcPct val="120000"/>
              </a:lnSpc>
            </a:pPr>
            <a:endParaRPr lang="fa-IR" sz="2000" dirty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معیارهای تعریف شده:</a:t>
            </a:r>
          </a:p>
          <a:p>
            <a:pPr algn="just" rtl="1">
              <a:lnSpc>
                <a:spcPct val="120000"/>
              </a:lnSpc>
            </a:pPr>
            <a:endParaRPr lang="fa-IR" sz="2000" dirty="0" smtClean="0"/>
          </a:p>
          <a:p>
            <a:pPr algn="just" rtl="1">
              <a:lnSpc>
                <a:spcPct val="120000"/>
              </a:lnSpc>
            </a:pPr>
            <a:r>
              <a:rPr lang="fa-IR" sz="1600" dirty="0" smtClean="0"/>
              <a:t>با در نظر گرفتن تک ویژگی (حالت یک-بعدی):</a:t>
            </a:r>
          </a:p>
          <a:p>
            <a:pPr algn="just" rtl="1">
              <a:lnSpc>
                <a:spcPct val="120000"/>
              </a:lnSpc>
            </a:pPr>
            <a:endParaRPr lang="fa-IR" sz="1600" dirty="0"/>
          </a:p>
          <a:p>
            <a:pPr algn="just" rtl="1">
              <a:lnSpc>
                <a:spcPct val="120000"/>
              </a:lnSpc>
            </a:pPr>
            <a:endParaRPr lang="fa-IR" sz="2000" dirty="0" smtClean="0"/>
          </a:p>
          <a:p>
            <a:pPr algn="just" rtl="1">
              <a:lnSpc>
                <a:spcPct val="120000"/>
              </a:lnSpc>
            </a:pPr>
            <a:r>
              <a:rPr lang="fa-IR" sz="2000" dirty="0" smtClean="0"/>
              <a:t>3 ویژگی برتر را انتخاب کرده و چهار طبقه‌بندی کننده‌ معرفی شده را با استفاده از آنها آموزش داده و نتایج را بر روی داده‌های </a:t>
            </a:r>
            <a:r>
              <a:rPr lang="en-US" sz="2000" dirty="0" smtClean="0"/>
              <a:t>6-fold cross-validation</a:t>
            </a:r>
            <a:r>
              <a:rPr lang="fa-IR" sz="2000" dirty="0" smtClean="0"/>
              <a:t> و تست محاسبه کنید.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classification_test7.m)</a:t>
            </a:r>
            <a:endParaRPr lang="fa-IR" sz="2000" dirty="0" smtClean="0"/>
          </a:p>
          <a:p>
            <a:pPr algn="just" rtl="1">
              <a:lnSpc>
                <a:spcPct val="120000"/>
              </a:lnSpc>
            </a:pPr>
            <a:endParaRPr lang="fa-IR" sz="2000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80768"/>
              </p:ext>
            </p:extLst>
          </p:nvPr>
        </p:nvGraphicFramePr>
        <p:xfrm>
          <a:off x="1394373" y="1678268"/>
          <a:ext cx="2171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" imgW="2171520" imgH="1193760" progId="Equation.DSMT4">
                  <p:embed/>
                </p:oleObj>
              </mc:Choice>
              <mc:Fallback>
                <p:oleObj name="Equation" r:id="rId3" imgW="217152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373" y="1678268"/>
                        <a:ext cx="21717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64337"/>
              </p:ext>
            </p:extLst>
          </p:nvPr>
        </p:nvGraphicFramePr>
        <p:xfrm>
          <a:off x="3854105" y="2071352"/>
          <a:ext cx="1016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5" imgW="1015920" imgH="279360" progId="Equation.DSMT4">
                  <p:embed/>
                </p:oleObj>
              </mc:Choice>
              <mc:Fallback>
                <p:oleObj name="Equation" r:id="rId5" imgW="101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105" y="2071352"/>
                        <a:ext cx="1016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33173"/>
              </p:ext>
            </p:extLst>
          </p:nvPr>
        </p:nvGraphicFramePr>
        <p:xfrm>
          <a:off x="1376955" y="2952702"/>
          <a:ext cx="219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7" imgW="2197080" imgH="558720" progId="Equation.DSMT4">
                  <p:embed/>
                </p:oleObj>
              </mc:Choice>
              <mc:Fallback>
                <p:oleObj name="Equation" r:id="rId7" imgW="2197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955" y="2952702"/>
                        <a:ext cx="2197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65439"/>
              </p:ext>
            </p:extLst>
          </p:nvPr>
        </p:nvGraphicFramePr>
        <p:xfrm>
          <a:off x="1414247" y="3569274"/>
          <a:ext cx="124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9" imgW="1244520" imgH="558720" progId="Equation.DSMT4">
                  <p:embed/>
                </p:oleObj>
              </mc:Choice>
              <mc:Fallback>
                <p:oleObj name="Equation" r:id="rId9" imgW="12445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247" y="3569274"/>
                        <a:ext cx="1244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6232" y="4661493"/>
            <a:ext cx="9147097" cy="7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معرفی داده‌ها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288473"/>
                <a:ext cx="7704667" cy="44577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/>
                  <a:t>سیگنال‌های قلبی ثبت شده از دو کانال </a:t>
                </a:r>
              </a:p>
              <a:p>
                <a:pPr algn="r" rtl="1"/>
                <a:r>
                  <a:rPr lang="fa-IR" dirty="0" smtClean="0"/>
                  <a:t>شامل ضربان‌های نرمال و بیمار </a:t>
                </a:r>
                <a:r>
                  <a:rPr lang="en-US" dirty="0" smtClean="0"/>
                  <a:t>(PVC)</a:t>
                </a:r>
                <a:endParaRPr lang="fa-IR" dirty="0" smtClean="0"/>
              </a:p>
              <a:p>
                <a:pPr algn="r" rtl="1"/>
                <a:r>
                  <a:rPr lang="fa-IR" dirty="0" smtClean="0"/>
                  <a:t>داده‌های آموزشی:</a:t>
                </a:r>
              </a:p>
              <a:p>
                <a:pPr lvl="1" algn="r" rtl="1"/>
                <a:r>
                  <a:rPr lang="fa-IR" dirty="0" smtClean="0"/>
                  <a:t>600 ضربان در مجموع از دو کلاس </a:t>
                </a:r>
                <a:endParaRPr lang="en-US" dirty="0" smtClean="0"/>
              </a:p>
              <a:p>
                <a:pPr lvl="1" algn="r" rtl="1"/>
                <a:r>
                  <a:rPr lang="fa-IR" dirty="0" smtClean="0"/>
                  <a:t>هر ضربان به صورت یک ماتریس </a:t>
                </a:r>
                <a14:m>
                  <m:oMath xmlns:m="http://schemas.openxmlformats.org/officeDocument/2006/math">
                    <m:r>
                      <a:rPr lang="fa-I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a-I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 smtClean="0"/>
                  <a:t> ذخیره شده است که 2 متناظر با دو کانال بوده و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 smtClean="0"/>
                  <a:t> طول یک ضربان است: </a:t>
                </a:r>
              </a:p>
              <a:p>
                <a:pPr lvl="1" algn="r" rtl="1"/>
                <a:endParaRPr lang="fa-IR" dirty="0"/>
              </a:p>
              <a:p>
                <a:pPr lvl="1" algn="r" rtl="1"/>
                <a:r>
                  <a:rPr lang="fa-IR" dirty="0" smtClean="0"/>
                  <a:t>برچسب متناظر با هر ضربان (سالم یا بیمار) مشخص شده است: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288473"/>
                <a:ext cx="7704667" cy="4457700"/>
              </a:xfrm>
              <a:blipFill rotWithShape="0">
                <a:blip r:embed="rId3"/>
                <a:stretch>
                  <a:fillRect l="-396"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46195"/>
              </p:ext>
            </p:extLst>
          </p:nvPr>
        </p:nvGraphicFramePr>
        <p:xfrm>
          <a:off x="1058718" y="4478481"/>
          <a:ext cx="3856696" cy="40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4" imgW="1930320" imgH="203040" progId="Equation.DSMT4">
                  <p:embed/>
                </p:oleObj>
              </mc:Choice>
              <mc:Fallback>
                <p:oleObj name="Equation" r:id="rId4" imgW="1930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8718" y="4478481"/>
                        <a:ext cx="3856696" cy="405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35076"/>
              </p:ext>
            </p:extLst>
          </p:nvPr>
        </p:nvGraphicFramePr>
        <p:xfrm>
          <a:off x="1147763" y="5513388"/>
          <a:ext cx="3906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6" imgW="1955520" imgH="457200" progId="Equation.DSMT4">
                  <p:embed/>
                </p:oleObj>
              </mc:Choice>
              <mc:Fallback>
                <p:oleObj name="Equation" r:id="rId6" imgW="1955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7763" y="5513388"/>
                        <a:ext cx="390683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4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معرفی داده‌ها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2133" y="1288473"/>
                <a:ext cx="7704667" cy="4457700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fa-IR" dirty="0" smtClean="0"/>
                  <a:t>داده‌های آزمون:</a:t>
                </a:r>
              </a:p>
              <a:p>
                <a:pPr lvl="1" algn="r" rtl="1"/>
                <a:r>
                  <a:rPr lang="fa-IR" dirty="0" smtClean="0"/>
                  <a:t>400 ضربان در مجموع از دو کلاس </a:t>
                </a:r>
                <a:endParaRPr lang="en-US" dirty="0" smtClean="0"/>
              </a:p>
              <a:p>
                <a:pPr lvl="1" algn="r" rtl="1"/>
                <a:r>
                  <a:rPr lang="fa-IR" dirty="0" smtClean="0"/>
                  <a:t>هر ضربان به صورت یک ماتریس </a:t>
                </a:r>
                <a14:m>
                  <m:oMath xmlns:m="http://schemas.openxmlformats.org/officeDocument/2006/math">
                    <m:r>
                      <a:rPr lang="fa-I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a-I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 smtClean="0"/>
                  <a:t> ذخیره شده است که 2 متناظر با دو کانال بوده و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a-IR" dirty="0" smtClean="0"/>
                  <a:t> طول یک ضربان است: </a:t>
                </a:r>
              </a:p>
              <a:p>
                <a:pPr lvl="1" algn="r" rtl="1"/>
                <a:endParaRPr lang="fa-IR" dirty="0" smtClean="0"/>
              </a:p>
              <a:p>
                <a:pPr lvl="1" algn="r" rtl="1"/>
                <a:endParaRPr lang="fa-IR" dirty="0"/>
              </a:p>
              <a:p>
                <a:pPr lvl="1" algn="r" rtl="1"/>
                <a:endParaRPr lang="fa-IR" dirty="0"/>
              </a:p>
              <a:p>
                <a:pPr algn="r" rtl="1"/>
                <a:r>
                  <a:rPr lang="fa-IR" dirty="0" smtClean="0"/>
                  <a:t>هدف: تعیین برچسب متناظر با هر ضربان: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2133" y="1288473"/>
                <a:ext cx="7704667" cy="4457700"/>
              </a:xfrm>
              <a:blipFill rotWithShape="0">
                <a:blip r:embed="rId3"/>
                <a:stretch>
                  <a:fillRect r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4455"/>
              </p:ext>
            </p:extLst>
          </p:nvPr>
        </p:nvGraphicFramePr>
        <p:xfrm>
          <a:off x="1405659" y="3517323"/>
          <a:ext cx="3703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4" imgW="1854000" imgH="203040" progId="Equation.DSMT4">
                  <p:embed/>
                </p:oleObj>
              </mc:Choice>
              <mc:Fallback>
                <p:oleObj name="Equation" r:id="rId4" imgW="1854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5659" y="3517323"/>
                        <a:ext cx="370363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43516"/>
              </p:ext>
            </p:extLst>
          </p:nvPr>
        </p:nvGraphicFramePr>
        <p:xfrm>
          <a:off x="1396136" y="5289550"/>
          <a:ext cx="5251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6" imgW="2628720" imgH="457200" progId="Equation.DSMT4">
                  <p:embed/>
                </p:oleObj>
              </mc:Choice>
              <mc:Fallback>
                <p:oleObj name="Equation" r:id="rId6" imgW="262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6136" y="5289550"/>
                        <a:ext cx="52514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6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معرفی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88473"/>
            <a:ext cx="7704667" cy="872836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/>
              <a:t>یک ضربان نرمال و یک ضربان بیمار را رسم کنید: </a:t>
            </a:r>
            <a:r>
              <a:rPr lang="en-US" sz="2000" dirty="0" smtClean="0">
                <a:solidFill>
                  <a:srgbClr val="0070C0"/>
                </a:solidFill>
              </a:rPr>
              <a:t>(classification_test1.m)</a:t>
            </a:r>
            <a:endParaRPr lang="fa-IR" sz="2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59" y="2097801"/>
            <a:ext cx="4515001" cy="207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59" y="4393502"/>
            <a:ext cx="4515001" cy="2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استخراج ویژگی‌ها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88472"/>
            <a:ext cx="7704667" cy="5247410"/>
          </a:xfrm>
        </p:spPr>
        <p:txBody>
          <a:bodyPr>
            <a:normAutofit fontScale="85000" lnSpcReduction="20000"/>
          </a:bodyPr>
          <a:lstStyle/>
          <a:p>
            <a:pPr algn="r" rtl="1">
              <a:lnSpc>
                <a:spcPct val="120000"/>
              </a:lnSpc>
            </a:pPr>
            <a:r>
              <a:rPr lang="fa-IR" dirty="0" smtClean="0"/>
              <a:t>از تمامی داده‌های آموزشی ویژگی‌های زیر را استخراج کنید و ماتریس ویژگی متناظر با داده‌های آموزشی را به صورت زیر بسازید: </a:t>
            </a:r>
            <a:r>
              <a:rPr lang="en-US" dirty="0">
                <a:solidFill>
                  <a:srgbClr val="0070C0"/>
                </a:solidFill>
              </a:rPr>
              <a:t>(classification_test1.m)</a:t>
            </a:r>
            <a:endParaRPr lang="fa-IR" dirty="0">
              <a:solidFill>
                <a:srgbClr val="0070C0"/>
              </a:solidFill>
            </a:endParaRPr>
          </a:p>
          <a:p>
            <a:pPr lvl="1" algn="r" rtl="1">
              <a:lnSpc>
                <a:spcPct val="120000"/>
              </a:lnSpc>
            </a:pPr>
            <a:r>
              <a:rPr lang="fa-IR" dirty="0" err="1" smtClean="0"/>
              <a:t>ماکزیمم</a:t>
            </a:r>
            <a:r>
              <a:rPr lang="fa-IR" dirty="0" smtClean="0"/>
              <a:t> قدرمطلق دامنه کانال 1</a:t>
            </a:r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زمان رخداد </a:t>
            </a:r>
            <a:r>
              <a:rPr lang="fa-IR" dirty="0"/>
              <a:t>ماکزیمم قدرمطلق دامنه کانال </a:t>
            </a:r>
            <a:r>
              <a:rPr lang="fa-IR" dirty="0" smtClean="0"/>
              <a:t>1</a:t>
            </a:r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ماکزیمم </a:t>
            </a:r>
            <a:r>
              <a:rPr lang="fa-IR" dirty="0"/>
              <a:t>قدرمطلق دامنه </a:t>
            </a:r>
            <a:r>
              <a:rPr lang="fa-IR" dirty="0" smtClean="0"/>
              <a:t>کانال 2</a:t>
            </a:r>
          </a:p>
          <a:p>
            <a:pPr lvl="1" algn="r" rtl="1">
              <a:lnSpc>
                <a:spcPct val="120000"/>
              </a:lnSpc>
            </a:pPr>
            <a:r>
              <a:rPr lang="fa-IR" dirty="0"/>
              <a:t>زمان رخداد ماکزیمم قدرمطلق دامنه کانال </a:t>
            </a:r>
            <a:r>
              <a:rPr lang="fa-IR" dirty="0" smtClean="0"/>
              <a:t>2</a:t>
            </a:r>
            <a:endParaRPr lang="fa-IR" dirty="0"/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واریانس کانال 1</a:t>
            </a:r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واریانس کانال 2</a:t>
            </a:r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ضریب همبستگی متقابل سیگنال کانال 1 و کانال 2</a:t>
            </a:r>
          </a:p>
          <a:p>
            <a:pPr algn="r" rtl="1">
              <a:lnSpc>
                <a:spcPct val="120000"/>
              </a:lnSpc>
            </a:pPr>
            <a:r>
              <a:rPr lang="fa-IR" dirty="0" smtClean="0"/>
              <a:t>ماتریس ویژگی‌ها را نرمالیزه کنید: </a:t>
            </a:r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میانگین هر ویژگی صفر و واریانس آن 1 شود.</a:t>
            </a:r>
          </a:p>
          <a:p>
            <a:pPr lvl="1" algn="r" rtl="1">
              <a:lnSpc>
                <a:spcPct val="120000"/>
              </a:lnSpc>
            </a:pPr>
            <a:r>
              <a:rPr lang="fa-IR" dirty="0" smtClean="0"/>
              <a:t>محدوده تغییرات هر ویژگی بین 1- تا 1 شود.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45122"/>
              </p:ext>
            </p:extLst>
          </p:nvPr>
        </p:nvGraphicFramePr>
        <p:xfrm>
          <a:off x="153800" y="3416516"/>
          <a:ext cx="3854203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2705040" imgH="939600" progId="Equation.DSMT4">
                  <p:embed/>
                </p:oleObj>
              </mc:Choice>
              <mc:Fallback>
                <p:oleObj name="Equation" r:id="rId3" imgW="27050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00" y="3416516"/>
                        <a:ext cx="3854203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613491"/>
              </p:ext>
            </p:extLst>
          </p:nvPr>
        </p:nvGraphicFramePr>
        <p:xfrm>
          <a:off x="445776" y="5163199"/>
          <a:ext cx="32702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776" y="5163199"/>
                        <a:ext cx="327025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63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استخراج ویژگی‌ها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872832"/>
            <a:ext cx="7863840" cy="1298864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000" dirty="0" smtClean="0"/>
              <a:t>برای بررسی دیداری ویژگی‌های استخراج شده، دسته‌های مختلف سه تایی از ویژگی‌ها را برای دو کلاس رسم کنید: </a:t>
            </a:r>
            <a:r>
              <a:rPr lang="en-US" sz="2000" dirty="0">
                <a:solidFill>
                  <a:srgbClr val="0070C0"/>
                </a:solidFill>
              </a:rPr>
              <a:t>(classification_test1.m)</a:t>
            </a:r>
            <a:endParaRPr lang="fa-IR" sz="2000" dirty="0">
              <a:solidFill>
                <a:srgbClr val="0070C0"/>
              </a:solidFill>
            </a:endParaRPr>
          </a:p>
          <a:p>
            <a:pPr algn="just" rtl="1">
              <a:lnSpc>
                <a:spcPct val="120000"/>
              </a:lnSpc>
            </a:pPr>
            <a:endParaRPr lang="fa-IR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64" y="1843346"/>
            <a:ext cx="3440639" cy="2750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9" y="1843345"/>
            <a:ext cx="3519150" cy="2750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941" y="4097602"/>
            <a:ext cx="3531886" cy="281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طبقه‌بندی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72832"/>
            <a:ext cx="7704667" cy="3751123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000" dirty="0" smtClean="0"/>
              <a:t>می‌خواهیم از هر 7 ویژگی استخراج شده برای طبقه‌بندی استفاده کنیم.</a:t>
            </a:r>
            <a:endParaRPr lang="en-US" sz="2000" dirty="0" smtClean="0"/>
          </a:p>
          <a:p>
            <a:pPr algn="just" rtl="1">
              <a:lnSpc>
                <a:spcPct val="120000"/>
              </a:lnSpc>
            </a:pPr>
            <a:r>
              <a:rPr lang="fa-IR" sz="2000" dirty="0" smtClean="0"/>
              <a:t>می‌خواهیم چهار طبقه‌بندی‌کننده مختلف (اسلایدهای بعدی) طراحی کنیم.</a:t>
            </a:r>
          </a:p>
          <a:p>
            <a:pPr algn="just" rtl="1">
              <a:lnSpc>
                <a:spcPct val="120000"/>
              </a:lnSpc>
            </a:pPr>
            <a:r>
              <a:rPr lang="fa-IR" sz="2000" dirty="0" smtClean="0"/>
              <a:t>در هر مورد فقط با استفاده از داده‌های آموزش، طبقه‌بندی کننده بهینه را طراحی کنید و آموزش دهید.</a:t>
            </a:r>
          </a:p>
          <a:p>
            <a:pPr algn="just" rtl="1">
              <a:lnSpc>
                <a:spcPct val="120000"/>
              </a:lnSpc>
            </a:pPr>
            <a:r>
              <a:rPr lang="fa-IR" sz="2000" dirty="0" smtClean="0"/>
              <a:t>نتایج طبقه‌بندی را بر روی داده‌های آزمون (تست) تعیین کنید.</a:t>
            </a:r>
          </a:p>
        </p:txBody>
      </p:sp>
    </p:spTree>
    <p:extLst>
      <p:ext uri="{BB962C8B-B14F-4D97-AF65-F5344CB8AC3E}">
        <p14:creationId xmlns:p14="http://schemas.microsoft.com/office/powerpoint/2010/main" val="38108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طبقه‌بندی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72832"/>
            <a:ext cx="7704667" cy="5735786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000" dirty="0" smtClean="0"/>
              <a:t>طبقه‌بندی کننده 1: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classification_test2.m)</a:t>
            </a:r>
            <a:endParaRPr lang="fa-IR" sz="2000" dirty="0" smtClean="0"/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شبکه عصبی </a:t>
            </a:r>
            <a:r>
              <a:rPr lang="en-US" sz="1600" dirty="0" smtClean="0"/>
              <a:t>MLP</a:t>
            </a:r>
            <a:r>
              <a:rPr lang="fa-IR" sz="1600" dirty="0" smtClean="0"/>
              <a:t> با یک لایه پنهان</a:t>
            </a:r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یک نورون در خروجی (1 متناظر با داده بیمار و 0 متناظر با داده نرمال)</a:t>
            </a:r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تعیین تعداد نورون بهینه با استفاده از </a:t>
            </a:r>
            <a:r>
              <a:rPr lang="en-US" sz="1600" dirty="0" smtClean="0"/>
              <a:t>6-fold cross-validation</a:t>
            </a:r>
            <a:endParaRPr lang="fa-IR" sz="1600" dirty="0" smtClean="0"/>
          </a:p>
          <a:p>
            <a:pPr marL="457200" lvl="1" indent="0" algn="just" rtl="1">
              <a:lnSpc>
                <a:spcPct val="120000"/>
              </a:lnSpc>
              <a:buNone/>
            </a:pPr>
            <a:endParaRPr lang="fa-IR" sz="1600" dirty="0" smtClean="0"/>
          </a:p>
          <a:p>
            <a:pPr algn="just" rtl="1">
              <a:lnSpc>
                <a:spcPct val="120000"/>
              </a:lnSpc>
            </a:pPr>
            <a:r>
              <a:rPr lang="fa-IR" sz="2000" dirty="0"/>
              <a:t>طبقه‌بندی کننده </a:t>
            </a:r>
            <a:r>
              <a:rPr lang="fa-IR" sz="2000" dirty="0" smtClean="0"/>
              <a:t>2: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classification_test3.m)</a:t>
            </a:r>
            <a:endParaRPr lang="fa-IR" sz="2000" dirty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شبکه عصبی </a:t>
            </a:r>
            <a:r>
              <a:rPr lang="en-US" sz="1600" dirty="0"/>
              <a:t>MLP</a:t>
            </a:r>
            <a:r>
              <a:rPr lang="fa-IR" sz="1600" dirty="0"/>
              <a:t> با یک لایه پنهان</a:t>
            </a:r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دو </a:t>
            </a:r>
            <a:r>
              <a:rPr lang="fa-IR" sz="1600" dirty="0"/>
              <a:t>نورون در خروجی </a:t>
            </a:r>
            <a:r>
              <a:rPr lang="fa-IR" sz="1600" dirty="0" smtClean="0"/>
              <a:t>(هر نورون متناظر با یک کلاس)</a:t>
            </a:r>
            <a:endParaRPr lang="fa-IR" sz="1600" dirty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تعیین تعداد نورون بهینه با استفاده از </a:t>
            </a:r>
            <a:r>
              <a:rPr lang="en-US" sz="1600" dirty="0" smtClean="0"/>
              <a:t>6-fold </a:t>
            </a:r>
            <a:r>
              <a:rPr lang="en-US" sz="1600" dirty="0"/>
              <a:t>cross-validation</a:t>
            </a:r>
            <a:endParaRPr lang="fa-IR" sz="1600" dirty="0"/>
          </a:p>
          <a:p>
            <a:pPr algn="just" rtl="1">
              <a:lnSpc>
                <a:spcPct val="120000"/>
              </a:lnSpc>
            </a:pPr>
            <a:endParaRPr 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2772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96622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طبقه‌بندی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72832"/>
            <a:ext cx="7704667" cy="5735786"/>
          </a:xfrm>
        </p:spPr>
        <p:txBody>
          <a:bodyPr>
            <a:normAutofit/>
          </a:bodyPr>
          <a:lstStyle/>
          <a:p>
            <a:pPr algn="just" rtl="1">
              <a:lnSpc>
                <a:spcPct val="120000"/>
              </a:lnSpc>
            </a:pPr>
            <a:r>
              <a:rPr lang="fa-IR" sz="2000" dirty="0" smtClean="0"/>
              <a:t>طبقه‌بندی کننده 3: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classification_test4.m)</a:t>
            </a:r>
            <a:endParaRPr lang="fa-IR" sz="2000" dirty="0" smtClean="0"/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شبکه عصبی </a:t>
            </a:r>
            <a:r>
              <a:rPr lang="en-US" sz="1600" dirty="0" smtClean="0"/>
              <a:t>RBF</a:t>
            </a:r>
            <a:r>
              <a:rPr lang="fa-IR" sz="1600" dirty="0" smtClean="0"/>
              <a:t> </a:t>
            </a:r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یک نورون در خروجی (1 متناظر با داده بیمار و 0 متناظر با داده نرمال)</a:t>
            </a:r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تعیین تعداد نورون بهینه و سیگمای بهینه با استفاده از </a:t>
            </a:r>
            <a:r>
              <a:rPr lang="en-US" sz="1600" dirty="0" smtClean="0"/>
              <a:t>6-fold cross-validation</a:t>
            </a:r>
            <a:endParaRPr lang="fa-IR" sz="1600" dirty="0" smtClean="0"/>
          </a:p>
          <a:p>
            <a:pPr marL="457200" lvl="1" indent="0" algn="just" rtl="1">
              <a:lnSpc>
                <a:spcPct val="120000"/>
              </a:lnSpc>
              <a:buNone/>
            </a:pPr>
            <a:endParaRPr lang="fa-IR" sz="1600" dirty="0" smtClean="0"/>
          </a:p>
          <a:p>
            <a:pPr algn="just" rtl="1">
              <a:lnSpc>
                <a:spcPct val="120000"/>
              </a:lnSpc>
            </a:pPr>
            <a:r>
              <a:rPr lang="fa-IR" sz="2000" dirty="0"/>
              <a:t>طبقه‌بندی کننده </a:t>
            </a:r>
            <a:r>
              <a:rPr lang="fa-IR" sz="2000" dirty="0" smtClean="0"/>
              <a:t>4: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classification_test5.m)</a:t>
            </a:r>
            <a:endParaRPr lang="fa-IR" sz="2000" dirty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شبکه عصبی </a:t>
            </a:r>
            <a:r>
              <a:rPr lang="en-US" sz="1600" dirty="0" smtClean="0"/>
              <a:t>RBF</a:t>
            </a:r>
            <a:endParaRPr lang="fa-IR" sz="1600" dirty="0"/>
          </a:p>
          <a:p>
            <a:pPr lvl="1" algn="just" rtl="1">
              <a:lnSpc>
                <a:spcPct val="120000"/>
              </a:lnSpc>
            </a:pPr>
            <a:r>
              <a:rPr lang="fa-IR" sz="1600" dirty="0" smtClean="0"/>
              <a:t>دو </a:t>
            </a:r>
            <a:r>
              <a:rPr lang="fa-IR" sz="1600" dirty="0"/>
              <a:t>نورون در خروجی </a:t>
            </a:r>
            <a:r>
              <a:rPr lang="fa-IR" sz="1600" dirty="0" smtClean="0"/>
              <a:t>(هر نورون متناظر با یک کلاس)</a:t>
            </a:r>
            <a:endParaRPr lang="fa-IR" sz="1600" dirty="0"/>
          </a:p>
          <a:p>
            <a:pPr lvl="1" algn="just" rtl="1">
              <a:lnSpc>
                <a:spcPct val="120000"/>
              </a:lnSpc>
            </a:pPr>
            <a:r>
              <a:rPr lang="fa-IR" sz="1600" dirty="0"/>
              <a:t>تعیین تعداد نورون بهینه و سیگمای بهینه با استفاده از </a:t>
            </a:r>
            <a:r>
              <a:rPr lang="en-US" sz="1600" dirty="0" smtClean="0"/>
              <a:t>6-fold </a:t>
            </a:r>
            <a:r>
              <a:rPr lang="en-US" sz="1600" dirty="0"/>
              <a:t>cross-validation</a:t>
            </a:r>
            <a:endParaRPr lang="fa-IR" sz="1600" dirty="0"/>
          </a:p>
          <a:p>
            <a:pPr algn="just" rtl="1">
              <a:lnSpc>
                <a:spcPct val="120000"/>
              </a:lnSpc>
            </a:pPr>
            <a:endParaRPr 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240438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705</TotalTime>
  <Words>548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 Titr</vt:lpstr>
      <vt:lpstr>Cambria Math</vt:lpstr>
      <vt:lpstr>Corbel</vt:lpstr>
      <vt:lpstr>Tahoma</vt:lpstr>
      <vt:lpstr>Parallax</vt:lpstr>
      <vt:lpstr>Equation</vt:lpstr>
      <vt:lpstr>طبقه‌بندی سیگنال‌های قلبی با استفاده از شبکه‌های عصبی  MATLAB</vt:lpstr>
      <vt:lpstr>معرفی داده‌ها</vt:lpstr>
      <vt:lpstr>معرفی داده‌ها</vt:lpstr>
      <vt:lpstr>معرفی داده‌ها</vt:lpstr>
      <vt:lpstr>استخراج ویژگی‌ها</vt:lpstr>
      <vt:lpstr>استخراج ویژگی‌ها</vt:lpstr>
      <vt:lpstr>طبقه‌بندی</vt:lpstr>
      <vt:lpstr>طبقه‌بندی</vt:lpstr>
      <vt:lpstr>طبقه‌بندی</vt:lpstr>
      <vt:lpstr>انتخاب ویژگی‌های مناسب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کارگاه هم‌آموزی MATLAB  مبحث شبکه‌های عصبی</dc:title>
  <dc:creator>Test</dc:creator>
  <cp:lastModifiedBy>Sepideh</cp:lastModifiedBy>
  <cp:revision>35</cp:revision>
  <dcterms:created xsi:type="dcterms:W3CDTF">2017-05-06T12:33:23Z</dcterms:created>
  <dcterms:modified xsi:type="dcterms:W3CDTF">2020-12-19T10:45:58Z</dcterms:modified>
</cp:coreProperties>
</file>