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71" r:id="rId11"/>
    <p:sldId id="268" r:id="rId12"/>
    <p:sldId id="269" r:id="rId13"/>
    <p:sldId id="278" r:id="rId14"/>
    <p:sldId id="279" r:id="rId15"/>
    <p:sldId id="272" r:id="rId16"/>
    <p:sldId id="273" r:id="rId17"/>
    <p:sldId id="274"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77592D-5A31-4843-8085-587FB43B4B6D}"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0BD73-046F-415D-9174-BB388D4E8DFA}" type="slidenum">
              <a:rPr lang="en-US" smtClean="0"/>
              <a:t>‹#›</a:t>
            </a:fld>
            <a:endParaRPr lang="en-US"/>
          </a:p>
        </p:txBody>
      </p:sp>
    </p:spTree>
    <p:extLst>
      <p:ext uri="{BB962C8B-B14F-4D97-AF65-F5344CB8AC3E}">
        <p14:creationId xmlns:p14="http://schemas.microsoft.com/office/powerpoint/2010/main" val="2642891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77592D-5A31-4843-8085-587FB43B4B6D}"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0BD73-046F-415D-9174-BB388D4E8DFA}" type="slidenum">
              <a:rPr lang="en-US" smtClean="0"/>
              <a:t>‹#›</a:t>
            </a:fld>
            <a:endParaRPr lang="en-US"/>
          </a:p>
        </p:txBody>
      </p:sp>
    </p:spTree>
    <p:extLst>
      <p:ext uri="{BB962C8B-B14F-4D97-AF65-F5344CB8AC3E}">
        <p14:creationId xmlns:p14="http://schemas.microsoft.com/office/powerpoint/2010/main" val="2613442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77592D-5A31-4843-8085-587FB43B4B6D}"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0BD73-046F-415D-9174-BB388D4E8DFA}" type="slidenum">
              <a:rPr lang="en-US" smtClean="0"/>
              <a:t>‹#›</a:t>
            </a:fld>
            <a:endParaRPr lang="en-US"/>
          </a:p>
        </p:txBody>
      </p:sp>
    </p:spTree>
    <p:extLst>
      <p:ext uri="{BB962C8B-B14F-4D97-AF65-F5344CB8AC3E}">
        <p14:creationId xmlns:p14="http://schemas.microsoft.com/office/powerpoint/2010/main" val="3422355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77592D-5A31-4843-8085-587FB43B4B6D}"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0BD73-046F-415D-9174-BB388D4E8DFA}" type="slidenum">
              <a:rPr lang="en-US" smtClean="0"/>
              <a:t>‹#›</a:t>
            </a:fld>
            <a:endParaRPr lang="en-US"/>
          </a:p>
        </p:txBody>
      </p:sp>
    </p:spTree>
    <p:extLst>
      <p:ext uri="{BB962C8B-B14F-4D97-AF65-F5344CB8AC3E}">
        <p14:creationId xmlns:p14="http://schemas.microsoft.com/office/powerpoint/2010/main" val="930942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77592D-5A31-4843-8085-587FB43B4B6D}"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0BD73-046F-415D-9174-BB388D4E8DFA}" type="slidenum">
              <a:rPr lang="en-US" smtClean="0"/>
              <a:t>‹#›</a:t>
            </a:fld>
            <a:endParaRPr lang="en-US"/>
          </a:p>
        </p:txBody>
      </p:sp>
    </p:spTree>
    <p:extLst>
      <p:ext uri="{BB962C8B-B14F-4D97-AF65-F5344CB8AC3E}">
        <p14:creationId xmlns:p14="http://schemas.microsoft.com/office/powerpoint/2010/main" val="3672405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77592D-5A31-4843-8085-587FB43B4B6D}"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50BD73-046F-415D-9174-BB388D4E8DFA}" type="slidenum">
              <a:rPr lang="en-US" smtClean="0"/>
              <a:t>‹#›</a:t>
            </a:fld>
            <a:endParaRPr lang="en-US"/>
          </a:p>
        </p:txBody>
      </p:sp>
    </p:spTree>
    <p:extLst>
      <p:ext uri="{BB962C8B-B14F-4D97-AF65-F5344CB8AC3E}">
        <p14:creationId xmlns:p14="http://schemas.microsoft.com/office/powerpoint/2010/main" val="1120828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77592D-5A31-4843-8085-587FB43B4B6D}" type="datetimeFigureOut">
              <a:rPr lang="en-US" smtClean="0"/>
              <a:t>6/10/2022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50BD73-046F-415D-9174-BB388D4E8DFA}" type="slidenum">
              <a:rPr lang="en-US" smtClean="0"/>
              <a:t>‹#›</a:t>
            </a:fld>
            <a:endParaRPr lang="en-US"/>
          </a:p>
        </p:txBody>
      </p:sp>
    </p:spTree>
    <p:extLst>
      <p:ext uri="{BB962C8B-B14F-4D97-AF65-F5344CB8AC3E}">
        <p14:creationId xmlns:p14="http://schemas.microsoft.com/office/powerpoint/2010/main" val="3345714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77592D-5A31-4843-8085-587FB43B4B6D}" type="datetimeFigureOut">
              <a:rPr lang="en-US" smtClean="0"/>
              <a:t>6/10/2022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50BD73-046F-415D-9174-BB388D4E8DFA}" type="slidenum">
              <a:rPr lang="en-US" smtClean="0"/>
              <a:t>‹#›</a:t>
            </a:fld>
            <a:endParaRPr lang="en-US"/>
          </a:p>
        </p:txBody>
      </p:sp>
    </p:spTree>
    <p:extLst>
      <p:ext uri="{BB962C8B-B14F-4D97-AF65-F5344CB8AC3E}">
        <p14:creationId xmlns:p14="http://schemas.microsoft.com/office/powerpoint/2010/main" val="3690340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7592D-5A31-4843-8085-587FB43B4B6D}" type="datetimeFigureOut">
              <a:rPr lang="en-US" smtClean="0"/>
              <a:t>6/10/2022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50BD73-046F-415D-9174-BB388D4E8DFA}" type="slidenum">
              <a:rPr lang="en-US" smtClean="0"/>
              <a:t>‹#›</a:t>
            </a:fld>
            <a:endParaRPr lang="en-US"/>
          </a:p>
        </p:txBody>
      </p:sp>
    </p:spTree>
    <p:extLst>
      <p:ext uri="{BB962C8B-B14F-4D97-AF65-F5344CB8AC3E}">
        <p14:creationId xmlns:p14="http://schemas.microsoft.com/office/powerpoint/2010/main" val="2451027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77592D-5A31-4843-8085-587FB43B4B6D}"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50BD73-046F-415D-9174-BB388D4E8DFA}" type="slidenum">
              <a:rPr lang="en-US" smtClean="0"/>
              <a:t>‹#›</a:t>
            </a:fld>
            <a:endParaRPr lang="en-US"/>
          </a:p>
        </p:txBody>
      </p:sp>
    </p:spTree>
    <p:extLst>
      <p:ext uri="{BB962C8B-B14F-4D97-AF65-F5344CB8AC3E}">
        <p14:creationId xmlns:p14="http://schemas.microsoft.com/office/powerpoint/2010/main" val="43952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77592D-5A31-4843-8085-587FB43B4B6D}"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50BD73-046F-415D-9174-BB388D4E8DFA}" type="slidenum">
              <a:rPr lang="en-US" smtClean="0"/>
              <a:t>‹#›</a:t>
            </a:fld>
            <a:endParaRPr lang="en-US"/>
          </a:p>
        </p:txBody>
      </p:sp>
    </p:spTree>
    <p:extLst>
      <p:ext uri="{BB962C8B-B14F-4D97-AF65-F5344CB8AC3E}">
        <p14:creationId xmlns:p14="http://schemas.microsoft.com/office/powerpoint/2010/main" val="3937969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77592D-5A31-4843-8085-587FB43B4B6D}" type="datetimeFigureOut">
              <a:rPr lang="en-US" smtClean="0"/>
              <a:t>6/10/2022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50BD73-046F-415D-9174-BB388D4E8DFA}" type="slidenum">
              <a:rPr lang="en-US" smtClean="0"/>
              <a:t>‹#›</a:t>
            </a:fld>
            <a:endParaRPr lang="en-US"/>
          </a:p>
        </p:txBody>
      </p:sp>
    </p:spTree>
    <p:extLst>
      <p:ext uri="{BB962C8B-B14F-4D97-AF65-F5344CB8AC3E}">
        <p14:creationId xmlns:p14="http://schemas.microsoft.com/office/powerpoint/2010/main" val="2020667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eveloper.android.com/reference/android/content/UriMatche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geeksforgeeks.org/content-providers-in-android-with-exampl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Android Content Provider</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2814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work with content provider</a:t>
            </a:r>
            <a:endParaRPr lang="en-US" dirty="0"/>
          </a:p>
        </p:txBody>
      </p:sp>
      <p:sp>
        <p:nvSpPr>
          <p:cNvPr id="3" name="Content Placeholder 2"/>
          <p:cNvSpPr>
            <a:spLocks noGrp="1"/>
          </p:cNvSpPr>
          <p:nvPr>
            <p:ph idx="1"/>
          </p:nvPr>
        </p:nvSpPr>
        <p:spPr/>
        <p:txBody>
          <a:bodyPr/>
          <a:lstStyle/>
          <a:p>
            <a:pPr fontAlgn="base"/>
            <a:r>
              <a:rPr lang="en-US" dirty="0"/>
              <a:t>Create a class in the same directory where the that </a:t>
            </a:r>
            <a:r>
              <a:rPr lang="en-US" b="1" dirty="0" err="1"/>
              <a:t>MainActivity</a:t>
            </a:r>
            <a:r>
              <a:rPr lang="en-US" dirty="0"/>
              <a:t> file resides and this class must extend the </a:t>
            </a:r>
            <a:r>
              <a:rPr lang="en-US" dirty="0" err="1"/>
              <a:t>ContentProvider</a:t>
            </a:r>
            <a:r>
              <a:rPr lang="en-US" dirty="0"/>
              <a:t> base class.</a:t>
            </a:r>
          </a:p>
          <a:p>
            <a:pPr fontAlgn="base"/>
            <a:r>
              <a:rPr lang="en-US" dirty="0"/>
              <a:t>To access the content, define a content provider URI address.</a:t>
            </a:r>
          </a:p>
          <a:p>
            <a:pPr fontAlgn="base"/>
            <a:r>
              <a:rPr lang="en-US" dirty="0"/>
              <a:t>Create a database to store the application data.</a:t>
            </a:r>
          </a:p>
          <a:p>
            <a:pPr fontAlgn="base"/>
            <a:r>
              <a:rPr lang="en-US" dirty="0"/>
              <a:t>Implement the </a:t>
            </a:r>
            <a:r>
              <a:rPr lang="en-US" b="1" dirty="0"/>
              <a:t>six abstract methods</a:t>
            </a:r>
            <a:r>
              <a:rPr lang="en-US" dirty="0"/>
              <a:t> of </a:t>
            </a:r>
            <a:r>
              <a:rPr lang="en-US" dirty="0" err="1"/>
              <a:t>ContentProvider</a:t>
            </a:r>
            <a:r>
              <a:rPr lang="en-US" dirty="0"/>
              <a:t> class.</a:t>
            </a:r>
          </a:p>
          <a:p>
            <a:pPr fontAlgn="base"/>
            <a:r>
              <a:rPr lang="en-US" dirty="0"/>
              <a:t>Register the content provider in </a:t>
            </a:r>
            <a:r>
              <a:rPr lang="en-US" b="1" dirty="0"/>
              <a:t>AndroidManifest.xml</a:t>
            </a:r>
            <a:r>
              <a:rPr lang="en-US" dirty="0"/>
              <a:t> file using </a:t>
            </a:r>
            <a:r>
              <a:rPr lang="en-US" b="1" dirty="0"/>
              <a:t>&lt;provider&gt; tag</a:t>
            </a:r>
            <a:r>
              <a:rPr lang="en-US" dirty="0" smtClean="0"/>
              <a:t>.</a:t>
            </a:r>
            <a:endParaRPr lang="en-US" dirty="0"/>
          </a:p>
        </p:txBody>
      </p:sp>
    </p:spTree>
    <p:extLst>
      <p:ext uri="{BB962C8B-B14F-4D97-AF65-F5344CB8AC3E}">
        <p14:creationId xmlns:p14="http://schemas.microsoft.com/office/powerpoint/2010/main" val="1538539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Designing content </a:t>
            </a:r>
            <a:r>
              <a:rPr lang="en-US" b="1" dirty="0" smtClean="0"/>
              <a:t>URIs</a:t>
            </a:r>
            <a:endParaRPr lang="en-US" dirty="0"/>
          </a:p>
        </p:txBody>
      </p:sp>
      <p:sp>
        <p:nvSpPr>
          <p:cNvPr id="3" name="Content Placeholder 2"/>
          <p:cNvSpPr>
            <a:spLocks noGrp="1"/>
          </p:cNvSpPr>
          <p:nvPr>
            <p:ph idx="1"/>
          </p:nvPr>
        </p:nvSpPr>
        <p:spPr/>
        <p:txBody>
          <a:bodyPr>
            <a:normAutofit/>
          </a:bodyPr>
          <a:lstStyle/>
          <a:p>
            <a:pPr fontAlgn="base"/>
            <a:r>
              <a:rPr lang="en-US" b="1" dirty="0"/>
              <a:t>content:// – </a:t>
            </a:r>
            <a:r>
              <a:rPr lang="en-US" dirty="0"/>
              <a:t>Mandatory part of the URI as it represents that the given URI is a Content URI.</a:t>
            </a:r>
          </a:p>
          <a:p>
            <a:pPr fontAlgn="base"/>
            <a:r>
              <a:rPr lang="en-US" b="1" dirty="0"/>
              <a:t>authority – </a:t>
            </a:r>
            <a:r>
              <a:rPr lang="en-US" dirty="0"/>
              <a:t>Signifies the name of the content provider like contacts, browser, etc. This part must be unique for every content provider.</a:t>
            </a:r>
          </a:p>
          <a:p>
            <a:pPr fontAlgn="base"/>
            <a:r>
              <a:rPr lang="en-US" b="1" dirty="0" err="1"/>
              <a:t>optionalPath</a:t>
            </a:r>
            <a:r>
              <a:rPr lang="en-US" b="1" dirty="0"/>
              <a:t> – </a:t>
            </a:r>
            <a:r>
              <a:rPr lang="en-US" dirty="0"/>
              <a:t>Specifies the type of data provided by the content provider. It is essential as this part helps content providers to support different types of data that are not related to each other like audio and video files.</a:t>
            </a:r>
          </a:p>
          <a:p>
            <a:pPr fontAlgn="base"/>
            <a:r>
              <a:rPr lang="en-US" b="1" dirty="0" err="1"/>
              <a:t>optionalID</a:t>
            </a:r>
            <a:r>
              <a:rPr lang="en-US" b="1" dirty="0"/>
              <a:t> – </a:t>
            </a:r>
            <a:r>
              <a:rPr lang="en-US" dirty="0"/>
              <a:t>It is a numeric value that is used when there is a need to access a particular record.</a:t>
            </a:r>
          </a:p>
          <a:p>
            <a:pPr marL="0" indent="0">
              <a:buNone/>
            </a:pPr>
            <a:endParaRPr lang="en-US" dirty="0" smtClean="0"/>
          </a:p>
        </p:txBody>
      </p:sp>
    </p:spTree>
    <p:extLst>
      <p:ext uri="{BB962C8B-B14F-4D97-AF65-F5344CB8AC3E}">
        <p14:creationId xmlns:p14="http://schemas.microsoft.com/office/powerpoint/2010/main" val="1101038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b="1" i="0" u="none" strike="noStrike" cap="none" normalizeH="0" baseline="0" dirty="0" smtClean="0">
                <a:ln>
                  <a:noFill/>
                </a:ln>
                <a:solidFill>
                  <a:srgbClr val="202124"/>
                </a:solidFill>
                <a:effectLst/>
                <a:latin typeface="Arial" panose="020B0604020202020204" pitchFamily="34" charset="0"/>
              </a:rPr>
              <a:t>Content URI patterns</a:t>
            </a:r>
            <a:endParaRPr lang="en-US" dirty="0"/>
          </a:p>
        </p:txBody>
      </p:sp>
      <p:sp>
        <p:nvSpPr>
          <p:cNvPr id="3" name="Content Placeholder 2"/>
          <p:cNvSpPr>
            <a:spLocks noGrp="1"/>
          </p:cNvSpPr>
          <p:nvPr>
            <p:ph idx="1"/>
          </p:nvPr>
        </p:nvSpPr>
        <p:spPr/>
        <p:txBody>
          <a:bodyPr/>
          <a:lstStyle/>
          <a:p>
            <a:pPr lvl="0"/>
            <a:r>
              <a:rPr kumimoji="0" lang="en-US" b="0" i="0" u="none" strike="noStrike" cap="none" normalizeH="0" baseline="0" dirty="0" smtClean="0">
                <a:ln>
                  <a:noFill/>
                </a:ln>
                <a:solidFill>
                  <a:srgbClr val="202124"/>
                </a:solidFill>
                <a:effectLst/>
              </a:rPr>
              <a:t>To help you choose which action to take for an incoming content URI, the provider API includes the convenience class </a:t>
            </a:r>
            <a:r>
              <a:rPr kumimoji="0" lang="en-US" b="0" i="0" u="none" strike="noStrike" cap="none" normalizeH="0" baseline="0" dirty="0" err="1" smtClean="0">
                <a:ln>
                  <a:noFill/>
                </a:ln>
                <a:solidFill>
                  <a:schemeClr val="tx1"/>
                </a:solidFill>
                <a:effectLst/>
                <a:hlinkClick r:id="rId2"/>
              </a:rPr>
              <a:t>UriMatcher</a:t>
            </a:r>
            <a:r>
              <a:rPr kumimoji="0" lang="en-US" b="0" i="0" u="none" strike="noStrike" cap="none" normalizeH="0" baseline="0" dirty="0" smtClean="0">
                <a:ln>
                  <a:noFill/>
                </a:ln>
                <a:solidFill>
                  <a:schemeClr val="tx1"/>
                </a:solidFill>
                <a:effectLst/>
              </a:rPr>
              <a:t> </a:t>
            </a:r>
          </a:p>
          <a:p>
            <a:endParaRPr lang="en-US" dirty="0"/>
          </a:p>
        </p:txBody>
      </p:sp>
      <p:pic>
        <p:nvPicPr>
          <p:cNvPr id="7" name="Picture 6"/>
          <p:cNvPicPr>
            <a:picLocks noChangeAspect="1"/>
          </p:cNvPicPr>
          <p:nvPr/>
        </p:nvPicPr>
        <p:blipFill>
          <a:blip r:embed="rId3"/>
          <a:stretch>
            <a:fillRect/>
          </a:stretch>
        </p:blipFill>
        <p:spPr>
          <a:xfrm>
            <a:off x="1208132" y="2605490"/>
            <a:ext cx="8721479" cy="4138505"/>
          </a:xfrm>
          <a:prstGeom prst="rect">
            <a:avLst/>
          </a:prstGeom>
        </p:spPr>
      </p:pic>
    </p:spTree>
    <p:extLst>
      <p:ext uri="{BB962C8B-B14F-4D97-AF65-F5344CB8AC3E}">
        <p14:creationId xmlns:p14="http://schemas.microsoft.com/office/powerpoint/2010/main" val="3926937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DB</a:t>
            </a:r>
            <a:endParaRPr lang="en-US" dirty="0"/>
          </a:p>
        </p:txBody>
      </p:sp>
      <p:pic>
        <p:nvPicPr>
          <p:cNvPr id="4" name="Content Placeholder 3"/>
          <p:cNvPicPr>
            <a:picLocks noGrp="1" noChangeAspect="1"/>
          </p:cNvPicPr>
          <p:nvPr>
            <p:ph idx="1"/>
          </p:nvPr>
        </p:nvPicPr>
        <p:blipFill>
          <a:blip r:embed="rId2"/>
          <a:stretch>
            <a:fillRect/>
          </a:stretch>
        </p:blipFill>
        <p:spPr>
          <a:xfrm>
            <a:off x="1000930" y="1425586"/>
            <a:ext cx="9443836" cy="3151910"/>
          </a:xfrm>
          <a:prstGeom prst="rect">
            <a:avLst/>
          </a:prstGeom>
        </p:spPr>
      </p:pic>
    </p:spTree>
    <p:extLst>
      <p:ext uri="{BB962C8B-B14F-4D97-AF65-F5344CB8AC3E}">
        <p14:creationId xmlns:p14="http://schemas.microsoft.com/office/powerpoint/2010/main" val="826427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DB</a:t>
            </a:r>
            <a:endParaRPr lang="en-US" dirty="0"/>
          </a:p>
        </p:txBody>
      </p:sp>
      <p:pic>
        <p:nvPicPr>
          <p:cNvPr id="4" name="Content Placeholder 3"/>
          <p:cNvPicPr>
            <a:picLocks noGrp="1" noChangeAspect="1"/>
          </p:cNvPicPr>
          <p:nvPr>
            <p:ph idx="1"/>
          </p:nvPr>
        </p:nvPicPr>
        <p:blipFill>
          <a:blip r:embed="rId2"/>
          <a:stretch>
            <a:fillRect/>
          </a:stretch>
        </p:blipFill>
        <p:spPr>
          <a:xfrm>
            <a:off x="1893301" y="1336228"/>
            <a:ext cx="6194631" cy="5385200"/>
          </a:xfrm>
          <a:prstGeom prst="rect">
            <a:avLst/>
          </a:prstGeom>
        </p:spPr>
      </p:pic>
    </p:spTree>
    <p:extLst>
      <p:ext uri="{BB962C8B-B14F-4D97-AF65-F5344CB8AC3E}">
        <p14:creationId xmlns:p14="http://schemas.microsoft.com/office/powerpoint/2010/main" val="3255821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Provider - Code</a:t>
            </a:r>
            <a:endParaRPr lang="en-US" dirty="0"/>
          </a:p>
        </p:txBody>
      </p:sp>
      <p:pic>
        <p:nvPicPr>
          <p:cNvPr id="4" name="Content Placeholder 3"/>
          <p:cNvPicPr>
            <a:picLocks noGrp="1" noChangeAspect="1"/>
          </p:cNvPicPr>
          <p:nvPr>
            <p:ph idx="1"/>
          </p:nvPr>
        </p:nvPicPr>
        <p:blipFill>
          <a:blip r:embed="rId2"/>
          <a:stretch>
            <a:fillRect/>
          </a:stretch>
        </p:blipFill>
        <p:spPr>
          <a:xfrm>
            <a:off x="1240664" y="1842069"/>
            <a:ext cx="8998039" cy="4709911"/>
          </a:xfrm>
          <a:prstGeom prst="rect">
            <a:avLst/>
          </a:prstGeom>
        </p:spPr>
      </p:pic>
    </p:spTree>
    <p:extLst>
      <p:ext uri="{BB962C8B-B14F-4D97-AF65-F5344CB8AC3E}">
        <p14:creationId xmlns:p14="http://schemas.microsoft.com/office/powerpoint/2010/main" val="1755646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Authority – Sample Authority</a:t>
            </a:r>
            <a:endParaRPr lang="en-US" dirty="0"/>
          </a:p>
        </p:txBody>
      </p:sp>
      <p:pic>
        <p:nvPicPr>
          <p:cNvPr id="4" name="Content Placeholder 3"/>
          <p:cNvPicPr>
            <a:picLocks noGrp="1" noChangeAspect="1"/>
          </p:cNvPicPr>
          <p:nvPr>
            <p:ph idx="1"/>
          </p:nvPr>
        </p:nvPicPr>
        <p:blipFill>
          <a:blip r:embed="rId2"/>
          <a:stretch>
            <a:fillRect/>
          </a:stretch>
        </p:blipFill>
        <p:spPr>
          <a:xfrm>
            <a:off x="838200" y="1690687"/>
            <a:ext cx="9884232" cy="3074495"/>
          </a:xfrm>
          <a:prstGeom prst="rect">
            <a:avLst/>
          </a:prstGeom>
        </p:spPr>
      </p:pic>
    </p:spTree>
    <p:extLst>
      <p:ext uri="{BB962C8B-B14F-4D97-AF65-F5344CB8AC3E}">
        <p14:creationId xmlns:p14="http://schemas.microsoft.com/office/powerpoint/2010/main" val="1212868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URI Matcher</a:t>
            </a:r>
            <a:endParaRPr lang="en-US" dirty="0"/>
          </a:p>
        </p:txBody>
      </p:sp>
      <p:pic>
        <p:nvPicPr>
          <p:cNvPr id="4" name="Content Placeholder 3"/>
          <p:cNvPicPr>
            <a:picLocks noGrp="1" noChangeAspect="1"/>
          </p:cNvPicPr>
          <p:nvPr>
            <p:ph idx="1"/>
          </p:nvPr>
        </p:nvPicPr>
        <p:blipFill>
          <a:blip r:embed="rId2"/>
          <a:stretch>
            <a:fillRect/>
          </a:stretch>
        </p:blipFill>
        <p:spPr>
          <a:xfrm>
            <a:off x="963031" y="1690688"/>
            <a:ext cx="8335515" cy="4985606"/>
          </a:xfrm>
          <a:prstGeom prst="rect">
            <a:avLst/>
          </a:prstGeom>
        </p:spPr>
      </p:pic>
    </p:spTree>
    <p:extLst>
      <p:ext uri="{BB962C8B-B14F-4D97-AF65-F5344CB8AC3E}">
        <p14:creationId xmlns:p14="http://schemas.microsoft.com/office/powerpoint/2010/main" val="2455213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Implementing the Content Provider </a:t>
            </a:r>
            <a:r>
              <a:rPr lang="en-US" dirty="0" err="1"/>
              <a:t>onCreate</a:t>
            </a:r>
            <a:r>
              <a:rPr lang="en-US" dirty="0"/>
              <a:t>() </a:t>
            </a:r>
            <a:r>
              <a:rPr lang="en-US" dirty="0" smtClean="0"/>
              <a:t>Method</a:t>
            </a:r>
            <a:endParaRPr lang="en-US" dirty="0"/>
          </a:p>
        </p:txBody>
      </p:sp>
      <p:pic>
        <p:nvPicPr>
          <p:cNvPr id="4" name="Content Placeholder 3"/>
          <p:cNvPicPr>
            <a:picLocks noGrp="1" noChangeAspect="1"/>
          </p:cNvPicPr>
          <p:nvPr>
            <p:ph idx="1"/>
          </p:nvPr>
        </p:nvPicPr>
        <p:blipFill>
          <a:blip r:embed="rId2"/>
          <a:stretch>
            <a:fillRect/>
          </a:stretch>
        </p:blipFill>
        <p:spPr>
          <a:xfrm>
            <a:off x="945993" y="1834893"/>
            <a:ext cx="6750273" cy="3471203"/>
          </a:xfrm>
          <a:prstGeom prst="rect">
            <a:avLst/>
          </a:prstGeom>
        </p:spPr>
      </p:pic>
    </p:spTree>
    <p:extLst>
      <p:ext uri="{BB962C8B-B14F-4D97-AF65-F5344CB8AC3E}">
        <p14:creationId xmlns:p14="http://schemas.microsoft.com/office/powerpoint/2010/main" val="983960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﻿Implementing the Content Provider insert() </a:t>
            </a:r>
            <a:r>
              <a:rPr lang="en-US" dirty="0" smtClean="0"/>
              <a:t>Method</a:t>
            </a:r>
            <a:endParaRPr lang="en-US" dirty="0"/>
          </a:p>
        </p:txBody>
      </p:sp>
      <p:pic>
        <p:nvPicPr>
          <p:cNvPr id="4" name="Content Placeholder 3"/>
          <p:cNvPicPr>
            <a:picLocks noGrp="1" noChangeAspect="1"/>
          </p:cNvPicPr>
          <p:nvPr>
            <p:ph idx="1"/>
          </p:nvPr>
        </p:nvPicPr>
        <p:blipFill>
          <a:blip r:embed="rId2"/>
          <a:stretch>
            <a:fillRect/>
          </a:stretch>
        </p:blipFill>
        <p:spPr>
          <a:xfrm>
            <a:off x="838199" y="1824495"/>
            <a:ext cx="10399267" cy="3906603"/>
          </a:xfrm>
          <a:prstGeom prst="rect">
            <a:avLst/>
          </a:prstGeom>
        </p:spPr>
      </p:pic>
    </p:spTree>
    <p:extLst>
      <p:ext uri="{BB962C8B-B14F-4D97-AF65-F5344CB8AC3E}">
        <p14:creationId xmlns:p14="http://schemas.microsoft.com/office/powerpoint/2010/main" val="1117948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Provider</a:t>
            </a:r>
            <a:endParaRPr lang="en-US" dirty="0"/>
          </a:p>
        </p:txBody>
      </p:sp>
      <p:sp>
        <p:nvSpPr>
          <p:cNvPr id="3" name="Content Placeholder 2"/>
          <p:cNvSpPr>
            <a:spLocks noGrp="1"/>
          </p:cNvSpPr>
          <p:nvPr>
            <p:ph idx="1"/>
          </p:nvPr>
        </p:nvSpPr>
        <p:spPr/>
        <p:txBody>
          <a:bodyPr/>
          <a:lstStyle/>
          <a:p>
            <a:r>
              <a:rPr lang="en-US" dirty="0"/>
              <a:t>A content provider manages access to a central repository of data. </a:t>
            </a:r>
            <a:endParaRPr lang="en-US" dirty="0" smtClean="0"/>
          </a:p>
          <a:p>
            <a:r>
              <a:rPr lang="en-US" dirty="0" smtClean="0"/>
              <a:t>Content </a:t>
            </a:r>
            <a:r>
              <a:rPr lang="en-US" dirty="0"/>
              <a:t>providers are primarily intended to be used by other </a:t>
            </a:r>
            <a:r>
              <a:rPr lang="en-US" dirty="0" smtClean="0"/>
              <a:t>applications</a:t>
            </a:r>
          </a:p>
          <a:p>
            <a:r>
              <a:rPr lang="en-US" dirty="0"/>
              <a:t>Typically you work with content providers in one of two scenarios; </a:t>
            </a:r>
            <a:endParaRPr lang="en-US" dirty="0" smtClean="0"/>
          </a:p>
          <a:p>
            <a:pPr marL="514350" indent="-514350">
              <a:buFont typeface="+mj-lt"/>
              <a:buAutoNum type="arabicPeriod"/>
            </a:pPr>
            <a:r>
              <a:rPr lang="en-US" dirty="0" smtClean="0"/>
              <a:t>You </a:t>
            </a:r>
            <a:r>
              <a:rPr lang="en-US" dirty="0"/>
              <a:t>may want to implement code to access an existing content provider in another </a:t>
            </a:r>
            <a:r>
              <a:rPr lang="en-US" dirty="0" smtClean="0"/>
              <a:t>application.</a:t>
            </a:r>
          </a:p>
          <a:p>
            <a:pPr marL="514350" indent="-514350">
              <a:buFont typeface="+mj-lt"/>
              <a:buAutoNum type="arabicPeriod"/>
            </a:pPr>
            <a:r>
              <a:rPr lang="en-US" dirty="0" smtClean="0"/>
              <a:t>You </a:t>
            </a:r>
            <a:r>
              <a:rPr lang="en-US" dirty="0"/>
              <a:t>may want to create a new content provider in your application to share data with other applications</a:t>
            </a:r>
          </a:p>
        </p:txBody>
      </p:sp>
    </p:spTree>
    <p:extLst>
      <p:ext uri="{BB962C8B-B14F-4D97-AF65-F5344CB8AC3E}">
        <p14:creationId xmlns:p14="http://schemas.microsoft.com/office/powerpoint/2010/main" val="286202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﻿Implementing the Content Provider query() </a:t>
            </a:r>
            <a:r>
              <a:rPr lang="en-US" dirty="0" smtClean="0"/>
              <a:t>Method</a:t>
            </a:r>
            <a:endParaRPr lang="en-US" dirty="0"/>
          </a:p>
        </p:txBody>
      </p:sp>
      <p:pic>
        <p:nvPicPr>
          <p:cNvPr id="4" name="Content Placeholder 3"/>
          <p:cNvPicPr>
            <a:picLocks noGrp="1" noChangeAspect="1"/>
          </p:cNvPicPr>
          <p:nvPr>
            <p:ph idx="1"/>
          </p:nvPr>
        </p:nvPicPr>
        <p:blipFill>
          <a:blip r:embed="rId2"/>
          <a:stretch>
            <a:fillRect/>
          </a:stretch>
        </p:blipFill>
        <p:spPr>
          <a:xfrm>
            <a:off x="2164724" y="1572778"/>
            <a:ext cx="8383073" cy="5285222"/>
          </a:xfrm>
          <a:prstGeom prst="rect">
            <a:avLst/>
          </a:prstGeom>
        </p:spPr>
      </p:pic>
    </p:spTree>
    <p:extLst>
      <p:ext uri="{BB962C8B-B14F-4D97-AF65-F5344CB8AC3E}">
        <p14:creationId xmlns:p14="http://schemas.microsoft.com/office/powerpoint/2010/main" val="3303600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Providers usages</a:t>
            </a:r>
            <a:endParaRPr lang="en-US" dirty="0"/>
          </a:p>
        </p:txBody>
      </p:sp>
      <p:sp>
        <p:nvSpPr>
          <p:cNvPr id="3" name="Content Placeholder 2"/>
          <p:cNvSpPr>
            <a:spLocks noGrp="1"/>
          </p:cNvSpPr>
          <p:nvPr>
            <p:ph idx="1"/>
          </p:nvPr>
        </p:nvSpPr>
        <p:spPr/>
        <p:txBody>
          <a:bodyPr/>
          <a:lstStyle/>
          <a:p>
            <a:r>
              <a:rPr lang="en-US" dirty="0"/>
              <a:t>The API you use to retrieve data from a content provider.</a:t>
            </a:r>
          </a:p>
          <a:p>
            <a:r>
              <a:rPr lang="en-US" dirty="0"/>
              <a:t>The API you use to insert, update, or delete data in a content provider</a:t>
            </a:r>
            <a:r>
              <a:rPr lang="en-US" dirty="0" smtClean="0"/>
              <a:t>.</a:t>
            </a:r>
            <a:endParaRPr lang="en-US" dirty="0"/>
          </a:p>
        </p:txBody>
      </p:sp>
    </p:spTree>
    <p:extLst>
      <p:ext uri="{BB962C8B-B14F-4D97-AF65-F5344CB8AC3E}">
        <p14:creationId xmlns:p14="http://schemas.microsoft.com/office/powerpoint/2010/main" val="3513301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a:t>A content provider coordinates access to the data storage layer in your application for a number of </a:t>
            </a:r>
            <a:r>
              <a:rPr lang="en-US" dirty="0" smtClean="0"/>
              <a:t>different</a:t>
            </a:r>
          </a:p>
          <a:p>
            <a:endParaRPr lang="en-US" dirty="0"/>
          </a:p>
        </p:txBody>
      </p:sp>
      <p:pic>
        <p:nvPicPr>
          <p:cNvPr id="1026" name="Picture 2" descr="Relationship between content provider and other compon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6978" y="2571750"/>
            <a:ext cx="61341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826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between </a:t>
            </a:r>
            <a:r>
              <a:rPr lang="en-US" dirty="0" err="1"/>
              <a:t>ContentProvider</a:t>
            </a:r>
            <a:r>
              <a:rPr lang="en-US" dirty="0"/>
              <a:t>, other classes, and storage</a:t>
            </a:r>
          </a:p>
        </p:txBody>
      </p:sp>
      <p:pic>
        <p:nvPicPr>
          <p:cNvPr id="2050" name="Picture 2" descr="Interaction between ContentProvider, other classes, and stor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90131" y="1555169"/>
            <a:ext cx="5011738" cy="5516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239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a:t>
            </a:r>
            <a:r>
              <a:rPr lang="en-US" dirty="0" err="1" smtClean="0"/>
              <a:t>Apis</a:t>
            </a:r>
            <a:endParaRPr lang="en-US" dirty="0"/>
          </a:p>
        </p:txBody>
      </p:sp>
      <p:sp>
        <p:nvSpPr>
          <p:cNvPr id="3" name="Content Placeholder 2"/>
          <p:cNvSpPr>
            <a:spLocks noGrp="1"/>
          </p:cNvSpPr>
          <p:nvPr>
            <p:ph idx="1"/>
          </p:nvPr>
        </p:nvSpPr>
        <p:spPr/>
        <p:txBody>
          <a:bodyPr/>
          <a:lstStyle/>
          <a:p>
            <a:r>
              <a:rPr lang="en-US" dirty="0" err="1" smtClean="0"/>
              <a:t>ContentResolver</a:t>
            </a:r>
            <a:r>
              <a:rPr lang="en-US" dirty="0" smtClean="0"/>
              <a:t> -  used to work with already created provider to select, add, update or delete data</a:t>
            </a:r>
          </a:p>
          <a:p>
            <a:r>
              <a:rPr lang="en-US" dirty="0" err="1" smtClean="0"/>
              <a:t>ContentProvider</a:t>
            </a:r>
            <a:r>
              <a:rPr lang="en-US" dirty="0" smtClean="0"/>
              <a:t> – used to create new provider</a:t>
            </a:r>
            <a:endParaRPr lang="en-US" dirty="0"/>
          </a:p>
        </p:txBody>
      </p:sp>
    </p:spTree>
    <p:extLst>
      <p:ext uri="{BB962C8B-B14F-4D97-AF65-F5344CB8AC3E}">
        <p14:creationId xmlns:p14="http://schemas.microsoft.com/office/powerpoint/2010/main" val="4061371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Resolver - Code</a:t>
            </a:r>
            <a:endParaRPr lang="en-US" dirty="0"/>
          </a:p>
        </p:txBody>
      </p:sp>
      <p:pic>
        <p:nvPicPr>
          <p:cNvPr id="4" name="Content Placeholder 3"/>
          <p:cNvPicPr>
            <a:picLocks noGrp="1" noChangeAspect="1"/>
          </p:cNvPicPr>
          <p:nvPr>
            <p:ph idx="1"/>
          </p:nvPr>
        </p:nvPicPr>
        <p:blipFill>
          <a:blip r:embed="rId2"/>
          <a:stretch>
            <a:fillRect/>
          </a:stretch>
        </p:blipFill>
        <p:spPr>
          <a:xfrm>
            <a:off x="940023" y="1690688"/>
            <a:ext cx="9425801" cy="2224489"/>
          </a:xfrm>
          <a:prstGeom prst="rect">
            <a:avLst/>
          </a:prstGeom>
        </p:spPr>
      </p:pic>
    </p:spTree>
    <p:extLst>
      <p:ext uri="{BB962C8B-B14F-4D97-AF65-F5344CB8AC3E}">
        <p14:creationId xmlns:p14="http://schemas.microsoft.com/office/powerpoint/2010/main" val="354719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Resolver – Query Parameters</a:t>
            </a:r>
            <a:endParaRPr lang="en-US" dirty="0"/>
          </a:p>
        </p:txBody>
      </p:sp>
      <p:pic>
        <p:nvPicPr>
          <p:cNvPr id="4" name="Content Placeholder 3"/>
          <p:cNvPicPr>
            <a:picLocks noGrp="1" noChangeAspect="1"/>
          </p:cNvPicPr>
          <p:nvPr>
            <p:ph idx="1"/>
          </p:nvPr>
        </p:nvPicPr>
        <p:blipFill>
          <a:blip r:embed="rId2"/>
          <a:stretch>
            <a:fillRect/>
          </a:stretch>
        </p:blipFill>
        <p:spPr>
          <a:xfrm>
            <a:off x="1770909" y="1355836"/>
            <a:ext cx="6793542" cy="5342195"/>
          </a:xfrm>
          <a:prstGeom prst="rect">
            <a:avLst/>
          </a:prstGeom>
        </p:spPr>
      </p:pic>
    </p:spTree>
    <p:extLst>
      <p:ext uri="{BB962C8B-B14F-4D97-AF65-F5344CB8AC3E}">
        <p14:creationId xmlns:p14="http://schemas.microsoft.com/office/powerpoint/2010/main" val="477278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a:t>
            </a:r>
            <a:r>
              <a:rPr lang="en-US" dirty="0" smtClean="0">
                <a:hlinkClick r:id="rId2"/>
              </a:rPr>
              <a:t>content Provider</a:t>
            </a:r>
            <a:endParaRPr lang="en-US" dirty="0"/>
          </a:p>
        </p:txBody>
      </p:sp>
      <p:sp>
        <p:nvSpPr>
          <p:cNvPr id="3" name="Content Placeholder 2"/>
          <p:cNvSpPr>
            <a:spLocks noGrp="1"/>
          </p:cNvSpPr>
          <p:nvPr>
            <p:ph idx="1"/>
          </p:nvPr>
        </p:nvSpPr>
        <p:spPr/>
        <p:txBody>
          <a:bodyPr/>
          <a:lstStyle/>
          <a:p>
            <a:r>
              <a:rPr lang="en-US" b="1" dirty="0"/>
              <a:t>Decide if you need a content </a:t>
            </a:r>
            <a:r>
              <a:rPr lang="en-US" b="1" dirty="0" smtClean="0"/>
              <a:t>provider</a:t>
            </a:r>
          </a:p>
          <a:p>
            <a:pPr lvl="1"/>
            <a:r>
              <a:rPr lang="en-US" dirty="0"/>
              <a:t>You want to offer complex data or files to other applications.</a:t>
            </a:r>
          </a:p>
          <a:p>
            <a:pPr lvl="1"/>
            <a:r>
              <a:rPr lang="en-US" dirty="0"/>
              <a:t>You want to allow users to copy complex data from your app into other apps.</a:t>
            </a:r>
          </a:p>
          <a:p>
            <a:pPr lvl="1"/>
            <a:r>
              <a:rPr lang="en-US" dirty="0"/>
              <a:t>You want to provide custom search suggestions using the search framework.</a:t>
            </a:r>
          </a:p>
          <a:p>
            <a:pPr lvl="1"/>
            <a:r>
              <a:rPr lang="en-US" dirty="0"/>
              <a:t>You want to expose your application data to widgets</a:t>
            </a:r>
            <a:r>
              <a:rPr lang="en-US" dirty="0" smtClean="0"/>
              <a:t>.</a:t>
            </a:r>
            <a:endParaRPr lang="en-US" dirty="0"/>
          </a:p>
        </p:txBody>
      </p:sp>
    </p:spTree>
    <p:extLst>
      <p:ext uri="{BB962C8B-B14F-4D97-AF65-F5344CB8AC3E}">
        <p14:creationId xmlns:p14="http://schemas.microsoft.com/office/powerpoint/2010/main" val="4123431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301</Words>
  <Application>Microsoft Office PowerPoint</Application>
  <PresentationFormat>Widescreen</PresentationFormat>
  <Paragraphs>45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Android Content Provider</vt:lpstr>
      <vt:lpstr>Content Provider</vt:lpstr>
      <vt:lpstr>Content Providers usages</vt:lpstr>
      <vt:lpstr>Overview</vt:lpstr>
      <vt:lpstr>Interaction between ContentProvider, other classes, and storage</vt:lpstr>
      <vt:lpstr>Important Apis</vt:lpstr>
      <vt:lpstr>Content Resolver - Code</vt:lpstr>
      <vt:lpstr>Content Resolver – Query Parameters</vt:lpstr>
      <vt:lpstr>Creating a content Provider</vt:lpstr>
      <vt:lpstr>Steps to work with content provider</vt:lpstr>
      <vt:lpstr>Designing content URIs</vt:lpstr>
      <vt:lpstr>Content URI patterns</vt:lpstr>
      <vt:lpstr>Creating a DB</vt:lpstr>
      <vt:lpstr>Creating DB</vt:lpstr>
      <vt:lpstr>Sample Provider - Code</vt:lpstr>
      <vt:lpstr>Creating Authority – Sample Authority</vt:lpstr>
      <vt:lpstr>Creating URI Matcher</vt:lpstr>
      <vt:lpstr>Implementing the Content Provider onCreate() Method</vt:lpstr>
      <vt:lpstr>﻿Implementing the Content Provider insert() Method</vt:lpstr>
      <vt:lpstr>﻿Implementing the Content Provider query() Method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Content Provider</dc:title>
  <dc:creator>Nisar Ahmed</dc:creator>
  <cp:lastModifiedBy>Nisar Ahmed</cp:lastModifiedBy>
  <cp:revision>39</cp:revision>
  <dcterms:created xsi:type="dcterms:W3CDTF">2022-06-09T23:58:12Z</dcterms:created>
  <dcterms:modified xsi:type="dcterms:W3CDTF">2022-06-10T00:45:14Z</dcterms:modified>
</cp:coreProperties>
</file>