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2"/>
  </p:notesMasterIdLst>
  <p:sldIdLst>
    <p:sldId id="256" r:id="rId2"/>
    <p:sldId id="371" r:id="rId3"/>
    <p:sldId id="382" r:id="rId4"/>
    <p:sldId id="383" r:id="rId5"/>
    <p:sldId id="384" r:id="rId6"/>
    <p:sldId id="437" r:id="rId7"/>
    <p:sldId id="440" r:id="rId8"/>
    <p:sldId id="441" r:id="rId9"/>
    <p:sldId id="442" r:id="rId10"/>
    <p:sldId id="387" r:id="rId11"/>
    <p:sldId id="388" r:id="rId12"/>
    <p:sldId id="389" r:id="rId13"/>
    <p:sldId id="390" r:id="rId14"/>
    <p:sldId id="443" r:id="rId15"/>
    <p:sldId id="391" r:id="rId16"/>
    <p:sldId id="444" r:id="rId17"/>
    <p:sldId id="446" r:id="rId18"/>
    <p:sldId id="438" r:id="rId19"/>
    <p:sldId id="447" r:id="rId20"/>
    <p:sldId id="449" r:id="rId21"/>
    <p:sldId id="392" r:id="rId22"/>
    <p:sldId id="396" r:id="rId23"/>
    <p:sldId id="464" r:id="rId24"/>
    <p:sldId id="463" r:id="rId25"/>
    <p:sldId id="398" r:id="rId26"/>
    <p:sldId id="399" r:id="rId27"/>
    <p:sldId id="451" r:id="rId28"/>
    <p:sldId id="462" r:id="rId29"/>
    <p:sldId id="465" r:id="rId30"/>
    <p:sldId id="4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7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06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419-63BF-482A-9568-15D0D8A76116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BST_INSERT(node,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root node of tree, node to be inserted</a:t>
            </a:r>
          </a:p>
          <a:p>
            <a:pPr lvl="1"/>
            <a:r>
              <a:rPr lang="en-US" dirty="0"/>
              <a:t>Output: updated tree with </a:t>
            </a:r>
            <a:r>
              <a:rPr lang="en-US" dirty="0" err="1"/>
              <a:t>newNode</a:t>
            </a:r>
            <a:endParaRPr lang="en-US" dirty="0"/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node == null	</a:t>
            </a:r>
            <a:r>
              <a:rPr lang="en-US" dirty="0">
                <a:solidFill>
                  <a:srgbClr val="00B050"/>
                </a:solidFill>
              </a:rPr>
              <a:t>//base case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node = </a:t>
            </a:r>
            <a:r>
              <a:rPr lang="en-US" dirty="0" err="1"/>
              <a:t>newNode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newNode.key</a:t>
            </a:r>
            <a:r>
              <a:rPr lang="en-US" dirty="0"/>
              <a:t> &lt; </a:t>
            </a:r>
            <a:r>
              <a:rPr lang="en-US" dirty="0" err="1"/>
              <a:t>node.key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 err="1"/>
              <a:t>node.left</a:t>
            </a:r>
            <a:r>
              <a:rPr lang="en-US" dirty="0"/>
              <a:t> = BST_INSERT(</a:t>
            </a:r>
            <a:r>
              <a:rPr lang="en-US" dirty="0" err="1"/>
              <a:t>node.left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newNode.key</a:t>
            </a:r>
            <a:r>
              <a:rPr lang="en-US" dirty="0"/>
              <a:t> &gt; </a:t>
            </a:r>
            <a:r>
              <a:rPr lang="en-US" dirty="0" err="1"/>
              <a:t>node.key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 err="1"/>
              <a:t>node.right</a:t>
            </a:r>
            <a:r>
              <a:rPr lang="en-US" dirty="0"/>
              <a:t> = BST_INSERT(</a:t>
            </a:r>
            <a:r>
              <a:rPr lang="en-US" dirty="0" err="1"/>
              <a:t>node.right</a:t>
            </a:r>
            <a:r>
              <a:rPr lang="en-US" dirty="0"/>
              <a:t>, </a:t>
            </a:r>
            <a:r>
              <a:rPr lang="en-US" dirty="0" err="1"/>
              <a:t>newNode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60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0443-DECF-4D40-B66C-C0D092F3F22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deletion of any node, Tree must remains BST</a:t>
            </a:r>
          </a:p>
          <a:p>
            <a:r>
              <a:rPr lang="en-US" dirty="0"/>
              <a:t>Let say:</a:t>
            </a:r>
          </a:p>
          <a:p>
            <a:pPr lvl="1"/>
            <a:r>
              <a:rPr lang="en-US" dirty="0"/>
              <a:t>We want to delete 5</a:t>
            </a:r>
          </a:p>
          <a:p>
            <a:pPr lvl="1"/>
            <a:r>
              <a:rPr lang="en-US" dirty="0"/>
              <a:t>We want to delete 70</a:t>
            </a:r>
          </a:p>
          <a:p>
            <a:pPr lvl="1"/>
            <a:r>
              <a:rPr lang="en-US" dirty="0"/>
              <a:t>We want to delete 25</a:t>
            </a:r>
          </a:p>
          <a:p>
            <a:r>
              <a:rPr lang="en-US" dirty="0"/>
              <a:t>What is difference between these nodes?</a:t>
            </a:r>
          </a:p>
        </p:txBody>
      </p:sp>
      <p:sp>
        <p:nvSpPr>
          <p:cNvPr id="26" name="Oval 25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7" name="Oval 26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29" name="Oval 28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0" name="Oval 29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3" name="Oval 32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0" name="Oval 39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6" name="Straight Arrow Connector 45"/>
          <p:cNvCxnSpPr>
            <a:stCxn id="27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026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D8AF-75A8-4D5E-B767-161D5A4C61F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three cases when deleting a node:</a:t>
            </a:r>
          </a:p>
          <a:p>
            <a:pPr lvl="1"/>
            <a:r>
              <a:rPr lang="en-US" dirty="0"/>
              <a:t>Node is leaf node</a:t>
            </a:r>
          </a:p>
          <a:p>
            <a:pPr lvl="2"/>
            <a:r>
              <a:rPr lang="en-US" dirty="0"/>
              <a:t>Simply delete</a:t>
            </a:r>
          </a:p>
          <a:p>
            <a:pPr lvl="1"/>
            <a:r>
              <a:rPr lang="en-US" dirty="0"/>
              <a:t>Node has only one child</a:t>
            </a:r>
          </a:p>
          <a:p>
            <a:pPr lvl="2"/>
            <a:r>
              <a:rPr lang="en-US" dirty="0"/>
              <a:t>Link parent of node to child of node</a:t>
            </a:r>
          </a:p>
          <a:p>
            <a:pPr lvl="1"/>
            <a:r>
              <a:rPr lang="en-US" dirty="0"/>
              <a:t>Node has two child</a:t>
            </a:r>
          </a:p>
          <a:p>
            <a:pPr lvl="2"/>
            <a:r>
              <a:rPr lang="en-US" dirty="0"/>
              <a:t>Complex  case</a:t>
            </a:r>
          </a:p>
        </p:txBody>
      </p:sp>
      <p:sp>
        <p:nvSpPr>
          <p:cNvPr id="26" name="Oval 25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7" name="Oval 26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28" name="Oval 27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29" name="Oval 28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0" name="Oval 29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3" name="Oval 32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4" name="Straight Arrow Connector 33"/>
          <p:cNvCxnSpPr>
            <a:stCxn id="30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0" name="Oval 39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6" name="Straight Arrow Connector 45"/>
          <p:cNvCxnSpPr>
            <a:stCxn id="27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630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52D4-53AF-4164-B0D7-406DA3757A9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1: </a:t>
            </a:r>
            <a:r>
              <a:rPr lang="en-US" dirty="0"/>
              <a:t>If node is leaf node</a:t>
            </a:r>
          </a:p>
          <a:p>
            <a:pPr lvl="1"/>
            <a:r>
              <a:rPr lang="en-US" dirty="0"/>
              <a:t>Unlink from parent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27394" y="2174237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722382" y="33721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2" name="Oval 81"/>
          <p:cNvSpPr/>
          <p:nvPr/>
        </p:nvSpPr>
        <p:spPr>
          <a:xfrm>
            <a:off x="3844385" y="33721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3" name="Oval 82"/>
          <p:cNvSpPr/>
          <p:nvPr/>
        </p:nvSpPr>
        <p:spPr>
          <a:xfrm>
            <a:off x="5345915" y="272090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4" name="Oval 83"/>
          <p:cNvSpPr/>
          <p:nvPr/>
        </p:nvSpPr>
        <p:spPr>
          <a:xfrm>
            <a:off x="4292320" y="268058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5" name="Oval 84"/>
          <p:cNvSpPr/>
          <p:nvPr/>
        </p:nvSpPr>
        <p:spPr>
          <a:xfrm>
            <a:off x="4796746" y="19859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6" name="Oval 85"/>
          <p:cNvSpPr/>
          <p:nvPr/>
        </p:nvSpPr>
        <p:spPr>
          <a:xfrm>
            <a:off x="5919286" y="33670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7" name="Straight Arrow Connector 86"/>
          <p:cNvCxnSpPr>
            <a:stCxn id="85" idx="4"/>
          </p:cNvCxnSpPr>
          <p:nvPr/>
        </p:nvCxnSpPr>
        <p:spPr>
          <a:xfrm flipH="1">
            <a:off x="4644485" y="2443178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4"/>
            <a:endCxn id="83" idx="1"/>
          </p:cNvCxnSpPr>
          <p:nvPr/>
        </p:nvCxnSpPr>
        <p:spPr>
          <a:xfrm>
            <a:off x="5025346" y="2443178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</p:cNvCxnSpPr>
          <p:nvPr/>
        </p:nvCxnSpPr>
        <p:spPr>
          <a:xfrm flipH="1">
            <a:off x="4187285" y="3137787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4"/>
          </p:cNvCxnSpPr>
          <p:nvPr/>
        </p:nvCxnSpPr>
        <p:spPr>
          <a:xfrm>
            <a:off x="4520920" y="3137787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5"/>
          </p:cNvCxnSpPr>
          <p:nvPr/>
        </p:nvCxnSpPr>
        <p:spPr>
          <a:xfrm>
            <a:off x="5736160" y="3111149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3035" y="41522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93" name="Oval 92"/>
          <p:cNvSpPr/>
          <p:nvPr/>
        </p:nvSpPr>
        <p:spPr>
          <a:xfrm>
            <a:off x="5515967" y="41540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807429" y="3863415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>
            <a:off x="6172841" y="3863415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70692" y="40665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3934" y="3824290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58464" y="407764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9" name="Straight Arrow Connector 98"/>
          <p:cNvCxnSpPr>
            <a:stCxn id="82" idx="4"/>
          </p:cNvCxnSpPr>
          <p:nvPr/>
        </p:nvCxnSpPr>
        <p:spPr>
          <a:xfrm flipH="1">
            <a:off x="3749926" y="3829318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972598" y="4871457"/>
            <a:ext cx="457200" cy="457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>
            <a:off x="5774176" y="4597660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878272" y="343898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03" name="Oval 102"/>
          <p:cNvSpPr/>
          <p:nvPr/>
        </p:nvSpPr>
        <p:spPr>
          <a:xfrm>
            <a:off x="8000275" y="343898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04" name="Oval 103"/>
          <p:cNvSpPr/>
          <p:nvPr/>
        </p:nvSpPr>
        <p:spPr>
          <a:xfrm>
            <a:off x="9501805" y="278776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5" name="Oval 104"/>
          <p:cNvSpPr/>
          <p:nvPr/>
        </p:nvSpPr>
        <p:spPr>
          <a:xfrm>
            <a:off x="8448210" y="27474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06" name="Oval 105"/>
          <p:cNvSpPr/>
          <p:nvPr/>
        </p:nvSpPr>
        <p:spPr>
          <a:xfrm>
            <a:off x="8952636" y="205284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07" name="Oval 106"/>
          <p:cNvSpPr/>
          <p:nvPr/>
        </p:nvSpPr>
        <p:spPr>
          <a:xfrm>
            <a:off x="10075176" y="3433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08" name="Straight Arrow Connector 107"/>
          <p:cNvCxnSpPr>
            <a:stCxn id="106" idx="4"/>
          </p:cNvCxnSpPr>
          <p:nvPr/>
        </p:nvCxnSpPr>
        <p:spPr>
          <a:xfrm flipH="1">
            <a:off x="8800375" y="2510041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4"/>
            <a:endCxn id="104" idx="1"/>
          </p:cNvCxnSpPr>
          <p:nvPr/>
        </p:nvCxnSpPr>
        <p:spPr>
          <a:xfrm>
            <a:off x="9181236" y="2510041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4"/>
          </p:cNvCxnSpPr>
          <p:nvPr/>
        </p:nvCxnSpPr>
        <p:spPr>
          <a:xfrm flipH="1">
            <a:off x="8343175" y="3204650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5" idx="4"/>
          </p:cNvCxnSpPr>
          <p:nvPr/>
        </p:nvCxnSpPr>
        <p:spPr>
          <a:xfrm>
            <a:off x="8676810" y="3204650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5"/>
          </p:cNvCxnSpPr>
          <p:nvPr/>
        </p:nvCxnSpPr>
        <p:spPr>
          <a:xfrm>
            <a:off x="9892050" y="3178012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488925" y="4219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14" name="Oval 113"/>
          <p:cNvSpPr/>
          <p:nvPr/>
        </p:nvSpPr>
        <p:spPr>
          <a:xfrm>
            <a:off x="9671857" y="42208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9963319" y="393027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3" idx="0"/>
          </p:cNvCxnSpPr>
          <p:nvPr/>
        </p:nvCxnSpPr>
        <p:spPr>
          <a:xfrm>
            <a:off x="10328731" y="3930278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426582" y="41334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8239824" y="3891153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14354" y="414450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120" name="Straight Arrow Connector 119"/>
          <p:cNvCxnSpPr>
            <a:stCxn id="103" idx="4"/>
          </p:cNvCxnSpPr>
          <p:nvPr/>
        </p:nvCxnSpPr>
        <p:spPr>
          <a:xfrm flipH="1">
            <a:off x="7905816" y="3896181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128488" y="4938320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9930066" y="4664523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0219928" y="539499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4" name="Oval 123"/>
          <p:cNvSpPr/>
          <p:nvPr/>
        </p:nvSpPr>
        <p:spPr>
          <a:xfrm>
            <a:off x="5873103" y="4716128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74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52D4-53AF-4164-B0D7-406DA3757A93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Case 2: </a:t>
            </a:r>
            <a:r>
              <a:rPr lang="en-US" dirty="0"/>
              <a:t>If node has one child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Link parent of node to child of node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27394" y="2174237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722382" y="33721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2" name="Oval 81"/>
          <p:cNvSpPr/>
          <p:nvPr/>
        </p:nvSpPr>
        <p:spPr>
          <a:xfrm>
            <a:off x="3844385" y="33721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3" name="Oval 82"/>
          <p:cNvSpPr/>
          <p:nvPr/>
        </p:nvSpPr>
        <p:spPr>
          <a:xfrm>
            <a:off x="5345915" y="272090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4" name="Oval 83"/>
          <p:cNvSpPr/>
          <p:nvPr/>
        </p:nvSpPr>
        <p:spPr>
          <a:xfrm>
            <a:off x="4292320" y="268058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5" name="Oval 84"/>
          <p:cNvSpPr/>
          <p:nvPr/>
        </p:nvSpPr>
        <p:spPr>
          <a:xfrm>
            <a:off x="4796746" y="19859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6" name="Oval 85"/>
          <p:cNvSpPr/>
          <p:nvPr/>
        </p:nvSpPr>
        <p:spPr>
          <a:xfrm>
            <a:off x="5919286" y="33670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7" name="Straight Arrow Connector 86"/>
          <p:cNvCxnSpPr>
            <a:stCxn id="85" idx="4"/>
          </p:cNvCxnSpPr>
          <p:nvPr/>
        </p:nvCxnSpPr>
        <p:spPr>
          <a:xfrm flipH="1">
            <a:off x="4644485" y="2443178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4"/>
            <a:endCxn id="83" idx="1"/>
          </p:cNvCxnSpPr>
          <p:nvPr/>
        </p:nvCxnSpPr>
        <p:spPr>
          <a:xfrm>
            <a:off x="5025346" y="2443178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</p:cNvCxnSpPr>
          <p:nvPr/>
        </p:nvCxnSpPr>
        <p:spPr>
          <a:xfrm flipH="1">
            <a:off x="4187285" y="3137787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4"/>
          </p:cNvCxnSpPr>
          <p:nvPr/>
        </p:nvCxnSpPr>
        <p:spPr>
          <a:xfrm>
            <a:off x="4520920" y="3137787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5"/>
          </p:cNvCxnSpPr>
          <p:nvPr/>
        </p:nvCxnSpPr>
        <p:spPr>
          <a:xfrm>
            <a:off x="5736160" y="3111149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33035" y="41522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93" name="Oval 92"/>
          <p:cNvSpPr/>
          <p:nvPr/>
        </p:nvSpPr>
        <p:spPr>
          <a:xfrm>
            <a:off x="5515967" y="41540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5807429" y="3863415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>
            <a:off x="6172841" y="3863415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70692" y="40665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3934" y="3824290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58464" y="407764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9" name="Straight Arrow Connector 98"/>
          <p:cNvCxnSpPr>
            <a:stCxn id="82" idx="4"/>
          </p:cNvCxnSpPr>
          <p:nvPr/>
        </p:nvCxnSpPr>
        <p:spPr>
          <a:xfrm flipH="1">
            <a:off x="3749926" y="3829318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972598" y="487145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>
            <a:off x="5774176" y="4597660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8878272" y="343898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03" name="Oval 102"/>
          <p:cNvSpPr/>
          <p:nvPr/>
        </p:nvSpPr>
        <p:spPr>
          <a:xfrm>
            <a:off x="8000275" y="343898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05" name="Oval 104"/>
          <p:cNvSpPr/>
          <p:nvPr/>
        </p:nvSpPr>
        <p:spPr>
          <a:xfrm>
            <a:off x="8448210" y="27474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06" name="Oval 105"/>
          <p:cNvSpPr/>
          <p:nvPr/>
        </p:nvSpPr>
        <p:spPr>
          <a:xfrm>
            <a:off x="8952636" y="205284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07" name="Oval 106"/>
          <p:cNvSpPr/>
          <p:nvPr/>
        </p:nvSpPr>
        <p:spPr>
          <a:xfrm>
            <a:off x="10075176" y="3433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08" name="Straight Arrow Connector 107"/>
          <p:cNvCxnSpPr>
            <a:stCxn id="106" idx="4"/>
          </p:cNvCxnSpPr>
          <p:nvPr/>
        </p:nvCxnSpPr>
        <p:spPr>
          <a:xfrm flipH="1">
            <a:off x="8800375" y="2510041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4"/>
            <a:endCxn id="107" idx="1"/>
          </p:cNvCxnSpPr>
          <p:nvPr/>
        </p:nvCxnSpPr>
        <p:spPr>
          <a:xfrm>
            <a:off x="9181236" y="2510041"/>
            <a:ext cx="960895" cy="99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4"/>
          </p:cNvCxnSpPr>
          <p:nvPr/>
        </p:nvCxnSpPr>
        <p:spPr>
          <a:xfrm flipH="1">
            <a:off x="8343175" y="3204650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5" idx="4"/>
          </p:cNvCxnSpPr>
          <p:nvPr/>
        </p:nvCxnSpPr>
        <p:spPr>
          <a:xfrm>
            <a:off x="8676810" y="3204650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488925" y="4219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14" name="Oval 113"/>
          <p:cNvSpPr/>
          <p:nvPr/>
        </p:nvSpPr>
        <p:spPr>
          <a:xfrm>
            <a:off x="9671857" y="42208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9963319" y="393027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3" idx="0"/>
          </p:cNvCxnSpPr>
          <p:nvPr/>
        </p:nvCxnSpPr>
        <p:spPr>
          <a:xfrm>
            <a:off x="10328731" y="3930278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426582" y="41334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8239824" y="3891153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14354" y="4144507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120" name="Straight Arrow Connector 119"/>
          <p:cNvCxnSpPr>
            <a:stCxn id="103" idx="4"/>
          </p:cNvCxnSpPr>
          <p:nvPr/>
        </p:nvCxnSpPr>
        <p:spPr>
          <a:xfrm flipH="1">
            <a:off x="7905816" y="3896181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0128488" y="4938320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122" name="Straight Arrow Connector 121"/>
          <p:cNvCxnSpPr>
            <a:endCxn id="121" idx="0"/>
          </p:cNvCxnSpPr>
          <p:nvPr/>
        </p:nvCxnSpPr>
        <p:spPr>
          <a:xfrm>
            <a:off x="9930066" y="4664523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209651" y="2592246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12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B74D-3DF4-46C7-BAFE-8FFCA8A61AA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Consider node 25 in following modified tree</a:t>
            </a:r>
          </a:p>
          <a:p>
            <a:pPr lvl="1"/>
            <a:r>
              <a:rPr lang="en-US" dirty="0"/>
              <a:t>Left link of 50 needs to be updated</a:t>
            </a:r>
          </a:p>
          <a:p>
            <a:pPr lvl="2"/>
            <a:r>
              <a:rPr lang="en-US" dirty="0"/>
              <a:t>But with which node? </a:t>
            </a:r>
          </a:p>
          <a:p>
            <a:pPr lvl="3"/>
            <a:r>
              <a:rPr lang="en-US" dirty="0"/>
              <a:t>BST order property must be maintained. </a:t>
            </a:r>
          </a:p>
          <a:p>
            <a:pPr lvl="2"/>
            <a:r>
              <a:rPr lang="en-US" dirty="0"/>
              <a:t>What about 5? </a:t>
            </a:r>
            <a:r>
              <a:rPr lang="en-US" dirty="0">
                <a:solidFill>
                  <a:srgbClr val="FF0000"/>
                </a:solidFill>
              </a:rPr>
              <a:t>Order will be disturbed</a:t>
            </a:r>
          </a:p>
          <a:p>
            <a:pPr lvl="2"/>
            <a:r>
              <a:rPr lang="en-US" dirty="0"/>
              <a:t>What about 10? </a:t>
            </a:r>
            <a:r>
              <a:rPr lang="en-US" dirty="0">
                <a:solidFill>
                  <a:srgbClr val="FF0000"/>
                </a:solidFill>
              </a:rPr>
              <a:t>It has two children, where will 38 go?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38 is more appropriate choice?</a:t>
            </a:r>
          </a:p>
          <a:p>
            <a:pPr lvl="2"/>
            <a:r>
              <a:rPr lang="en-US" dirty="0"/>
              <a:t>What about 13?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9" name="Oval 28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3" name="Oval 32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4" name="Oval 33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5" name="Oval 34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6" name="Straight Arrow Connector 35"/>
          <p:cNvCxnSpPr>
            <a:stCxn id="34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4"/>
            <a:endCxn id="30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2" name="Oval 41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8" name="Straight Arrow Connector 47"/>
          <p:cNvCxnSpPr>
            <a:stCxn id="29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97955" y="253846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85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Delete 30</a:t>
            </a:r>
          </a:p>
          <a:p>
            <a:pPr lvl="2"/>
            <a:r>
              <a:rPr lang="en-US" dirty="0"/>
              <a:t>Which node will become left child of 65</a:t>
            </a:r>
          </a:p>
          <a:p>
            <a:pPr lvl="3"/>
            <a:r>
              <a:rPr lang="en-US" dirty="0"/>
              <a:t>13?</a:t>
            </a:r>
            <a:r>
              <a:rPr lang="en-US" dirty="0">
                <a:solidFill>
                  <a:srgbClr val="FF0000"/>
                </a:solidFill>
              </a:rPr>
              <a:t> Order will be disturbed</a:t>
            </a:r>
          </a:p>
          <a:p>
            <a:pPr lvl="3"/>
            <a:r>
              <a:rPr lang="en-US" dirty="0"/>
              <a:t>15?</a:t>
            </a:r>
            <a:r>
              <a:rPr lang="en-US" dirty="0">
                <a:solidFill>
                  <a:srgbClr val="FF0000"/>
                </a:solidFill>
              </a:rPr>
              <a:t> Better choice is </a:t>
            </a:r>
            <a:r>
              <a:rPr lang="en-US" dirty="0">
                <a:solidFill>
                  <a:srgbClr val="00B050"/>
                </a:solidFill>
              </a:rPr>
              <a:t>17</a:t>
            </a:r>
          </a:p>
          <a:p>
            <a:pPr lvl="4"/>
            <a:r>
              <a:rPr lang="en-US" dirty="0">
                <a:solidFill>
                  <a:srgbClr val="00B050"/>
                </a:solidFill>
              </a:rPr>
              <a:t>No order disturbance, leaf node</a:t>
            </a:r>
          </a:p>
          <a:p>
            <a:pPr lvl="3"/>
            <a:r>
              <a:rPr lang="en-US" dirty="0"/>
              <a:t>43? </a:t>
            </a:r>
            <a:r>
              <a:rPr lang="en-US" dirty="0">
                <a:solidFill>
                  <a:srgbClr val="FF0000"/>
                </a:solidFill>
              </a:rPr>
              <a:t>Order will be disturbed</a:t>
            </a:r>
            <a:endParaRPr lang="en-US" dirty="0"/>
          </a:p>
          <a:p>
            <a:pPr lvl="3"/>
            <a:r>
              <a:rPr lang="en-US" dirty="0"/>
              <a:t>36? </a:t>
            </a:r>
            <a:r>
              <a:rPr lang="en-US" dirty="0">
                <a:solidFill>
                  <a:srgbClr val="00B050"/>
                </a:solidFill>
              </a:rPr>
              <a:t>yes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Have you observed the pattern for choosing node?</a:t>
            </a:r>
          </a:p>
          <a:p>
            <a:pPr lvl="2"/>
            <a:r>
              <a:rPr lang="en-US" dirty="0"/>
              <a:t>Chosen node has single child – </a:t>
            </a:r>
            <a:r>
              <a:rPr lang="en-US" dirty="0">
                <a:solidFill>
                  <a:srgbClr val="00B050"/>
                </a:solidFill>
              </a:rPr>
              <a:t>simple case</a:t>
            </a:r>
          </a:p>
          <a:p>
            <a:pPr lvl="2"/>
            <a:r>
              <a:rPr lang="en-US" dirty="0"/>
              <a:t>Or it is leaf node – </a:t>
            </a:r>
            <a:r>
              <a:rPr lang="en-US" dirty="0">
                <a:solidFill>
                  <a:srgbClr val="00B050"/>
                </a:solidFill>
              </a:rPr>
              <a:t>simple case</a:t>
            </a:r>
          </a:p>
          <a:p>
            <a:pPr lvl="1"/>
            <a:r>
              <a:rPr lang="en-US" dirty="0"/>
              <a:t>If we choose node from left sub-tree</a:t>
            </a:r>
          </a:p>
          <a:p>
            <a:pPr lvl="2"/>
            <a:r>
              <a:rPr lang="en-US" dirty="0"/>
              <a:t>It will not have a right child and it is largest in left-sub tree</a:t>
            </a:r>
          </a:p>
          <a:p>
            <a:pPr lvl="1"/>
            <a:r>
              <a:rPr lang="en-US" dirty="0"/>
              <a:t>If we choose from right sub-tree</a:t>
            </a:r>
          </a:p>
          <a:p>
            <a:pPr lvl="3"/>
            <a:r>
              <a:rPr lang="en-US" dirty="0"/>
              <a:t>It will not have left-child and it is smallest in right sub-tree</a:t>
            </a:r>
          </a:p>
          <a:p>
            <a:pPr lvl="1"/>
            <a:r>
              <a:rPr lang="en-US" dirty="0"/>
              <a:t>See the next slide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l="7067" r="13647"/>
          <a:stretch/>
        </p:blipFill>
        <p:spPr>
          <a:xfrm>
            <a:off x="7301753" y="1448584"/>
            <a:ext cx="4280647" cy="310997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534400" y="198301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20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See the tree with few changes</a:t>
            </a:r>
          </a:p>
          <a:p>
            <a:pPr lvl="2"/>
            <a:r>
              <a:rPr lang="en-US" dirty="0"/>
              <a:t>Now is it good to choose 17?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Order will be disturbed? 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 now choose 19</a:t>
            </a:r>
          </a:p>
          <a:p>
            <a:pPr lvl="2"/>
            <a:r>
              <a:rPr lang="en-US" dirty="0"/>
              <a:t>Same is the case with 36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Now 33 is choice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Actually if you do the in-order traversal of tree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10, 13, 15, 17, 18, 19 , 30 , 33 , 36, 39, 43, 65, 71, 83, 91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Then your chosen node is either predecessor or successor of deleted node</a:t>
            </a:r>
          </a:p>
          <a:p>
            <a:pPr lvl="2"/>
            <a:r>
              <a:rPr lang="en-US" dirty="0"/>
              <a:t>In-order </a:t>
            </a:r>
            <a:r>
              <a:rPr lang="en-US" b="1" dirty="0"/>
              <a:t>Successor</a:t>
            </a:r>
            <a:r>
              <a:rPr lang="en-US" dirty="0"/>
              <a:t> of a node is a node which comes after the node in in-order traversal.</a:t>
            </a:r>
          </a:p>
          <a:p>
            <a:pPr lvl="2"/>
            <a:r>
              <a:rPr lang="en-US" dirty="0"/>
              <a:t>In-order </a:t>
            </a:r>
            <a:r>
              <a:rPr lang="en-US" b="1" dirty="0"/>
              <a:t>predecessor</a:t>
            </a:r>
            <a:r>
              <a:rPr lang="en-US" dirty="0"/>
              <a:t> of a node is a node which comes before the node in in-order traversal.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4176" y="1205753"/>
            <a:ext cx="4388224" cy="332375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05322" y="4644611"/>
            <a:ext cx="388023" cy="3785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1570" y="4684952"/>
            <a:ext cx="2743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0108" y="4689435"/>
            <a:ext cx="2743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36106" y="1714073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28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B74D-3DF4-46C7-BAFE-8FFCA8A61AA1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Either</a:t>
            </a:r>
          </a:p>
          <a:p>
            <a:pPr lvl="2"/>
            <a:r>
              <a:rPr lang="en-US" dirty="0"/>
              <a:t>Find in-order successor of node</a:t>
            </a:r>
          </a:p>
          <a:p>
            <a:pPr lvl="2"/>
            <a:r>
              <a:rPr lang="en-US" dirty="0"/>
              <a:t>Replace contents of node with successor node</a:t>
            </a:r>
          </a:p>
          <a:p>
            <a:pPr lvl="2"/>
            <a:r>
              <a:rPr lang="en-US" dirty="0"/>
              <a:t>Delete successor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OR</a:t>
            </a:r>
          </a:p>
          <a:p>
            <a:pPr lvl="2"/>
            <a:r>
              <a:rPr lang="en-US" dirty="0"/>
              <a:t>Find in-order predecessor of node</a:t>
            </a:r>
          </a:p>
          <a:p>
            <a:pPr lvl="2"/>
            <a:r>
              <a:rPr lang="en-US" dirty="0"/>
              <a:t>Replace contents of node with predecessor node</a:t>
            </a:r>
          </a:p>
          <a:p>
            <a:pPr lvl="2"/>
            <a:r>
              <a:rPr lang="en-US" dirty="0"/>
              <a:t>Delete predecessor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Next slides discuss the first approach.</a:t>
            </a:r>
          </a:p>
        </p:txBody>
      </p:sp>
    </p:spTree>
    <p:extLst>
      <p:ext uri="{BB962C8B-B14F-4D97-AF65-F5344CB8AC3E}">
        <p14:creationId xmlns:p14="http://schemas.microsoft.com/office/powerpoint/2010/main" xmlns="" val="40363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16028" y="2281814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36501" y="3395689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2" name="Oval 11"/>
          <p:cNvSpPr/>
          <p:nvPr/>
        </p:nvSpPr>
        <p:spPr>
          <a:xfrm>
            <a:off x="1058504" y="33956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2560034" y="27444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4" name="Oval 13"/>
          <p:cNvSpPr/>
          <p:nvPr/>
        </p:nvSpPr>
        <p:spPr>
          <a:xfrm>
            <a:off x="1506439" y="270415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5" name="Oval 14"/>
          <p:cNvSpPr/>
          <p:nvPr/>
        </p:nvSpPr>
        <p:spPr>
          <a:xfrm>
            <a:off x="2010865" y="200954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6" name="Oval 15"/>
          <p:cNvSpPr/>
          <p:nvPr/>
        </p:nvSpPr>
        <p:spPr>
          <a:xfrm>
            <a:off x="3133405" y="339066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7" name="Straight Arrow Connector 16"/>
          <p:cNvCxnSpPr>
            <a:stCxn id="15" idx="4"/>
          </p:cNvCxnSpPr>
          <p:nvPr/>
        </p:nvCxnSpPr>
        <p:spPr>
          <a:xfrm flipH="1">
            <a:off x="1858604" y="246674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4"/>
            <a:endCxn id="13" idx="1"/>
          </p:cNvCxnSpPr>
          <p:nvPr/>
        </p:nvCxnSpPr>
        <p:spPr>
          <a:xfrm>
            <a:off x="2239465" y="246674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</p:cNvCxnSpPr>
          <p:nvPr/>
        </p:nvCxnSpPr>
        <p:spPr>
          <a:xfrm flipH="1">
            <a:off x="1401404" y="316135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</p:cNvCxnSpPr>
          <p:nvPr/>
        </p:nvCxnSpPr>
        <p:spPr>
          <a:xfrm>
            <a:off x="1735039" y="316135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</p:cNvCxnSpPr>
          <p:nvPr/>
        </p:nvCxnSpPr>
        <p:spPr>
          <a:xfrm>
            <a:off x="2950279" y="313472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47154" y="417578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3" name="Oval 22"/>
          <p:cNvSpPr/>
          <p:nvPr/>
        </p:nvSpPr>
        <p:spPr>
          <a:xfrm>
            <a:off x="2730086" y="417757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021548" y="388698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0"/>
          </p:cNvCxnSpPr>
          <p:nvPr/>
        </p:nvCxnSpPr>
        <p:spPr>
          <a:xfrm>
            <a:off x="3386960" y="388698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484811" y="40901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98053" y="384786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2583" y="410121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9" name="Straight Arrow Connector 28"/>
          <p:cNvCxnSpPr>
            <a:stCxn id="12" idx="4"/>
          </p:cNvCxnSpPr>
          <p:nvPr/>
        </p:nvCxnSpPr>
        <p:spPr>
          <a:xfrm flipH="1">
            <a:off x="964045" y="385288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86717" y="489502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2988295" y="4621231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343159" y="2579591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87182" y="35032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10088712" y="2852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9035117" y="281173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7" name="Oval 36"/>
          <p:cNvSpPr/>
          <p:nvPr/>
        </p:nvSpPr>
        <p:spPr>
          <a:xfrm>
            <a:off x="9539543" y="211712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662083" y="349823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387282" y="2574325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768143" y="2574325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930082" y="3268934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478957" y="3242296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75832" y="428335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10258764" y="428515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550226" y="3994562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915638" y="3994562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013489" y="419773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826731" y="3955437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201261" y="420879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492723" y="3960465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715395" y="500260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10516973" y="4728807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65812" y="3386725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78" name="Oval 77"/>
          <p:cNvSpPr/>
          <p:nvPr/>
        </p:nvSpPr>
        <p:spPr>
          <a:xfrm>
            <a:off x="4787815" y="338672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79" name="Oval 78"/>
          <p:cNvSpPr/>
          <p:nvPr/>
        </p:nvSpPr>
        <p:spPr>
          <a:xfrm>
            <a:off x="6289345" y="273551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80" name="Oval 79"/>
          <p:cNvSpPr/>
          <p:nvPr/>
        </p:nvSpPr>
        <p:spPr>
          <a:xfrm>
            <a:off x="5235750" y="269519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1" name="Oval 80"/>
          <p:cNvSpPr/>
          <p:nvPr/>
        </p:nvSpPr>
        <p:spPr>
          <a:xfrm>
            <a:off x="5740176" y="200058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82" name="Oval 81"/>
          <p:cNvSpPr/>
          <p:nvPr/>
        </p:nvSpPr>
        <p:spPr>
          <a:xfrm>
            <a:off x="6862716" y="338169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83" name="Straight Arrow Connector 82"/>
          <p:cNvCxnSpPr>
            <a:stCxn id="81" idx="4"/>
          </p:cNvCxnSpPr>
          <p:nvPr/>
        </p:nvCxnSpPr>
        <p:spPr>
          <a:xfrm flipH="1">
            <a:off x="5587915" y="2457785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4"/>
            <a:endCxn id="79" idx="1"/>
          </p:cNvCxnSpPr>
          <p:nvPr/>
        </p:nvCxnSpPr>
        <p:spPr>
          <a:xfrm>
            <a:off x="5968776" y="2457785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4"/>
          </p:cNvCxnSpPr>
          <p:nvPr/>
        </p:nvCxnSpPr>
        <p:spPr>
          <a:xfrm flipH="1">
            <a:off x="5130715" y="3152394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4"/>
          </p:cNvCxnSpPr>
          <p:nvPr/>
        </p:nvCxnSpPr>
        <p:spPr>
          <a:xfrm>
            <a:off x="5464350" y="3152394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5"/>
          </p:cNvCxnSpPr>
          <p:nvPr/>
        </p:nvCxnSpPr>
        <p:spPr>
          <a:xfrm>
            <a:off x="6679590" y="3125756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276465" y="416681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89" name="Oval 88"/>
          <p:cNvSpPr/>
          <p:nvPr/>
        </p:nvSpPr>
        <p:spPr>
          <a:xfrm>
            <a:off x="6459397" y="41686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750859" y="3878022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8" idx="0"/>
          </p:cNvCxnSpPr>
          <p:nvPr/>
        </p:nvCxnSpPr>
        <p:spPr>
          <a:xfrm>
            <a:off x="7116271" y="3878022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214122" y="408119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027364" y="3838897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401894" y="409225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95" name="Straight Arrow Connector 94"/>
          <p:cNvCxnSpPr>
            <a:stCxn id="78" idx="4"/>
          </p:cNvCxnSpPr>
          <p:nvPr/>
        </p:nvCxnSpPr>
        <p:spPr>
          <a:xfrm flipH="1">
            <a:off x="4693356" y="3843925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916028" y="4886064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97" name="Straight Arrow Connector 96"/>
          <p:cNvCxnSpPr>
            <a:endCxn id="96" idx="0"/>
          </p:cNvCxnSpPr>
          <p:nvPr/>
        </p:nvCxnSpPr>
        <p:spPr>
          <a:xfrm>
            <a:off x="6717606" y="4612267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502774" y="3269871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280597" y="2282110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448918" y="3485337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247456" y="3251006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ular Callout 102"/>
          <p:cNvSpPr/>
          <p:nvPr/>
        </p:nvSpPr>
        <p:spPr>
          <a:xfrm>
            <a:off x="8060631" y="5644007"/>
            <a:ext cx="3521226" cy="612648"/>
          </a:xfrm>
          <a:prstGeom prst="wedgeRectCallout">
            <a:avLst>
              <a:gd name="adj1" fmla="val -16250"/>
              <a:gd name="adj2" fmla="val -113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Grey node is shown here to present null node, just for understanding</a:t>
            </a:r>
          </a:p>
        </p:txBody>
      </p:sp>
    </p:spTree>
    <p:extLst>
      <p:ext uri="{BB962C8B-B14F-4D97-AF65-F5344CB8AC3E}">
        <p14:creationId xmlns:p14="http://schemas.microsoft.com/office/powerpoint/2010/main" xmlns="" val="4085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Trees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</a:t>
            </a:r>
            <a:r>
              <a:rPr lang="en-GB" dirty="0"/>
              <a:t>inary Search Tree</a:t>
            </a:r>
          </a:p>
          <a:p>
            <a:pPr lvl="2"/>
            <a:r>
              <a:rPr lang="en-GB" dirty="0"/>
              <a:t>Search</a:t>
            </a:r>
          </a:p>
          <a:p>
            <a:pPr lvl="2"/>
            <a:r>
              <a:rPr lang="en-GB" dirty="0"/>
              <a:t>Insertion </a:t>
            </a:r>
          </a:p>
          <a:p>
            <a:pPr lvl="2"/>
            <a:r>
              <a:rPr lang="en-GB" dirty="0"/>
              <a:t>Deletion</a:t>
            </a:r>
          </a:p>
          <a:p>
            <a:pPr lvl="2"/>
            <a:r>
              <a:rPr lang="en-GB" dirty="0"/>
              <a:t>Constructing with Traversal Orders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7067" r="13647"/>
          <a:stretch/>
        </p:blipFill>
        <p:spPr>
          <a:xfrm>
            <a:off x="628606" y="1892337"/>
            <a:ext cx="4280647" cy="31099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68724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2893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sp>
        <p:nvSpPr>
          <p:cNvPr id="10" name="Oval 9"/>
          <p:cNvSpPr/>
          <p:nvPr/>
        </p:nvSpPr>
        <p:spPr>
          <a:xfrm>
            <a:off x="1982093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l="7067" r="13647"/>
          <a:stretch/>
        </p:blipFill>
        <p:spPr>
          <a:xfrm>
            <a:off x="6451167" y="1892337"/>
            <a:ext cx="4280647" cy="310997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691285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35454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39</a:t>
            </a:r>
          </a:p>
        </p:txBody>
      </p:sp>
      <p:sp>
        <p:nvSpPr>
          <p:cNvPr id="14" name="Oval 13"/>
          <p:cNvSpPr/>
          <p:nvPr/>
        </p:nvSpPr>
        <p:spPr>
          <a:xfrm>
            <a:off x="7804654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6999" y="2040063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55494" y="4420205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361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546B-1771-4F61-BC13-6C950F83855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in-order successor of node?</a:t>
            </a:r>
          </a:p>
          <a:p>
            <a:pPr marL="60325" lvl="1" indent="-60325"/>
            <a:r>
              <a:rPr lang="en-US" dirty="0"/>
              <a:t>INORDER_SUCCESSOR(node)</a:t>
            </a:r>
          </a:p>
          <a:p>
            <a:pPr marL="502920" lvl="2" indent="-60325">
              <a:buNone/>
            </a:pPr>
            <a:r>
              <a:rPr lang="en-US" dirty="0"/>
              <a:t>Set </a:t>
            </a:r>
            <a:r>
              <a:rPr lang="en-US" dirty="0" err="1"/>
              <a:t>curr</a:t>
            </a:r>
            <a:r>
              <a:rPr lang="en-US" dirty="0"/>
              <a:t>= </a:t>
            </a:r>
            <a:r>
              <a:rPr lang="en-US" dirty="0" err="1"/>
              <a:t>node.right</a:t>
            </a:r>
            <a:endParaRPr lang="en-US" dirty="0"/>
          </a:p>
          <a:p>
            <a:pPr marL="502920" lvl="2" indent="-60325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curr.left</a:t>
            </a:r>
            <a:r>
              <a:rPr lang="en-US" dirty="0" smtClean="0"/>
              <a:t>!=</a:t>
            </a:r>
            <a:r>
              <a:rPr lang="en-US" dirty="0"/>
              <a:t>null)</a:t>
            </a:r>
          </a:p>
          <a:p>
            <a:pPr marL="502920" lvl="2" indent="-60325">
              <a:buNone/>
            </a:pPr>
            <a:r>
              <a:rPr lang="en-US" dirty="0"/>
              <a:t>	    </a:t>
            </a:r>
            <a:r>
              <a:rPr lang="en-US" dirty="0" err="1" smtClean="0"/>
              <a:t>curr</a:t>
            </a:r>
            <a:r>
              <a:rPr lang="en-US" dirty="0" smtClean="0"/>
              <a:t>=</a:t>
            </a:r>
            <a:r>
              <a:rPr lang="en-US" smtClean="0"/>
              <a:t>curr.left</a:t>
            </a:r>
            <a:endParaRPr lang="en-US" dirty="0"/>
          </a:p>
          <a:p>
            <a:pPr marL="502920" lvl="2" indent="-60325">
              <a:buNone/>
            </a:pPr>
            <a:r>
              <a:rPr lang="en-US" dirty="0"/>
              <a:t>End While</a:t>
            </a:r>
          </a:p>
          <a:p>
            <a:pPr marL="502920" lvl="2" indent="-60325">
              <a:buNone/>
            </a:pPr>
            <a:r>
              <a:rPr lang="en-US" dirty="0"/>
              <a:t>Return </a:t>
            </a:r>
            <a:r>
              <a:rPr lang="en-US" dirty="0" err="1"/>
              <a:t>curr</a:t>
            </a:r>
            <a:endParaRPr lang="en-US" dirty="0"/>
          </a:p>
          <a:p>
            <a:pPr marL="502920" lvl="2" indent="-60325">
              <a:buNone/>
            </a:pPr>
            <a:endParaRPr lang="en-US" dirty="0"/>
          </a:p>
          <a:p>
            <a:pPr marL="502920" lvl="2" indent="-60325">
              <a:buNone/>
            </a:pPr>
            <a:endParaRPr lang="en-US" dirty="0"/>
          </a:p>
          <a:p>
            <a:pPr marL="502920" lvl="2" indent="-60325">
              <a:buNone/>
            </a:pPr>
            <a:r>
              <a:rPr lang="en-US" dirty="0"/>
              <a:t>For 25 it will return 38</a:t>
            </a:r>
          </a:p>
          <a:p>
            <a:pPr lvl="2"/>
            <a:r>
              <a:rPr lang="en-US" dirty="0" smtClean="0"/>
              <a:t>50 25 10 5 13 38 70 90 77 85 99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0" name="Oval 29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3" name="Oval 32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4" name="Oval 33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5" name="Oval 34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6" name="Oval 35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7" name="Straight Arrow Connector 36"/>
          <p:cNvCxnSpPr>
            <a:stCxn id="35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  <a:endCxn id="33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3" name="Oval 42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9" name="Straight Arrow Connector 48"/>
          <p:cNvCxnSpPr>
            <a:stCxn id="30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97955" y="2538464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78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F771-D18F-4742-9FB6-F1127EA6A8FD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801983"/>
            <a:ext cx="6187440" cy="548908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BST_DELETE</a:t>
            </a:r>
            <a:r>
              <a:rPr lang="en-US" dirty="0"/>
              <a:t>(node, key)</a:t>
            </a:r>
          </a:p>
          <a:p>
            <a:pPr lvl="1"/>
            <a:r>
              <a:rPr lang="en-US" dirty="0"/>
              <a:t>Input: root node of tree, key to be deleted</a:t>
            </a:r>
          </a:p>
          <a:p>
            <a:pPr lvl="1"/>
            <a:r>
              <a:rPr lang="en-US" dirty="0"/>
              <a:t>Output: updated tree without node that contains key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(node!=null)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/>
              <a:t> key ==</a:t>
            </a:r>
            <a:r>
              <a:rPr lang="en-US" dirty="0" err="1"/>
              <a:t>node.key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If </a:t>
            </a:r>
            <a:r>
              <a:rPr lang="en-US" dirty="0" err="1"/>
              <a:t>hasLeft</a:t>
            </a:r>
            <a:r>
              <a:rPr lang="en-US" dirty="0"/>
              <a:t>(node) and </a:t>
            </a:r>
            <a:r>
              <a:rPr lang="en-US" dirty="0" err="1"/>
              <a:t>hasRight</a:t>
            </a:r>
            <a:r>
              <a:rPr lang="en-US" dirty="0"/>
              <a:t>(node)   </a:t>
            </a:r>
            <a:r>
              <a:rPr lang="en-US" dirty="0">
                <a:solidFill>
                  <a:srgbClr val="00B050"/>
                </a:solidFill>
              </a:rPr>
              <a:t>//case 3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         successor= </a:t>
            </a:r>
            <a:r>
              <a:rPr lang="en-US" sz="1700" b="1" dirty="0"/>
              <a:t>INORDER_SUCCESSOR</a:t>
            </a:r>
            <a:r>
              <a:rPr lang="en-US" dirty="0"/>
              <a:t>(node)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</a:t>
            </a:r>
            <a:r>
              <a:rPr lang="en-US" b="1" dirty="0"/>
              <a:t>copy</a:t>
            </a:r>
            <a:r>
              <a:rPr lang="en-US" dirty="0"/>
              <a:t>(</a:t>
            </a:r>
            <a:r>
              <a:rPr lang="en-US" dirty="0" err="1"/>
              <a:t>node,successor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</a:t>
            </a:r>
            <a:r>
              <a:rPr lang="en-US" dirty="0" err="1"/>
              <a:t>node.right</a:t>
            </a:r>
            <a:r>
              <a:rPr lang="en-US" dirty="0"/>
              <a:t>= </a:t>
            </a:r>
            <a:r>
              <a:rPr lang="en-US" sz="1800" b="1" dirty="0"/>
              <a:t>BST_DELETE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node.right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successor.key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 </a:t>
            </a:r>
            <a:endParaRPr lang="en-US" sz="2100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Else </a:t>
            </a:r>
            <a:r>
              <a:rPr lang="en-US" dirty="0">
                <a:solidFill>
                  <a:srgbClr val="00B050"/>
                </a:solidFill>
              </a:rPr>
              <a:t>//case1, case 2, you can break it in 2 if’s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     node=</a:t>
            </a:r>
            <a:r>
              <a:rPr lang="en-US" b="1" dirty="0" err="1"/>
              <a:t>getChildNode</a:t>
            </a:r>
            <a:r>
              <a:rPr lang="en-US" dirty="0"/>
              <a:t>(node);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     End 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dirty="0"/>
              <a:t>     Else If key &lt; </a:t>
            </a:r>
            <a:r>
              <a:rPr lang="en-US" dirty="0" err="1"/>
              <a:t>node.key</a:t>
            </a:r>
            <a:endParaRPr lang="en-US" dirty="0"/>
          </a:p>
          <a:p>
            <a:pPr marL="78740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dirty="0"/>
              <a:t>	</a:t>
            </a:r>
            <a:r>
              <a:rPr lang="en-US" sz="3200" b="1" dirty="0"/>
              <a:t>  </a:t>
            </a:r>
            <a:r>
              <a:rPr lang="en-US" sz="2200" b="1" dirty="0"/>
              <a:t>      </a:t>
            </a:r>
            <a:r>
              <a:rPr lang="en-US" sz="2200" dirty="0" err="1"/>
              <a:t>node.left</a:t>
            </a:r>
            <a:r>
              <a:rPr lang="en-US" sz="2200" b="1" dirty="0"/>
              <a:t> =BST_DELETE(</a:t>
            </a:r>
            <a:r>
              <a:rPr lang="en-US" sz="2200" dirty="0" err="1"/>
              <a:t>node.left,key</a:t>
            </a:r>
            <a:r>
              <a:rPr lang="en-US" sz="2200" b="1" dirty="0"/>
              <a:t>)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      Else 	</a:t>
            </a:r>
            <a:r>
              <a:rPr lang="en-US" sz="2200" dirty="0">
                <a:solidFill>
                  <a:srgbClr val="00B050"/>
                </a:solidFill>
              </a:rPr>
              <a:t>// key &gt; </a:t>
            </a:r>
            <a:r>
              <a:rPr lang="en-US" sz="2200" dirty="0" err="1">
                <a:solidFill>
                  <a:srgbClr val="00B050"/>
                </a:solidFill>
              </a:rPr>
              <a:t>node.key</a:t>
            </a:r>
            <a:endParaRPr lang="en-US" sz="2200" dirty="0">
              <a:solidFill>
                <a:srgbClr val="00B050"/>
              </a:solidFill>
            </a:endParaRP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>
                <a:solidFill>
                  <a:srgbClr val="00B050"/>
                </a:solidFill>
              </a:rPr>
              <a:t>           </a:t>
            </a:r>
            <a:r>
              <a:rPr lang="en-US" sz="2200" dirty="0" err="1"/>
              <a:t>node.right</a:t>
            </a:r>
            <a:r>
              <a:rPr lang="en-US" sz="2200" b="1" dirty="0"/>
              <a:t> =BST_DELETE(</a:t>
            </a:r>
            <a:r>
              <a:rPr lang="en-US" sz="2200" dirty="0" err="1"/>
              <a:t>node.right,key</a:t>
            </a:r>
            <a:r>
              <a:rPr lang="en-US" sz="2200" dirty="0"/>
              <a:t>)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      </a:t>
            </a:r>
            <a:r>
              <a:rPr lang="en-US" sz="2200" b="1" dirty="0"/>
              <a:t>End 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b="1" dirty="0"/>
              <a:t>      </a:t>
            </a:r>
            <a:r>
              <a:rPr lang="en-US" sz="2200" dirty="0"/>
              <a:t>return node</a:t>
            </a:r>
            <a:r>
              <a:rPr lang="en-US" sz="2200" b="1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// updated node</a:t>
            </a:r>
            <a:endParaRPr lang="en-US" sz="2200" b="1" dirty="0"/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>
                <a:solidFill>
                  <a:srgbClr val="FF0000"/>
                </a:solidFill>
              </a:rPr>
              <a:t>End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If</a:t>
            </a:r>
          </a:p>
          <a:p>
            <a:pPr marL="78867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200" dirty="0"/>
              <a:t>return node </a:t>
            </a:r>
            <a:r>
              <a:rPr lang="en-US" sz="2200" dirty="0">
                <a:solidFill>
                  <a:srgbClr val="00B050"/>
                </a:solidFill>
              </a:rPr>
              <a:t>// null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93408" y="1216511"/>
            <a:ext cx="5181600" cy="42211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2000" b="1" dirty="0" err="1"/>
              <a:t>getChildNode</a:t>
            </a:r>
            <a:r>
              <a:rPr lang="en-US" sz="2000" b="1" dirty="0"/>
              <a:t>(node)</a:t>
            </a:r>
            <a:endParaRPr lang="en-US" sz="20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If </a:t>
            </a:r>
            <a:r>
              <a:rPr lang="en-US" sz="1800" dirty="0" err="1"/>
              <a:t>hasLeft</a:t>
            </a:r>
            <a:r>
              <a:rPr lang="en-US" sz="1800" dirty="0"/>
              <a:t>(node)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 return </a:t>
            </a:r>
            <a:r>
              <a:rPr lang="en-US" sz="1800" dirty="0" err="1"/>
              <a:t>node.left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Else If </a:t>
            </a:r>
            <a:r>
              <a:rPr lang="en-US" sz="1800" dirty="0" err="1"/>
              <a:t>hasRight</a:t>
            </a:r>
            <a:r>
              <a:rPr lang="en-US" sz="1800" dirty="0"/>
              <a:t>(node)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return </a:t>
            </a:r>
            <a:r>
              <a:rPr lang="en-US" sz="1800" dirty="0" err="1"/>
              <a:t>node.right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Else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    Return NULL</a:t>
            </a:r>
            <a:r>
              <a:rPr lang="en-US" sz="1800" dirty="0">
                <a:solidFill>
                  <a:srgbClr val="00B050"/>
                </a:solidFill>
              </a:rPr>
              <a:t>// leaf node case</a:t>
            </a:r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End if</a:t>
            </a:r>
          </a:p>
          <a:p>
            <a:pPr marL="288925" indent="0">
              <a:buNone/>
            </a:pPr>
            <a:r>
              <a:rPr lang="en-US" sz="2000" b="1" dirty="0"/>
              <a:t>copy(</a:t>
            </a:r>
            <a:r>
              <a:rPr lang="en-US" sz="2000" b="1" dirty="0" err="1"/>
              <a:t>node,successor</a:t>
            </a:r>
            <a:r>
              <a:rPr lang="en-US" sz="2000" b="1" dirty="0"/>
              <a:t>)</a:t>
            </a:r>
            <a:endParaRPr lang="en-US" sz="20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 err="1"/>
              <a:t>node.key</a:t>
            </a:r>
            <a:r>
              <a:rPr lang="en-US" sz="1800" dirty="0"/>
              <a:t>=</a:t>
            </a:r>
            <a:r>
              <a:rPr lang="en-US" sz="1800" dirty="0" err="1"/>
              <a:t>successor.key</a:t>
            </a:r>
            <a:endParaRPr lang="en-US" sz="1800" dirty="0"/>
          </a:p>
          <a:p>
            <a:pPr marL="1020445" lvl="1" indent="-457200">
              <a:buFont typeface="+mj-lt"/>
              <a:buAutoNum type="arabicPeriod"/>
            </a:pPr>
            <a:r>
              <a:rPr lang="en-US" sz="1800" dirty="0"/>
              <a:t>Copy other data attributes if present but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child links</a:t>
            </a:r>
          </a:p>
        </p:txBody>
      </p:sp>
      <p:sp>
        <p:nvSpPr>
          <p:cNvPr id="8" name="Left Brace 7"/>
          <p:cNvSpPr/>
          <p:nvPr/>
        </p:nvSpPr>
        <p:spPr>
          <a:xfrm>
            <a:off x="940173" y="1585856"/>
            <a:ext cx="506506" cy="3779520"/>
          </a:xfrm>
          <a:prstGeom prst="leftBrace">
            <a:avLst>
              <a:gd name="adj1" fmla="val 8333"/>
              <a:gd name="adj2" fmla="val 58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25923" y="1814460"/>
            <a:ext cx="506506" cy="3093716"/>
          </a:xfrm>
          <a:prstGeom prst="leftBrace">
            <a:avLst>
              <a:gd name="adj1" fmla="val 8333"/>
              <a:gd name="adj2" fmla="val 38615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1777252" y="2039470"/>
            <a:ext cx="240927" cy="1591236"/>
          </a:xfrm>
          <a:prstGeom prst="leftBrace">
            <a:avLst>
              <a:gd name="adj1" fmla="val 8333"/>
              <a:gd name="adj2" fmla="val 386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50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7067" r="13647"/>
          <a:stretch/>
        </p:blipFill>
        <p:spPr>
          <a:xfrm>
            <a:off x="628606" y="1892337"/>
            <a:ext cx="4280647" cy="31099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68724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12893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sp>
        <p:nvSpPr>
          <p:cNvPr id="10" name="Oval 9"/>
          <p:cNvSpPr/>
          <p:nvPr/>
        </p:nvSpPr>
        <p:spPr>
          <a:xfrm>
            <a:off x="1982093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l="7067" r="13647"/>
          <a:stretch/>
        </p:blipFill>
        <p:spPr>
          <a:xfrm>
            <a:off x="6451167" y="1892337"/>
            <a:ext cx="4280647" cy="310997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691285" y="2404779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35454" y="3767686"/>
            <a:ext cx="548640" cy="54864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39</a:t>
            </a:r>
          </a:p>
        </p:txBody>
      </p:sp>
      <p:sp>
        <p:nvSpPr>
          <p:cNvPr id="14" name="Oval 13"/>
          <p:cNvSpPr/>
          <p:nvPr/>
        </p:nvSpPr>
        <p:spPr>
          <a:xfrm>
            <a:off x="7804654" y="2507010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26999" y="2040063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55494" y="4420205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05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Explanation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node.right</a:t>
            </a:r>
            <a:r>
              <a:rPr lang="en-US" dirty="0"/>
              <a:t>= </a:t>
            </a:r>
            <a:r>
              <a:rPr lang="en-US" sz="1800" b="1" dirty="0"/>
              <a:t>BST_DELETE</a:t>
            </a:r>
            <a:r>
              <a:rPr lang="en-US" b="1" dirty="0"/>
              <a:t>(</a:t>
            </a:r>
            <a:r>
              <a:rPr lang="en-US" dirty="0" err="1"/>
              <a:t>node.right</a:t>
            </a:r>
            <a:r>
              <a:rPr lang="en-US" dirty="0"/>
              <a:t>, </a:t>
            </a:r>
            <a:r>
              <a:rPr lang="en-US" dirty="0" err="1"/>
              <a:t>successor.key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Why not pass successor along with </a:t>
            </a:r>
            <a:r>
              <a:rPr lang="en-US" dirty="0" err="1"/>
              <a:t>successor.key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Reason: when function is called with successor as root, it store child of successor to right of current node, which in this case is null, and sub-tree starting at 70 is removed</a:t>
            </a:r>
          </a:p>
        </p:txBody>
      </p:sp>
      <p:sp>
        <p:nvSpPr>
          <p:cNvPr id="7" name="Oval 6"/>
          <p:cNvSpPr/>
          <p:nvPr/>
        </p:nvSpPr>
        <p:spPr>
          <a:xfrm>
            <a:off x="3430080" y="333951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2552083" y="333951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4053613" y="268829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" name="Oval 9"/>
          <p:cNvSpPr/>
          <p:nvPr/>
        </p:nvSpPr>
        <p:spPr>
          <a:xfrm>
            <a:off x="3000018" y="264798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3504444" y="195337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2" name="Oval 11"/>
          <p:cNvSpPr/>
          <p:nvPr/>
        </p:nvSpPr>
        <p:spPr>
          <a:xfrm>
            <a:off x="4626984" y="33344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flipH="1">
            <a:off x="3352183" y="241057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3733044" y="241057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</p:cNvCxnSpPr>
          <p:nvPr/>
        </p:nvCxnSpPr>
        <p:spPr>
          <a:xfrm flipH="1">
            <a:off x="2894983" y="310518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>
            <a:off x="3228618" y="310518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</p:cNvCxnSpPr>
          <p:nvPr/>
        </p:nvCxnSpPr>
        <p:spPr>
          <a:xfrm>
            <a:off x="4443858" y="307854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40733" y="411960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9" name="Oval 18"/>
          <p:cNvSpPr/>
          <p:nvPr/>
        </p:nvSpPr>
        <p:spPr>
          <a:xfrm>
            <a:off x="4223665" y="41214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15127" y="383081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4880539" y="383081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8390" y="403398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1632" y="379168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66162" y="4045039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2457624" y="3796713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80296" y="4838852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4481874" y="4565055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71844" y="1836727"/>
            <a:ext cx="788028" cy="757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45310" y="333448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65</a:t>
            </a:r>
          </a:p>
        </p:txBody>
      </p:sp>
      <p:cxnSp>
        <p:nvCxnSpPr>
          <p:cNvPr id="30" name="Straight Arrow Connector 29"/>
          <p:cNvCxnSpPr>
            <a:stCxn id="9" idx="5"/>
          </p:cNvCxnSpPr>
          <p:nvPr/>
        </p:nvCxnSpPr>
        <p:spPr>
          <a:xfrm flipH="1">
            <a:off x="4236772" y="3078544"/>
            <a:ext cx="207086" cy="26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16594" y="33305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3" name="Oval 32"/>
          <p:cNvSpPr/>
          <p:nvPr/>
        </p:nvSpPr>
        <p:spPr>
          <a:xfrm>
            <a:off x="6738597" y="33305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7186532" y="26390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6" name="Oval 35"/>
          <p:cNvSpPr/>
          <p:nvPr/>
        </p:nvSpPr>
        <p:spPr>
          <a:xfrm>
            <a:off x="7690958" y="194440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65</a:t>
            </a:r>
          </a:p>
        </p:txBody>
      </p:sp>
      <p:cxnSp>
        <p:nvCxnSpPr>
          <p:cNvPr id="38" name="Straight Arrow Connector 37"/>
          <p:cNvCxnSpPr>
            <a:stCxn id="36" idx="4"/>
          </p:cNvCxnSpPr>
          <p:nvPr/>
        </p:nvCxnSpPr>
        <p:spPr>
          <a:xfrm flipH="1">
            <a:off x="7538697" y="240160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</p:cNvCxnSpPr>
          <p:nvPr/>
        </p:nvCxnSpPr>
        <p:spPr>
          <a:xfrm>
            <a:off x="7919558" y="240160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4"/>
          </p:cNvCxnSpPr>
          <p:nvPr/>
        </p:nvCxnSpPr>
        <p:spPr>
          <a:xfrm flipH="1">
            <a:off x="7081497" y="309621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</p:cNvCxnSpPr>
          <p:nvPr/>
        </p:nvCxnSpPr>
        <p:spPr>
          <a:xfrm>
            <a:off x="7415132" y="309621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64904" y="402502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978146" y="378272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2676" y="403607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0" name="Straight Arrow Connector 49"/>
          <p:cNvCxnSpPr>
            <a:stCxn id="33" idx="4"/>
          </p:cNvCxnSpPr>
          <p:nvPr/>
        </p:nvCxnSpPr>
        <p:spPr>
          <a:xfrm flipH="1">
            <a:off x="6644138" y="378774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44915" y="2722817"/>
            <a:ext cx="548640" cy="548640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103020" y="1851955"/>
            <a:ext cx="2340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So rather than jumping to successor node, start from most immediate right node, and systematically delete successor node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3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828-068B-4AED-881F-022844C418C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b="1" dirty="0"/>
              <a:t>Case 3: </a:t>
            </a:r>
            <a:r>
              <a:rPr lang="en-US" dirty="0"/>
              <a:t>If Node has two child</a:t>
            </a:r>
          </a:p>
          <a:p>
            <a:pPr lvl="1"/>
            <a:r>
              <a:rPr lang="en-US" dirty="0"/>
              <a:t>Even though it does not affect BST property if you choose successor or predecessor, but it is good to choose randomly between them to maintain tree balance</a:t>
            </a:r>
          </a:p>
          <a:p>
            <a:pPr lvl="1"/>
            <a:r>
              <a:rPr lang="en-US" dirty="0"/>
              <a:t>Otherwise.</a:t>
            </a:r>
          </a:p>
          <a:p>
            <a:pPr lvl="2"/>
            <a:r>
              <a:rPr lang="en-US" dirty="0"/>
              <a:t>Tree will become skewed. One side will become extremely short than other</a:t>
            </a:r>
          </a:p>
        </p:txBody>
      </p:sp>
    </p:spTree>
    <p:extLst>
      <p:ext uri="{BB962C8B-B14F-4D97-AF65-F5344CB8AC3E}">
        <p14:creationId xmlns:p14="http://schemas.microsoft.com/office/powerpoint/2010/main" xmlns="" val="2136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Time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94E0-EC9E-4C4E-A6CA-F61DE7ABB4DE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upon height </a:t>
            </a:r>
          </a:p>
          <a:p>
            <a:pPr lvl="1"/>
            <a:r>
              <a:rPr lang="en-US" dirty="0" err="1"/>
              <a:t>Big-Oh</a:t>
            </a:r>
            <a:r>
              <a:rPr lang="en-US" dirty="0" err="1">
                <a:sym typeface="Wingdings" panose="05000000000000000000" pitchFamily="2" charset="2"/>
              </a:rPr>
              <a:t></a:t>
            </a:r>
            <a:r>
              <a:rPr lang="en-US" dirty="0" err="1"/>
              <a:t>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h=log n				h=almost log n			h=n</a:t>
            </a:r>
          </a:p>
        </p:txBody>
      </p:sp>
      <p:sp>
        <p:nvSpPr>
          <p:cNvPr id="7" name="Oval 6"/>
          <p:cNvSpPr/>
          <p:nvPr/>
        </p:nvSpPr>
        <p:spPr>
          <a:xfrm>
            <a:off x="5224886" y="340224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40726" y="33814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31998" y="2631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61134" y="261913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62036" y="189895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11083" y="340034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  <a:endCxn id="10" idx="7"/>
          </p:cNvCxnSpPr>
          <p:nvPr/>
        </p:nvCxnSpPr>
        <p:spPr>
          <a:xfrm flipH="1">
            <a:off x="5351379" y="2356151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6090636" y="2356151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7"/>
          </p:cNvCxnSpPr>
          <p:nvPr/>
        </p:nvCxnSpPr>
        <p:spPr>
          <a:xfrm flipH="1">
            <a:off x="4930971" y="3076337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7" idx="0"/>
          </p:cNvCxnSpPr>
          <p:nvPr/>
        </p:nvCxnSpPr>
        <p:spPr>
          <a:xfrm>
            <a:off x="5189734" y="3076337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flipH="1">
            <a:off x="6539683" y="3089065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95268" y="41853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11108" y="41645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2" name="Straight Arrow Connector 21"/>
          <p:cNvCxnSpPr>
            <a:endCxn id="21" idx="7"/>
          </p:cNvCxnSpPr>
          <p:nvPr/>
        </p:nvCxnSpPr>
        <p:spPr>
          <a:xfrm flipH="1">
            <a:off x="4501353" y="385944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4760116" y="385944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97750" y="390007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13590" y="387927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04862" y="312969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33998" y="311697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34900" y="239678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83947" y="3898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0" name="Straight Arrow Connector 29"/>
          <p:cNvCxnSpPr>
            <a:stCxn id="28" idx="4"/>
            <a:endCxn id="27" idx="7"/>
          </p:cNvCxnSpPr>
          <p:nvPr/>
        </p:nvCxnSpPr>
        <p:spPr>
          <a:xfrm flipH="1">
            <a:off x="1424243" y="285398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6" idx="1"/>
          </p:cNvCxnSpPr>
          <p:nvPr/>
        </p:nvCxnSpPr>
        <p:spPr>
          <a:xfrm>
            <a:off x="2163500" y="285398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25" idx="7"/>
          </p:cNvCxnSpPr>
          <p:nvPr/>
        </p:nvCxnSpPr>
        <p:spPr>
          <a:xfrm flipH="1">
            <a:off x="1003835" y="357417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4" idx="0"/>
          </p:cNvCxnSpPr>
          <p:nvPr/>
        </p:nvCxnSpPr>
        <p:spPr>
          <a:xfrm>
            <a:off x="1262598" y="3574171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9" idx="0"/>
          </p:cNvCxnSpPr>
          <p:nvPr/>
        </p:nvCxnSpPr>
        <p:spPr>
          <a:xfrm flipH="1">
            <a:off x="2612547" y="3586899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62062" y="39131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>
            <a:off x="3033462" y="358689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421426" y="5007113"/>
            <a:ext cx="182880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441047" y="4930206"/>
            <a:ext cx="146304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</a:t>
            </a:r>
          </a:p>
        </p:txBody>
      </p:sp>
      <p:sp>
        <p:nvSpPr>
          <p:cNvPr id="41" name="Oval 40"/>
          <p:cNvSpPr/>
          <p:nvPr/>
        </p:nvSpPr>
        <p:spPr>
          <a:xfrm>
            <a:off x="8757838" y="221333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209060" y="159485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183594" y="288867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46" name="Straight Arrow Connector 45"/>
          <p:cNvCxnSpPr>
            <a:stCxn id="43" idx="5"/>
            <a:endCxn id="41" idx="1"/>
          </p:cNvCxnSpPr>
          <p:nvPr/>
        </p:nvCxnSpPr>
        <p:spPr>
          <a:xfrm>
            <a:off x="8599305" y="1985103"/>
            <a:ext cx="225488" cy="29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112454" y="2633177"/>
            <a:ext cx="203151" cy="28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113382" y="4932478"/>
            <a:ext cx="1463040" cy="306324"/>
          </a:xfrm>
          <a:prstGeom prst="roundRect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Worst</a:t>
            </a:r>
          </a:p>
        </p:txBody>
      </p:sp>
      <p:sp>
        <p:nvSpPr>
          <p:cNvPr id="51" name="Oval 50"/>
          <p:cNvSpPr/>
          <p:nvPr/>
        </p:nvSpPr>
        <p:spPr>
          <a:xfrm>
            <a:off x="5920838" y="420345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6149438" y="3892180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98953" y="421841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6570353" y="3892180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185298" y="42727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0" name="Straight Arrow Connector 59"/>
          <p:cNvCxnSpPr>
            <a:stCxn id="66" idx="5"/>
            <a:endCxn id="59" idx="1"/>
          </p:cNvCxnSpPr>
          <p:nvPr/>
        </p:nvCxnSpPr>
        <p:spPr>
          <a:xfrm>
            <a:off x="10018508" y="3986287"/>
            <a:ext cx="233745" cy="3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628263" y="3596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557123" y="3340543"/>
            <a:ext cx="203151" cy="28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25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Building with Traversal Orders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binary search tree if we are given only one traversal order?</a:t>
            </a:r>
          </a:p>
          <a:p>
            <a:pPr lvl="1"/>
            <a:r>
              <a:rPr lang="en-US" dirty="0"/>
              <a:t>Pre-Order: 50, 25, 10, 5, 13, 38, 70, 90, 77, 85, 99</a:t>
            </a:r>
          </a:p>
          <a:p>
            <a:pPr lvl="1"/>
            <a:r>
              <a:rPr lang="en-US" dirty="0"/>
              <a:t>Post-Order: 5, 13, 10, 38, 25, 85, 77, 99, 90, 70, 50</a:t>
            </a:r>
          </a:p>
          <a:p>
            <a:pPr lvl="1"/>
            <a:r>
              <a:rPr lang="en-US" dirty="0"/>
              <a:t>In-Order: 5, 10, 13, 25, 38, 50, 70, 77, 85, 90, 99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0" name="Oval 9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2" name="Oval 11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19" name="Oval 18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54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Building with Traversal Orders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Pre-Order: 50, 25, 10, 5, 13, 38, 70, 90, 77, 85, 99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Root node? 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First node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Left nodes? 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Nodes between root and next maximum</a:t>
            </a:r>
          </a:p>
          <a:p>
            <a:pPr marL="777240" lvl="2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Right nodes?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Nodes starting from that maximum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b="1" dirty="0"/>
              <a:t>Repeat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For Post-Order, do the opposite.</a:t>
            </a:r>
          </a:p>
          <a:p>
            <a:r>
              <a:rPr lang="en-US" dirty="0"/>
              <a:t>What about In-Order?</a:t>
            </a:r>
          </a:p>
          <a:p>
            <a:pPr lvl="1"/>
            <a:r>
              <a:rPr lang="en-US" dirty="0"/>
              <a:t>Which node is root node?</a:t>
            </a:r>
          </a:p>
          <a:p>
            <a:pPr lvl="2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58638" y="249663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 flipH="1">
            <a:off x="8206377" y="295383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8587238" y="295383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53670" y="321354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/>
              <a:t>{70, 77, 85, 90, 99}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8109" y="320655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/>
              <a:t>{5, 10, 13, 25, 38}</a:t>
            </a:r>
          </a:p>
        </p:txBody>
      </p:sp>
    </p:spTree>
    <p:extLst>
      <p:ext uri="{BB962C8B-B14F-4D97-AF65-F5344CB8AC3E}">
        <p14:creationId xmlns:p14="http://schemas.microsoft.com/office/powerpoint/2010/main" xmlns="" val="16285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Saba Anwar,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How to </a:t>
            </a:r>
            <a:r>
              <a:rPr lang="en-US" b="1" dirty="0" smtClean="0"/>
              <a:t>check </a:t>
            </a:r>
            <a:r>
              <a:rPr lang="en-US" b="1" dirty="0" smtClean="0"/>
              <a:t>if a given Binary Tree is BST or not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In-place conversion of Sorted DLL to Balanced </a:t>
            </a:r>
            <a:r>
              <a:rPr lang="en-US" dirty="0" smtClean="0"/>
              <a:t>BST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503" y="2263140"/>
            <a:ext cx="4474058" cy="401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95B-A3B5-4545-8E96-B9C306DCD002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very popular search tree which supports efficient processing of data. It stores data in a manner which allows faster lookup.</a:t>
            </a:r>
          </a:p>
          <a:p>
            <a:r>
              <a:rPr lang="en-US" dirty="0"/>
              <a:t>A Binary Search Tree is a binary tree with a special property:</a:t>
            </a:r>
          </a:p>
          <a:p>
            <a:pPr lvl="1"/>
            <a:r>
              <a:rPr lang="en-US" dirty="0"/>
              <a:t>Each node has some comparable data field(key) and it fulfills following rule:</a:t>
            </a:r>
          </a:p>
          <a:p>
            <a:pPr lvl="2"/>
            <a:r>
              <a:rPr lang="en-US" dirty="0"/>
              <a:t>Node’s left sub tree holds keys less than the  node's key, </a:t>
            </a:r>
          </a:p>
          <a:p>
            <a:pPr lvl="2"/>
            <a:r>
              <a:rPr lang="en-US" dirty="0"/>
              <a:t>Node’s right sub tree holds keys greater than the node's key.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No duplicate keys are allowed</a:t>
            </a:r>
          </a:p>
          <a:p>
            <a:r>
              <a:rPr lang="en-US" dirty="0"/>
              <a:t>BSTs are used to present sorted data:</a:t>
            </a:r>
          </a:p>
          <a:p>
            <a:pPr lvl="1"/>
            <a:r>
              <a:rPr lang="en-US" dirty="0"/>
              <a:t>If you traverse tree in order, it will produce sorted keys:</a:t>
            </a:r>
          </a:p>
          <a:p>
            <a:pPr lvl="2"/>
            <a:r>
              <a:rPr lang="en-US" dirty="0"/>
              <a:t>10 13 25 38 50 70 77 90 99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/>
              <a:t>Search </a:t>
            </a:r>
          </a:p>
          <a:p>
            <a:pPr lvl="2"/>
            <a:r>
              <a:rPr lang="en-US" dirty="0"/>
              <a:t>Insertion</a:t>
            </a:r>
          </a:p>
          <a:p>
            <a:pPr lvl="2"/>
            <a:r>
              <a:rPr lang="en-US" dirty="0"/>
              <a:t>Deletion</a:t>
            </a:r>
          </a:p>
        </p:txBody>
      </p:sp>
      <p:sp>
        <p:nvSpPr>
          <p:cNvPr id="14" name="Oval 13"/>
          <p:cNvSpPr/>
          <p:nvPr/>
        </p:nvSpPr>
        <p:spPr>
          <a:xfrm>
            <a:off x="8414464" y="44661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5" name="Oval 14"/>
          <p:cNvSpPr/>
          <p:nvPr/>
        </p:nvSpPr>
        <p:spPr>
          <a:xfrm>
            <a:off x="7536467" y="446618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6" name="Oval 15"/>
          <p:cNvSpPr/>
          <p:nvPr/>
        </p:nvSpPr>
        <p:spPr>
          <a:xfrm>
            <a:off x="9037997" y="38149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7" name="Oval 16"/>
          <p:cNvSpPr/>
          <p:nvPr/>
        </p:nvSpPr>
        <p:spPr>
          <a:xfrm>
            <a:off x="7984402" y="37746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8" name="Oval 17"/>
          <p:cNvSpPr/>
          <p:nvPr/>
        </p:nvSpPr>
        <p:spPr>
          <a:xfrm>
            <a:off x="8488828" y="308004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9" name="Oval 18"/>
          <p:cNvSpPr/>
          <p:nvPr/>
        </p:nvSpPr>
        <p:spPr>
          <a:xfrm>
            <a:off x="9611368" y="446115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 flipH="1">
            <a:off x="8336567" y="353724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4"/>
            <a:endCxn id="16" idx="1"/>
          </p:cNvCxnSpPr>
          <p:nvPr/>
        </p:nvCxnSpPr>
        <p:spPr>
          <a:xfrm>
            <a:off x="8717428" y="353724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</p:cNvCxnSpPr>
          <p:nvPr/>
        </p:nvCxnSpPr>
        <p:spPr>
          <a:xfrm flipH="1">
            <a:off x="7879367" y="4231849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</p:cNvCxnSpPr>
          <p:nvPr/>
        </p:nvCxnSpPr>
        <p:spPr>
          <a:xfrm>
            <a:off x="8213002" y="4231849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</p:cNvCxnSpPr>
          <p:nvPr/>
        </p:nvCxnSpPr>
        <p:spPr>
          <a:xfrm>
            <a:off x="9428242" y="4205211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025117" y="524627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6" name="Oval 25"/>
          <p:cNvSpPr/>
          <p:nvPr/>
        </p:nvSpPr>
        <p:spPr>
          <a:xfrm>
            <a:off x="9208049" y="524806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499511" y="4957477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9864923" y="4957477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962774" y="516065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76016" y="4918352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313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Saba Anwar,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Trie</a:t>
            </a:r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A8BC-9C5E-433F-86E0-3476C60D0BAC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77							Search 97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much time will it take?</a:t>
            </a:r>
          </a:p>
          <a:p>
            <a:pPr lvl="1"/>
            <a:r>
              <a:rPr lang="en-US" dirty="0"/>
              <a:t>What would be the worst case scenario?</a:t>
            </a:r>
          </a:p>
          <a:p>
            <a:pPr lvl="2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90517" y="187217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77&gt;50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44887" y="322366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77&lt;90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1366" y="257304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77&gt;70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4308" y="4510638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77=77</a:t>
            </a:r>
          </a:p>
        </p:txBody>
      </p:sp>
      <p:sp>
        <p:nvSpPr>
          <p:cNvPr id="52" name="Oval 51"/>
          <p:cNvSpPr/>
          <p:nvPr/>
        </p:nvSpPr>
        <p:spPr>
          <a:xfrm>
            <a:off x="2215369" y="32277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53" name="Oval 52"/>
          <p:cNvSpPr/>
          <p:nvPr/>
        </p:nvSpPr>
        <p:spPr>
          <a:xfrm>
            <a:off x="1337372" y="32277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54" name="Oval 53"/>
          <p:cNvSpPr/>
          <p:nvPr/>
        </p:nvSpPr>
        <p:spPr>
          <a:xfrm>
            <a:off x="2838902" y="25764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55" name="Oval 54"/>
          <p:cNvSpPr/>
          <p:nvPr/>
        </p:nvSpPr>
        <p:spPr>
          <a:xfrm>
            <a:off x="1785307" y="25361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56" name="Oval 55"/>
          <p:cNvSpPr/>
          <p:nvPr/>
        </p:nvSpPr>
        <p:spPr>
          <a:xfrm>
            <a:off x="2289733" y="18415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57" name="Oval 56"/>
          <p:cNvSpPr/>
          <p:nvPr/>
        </p:nvSpPr>
        <p:spPr>
          <a:xfrm>
            <a:off x="3412273" y="32226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58" name="Straight Arrow Connector 57"/>
          <p:cNvCxnSpPr>
            <a:stCxn id="56" idx="4"/>
          </p:cNvCxnSpPr>
          <p:nvPr/>
        </p:nvCxnSpPr>
        <p:spPr>
          <a:xfrm flipH="1">
            <a:off x="2137472" y="229876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  <a:endCxn id="54" idx="1"/>
          </p:cNvCxnSpPr>
          <p:nvPr/>
        </p:nvCxnSpPr>
        <p:spPr>
          <a:xfrm>
            <a:off x="2518333" y="229876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4"/>
          </p:cNvCxnSpPr>
          <p:nvPr/>
        </p:nvCxnSpPr>
        <p:spPr>
          <a:xfrm flipH="1">
            <a:off x="1680272" y="299337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4"/>
          </p:cNvCxnSpPr>
          <p:nvPr/>
        </p:nvCxnSpPr>
        <p:spPr>
          <a:xfrm>
            <a:off x="2013907" y="299337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</p:cNvCxnSpPr>
          <p:nvPr/>
        </p:nvCxnSpPr>
        <p:spPr>
          <a:xfrm>
            <a:off x="3229147" y="296673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26022" y="40077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64" name="Oval 63"/>
          <p:cNvSpPr/>
          <p:nvPr/>
        </p:nvSpPr>
        <p:spPr>
          <a:xfrm>
            <a:off x="3008954" y="40095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00416" y="371900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3665828" y="371900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63679" y="3922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576921" y="367987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472157" y="187217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97&gt;50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26527" y="322366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97&gt;90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043006" y="257304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97&gt;70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027883" y="409378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97&lt;90</a:t>
            </a:r>
          </a:p>
        </p:txBody>
      </p:sp>
      <p:sp>
        <p:nvSpPr>
          <p:cNvPr id="73" name="Oval 72"/>
          <p:cNvSpPr/>
          <p:nvPr/>
        </p:nvSpPr>
        <p:spPr>
          <a:xfrm>
            <a:off x="7897009" y="32277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74" name="Oval 73"/>
          <p:cNvSpPr/>
          <p:nvPr/>
        </p:nvSpPr>
        <p:spPr>
          <a:xfrm>
            <a:off x="7019012" y="32277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75" name="Oval 74"/>
          <p:cNvSpPr/>
          <p:nvPr/>
        </p:nvSpPr>
        <p:spPr>
          <a:xfrm>
            <a:off x="8520542" y="257648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76" name="Oval 75"/>
          <p:cNvSpPr/>
          <p:nvPr/>
        </p:nvSpPr>
        <p:spPr>
          <a:xfrm>
            <a:off x="7466947" y="25361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77" name="Oval 76"/>
          <p:cNvSpPr/>
          <p:nvPr/>
        </p:nvSpPr>
        <p:spPr>
          <a:xfrm>
            <a:off x="7971373" y="18415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78" name="Oval 77"/>
          <p:cNvSpPr/>
          <p:nvPr/>
        </p:nvSpPr>
        <p:spPr>
          <a:xfrm>
            <a:off x="9093913" y="322267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79" name="Straight Arrow Connector 78"/>
          <p:cNvCxnSpPr>
            <a:stCxn id="77" idx="4"/>
          </p:cNvCxnSpPr>
          <p:nvPr/>
        </p:nvCxnSpPr>
        <p:spPr>
          <a:xfrm flipH="1">
            <a:off x="7819112" y="2298763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4"/>
            <a:endCxn id="75" idx="1"/>
          </p:cNvCxnSpPr>
          <p:nvPr/>
        </p:nvCxnSpPr>
        <p:spPr>
          <a:xfrm>
            <a:off x="8199973" y="2298763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</p:cNvCxnSpPr>
          <p:nvPr/>
        </p:nvCxnSpPr>
        <p:spPr>
          <a:xfrm flipH="1">
            <a:off x="7361912" y="2993372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4"/>
          </p:cNvCxnSpPr>
          <p:nvPr/>
        </p:nvCxnSpPr>
        <p:spPr>
          <a:xfrm>
            <a:off x="7695547" y="2993372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5"/>
          </p:cNvCxnSpPr>
          <p:nvPr/>
        </p:nvCxnSpPr>
        <p:spPr>
          <a:xfrm>
            <a:off x="8910787" y="2966734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507662" y="40077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85" name="Oval 84"/>
          <p:cNvSpPr/>
          <p:nvPr/>
        </p:nvSpPr>
        <p:spPr>
          <a:xfrm>
            <a:off x="8690594" y="40095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8982056" y="3719000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0"/>
          </p:cNvCxnSpPr>
          <p:nvPr/>
        </p:nvCxnSpPr>
        <p:spPr>
          <a:xfrm>
            <a:off x="9347468" y="3719000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445319" y="392217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258561" y="3679875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033494" y="476960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9324956" y="4479018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525807" y="485128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8060631" y="5644007"/>
            <a:ext cx="3521226" cy="612648"/>
          </a:xfrm>
          <a:prstGeom prst="wedgeRectCallout">
            <a:avLst>
              <a:gd name="adj1" fmla="val -16250"/>
              <a:gd name="adj2" fmla="val -1130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Grey node is shown here to present null node, just for understanding</a:t>
            </a:r>
          </a:p>
        </p:txBody>
      </p:sp>
    </p:spTree>
    <p:extLst>
      <p:ext uri="{BB962C8B-B14F-4D97-AF65-F5344CB8AC3E}">
        <p14:creationId xmlns:p14="http://schemas.microsoft.com/office/powerpoint/2010/main" xmlns="" val="12265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C90D-B25A-43B7-98AA-B4863D9A347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BST_SEARCH(node, key) 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: root node of tree, key to be searched</a:t>
            </a:r>
          </a:p>
          <a:p>
            <a:pPr lvl="1"/>
            <a:r>
              <a:rPr lang="en-US" b="1" dirty="0"/>
              <a:t>Output</a:t>
            </a:r>
            <a:r>
              <a:rPr lang="en-US" dirty="0"/>
              <a:t>: node which contains key</a:t>
            </a:r>
          </a:p>
          <a:p>
            <a:pPr lvl="1"/>
            <a:r>
              <a:rPr lang="en-US" dirty="0"/>
              <a:t>Steps:</a:t>
            </a:r>
          </a:p>
          <a:p>
            <a:pPr marL="274320" lvl="1" indent="0">
              <a:buNone/>
            </a:pPr>
            <a:r>
              <a:rPr lang="en-US" b="1" dirty="0"/>
              <a:t>Start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node== null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/>
              <a:t> key==</a:t>
            </a:r>
            <a:r>
              <a:rPr lang="en-US" dirty="0" err="1"/>
              <a:t>node.key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value found or not found</a:t>
            </a:r>
            <a:r>
              <a:rPr lang="en-US" dirty="0"/>
              <a:t>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      Return</a:t>
            </a:r>
            <a:r>
              <a:rPr lang="en-US" dirty="0"/>
              <a:t> node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 If </a:t>
            </a:r>
            <a:r>
              <a:rPr lang="en-US" dirty="0"/>
              <a:t>key &lt; </a:t>
            </a:r>
            <a:r>
              <a:rPr lang="en-US" dirty="0" err="1"/>
              <a:t>node.key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// &lt; </a:t>
            </a:r>
            <a:r>
              <a:rPr lang="en-US" dirty="0" err="1">
                <a:solidFill>
                  <a:srgbClr val="00B050"/>
                </a:solidFill>
              </a:rPr>
              <a:t>node.key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	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BST_SEARCH( </a:t>
            </a:r>
            <a:r>
              <a:rPr lang="en-US" dirty="0" err="1"/>
              <a:t>node.left</a:t>
            </a:r>
            <a:r>
              <a:rPr lang="en-US" dirty="0"/>
              <a:t>, key)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	</a:t>
            </a:r>
            <a:r>
              <a:rPr lang="en-US" dirty="0">
                <a:solidFill>
                  <a:srgbClr val="00B050"/>
                </a:solidFill>
              </a:rPr>
              <a:t>// &gt; </a:t>
            </a:r>
            <a:r>
              <a:rPr lang="en-US" dirty="0" err="1">
                <a:solidFill>
                  <a:srgbClr val="00B050"/>
                </a:solidFill>
              </a:rPr>
              <a:t>node.key</a:t>
            </a:r>
            <a:endParaRPr lang="en-US" dirty="0">
              <a:solidFill>
                <a:srgbClr val="00B050"/>
              </a:solidFill>
            </a:endParaRP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	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BST_SEARCH( </a:t>
            </a:r>
            <a:r>
              <a:rPr lang="en-US" dirty="0" err="1"/>
              <a:t>node.right</a:t>
            </a:r>
            <a:r>
              <a:rPr lang="en-US" dirty="0"/>
              <a:t>, key)</a:t>
            </a:r>
          </a:p>
          <a:p>
            <a:pPr marL="282575" lvl="1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221163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9049-5BD2-4B28-AAC7-B3BE09B63218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say we want to insert 5</a:t>
            </a:r>
          </a:p>
          <a:p>
            <a:pPr lvl="1"/>
            <a:r>
              <a:rPr lang="en-US" dirty="0"/>
              <a:t>What is the correct position for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5&lt;10</a:t>
            </a:r>
          </a:p>
          <a:p>
            <a:pPr lvl="1"/>
            <a:r>
              <a:rPr lang="en-US" dirty="0"/>
              <a:t>Move to left</a:t>
            </a:r>
          </a:p>
          <a:p>
            <a:pPr lvl="1"/>
            <a:r>
              <a:rPr lang="en-US" dirty="0"/>
              <a:t>Left child of 10 is null</a:t>
            </a:r>
          </a:p>
          <a:p>
            <a:pPr lvl="1"/>
            <a:r>
              <a:rPr lang="en-US" dirty="0"/>
              <a:t>Make 5 it’s left child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29480" y="309863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54623" y="4539145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3943" y="381454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5&lt;25</a:t>
            </a:r>
          </a:p>
        </p:txBody>
      </p:sp>
      <p:sp>
        <p:nvSpPr>
          <p:cNvPr id="35" name="Oval 34"/>
          <p:cNvSpPr/>
          <p:nvPr/>
        </p:nvSpPr>
        <p:spPr>
          <a:xfrm>
            <a:off x="8414464" y="44661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6" name="Oval 35"/>
          <p:cNvSpPr/>
          <p:nvPr/>
        </p:nvSpPr>
        <p:spPr>
          <a:xfrm>
            <a:off x="7536467" y="446618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7" name="Oval 36"/>
          <p:cNvSpPr/>
          <p:nvPr/>
        </p:nvSpPr>
        <p:spPr>
          <a:xfrm>
            <a:off x="9037997" y="38149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41" name="Oval 40"/>
          <p:cNvSpPr/>
          <p:nvPr/>
        </p:nvSpPr>
        <p:spPr>
          <a:xfrm>
            <a:off x="7984402" y="377464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2" name="Oval 41"/>
          <p:cNvSpPr/>
          <p:nvPr/>
        </p:nvSpPr>
        <p:spPr>
          <a:xfrm>
            <a:off x="8488828" y="308004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9611368" y="446115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44" name="Straight Arrow Connector 43"/>
          <p:cNvCxnSpPr>
            <a:stCxn id="42" idx="4"/>
          </p:cNvCxnSpPr>
          <p:nvPr/>
        </p:nvCxnSpPr>
        <p:spPr>
          <a:xfrm flipH="1">
            <a:off x="8336567" y="3537240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37" idx="1"/>
          </p:cNvCxnSpPr>
          <p:nvPr/>
        </p:nvCxnSpPr>
        <p:spPr>
          <a:xfrm>
            <a:off x="8717428" y="3537240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7879367" y="4231849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4"/>
          </p:cNvCxnSpPr>
          <p:nvPr/>
        </p:nvCxnSpPr>
        <p:spPr>
          <a:xfrm>
            <a:off x="8213002" y="4231849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5"/>
          </p:cNvCxnSpPr>
          <p:nvPr/>
        </p:nvCxnSpPr>
        <p:spPr>
          <a:xfrm>
            <a:off x="9428242" y="4205211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5117" y="524627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50" name="Oval 49"/>
          <p:cNvSpPr/>
          <p:nvPr/>
        </p:nvSpPr>
        <p:spPr>
          <a:xfrm>
            <a:off x="9208049" y="524806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499511" y="4957477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0"/>
          </p:cNvCxnSpPr>
          <p:nvPr/>
        </p:nvCxnSpPr>
        <p:spPr>
          <a:xfrm>
            <a:off x="9864923" y="4957477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962774" y="516065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776016" y="4918352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150546" y="517170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6" name="Straight Arrow Connector 55"/>
          <p:cNvCxnSpPr>
            <a:stCxn id="36" idx="4"/>
          </p:cNvCxnSpPr>
          <p:nvPr/>
        </p:nvCxnSpPr>
        <p:spPr>
          <a:xfrm flipH="1">
            <a:off x="7442008" y="4923380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47849" y="555112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xmlns="" val="21823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3993" y="1982532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5&lt;50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9136" y="342304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5&lt;10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8456" y="269844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5&lt;25</a:t>
            </a:r>
          </a:p>
        </p:txBody>
      </p:sp>
      <p:sp>
        <p:nvSpPr>
          <p:cNvPr id="10" name="Oval 9"/>
          <p:cNvSpPr/>
          <p:nvPr/>
        </p:nvSpPr>
        <p:spPr>
          <a:xfrm>
            <a:off x="4218977" y="33500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1" name="Oval 10"/>
          <p:cNvSpPr/>
          <p:nvPr/>
        </p:nvSpPr>
        <p:spPr>
          <a:xfrm>
            <a:off x="3340980" y="33500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2" name="Oval 11"/>
          <p:cNvSpPr/>
          <p:nvPr/>
        </p:nvSpPr>
        <p:spPr>
          <a:xfrm>
            <a:off x="4842510" y="2698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3" name="Oval 12"/>
          <p:cNvSpPr/>
          <p:nvPr/>
        </p:nvSpPr>
        <p:spPr>
          <a:xfrm>
            <a:off x="3788915" y="26585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4" name="Oval 13"/>
          <p:cNvSpPr/>
          <p:nvPr/>
        </p:nvSpPr>
        <p:spPr>
          <a:xfrm>
            <a:off x="4293341" y="19639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5" name="Oval 14"/>
          <p:cNvSpPr/>
          <p:nvPr/>
        </p:nvSpPr>
        <p:spPr>
          <a:xfrm>
            <a:off x="5415881" y="3345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4141080" y="242113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2" idx="1"/>
          </p:cNvCxnSpPr>
          <p:nvPr/>
        </p:nvCxnSpPr>
        <p:spPr>
          <a:xfrm>
            <a:off x="4521941" y="242113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3683880" y="311574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</p:cNvCxnSpPr>
          <p:nvPr/>
        </p:nvCxnSpPr>
        <p:spPr>
          <a:xfrm>
            <a:off x="4017515" y="311574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</p:cNvCxnSpPr>
          <p:nvPr/>
        </p:nvCxnSpPr>
        <p:spPr>
          <a:xfrm>
            <a:off x="5232755" y="308911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9630" y="41301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2" name="Oval 21"/>
          <p:cNvSpPr/>
          <p:nvPr/>
        </p:nvSpPr>
        <p:spPr>
          <a:xfrm>
            <a:off x="5012562" y="413196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04024" y="384137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669436" y="384137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67287" y="404455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80529" y="380225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55059" y="405560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8" name="Straight Arrow Connector 27"/>
          <p:cNvCxnSpPr>
            <a:stCxn id="11" idx="4"/>
          </p:cNvCxnSpPr>
          <p:nvPr/>
        </p:nvCxnSpPr>
        <p:spPr>
          <a:xfrm flipH="1">
            <a:off x="3246521" y="380727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52362" y="443502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Oval 32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4" name="Oval 33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7" name="Oval 36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8230" y="2252665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651905" y="3934180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1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9738" y="2037537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85&gt;50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3717" y="3410334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85&lt;90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480" y="2795141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85&gt;70</a:t>
            </a:r>
          </a:p>
        </p:txBody>
      </p:sp>
      <p:sp>
        <p:nvSpPr>
          <p:cNvPr id="10" name="Oval 9"/>
          <p:cNvSpPr/>
          <p:nvPr/>
        </p:nvSpPr>
        <p:spPr>
          <a:xfrm>
            <a:off x="4218977" y="33500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11" name="Oval 10"/>
          <p:cNvSpPr/>
          <p:nvPr/>
        </p:nvSpPr>
        <p:spPr>
          <a:xfrm>
            <a:off x="3340980" y="33500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12" name="Oval 11"/>
          <p:cNvSpPr/>
          <p:nvPr/>
        </p:nvSpPr>
        <p:spPr>
          <a:xfrm>
            <a:off x="4842510" y="26988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13" name="Oval 12"/>
          <p:cNvSpPr/>
          <p:nvPr/>
        </p:nvSpPr>
        <p:spPr>
          <a:xfrm>
            <a:off x="3788915" y="26585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4" name="Oval 13"/>
          <p:cNvSpPr/>
          <p:nvPr/>
        </p:nvSpPr>
        <p:spPr>
          <a:xfrm>
            <a:off x="4293341" y="19639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5" name="Oval 14"/>
          <p:cNvSpPr/>
          <p:nvPr/>
        </p:nvSpPr>
        <p:spPr>
          <a:xfrm>
            <a:off x="5415881" y="33450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4141080" y="2421139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2" idx="1"/>
          </p:cNvCxnSpPr>
          <p:nvPr/>
        </p:nvCxnSpPr>
        <p:spPr>
          <a:xfrm>
            <a:off x="4521941" y="2421139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3683880" y="3115748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</p:cNvCxnSpPr>
          <p:nvPr/>
        </p:nvCxnSpPr>
        <p:spPr>
          <a:xfrm>
            <a:off x="4017515" y="3115748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</p:cNvCxnSpPr>
          <p:nvPr/>
        </p:nvCxnSpPr>
        <p:spPr>
          <a:xfrm>
            <a:off x="5232755" y="3089110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9630" y="41301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22" name="Oval 21"/>
          <p:cNvSpPr/>
          <p:nvPr/>
        </p:nvSpPr>
        <p:spPr>
          <a:xfrm>
            <a:off x="5012562" y="413196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04024" y="3841376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5669436" y="3841376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67287" y="404455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80529" y="3802251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955059" y="4055605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28" name="Straight Arrow Connector 27"/>
          <p:cNvCxnSpPr>
            <a:stCxn id="11" idx="4"/>
          </p:cNvCxnSpPr>
          <p:nvPr/>
        </p:nvCxnSpPr>
        <p:spPr>
          <a:xfrm flipH="1">
            <a:off x="3246521" y="3807279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73081" y="5245233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Oval 32"/>
          <p:cNvSpPr/>
          <p:nvPr/>
        </p:nvSpPr>
        <p:spPr>
          <a:xfrm>
            <a:off x="9091297" y="335456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34" name="Oval 33"/>
          <p:cNvSpPr/>
          <p:nvPr/>
        </p:nvSpPr>
        <p:spPr>
          <a:xfrm>
            <a:off x="8213300" y="3354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35" name="Oval 34"/>
          <p:cNvSpPr/>
          <p:nvPr/>
        </p:nvSpPr>
        <p:spPr>
          <a:xfrm>
            <a:off x="9714830" y="270334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70</a:t>
            </a:r>
          </a:p>
        </p:txBody>
      </p:sp>
      <p:sp>
        <p:nvSpPr>
          <p:cNvPr id="36" name="Oval 35"/>
          <p:cNvSpPr/>
          <p:nvPr/>
        </p:nvSpPr>
        <p:spPr>
          <a:xfrm>
            <a:off x="8661235" y="26630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7" name="Oval 36"/>
          <p:cNvSpPr/>
          <p:nvPr/>
        </p:nvSpPr>
        <p:spPr>
          <a:xfrm>
            <a:off x="9165661" y="196842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38" name="Oval 37"/>
          <p:cNvSpPr/>
          <p:nvPr/>
        </p:nvSpPr>
        <p:spPr>
          <a:xfrm>
            <a:off x="10288201" y="334953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90</a:t>
            </a:r>
          </a:p>
        </p:txBody>
      </p:sp>
      <p:cxnSp>
        <p:nvCxnSpPr>
          <p:cNvPr id="39" name="Straight Arrow Connector 38"/>
          <p:cNvCxnSpPr>
            <a:stCxn id="37" idx="4"/>
          </p:cNvCxnSpPr>
          <p:nvPr/>
        </p:nvCxnSpPr>
        <p:spPr>
          <a:xfrm flipH="1">
            <a:off x="9013400" y="2425622"/>
            <a:ext cx="380861" cy="2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35" idx="1"/>
          </p:cNvCxnSpPr>
          <p:nvPr/>
        </p:nvCxnSpPr>
        <p:spPr>
          <a:xfrm>
            <a:off x="9394261" y="2425622"/>
            <a:ext cx="387524" cy="34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4"/>
          </p:cNvCxnSpPr>
          <p:nvPr/>
        </p:nvCxnSpPr>
        <p:spPr>
          <a:xfrm flipH="1">
            <a:off x="8556200" y="3120231"/>
            <a:ext cx="333635" cy="2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</p:cNvCxnSpPr>
          <p:nvPr/>
        </p:nvCxnSpPr>
        <p:spPr>
          <a:xfrm>
            <a:off x="8889835" y="3120231"/>
            <a:ext cx="365083" cy="2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</p:cNvCxnSpPr>
          <p:nvPr/>
        </p:nvCxnSpPr>
        <p:spPr>
          <a:xfrm>
            <a:off x="10105075" y="3093593"/>
            <a:ext cx="387516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701950" y="41346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99</a:t>
            </a:r>
          </a:p>
        </p:txBody>
      </p:sp>
      <p:sp>
        <p:nvSpPr>
          <p:cNvPr id="45" name="Oval 44"/>
          <p:cNvSpPr/>
          <p:nvPr/>
        </p:nvSpPr>
        <p:spPr>
          <a:xfrm>
            <a:off x="9884882" y="41364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76344" y="3845859"/>
            <a:ext cx="365412" cy="2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10541756" y="3845859"/>
            <a:ext cx="388794" cy="28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639607" y="40490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52849" y="3806734"/>
            <a:ext cx="331951" cy="23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27379" y="4060088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51" name="Straight Arrow Connector 50"/>
          <p:cNvCxnSpPr>
            <a:stCxn id="34" idx="4"/>
          </p:cNvCxnSpPr>
          <p:nvPr/>
        </p:nvCxnSpPr>
        <p:spPr>
          <a:xfrm flipH="1">
            <a:off x="8118841" y="3811762"/>
            <a:ext cx="323059" cy="2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8230" y="2252665"/>
            <a:ext cx="14728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0172030" y="4717677"/>
            <a:ext cx="788028" cy="75700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39584" y="486296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5" name="Straight Arrow Connector 54"/>
          <p:cNvCxnSpPr>
            <a:stCxn id="22" idx="4"/>
            <a:endCxn id="52" idx="0"/>
          </p:cNvCxnSpPr>
          <p:nvPr/>
        </p:nvCxnSpPr>
        <p:spPr>
          <a:xfrm>
            <a:off x="5241162" y="4589166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15601" y="3842389"/>
            <a:ext cx="731520" cy="274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85&gt;77</a:t>
            </a:r>
          </a:p>
        </p:txBody>
      </p:sp>
      <p:sp>
        <p:nvSpPr>
          <p:cNvPr id="58" name="Oval 57"/>
          <p:cNvSpPr/>
          <p:nvPr/>
        </p:nvSpPr>
        <p:spPr>
          <a:xfrm>
            <a:off x="10341513" y="4853901"/>
            <a:ext cx="457200" cy="457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85</a:t>
            </a:r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>
            <a:off x="10143091" y="4580104"/>
            <a:ext cx="427022" cy="27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66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you observed?</a:t>
            </a:r>
          </a:p>
          <a:p>
            <a:pPr lvl="1"/>
            <a:r>
              <a:rPr lang="en-US" dirty="0"/>
              <a:t>New node is always inserted as leaf node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If root is null</a:t>
            </a:r>
          </a:p>
          <a:p>
            <a:pPr lvl="2"/>
            <a:r>
              <a:rPr lang="en-US" dirty="0"/>
              <a:t>New node is root</a:t>
            </a:r>
          </a:p>
          <a:p>
            <a:pPr lvl="1"/>
            <a:r>
              <a:rPr lang="en-US" dirty="0"/>
              <a:t>And if root node is not null</a:t>
            </a:r>
          </a:p>
          <a:p>
            <a:pPr lvl="2"/>
            <a:r>
              <a:rPr lang="en-US" dirty="0"/>
              <a:t>Some other node’s links will be updated</a:t>
            </a:r>
          </a:p>
          <a:p>
            <a:pPr lvl="3"/>
            <a:r>
              <a:rPr lang="en-US" dirty="0"/>
              <a:t>If new node is smaller, update left child</a:t>
            </a:r>
          </a:p>
          <a:p>
            <a:pPr lvl="3"/>
            <a:r>
              <a:rPr lang="en-US" dirty="0"/>
              <a:t>Else update right child</a:t>
            </a:r>
          </a:p>
          <a:p>
            <a:pPr lvl="1"/>
            <a:r>
              <a:rPr lang="en-US" dirty="0"/>
              <a:t>How to write a recursive function?</a:t>
            </a:r>
          </a:p>
          <a:p>
            <a:pPr lvl="2"/>
            <a:r>
              <a:rPr lang="en-US" dirty="0"/>
              <a:t>What it should receive?</a:t>
            </a:r>
          </a:p>
          <a:p>
            <a:pPr lvl="2"/>
            <a:r>
              <a:rPr lang="en-US" dirty="0"/>
              <a:t>What it should return?</a:t>
            </a:r>
          </a:p>
        </p:txBody>
      </p:sp>
    </p:spTree>
    <p:extLst>
      <p:ext uri="{BB962C8B-B14F-4D97-AF65-F5344CB8AC3E}">
        <p14:creationId xmlns:p14="http://schemas.microsoft.com/office/powerpoint/2010/main" xmlns="" val="210042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43E7B2DFB714B9420C9233ADCB3BF" ma:contentTypeVersion="2" ma:contentTypeDescription="Create a new document." ma:contentTypeScope="" ma:versionID="d9fb26b6ede87337887f2d1fb5aedda1">
  <xsd:schema xmlns:xsd="http://www.w3.org/2001/XMLSchema" xmlns:xs="http://www.w3.org/2001/XMLSchema" xmlns:p="http://schemas.microsoft.com/office/2006/metadata/properties" xmlns:ns2="27e08a8a-7344-4631-a0b4-7ba011131a95" targetNamespace="http://schemas.microsoft.com/office/2006/metadata/properties" ma:root="true" ma:fieldsID="c20eeea4e394af65e097f2637c768265" ns2:_="">
    <xsd:import namespace="27e08a8a-7344-4631-a0b4-7ba011131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08a8a-7344-4631-a0b4-7ba011131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6FA0A3-EF75-437D-A3D5-15A3F09CA294}"/>
</file>

<file path=customXml/itemProps2.xml><?xml version="1.0" encoding="utf-8"?>
<ds:datastoreItem xmlns:ds="http://schemas.openxmlformats.org/officeDocument/2006/customXml" ds:itemID="{2801FD3C-7BC4-4FCF-9D37-748634CF253E}"/>
</file>

<file path=customXml/itemProps3.xml><?xml version="1.0" encoding="utf-8"?>
<ds:datastoreItem xmlns:ds="http://schemas.openxmlformats.org/officeDocument/2006/customXml" ds:itemID="{59836288-47C3-4D89-8BA9-4A139DA7742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47589</TotalTime>
  <Words>1811</Words>
  <Application>Microsoft Office PowerPoint</Application>
  <PresentationFormat>Custom</PresentationFormat>
  <Paragraphs>631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BST</vt:lpstr>
      <vt:lpstr>Outline</vt:lpstr>
      <vt:lpstr>Binary Search Tree</vt:lpstr>
      <vt:lpstr>Search</vt:lpstr>
      <vt:lpstr>Search: Algorithm</vt:lpstr>
      <vt:lpstr>Insertion</vt:lpstr>
      <vt:lpstr>Insertion</vt:lpstr>
      <vt:lpstr>Insertion</vt:lpstr>
      <vt:lpstr>Insert: Algorithm</vt:lpstr>
      <vt:lpstr>Insert: Algorithm</vt:lpstr>
      <vt:lpstr>Deletion </vt:lpstr>
      <vt:lpstr>Deletion </vt:lpstr>
      <vt:lpstr>Deletion</vt:lpstr>
      <vt:lpstr>Deletion</vt:lpstr>
      <vt:lpstr>Deletion </vt:lpstr>
      <vt:lpstr>Deletion </vt:lpstr>
      <vt:lpstr>Deletion </vt:lpstr>
      <vt:lpstr>Deletion </vt:lpstr>
      <vt:lpstr>Deletion </vt:lpstr>
      <vt:lpstr>Deletion </vt:lpstr>
      <vt:lpstr>Deletion </vt:lpstr>
      <vt:lpstr>Slide 22</vt:lpstr>
      <vt:lpstr>Deletion </vt:lpstr>
      <vt:lpstr>Explanation</vt:lpstr>
      <vt:lpstr>Deletion </vt:lpstr>
      <vt:lpstr>BST Time Complexity</vt:lpstr>
      <vt:lpstr>Tree Building with Traversal Orders</vt:lpstr>
      <vt:lpstr>Tree Building with Traversal Orders</vt:lpstr>
      <vt:lpstr>Slide 29</vt:lpstr>
      <vt:lpstr>Slide 30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abc</cp:lastModifiedBy>
  <cp:revision>766</cp:revision>
  <dcterms:created xsi:type="dcterms:W3CDTF">2014-08-15T08:02:42Z</dcterms:created>
  <dcterms:modified xsi:type="dcterms:W3CDTF">2018-02-22T06:13:46Z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0x01010013443E7B2DFB714B9420C9233ADCB3BF</vt:lpwstr>
  </property>
</Properties>
</file>