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3460750" cx="4614863"/>
  <p:notesSz cx="4610100" cy="346075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2905" autoAdjust="0"/>
    <p:restoredTop sz="69606" autoAdjust="0"/>
  </p:normalViewPr>
  <p:slideViewPr>
    <p:cSldViewPr>
      <p:cViewPr>
        <p:scale>
          <a:sx n="100" d="100"/>
          <a:sy n="100" d="100"/>
        </p:scale>
        <p:origin x="3414" y="630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Basic Idea</a:t>
          </a:r>
          <a:endParaRPr lang="en-US" sz="1400" dirty="0" smtClean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400" dirty="0" smtClean="0"/>
            <a:t>AVL Property</a:t>
          </a:r>
          <a:endParaRPr lang="en-US" sz="1400" dirty="0" smtClean="0"/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400" dirty="0" smtClean="0"/>
            <a:t>Basic Idea</a:t>
          </a:r>
          <a:endParaRPr lang="en-US" sz="1400" dirty="0" smtClean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AVL Property</a:t>
          </a:r>
          <a:endParaRPr lang="en-US" sz="1400" dirty="0" smtClean="0"/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/>
    </dgm:pt>
  </dgm:ptLst>
  <dgm:cxnLst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968411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 Idea</a:t>
          </a:r>
          <a:endParaRPr lang="en-US" sz="1400" kern="1200" dirty="0" smtClean="0"/>
        </a:p>
      </dsp:txBody>
      <dsp:txXfrm>
        <a:off x="377034" y="293013"/>
        <a:ext cx="2968411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7034" y="1172093"/>
          <a:ext cx="2968411" cy="585943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AVL Property</a:t>
          </a:r>
          <a:endParaRPr lang="en-US" sz="1400" kern="1200" dirty="0" smtClean="0"/>
        </a:p>
      </dsp:txBody>
      <dsp:txXfrm>
        <a:off x="377034" y="1172093"/>
        <a:ext cx="2968411" cy="585943"/>
      </dsp:txXfrm>
    </dsp:sp>
    <dsp:sp modelId="{8F0C8B5D-5F3B-4985-BEC2-C028BF61164A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968411" cy="58594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 Idea</a:t>
          </a:r>
          <a:endParaRPr lang="en-US" sz="1400" kern="1200" dirty="0" smtClean="0"/>
        </a:p>
      </dsp:txBody>
      <dsp:txXfrm>
        <a:off x="377034" y="293013"/>
        <a:ext cx="2968411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7034" y="1172093"/>
          <a:ext cx="2968411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AVL Property</a:t>
          </a:r>
          <a:endParaRPr lang="en-US" sz="1400" kern="1200" dirty="0" smtClean="0"/>
        </a:p>
      </dsp:txBody>
      <dsp:txXfrm>
        <a:off x="377034" y="1172093"/>
        <a:ext cx="2968411" cy="585943"/>
      </dsp:txXfrm>
    </dsp:sp>
    <dsp:sp modelId="{8F0C8B5D-5F3B-4985-BEC2-C028BF61164A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D160A3B-0625-487C-911C-28FA29AFFA08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104868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9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147FFB8-1C6B-41B4-874B-477A7CC5F9C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 smtClean="0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47263A-FE21-475F-8623-DAFD58D0F71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 smtClean="0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10486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147FFB8-1C6B-41B4-874B-477A7CC5F9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1794306" y="71246"/>
            <a:ext cx="1026253" cy="377026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692231" y="1938021"/>
            <a:ext cx="3230404" cy="2616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691949" y="231701"/>
            <a:ext cx="3230963" cy="377476"/>
          </a:xfrm>
        </p:spPr>
        <p:txBody>
          <a:bodyPr bIns="0" lIns="0" rIns="0" tIns="0"/>
          <a:lstStyle>
            <a:lvl1pPr>
              <a:defRPr b="1" sz="2453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347655" y="948286"/>
            <a:ext cx="3919557" cy="261931"/>
          </a:xfrm>
        </p:spPr>
        <p:txBody>
          <a:bodyPr bIns="0" lIns="0" rIns="0" tIns="0"/>
          <a:lstStyle>
            <a:lvl1pPr>
              <a:defRPr b="0" sz="1702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>
          <a:xfrm>
            <a:off x="691949" y="231701"/>
            <a:ext cx="3230963" cy="377476"/>
          </a:xfrm>
        </p:spPr>
        <p:txBody>
          <a:bodyPr bIns="0" lIns="0" rIns="0" tIns="0"/>
          <a:lstStyle>
            <a:lvl1pPr>
              <a:defRPr b="1" sz="2453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sz="half" idx="2"/>
          </p:nvPr>
        </p:nvSpPr>
        <p:spPr>
          <a:xfrm>
            <a:off x="230744" y="795973"/>
            <a:ext cx="2007465" cy="2616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3" name="Holder 4"/>
          <p:cNvSpPr>
            <a:spLocks noGrp="1"/>
          </p:cNvSpPr>
          <p:nvPr>
            <p:ph sz="half" idx="3"/>
          </p:nvPr>
        </p:nvSpPr>
        <p:spPr>
          <a:xfrm>
            <a:off x="2376654" y="795973"/>
            <a:ext cx="2007465" cy="2616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104868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older 2"/>
          <p:cNvSpPr>
            <a:spLocks noGrp="1"/>
          </p:cNvSpPr>
          <p:nvPr>
            <p:ph type="title"/>
          </p:nvPr>
        </p:nvSpPr>
        <p:spPr>
          <a:xfrm>
            <a:off x="691949" y="231701"/>
            <a:ext cx="3230963" cy="377476"/>
          </a:xfrm>
        </p:spPr>
        <p:txBody>
          <a:bodyPr bIns="0" lIns="0" rIns="0" tIns="0"/>
          <a:lstStyle>
            <a:lvl1pPr>
              <a:defRPr b="1" sz="2453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4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104864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104868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691949" y="231698"/>
            <a:ext cx="3230963" cy="377026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450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47655" y="948285"/>
            <a:ext cx="3919557" cy="26161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0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1569054" y="3218503"/>
            <a:ext cx="1476756" cy="276999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230746" y="3218503"/>
            <a:ext cx="1061419" cy="276999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3322704" y="3218503"/>
            <a:ext cx="1061419" cy="276999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637">
        <a:defRPr>
          <a:latin typeface="+mn-lt"/>
          <a:ea typeface="+mn-ea"/>
          <a:cs typeface="+mn-cs"/>
        </a:defRPr>
      </a:lvl2pPr>
      <a:lvl3pPr marL="915276">
        <a:defRPr>
          <a:latin typeface="+mn-lt"/>
          <a:ea typeface="+mn-ea"/>
          <a:cs typeface="+mn-cs"/>
        </a:defRPr>
      </a:lvl3pPr>
      <a:lvl4pPr marL="1372913">
        <a:defRPr>
          <a:latin typeface="+mn-lt"/>
          <a:ea typeface="+mn-ea"/>
          <a:cs typeface="+mn-cs"/>
        </a:defRPr>
      </a:lvl4pPr>
      <a:lvl5pPr marL="1830551">
        <a:defRPr>
          <a:latin typeface="+mn-lt"/>
          <a:ea typeface="+mn-ea"/>
          <a:cs typeface="+mn-cs"/>
        </a:defRPr>
      </a:lvl5pPr>
      <a:lvl6pPr marL="2288188">
        <a:defRPr>
          <a:latin typeface="+mn-lt"/>
          <a:ea typeface="+mn-ea"/>
          <a:cs typeface="+mn-cs"/>
        </a:defRPr>
      </a:lvl6pPr>
      <a:lvl7pPr marL="2745826">
        <a:defRPr>
          <a:latin typeface="+mn-lt"/>
          <a:ea typeface="+mn-ea"/>
          <a:cs typeface="+mn-cs"/>
        </a:defRPr>
      </a:lvl7pPr>
      <a:lvl8pPr marL="3203465">
        <a:defRPr>
          <a:latin typeface="+mn-lt"/>
          <a:ea typeface="+mn-ea"/>
          <a:cs typeface="+mn-cs"/>
        </a:defRPr>
      </a:lvl8pPr>
      <a:lvl9pPr marL="366110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637">
        <a:defRPr>
          <a:latin typeface="+mn-lt"/>
          <a:ea typeface="+mn-ea"/>
          <a:cs typeface="+mn-cs"/>
        </a:defRPr>
      </a:lvl2pPr>
      <a:lvl3pPr marL="915276">
        <a:defRPr>
          <a:latin typeface="+mn-lt"/>
          <a:ea typeface="+mn-ea"/>
          <a:cs typeface="+mn-cs"/>
        </a:defRPr>
      </a:lvl3pPr>
      <a:lvl4pPr marL="1372913">
        <a:defRPr>
          <a:latin typeface="+mn-lt"/>
          <a:ea typeface="+mn-ea"/>
          <a:cs typeface="+mn-cs"/>
        </a:defRPr>
      </a:lvl4pPr>
      <a:lvl5pPr marL="1830551">
        <a:defRPr>
          <a:latin typeface="+mn-lt"/>
          <a:ea typeface="+mn-ea"/>
          <a:cs typeface="+mn-cs"/>
        </a:defRPr>
      </a:lvl5pPr>
      <a:lvl6pPr marL="2288188">
        <a:defRPr>
          <a:latin typeface="+mn-lt"/>
          <a:ea typeface="+mn-ea"/>
          <a:cs typeface="+mn-cs"/>
        </a:defRPr>
      </a:lvl6pPr>
      <a:lvl7pPr marL="2745826">
        <a:defRPr>
          <a:latin typeface="+mn-lt"/>
          <a:ea typeface="+mn-ea"/>
          <a:cs typeface="+mn-cs"/>
        </a:defRPr>
      </a:lvl7pPr>
      <a:lvl8pPr marL="3203465">
        <a:defRPr>
          <a:latin typeface="+mn-lt"/>
          <a:ea typeface="+mn-ea"/>
          <a:cs typeface="+mn-cs"/>
        </a:defRPr>
      </a:lvl8pPr>
      <a:lvl9pPr marL="366110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tags" Target="../tags/tag2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tags" Target="../tags/tag1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t="12581" b="14905"/>
          <a:stretch>
            <a:fillRect/>
          </a:stretch>
        </p:blipFill>
        <p:spPr bwMode="auto">
          <a:xfrm>
            <a:off x="2060548" y="2340605"/>
            <a:ext cx="492138" cy="356874"/>
          </a:xfrm>
          <a:prstGeom prst="rect"/>
          <a:noFill/>
        </p:spPr>
      </p:pic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324185" y="254984"/>
            <a:ext cx="4119051" cy="720736"/>
          </a:xfrm>
          <a:prstGeom prst="rect"/>
        </p:spPr>
        <p:txBody>
          <a:bodyPr anchor="ctr" bIns="0" lIns="0" rIns="0" rtlCol="0" tIns="9535" vert="horz" wrap="square">
            <a:spAutoFit/>
          </a:bodyPr>
          <a:p>
            <a:pPr algn="ctr" indent="-1350667" marL="1362743" marR="5085">
              <a:lnSpc>
                <a:spcPct val="101699"/>
              </a:lnSpc>
              <a:spcBef>
                <a:spcPts val="75"/>
              </a:spcBef>
            </a:pPr>
            <a:r>
              <a:rPr dirty="0" lang="en-US" spc="35"/>
              <a:t>Binary </a:t>
            </a:r>
            <a:r>
              <a:rPr dirty="0" lang="en-US" spc="-20"/>
              <a:t>Search </a:t>
            </a:r>
            <a:r>
              <a:rPr dirty="0" lang="en-US" spc="-15"/>
              <a:t>Trees:  </a:t>
            </a:r>
            <a:r>
              <a:rPr dirty="0" lang="en-US" spc="-15"/>
              <a:t/>
            </a:r>
            <a:br>
              <a:rPr dirty="0" lang="en-US" spc="-15"/>
            </a:br>
            <a:r>
              <a:rPr dirty="0" lang="en-US" spc="-15"/>
              <a:t>AVL Tree</a:t>
            </a:r>
            <a:endParaRPr dirty="0" spc="-15"/>
          </a:p>
        </p:txBody>
      </p:sp>
      <p:sp>
        <p:nvSpPr>
          <p:cNvPr id="1048587" name="object 3"/>
          <p:cNvSpPr txBox="1"/>
          <p:nvPr/>
        </p:nvSpPr>
        <p:spPr>
          <a:xfrm>
            <a:off x="964100" y="1279386"/>
            <a:ext cx="2685011" cy="867241"/>
          </a:xfrm>
          <a:prstGeom prst="rect"/>
        </p:spPr>
        <p:txBody>
          <a:bodyPr bIns="0" lIns="0" rIns="0" rtlCol="0" tIns="15256" vert="horz" wrap="square">
            <a:spAutoFit/>
          </a:bodyPr>
          <a:p>
            <a:pPr algn="ctr">
              <a:spcBef>
                <a:spcPts val="120"/>
              </a:spcBef>
            </a:pPr>
            <a:r>
              <a:rPr dirty="0" sz="1702" lang="en-US">
                <a:latin typeface="LM Sans 17"/>
                <a:cs typeface="LM Sans 17"/>
              </a:rPr>
              <a:t>Saif Hassan</a:t>
            </a:r>
            <a:endParaRPr dirty="0" sz="1702">
              <a:latin typeface="LM Sans 17"/>
              <a:cs typeface="LM Sans 17"/>
            </a:endParaRPr>
          </a:p>
          <a:p>
            <a:pPr algn="ctr" marL="12712" marR="5085">
              <a:lnSpc>
                <a:spcPts val="1101"/>
              </a:lnSpc>
              <a:spcBef>
                <a:spcPts val="1196"/>
              </a:spcBef>
            </a:pPr>
            <a:r>
              <a:rPr dirty="0" sz="1001" spc="-10">
                <a:latin typeface="LM Sans 10"/>
                <a:cs typeface="LM Sans 10"/>
              </a:rPr>
              <a:t>Department </a:t>
            </a:r>
            <a:r>
              <a:rPr dirty="0" sz="1001" spc="-5">
                <a:latin typeface="LM Sans 10"/>
                <a:cs typeface="LM Sans 10"/>
              </a:rPr>
              <a:t>of </a:t>
            </a:r>
            <a:r>
              <a:rPr dirty="0" sz="1001" spc="-10">
                <a:latin typeface="LM Sans 10"/>
                <a:cs typeface="LM Sans 10"/>
              </a:rPr>
              <a:t>Computer </a:t>
            </a:r>
            <a:r>
              <a:rPr dirty="0" sz="1001" spc="-5">
                <a:latin typeface="LM Sans 10"/>
                <a:cs typeface="LM Sans 10"/>
              </a:rPr>
              <a:t>Science</a:t>
            </a:r>
            <a:endParaRPr dirty="0" sz="1001" lang="en-US" spc="-5">
              <a:latin typeface="LM Sans 10"/>
              <a:cs typeface="LM Sans 10"/>
            </a:endParaRPr>
          </a:p>
          <a:p>
            <a:pPr algn="ctr" marL="12712" marR="5085">
              <a:lnSpc>
                <a:spcPts val="1101"/>
              </a:lnSpc>
              <a:spcBef>
                <a:spcPts val="1196"/>
              </a:spcBef>
            </a:pPr>
            <a:r>
              <a:rPr dirty="0" sz="1001" lang="en-US" spc="-5" err="1">
                <a:latin typeface="LM Sans 10"/>
                <a:cs typeface="LM Sans 10"/>
              </a:rPr>
              <a:t>Sukkur</a:t>
            </a:r>
            <a:r>
              <a:rPr dirty="0" sz="1001" lang="en-US" spc="-5">
                <a:latin typeface="LM Sans 10"/>
                <a:cs typeface="LM Sans 10"/>
              </a:rPr>
              <a:t> IBA University</a:t>
            </a:r>
            <a:endParaRPr dirty="0" sz="1001">
              <a:latin typeface="LM Sans 10"/>
              <a:cs typeface="LM Sans 10"/>
            </a:endParaRPr>
          </a:p>
        </p:txBody>
      </p:sp>
      <p:sp>
        <p:nvSpPr>
          <p:cNvPr id="1048588" name="object 4"/>
          <p:cNvSpPr txBox="1"/>
          <p:nvPr/>
        </p:nvSpPr>
        <p:spPr>
          <a:xfrm>
            <a:off x="604015" y="2720589"/>
            <a:ext cx="3405209" cy="580962"/>
          </a:xfrm>
          <a:prstGeom prst="rect"/>
        </p:spPr>
        <p:txBody>
          <a:bodyPr bIns="0" lIns="0" rIns="0" rtlCol="0" tIns="31148" vert="horz" wrap="square">
            <a:spAutoFit/>
          </a:bodyPr>
          <a:p>
            <a:pPr algn="ctr">
              <a:spcBef>
                <a:spcPts val="245"/>
              </a:spcBef>
            </a:pPr>
            <a:r>
              <a:rPr b="1" dirty="0" sz="1702" spc="9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b="1" dirty="0" sz="1702" spc="18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b="1" dirty="0" sz="1702" spc="-5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dirty="0" sz="1702">
              <a:latin typeface="Arial"/>
              <a:cs typeface="Arial"/>
            </a:endParaRPr>
          </a:p>
          <a:p>
            <a:pPr algn="ctr">
              <a:spcBef>
                <a:spcPts val="155"/>
              </a:spcBef>
            </a:pPr>
            <a:r>
              <a:rPr b="1" dirty="0" sz="1702" spc="9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b="1" dirty="0" sz="1702" spc="-5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b="1" dirty="0" sz="1702" spc="-3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b="1" dirty="0" sz="1702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dirty="0" sz="1702">
              <a:latin typeface="Arial"/>
              <a:cs typeface="Arial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>
            <a:spLocks noGrp="1"/>
          </p:cNvSpPr>
          <p:nvPr>
            <p:ph type="title"/>
          </p:nvPr>
        </p:nvSpPr>
        <p:spPr>
          <a:xfrm>
            <a:off x="347652" y="27758"/>
            <a:ext cx="3866747" cy="736289"/>
          </a:xfrm>
          <a:prstGeom prst="rect"/>
        </p:spPr>
        <p:txBody>
          <a:bodyPr bIns="0" lIns="0" rIns="0" rtlCol="0" tIns="57846" vert="horz" wrap="square">
            <a:spAutoFit/>
          </a:bodyPr>
          <a:p>
            <a:pPr algn="ctr" marR="5085">
              <a:spcBef>
                <a:spcPts val="455"/>
              </a:spcBef>
            </a:pPr>
            <a:r>
              <a:rPr b="0" dirty="0" spc="-176">
                <a:latin typeface="Trebuchet MS"/>
                <a:cs typeface="Trebuchet MS"/>
              </a:rPr>
              <a:t>Field</a:t>
            </a:r>
          </a:p>
          <a:p>
            <a:pPr marL="12712">
              <a:spcBef>
                <a:spcPts val="254"/>
              </a:spcBef>
            </a:pPr>
            <a:r>
              <a:rPr b="0" dirty="0" sz="1702" spc="-10">
                <a:solidFill>
                  <a:srgbClr val="000000"/>
                </a:solidFill>
                <a:latin typeface="LM Sans 17"/>
                <a:cs typeface="LM Sans 17"/>
              </a:rPr>
              <a:t>Add </a:t>
            </a:r>
            <a:r>
              <a:rPr b="0" dirty="0" sz="1702">
                <a:solidFill>
                  <a:srgbClr val="000000"/>
                </a:solidFill>
                <a:latin typeface="LM Sans 17"/>
                <a:cs typeface="LM Sans 17"/>
              </a:rPr>
              <a:t>height field </a:t>
            </a:r>
            <a:r>
              <a:rPr b="0" dirty="0" sz="1702" spc="5">
                <a:solidFill>
                  <a:srgbClr val="000000"/>
                </a:solidFill>
                <a:latin typeface="LM Sans 17"/>
                <a:cs typeface="LM Sans 17"/>
              </a:rPr>
              <a:t>to</a:t>
            </a:r>
            <a:r>
              <a:rPr b="0" dirty="0" sz="1702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b="0" dirty="0" sz="1702" spc="10">
                <a:solidFill>
                  <a:srgbClr val="000000"/>
                </a:solidFill>
                <a:latin typeface="LM Sans 17"/>
                <a:cs typeface="LM Sans 17"/>
              </a:rPr>
              <a:t>nodes.</a:t>
            </a:r>
            <a:endParaRPr dirty="0" sz="1702">
              <a:latin typeface="LM Sans 17"/>
              <a:cs typeface="LM Sans 17"/>
            </a:endParaRPr>
          </a:p>
        </p:txBody>
      </p:sp>
      <p:sp>
        <p:nvSpPr>
          <p:cNvPr id="1048650" name="object 3"/>
          <p:cNvSpPr/>
          <p:nvPr/>
        </p:nvSpPr>
        <p:spPr>
          <a:xfrm>
            <a:off x="1492089" y="967360"/>
            <a:ext cx="1632999" cy="163299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802"/>
          </a:p>
        </p:txBody>
      </p:sp>
      <p:sp>
        <p:nvSpPr>
          <p:cNvPr id="1048651" name="object 4"/>
          <p:cNvSpPr txBox="1"/>
          <p:nvPr/>
        </p:nvSpPr>
        <p:spPr>
          <a:xfrm>
            <a:off x="347654" y="2826376"/>
            <a:ext cx="3916913" cy="572733"/>
          </a:xfrm>
          <a:prstGeom prst="rect"/>
        </p:spPr>
        <p:txBody>
          <a:bodyPr bIns="0" lIns="0" rIns="0" rtlCol="0" tIns="12077" vert="horz" wrap="square">
            <a:spAutoFit/>
          </a:bodyPr>
          <a:p>
            <a:pPr marL="12712" marR="5085">
              <a:lnSpc>
                <a:spcPct val="107400"/>
              </a:lnSpc>
              <a:spcBef>
                <a:spcPts val="95"/>
              </a:spcBef>
            </a:pPr>
            <a:r>
              <a:rPr dirty="0" sz="1702">
                <a:latin typeface="LM Sans 17"/>
                <a:cs typeface="LM Sans 17"/>
              </a:rPr>
              <a:t>(Note: </a:t>
            </a:r>
            <a:r>
              <a:rPr dirty="0" sz="1702" spc="-5">
                <a:latin typeface="LM Sans 17"/>
                <a:cs typeface="LM Sans 17"/>
              </a:rPr>
              <a:t>We’ll </a:t>
            </a:r>
            <a:r>
              <a:rPr dirty="0" sz="1702" spc="5">
                <a:latin typeface="LM Sans 17"/>
                <a:cs typeface="LM Sans 17"/>
              </a:rPr>
              <a:t>have to </a:t>
            </a:r>
            <a:r>
              <a:rPr dirty="0" sz="1702" spc="-15">
                <a:latin typeface="LM Sans 17"/>
                <a:cs typeface="LM Sans 17"/>
              </a:rPr>
              <a:t>work </a:t>
            </a:r>
            <a:r>
              <a:rPr dirty="0" sz="1702" spc="5">
                <a:latin typeface="LM Sans 17"/>
                <a:cs typeface="LM Sans 17"/>
              </a:rPr>
              <a:t>to ensure </a:t>
            </a:r>
            <a:r>
              <a:rPr dirty="0" sz="1702">
                <a:latin typeface="LM Sans 17"/>
                <a:cs typeface="LM Sans 17"/>
              </a:rPr>
              <a:t>that this  is </a:t>
            </a:r>
            <a:r>
              <a:rPr dirty="0" sz="1702" spc="-10">
                <a:latin typeface="LM Sans 17"/>
                <a:cs typeface="LM Sans 17"/>
              </a:rPr>
              <a:t>kept </a:t>
            </a:r>
            <a:r>
              <a:rPr dirty="0" sz="1702" spc="5">
                <a:latin typeface="LM Sans 17"/>
                <a:cs typeface="LM Sans 17"/>
              </a:rPr>
              <a:t>up to</a:t>
            </a:r>
            <a:r>
              <a:rPr dirty="0" sz="1702" spc="15">
                <a:latin typeface="LM Sans 17"/>
                <a:cs typeface="LM Sans 17"/>
              </a:rPr>
              <a:t> </a:t>
            </a:r>
            <a:r>
              <a:rPr dirty="0" sz="1702">
                <a:latin typeface="LM Sans 17"/>
                <a:cs typeface="LM Sans 17"/>
              </a:rPr>
              <a:t>date)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 txBox="1">
            <a:spLocks noGrp="1"/>
          </p:cNvSpPr>
          <p:nvPr>
            <p:ph type="title"/>
          </p:nvPr>
        </p:nvSpPr>
        <p:spPr>
          <a:xfrm>
            <a:off x="1823353" y="69531"/>
            <a:ext cx="964926" cy="393523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b="0" dirty="0" spc="-176">
                <a:latin typeface="Trebuchet MS"/>
                <a:cs typeface="Trebuchet MS"/>
              </a:rPr>
              <a:t>Balance</a:t>
            </a:r>
          </a:p>
        </p:txBody>
      </p:sp>
      <p:sp>
        <p:nvSpPr>
          <p:cNvPr id="1048656" name="object 3"/>
          <p:cNvSpPr/>
          <p:nvPr/>
        </p:nvSpPr>
        <p:spPr>
          <a:xfrm>
            <a:off x="567298" y="1330549"/>
            <a:ext cx="94713" cy="94713"/>
          </a:xfrm>
          <a:custGeom>
            <a:av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>
            <a:endParaRPr sz="1802"/>
          </a:p>
        </p:txBody>
      </p:sp>
      <p:sp>
        <p:nvSpPr>
          <p:cNvPr id="1048657" name="object 4"/>
          <p:cNvSpPr txBox="1">
            <a:spLocks noGrp="1"/>
          </p:cNvSpPr>
          <p:nvPr>
            <p:ph type="body" idx="1"/>
          </p:nvPr>
        </p:nvSpPr>
        <p:spPr>
          <a:xfrm>
            <a:off x="324186" y="966031"/>
            <a:ext cx="4271609" cy="1374821"/>
          </a:xfrm>
          <a:prstGeom prst="rect"/>
        </p:spPr>
        <p:txBody>
          <a:bodyPr bIns="0" lIns="0" rIns="0" rtlCol="0" tIns="243290" vert="horz" wrap="square">
            <a:spAutoFit/>
          </a:bodyPr>
          <a:p>
            <a:pPr marL="413780" marR="270134">
              <a:lnSpc>
                <a:spcPct val="107400"/>
              </a:lnSpc>
              <a:spcBef>
                <a:spcPts val="95"/>
              </a:spcBef>
            </a:pPr>
            <a:r>
              <a:rPr dirty="0" sz="1602" spc="5"/>
              <a:t>Height </a:t>
            </a:r>
            <a:r>
              <a:rPr dirty="0" sz="1602"/>
              <a:t>is </a:t>
            </a:r>
            <a:r>
              <a:rPr dirty="0" sz="1602" spc="5"/>
              <a:t>a rough measure of subtree  size.</a:t>
            </a:r>
          </a:p>
          <a:p>
            <a:pPr marL="413780" marR="5085">
              <a:lnSpc>
                <a:spcPct val="122100"/>
              </a:lnSpc>
            </a:pPr>
            <a:r>
              <a:rPr dirty="0" sz="1602" spc="-5"/>
              <a:t>Want </a:t>
            </a:r>
            <a:r>
              <a:rPr dirty="0" sz="1602" spc="5"/>
              <a:t>size of subtrees roughly the same.  </a:t>
            </a:r>
            <a:r>
              <a:rPr dirty="0" sz="1602" spc="-10"/>
              <a:t>Force </a:t>
            </a:r>
            <a:r>
              <a:rPr dirty="0" sz="1602"/>
              <a:t>heights </a:t>
            </a:r>
            <a:r>
              <a:rPr dirty="0" sz="1602" spc="5"/>
              <a:t>to </a:t>
            </a:r>
            <a:r>
              <a:rPr dirty="0" sz="1602" spc="25"/>
              <a:t>be </a:t>
            </a:r>
            <a:r>
              <a:rPr dirty="0" sz="1602" spc="5"/>
              <a:t>roughly the</a:t>
            </a:r>
            <a:r>
              <a:rPr dirty="0" sz="1602"/>
              <a:t> </a:t>
            </a:r>
            <a:r>
              <a:rPr dirty="0" sz="1602" spc="5"/>
              <a:t>same.</a:t>
            </a:r>
          </a:p>
        </p:txBody>
      </p:sp>
      <p:sp>
        <p:nvSpPr>
          <p:cNvPr id="1048658" name="object 5"/>
          <p:cNvSpPr/>
          <p:nvPr/>
        </p:nvSpPr>
        <p:spPr>
          <a:xfrm>
            <a:off x="567298" y="1852969"/>
            <a:ext cx="94713" cy="94713"/>
          </a:xfrm>
          <a:custGeom>
            <a:av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>
            <a:endParaRPr sz="1802"/>
          </a:p>
        </p:txBody>
      </p:sp>
      <p:sp>
        <p:nvSpPr>
          <p:cNvPr id="1048659" name="object 6"/>
          <p:cNvSpPr/>
          <p:nvPr/>
        </p:nvSpPr>
        <p:spPr>
          <a:xfrm>
            <a:off x="567298" y="2169616"/>
            <a:ext cx="94713" cy="94713"/>
          </a:xfrm>
          <a:custGeom>
            <a:av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>
            <a:endParaRPr sz="1802"/>
          </a:p>
        </p:txBody>
      </p:sp>
    </p:spTree>
  </p:cSld>
  <p:clrMapOvr>
    <a:masterClrMapping/>
  </p:clrMapOvr>
  <p:transition>
    <p:cut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p>
            <a:r>
              <a:rPr b="0" dirty="0" lang="en-US" smtClean="0"/>
              <a:t>Agenda</a:t>
            </a:r>
            <a:endParaRPr b="0" dirty="0" lang="en-US"/>
          </a:p>
        </p:txBody>
      </p:sp>
      <p:graphicFrame>
        <p:nvGraphicFramePr>
          <p:cNvPr id="4194305" name="Diagram 3"/>
          <p:cNvGraphicFramePr>
            <a:graphicFrameLocks/>
          </p:cNvGraphicFramePr>
          <p:nvPr/>
        </p:nvGraphicFramePr>
        <p:xfrm>
          <a:off x="324185" y="738753"/>
          <a:ext cx="3356265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29" name="Curved Connector 6"/>
          <p:cNvCxnSpPr>
            <a:cxnSpLocks/>
          </p:cNvCxnSpPr>
          <p:nvPr/>
        </p:nvCxnSpPr>
        <p:spPr>
          <a:xfrm rot="10800000">
            <a:off x="3680448" y="2188049"/>
            <a:ext cx="610230" cy="12713"/>
          </a:xfrm>
          <a:prstGeom prst="curvedConnector3"/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>
            <a:spLocks noGrp="1"/>
          </p:cNvSpPr>
          <p:nvPr>
            <p:ph type="title"/>
          </p:nvPr>
        </p:nvSpPr>
        <p:spPr>
          <a:xfrm>
            <a:off x="1473882" y="69531"/>
            <a:ext cx="1665419" cy="393523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b="0" dirty="0" spc="-50">
                <a:latin typeface="Trebuchet MS"/>
                <a:cs typeface="Trebuchet MS"/>
              </a:rPr>
              <a:t>AVL</a:t>
            </a:r>
            <a:r>
              <a:rPr b="0" dirty="0" spc="-35">
                <a:latin typeface="Trebuchet MS"/>
                <a:cs typeface="Trebuchet MS"/>
              </a:rPr>
              <a:t> </a:t>
            </a:r>
            <a:r>
              <a:rPr b="0" dirty="0" spc="-170">
                <a:latin typeface="Trebuchet MS"/>
                <a:cs typeface="Trebuchet MS"/>
              </a:rPr>
              <a:t>Property</a:t>
            </a:r>
          </a:p>
        </p:txBody>
      </p:sp>
      <p:sp>
        <p:nvSpPr>
          <p:cNvPr id="1048668" name="object 3"/>
          <p:cNvSpPr txBox="1">
            <a:spLocks noGrp="1"/>
          </p:cNvSpPr>
          <p:nvPr>
            <p:ph type="body" idx="1"/>
          </p:nvPr>
        </p:nvSpPr>
        <p:spPr>
          <a:xfrm>
            <a:off x="347654" y="947479"/>
            <a:ext cx="4171862" cy="1672411"/>
          </a:xfrm>
          <a:prstGeom prst="rect"/>
        </p:spPr>
        <p:txBody>
          <a:bodyPr bIns="0" lIns="0" rIns="0" rtlCol="0" tIns="118460" vert="horz" wrap="square">
            <a:spAutoFit/>
          </a:bodyPr>
          <a:p>
            <a:pPr marL="12712" marR="127757">
              <a:lnSpc>
                <a:spcPct val="107400"/>
              </a:lnSpc>
              <a:spcBef>
                <a:spcPts val="95"/>
              </a:spcBef>
            </a:pPr>
            <a:r>
              <a:rPr dirty="0" spc="-55"/>
              <a:t>AVL </a:t>
            </a:r>
            <a:r>
              <a:rPr dirty="0"/>
              <a:t>trees maintain </a:t>
            </a:r>
            <a:r>
              <a:rPr dirty="0" spc="5"/>
              <a:t>the </a:t>
            </a:r>
            <a:r>
              <a:rPr dirty="0"/>
              <a:t>following property:  </a:t>
            </a:r>
            <a:r>
              <a:rPr dirty="0" spc="-25"/>
              <a:t>For </a:t>
            </a:r>
            <a:r>
              <a:rPr dirty="0"/>
              <a:t>all </a:t>
            </a:r>
            <a:r>
              <a:rPr dirty="0" spc="10"/>
              <a:t>nodes </a:t>
            </a:r>
            <a:r>
              <a:rPr dirty="0" i="1" spc="10"/>
              <a:t>N</a:t>
            </a:r>
            <a:r>
              <a:rPr dirty="0" i="1" spc="-360"/>
              <a:t> </a:t>
            </a:r>
            <a:r>
              <a:rPr dirty="0" spc="5"/>
              <a:t>,</a:t>
            </a:r>
          </a:p>
          <a:p>
            <a:pPr indent="117589" marL="12712" marR="5085">
              <a:lnSpc>
                <a:spcPct val="180700"/>
              </a:lnSpc>
            </a:pPr>
            <a:r>
              <a:rPr dirty="0" i="1" spc="-105">
                <a:latin typeface="Arial"/>
                <a:cs typeface="Arial"/>
              </a:rPr>
              <a:t>|</a:t>
            </a:r>
            <a:r>
              <a:rPr dirty="0" i="1" spc="-105"/>
              <a:t>N</a:t>
            </a:r>
            <a:r>
              <a:rPr dirty="0" i="1" spc="-105">
                <a:latin typeface="LM Sans 12"/>
                <a:cs typeface="LM Sans 12"/>
              </a:rPr>
              <a:t>.</a:t>
            </a:r>
            <a:r>
              <a:rPr dirty="0" spc="-105">
                <a:latin typeface="Courier New"/>
                <a:cs typeface="Courier New"/>
              </a:rPr>
              <a:t>Left</a:t>
            </a:r>
            <a:r>
              <a:rPr dirty="0" i="1" spc="-105">
                <a:latin typeface="LM Sans 12"/>
                <a:cs typeface="LM Sans 12"/>
              </a:rPr>
              <a:t>.</a:t>
            </a:r>
            <a:r>
              <a:rPr dirty="0" spc="-105">
                <a:latin typeface="Courier New"/>
                <a:cs typeface="Courier New"/>
              </a:rPr>
              <a:t>Height</a:t>
            </a:r>
            <a:r>
              <a:rPr dirty="0" spc="-646">
                <a:latin typeface="Courier New"/>
                <a:cs typeface="Courier New"/>
              </a:rPr>
              <a:t> </a:t>
            </a:r>
            <a:r>
              <a:rPr dirty="0" i="1" spc="341">
                <a:latin typeface="Arial"/>
                <a:cs typeface="Arial"/>
              </a:rPr>
              <a:t>−</a:t>
            </a:r>
            <a:r>
              <a:rPr dirty="0" i="1" spc="-95">
                <a:latin typeface="Arial"/>
                <a:cs typeface="Arial"/>
              </a:rPr>
              <a:t> </a:t>
            </a:r>
            <a:r>
              <a:rPr dirty="0" i="1" spc="-105"/>
              <a:t>N</a:t>
            </a:r>
            <a:r>
              <a:rPr dirty="0" i="1" spc="-105">
                <a:latin typeface="LM Sans 12"/>
                <a:cs typeface="LM Sans 12"/>
              </a:rPr>
              <a:t>.</a:t>
            </a:r>
            <a:r>
              <a:rPr dirty="0" spc="-105">
                <a:latin typeface="Courier New"/>
                <a:cs typeface="Courier New"/>
              </a:rPr>
              <a:t>Right</a:t>
            </a:r>
            <a:r>
              <a:rPr dirty="0" i="1" spc="-105">
                <a:latin typeface="LM Sans 12"/>
                <a:cs typeface="LM Sans 12"/>
              </a:rPr>
              <a:t>.</a:t>
            </a:r>
            <a:r>
              <a:rPr dirty="0" spc="-105">
                <a:latin typeface="Courier New"/>
                <a:cs typeface="Courier New"/>
              </a:rPr>
              <a:t>Height</a:t>
            </a:r>
            <a:r>
              <a:rPr dirty="0" i="1" spc="-105">
                <a:latin typeface="Arial"/>
                <a:cs typeface="Arial"/>
              </a:rPr>
              <a:t>|</a:t>
            </a:r>
            <a:r>
              <a:rPr dirty="0" i="1" spc="5">
                <a:latin typeface="Arial"/>
                <a:cs typeface="Arial"/>
              </a:rPr>
              <a:t> </a:t>
            </a:r>
            <a:r>
              <a:rPr dirty="0" i="1" spc="401">
                <a:latin typeface="Arial"/>
                <a:cs typeface="Arial"/>
              </a:rPr>
              <a:t>≤</a:t>
            </a:r>
            <a:r>
              <a:rPr dirty="0" i="1">
                <a:latin typeface="Arial"/>
                <a:cs typeface="Arial"/>
              </a:rPr>
              <a:t> </a:t>
            </a:r>
            <a:r>
              <a:rPr dirty="0" spc="10"/>
              <a:t>1  </a:t>
            </a:r>
            <a:r>
              <a:rPr dirty="0" spc="-15"/>
              <a:t>We </a:t>
            </a:r>
            <a:r>
              <a:rPr dirty="0"/>
              <a:t>claim that this ensures</a:t>
            </a:r>
            <a:r>
              <a:rPr dirty="0" spc="45"/>
              <a:t> </a:t>
            </a:r>
            <a:r>
              <a:rPr dirty="0"/>
              <a:t>balance.</a:t>
            </a:r>
          </a:p>
        </p:txBody>
      </p:sp>
    </p:spTree>
  </p:cSld>
  <p:clrMapOvr>
    <a:masterClrMapping/>
  </p:clrMapOvr>
  <p:transition>
    <p:cut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>
            <a:spLocks noGrp="1"/>
          </p:cNvSpPr>
          <p:nvPr>
            <p:ph type="title"/>
          </p:nvPr>
        </p:nvSpPr>
        <p:spPr>
          <a:xfrm>
            <a:off x="1647760" y="69531"/>
            <a:ext cx="1317715" cy="393523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b="0" dirty="0" spc="-161">
                <a:latin typeface="Trebuchet MS"/>
                <a:cs typeface="Trebuchet MS"/>
              </a:rPr>
              <a:t>Conclusion</a:t>
            </a:r>
          </a:p>
        </p:txBody>
      </p:sp>
      <p:sp>
        <p:nvSpPr>
          <p:cNvPr id="1048673" name="object 3"/>
          <p:cNvSpPr txBox="1"/>
          <p:nvPr/>
        </p:nvSpPr>
        <p:spPr>
          <a:xfrm>
            <a:off x="289720" y="1234477"/>
            <a:ext cx="4033873" cy="307777"/>
          </a:xfrm>
          <a:prstGeom prst="rect"/>
          <a:solidFill>
            <a:srgbClr val="2E3092"/>
          </a:solidFill>
        </p:spPr>
        <p:txBody>
          <a:bodyPr bIns="0" lIns="0" rIns="0" rtlCol="0" tIns="0" vert="horz" wrap="square">
            <a:spAutoFit/>
          </a:bodyPr>
          <a:p>
            <a:pPr marL="70553">
              <a:lnSpc>
                <a:spcPts val="2372"/>
              </a:lnSpc>
            </a:pPr>
            <a:r>
              <a:rPr dirty="0" sz="2052" spc="-30">
                <a:solidFill>
                  <a:srgbClr val="FFFFFF"/>
                </a:solidFill>
                <a:latin typeface="Trebuchet MS"/>
                <a:cs typeface="Trebuchet MS"/>
              </a:rPr>
              <a:t>AVL</a:t>
            </a:r>
            <a:r>
              <a:rPr dirty="0" sz="2052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2" spc="-135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1048674" name="object 4"/>
          <p:cNvSpPr txBox="1"/>
          <p:nvPr/>
        </p:nvSpPr>
        <p:spPr>
          <a:xfrm>
            <a:off x="289720" y="1531720"/>
            <a:ext cx="4033873" cy="884455"/>
          </a:xfrm>
          <a:prstGeom prst="rect"/>
          <a:solidFill>
            <a:srgbClr val="8781BD"/>
          </a:solidFill>
        </p:spPr>
        <p:txBody>
          <a:bodyPr bIns="0" lIns="0" rIns="0" rtlCol="0" tIns="43225" vert="horz" wrap="square">
            <a:spAutoFit/>
          </a:bodyPr>
          <a:p>
            <a:pPr marL="70553" marR="318439">
              <a:lnSpc>
                <a:spcPct val="107400"/>
              </a:lnSpc>
              <a:spcBef>
                <a:spcPts val="341"/>
              </a:spcBef>
            </a:pPr>
            <a:r>
              <a:rPr dirty="0" sz="1702">
                <a:solidFill>
                  <a:srgbClr val="FFFFFF"/>
                </a:solidFill>
                <a:latin typeface="LM Sans 17"/>
                <a:cs typeface="LM Sans 17"/>
              </a:rPr>
              <a:t>If </a:t>
            </a:r>
            <a:r>
              <a:rPr dirty="0" sz="1702" spc="-10">
                <a:solidFill>
                  <a:srgbClr val="FFFFFF"/>
                </a:solidFill>
                <a:latin typeface="LM Sans 17"/>
                <a:cs typeface="LM Sans 17"/>
              </a:rPr>
              <a:t>you </a:t>
            </a:r>
            <a:r>
              <a:rPr dirty="0" sz="1702" spc="5">
                <a:solidFill>
                  <a:srgbClr val="FFFFFF"/>
                </a:solidFill>
                <a:latin typeface="LM Sans 17"/>
                <a:cs typeface="LM Sans 17"/>
              </a:rPr>
              <a:t>can </a:t>
            </a:r>
            <a:r>
              <a:rPr dirty="0" sz="1702">
                <a:solidFill>
                  <a:srgbClr val="FFFFFF"/>
                </a:solidFill>
                <a:latin typeface="LM Sans 17"/>
                <a:cs typeface="LM Sans 17"/>
              </a:rPr>
              <a:t>maintain </a:t>
            </a:r>
            <a:r>
              <a:rPr dirty="0" sz="1702" spc="5">
                <a:solidFill>
                  <a:srgbClr val="FFFFFF"/>
                </a:solidFill>
                <a:latin typeface="LM Sans 17"/>
                <a:cs typeface="LM Sans 17"/>
              </a:rPr>
              <a:t>the </a:t>
            </a:r>
            <a:r>
              <a:rPr dirty="0" sz="1702" spc="-55">
                <a:solidFill>
                  <a:srgbClr val="FFFFFF"/>
                </a:solidFill>
                <a:latin typeface="LM Sans 17"/>
                <a:cs typeface="LM Sans 17"/>
              </a:rPr>
              <a:t>AVL </a:t>
            </a:r>
            <a:r>
              <a:rPr dirty="0" sz="1702" spc="-15">
                <a:solidFill>
                  <a:srgbClr val="FFFFFF"/>
                </a:solidFill>
                <a:latin typeface="LM Sans 17"/>
                <a:cs typeface="LM Sans 17"/>
              </a:rPr>
              <a:t>property, </a:t>
            </a:r>
            <a:r>
              <a:rPr dirty="0" sz="1702" spc="-10">
                <a:solidFill>
                  <a:srgbClr val="FFFFFF"/>
                </a:solidFill>
                <a:latin typeface="LM Sans 17"/>
                <a:cs typeface="LM Sans 17"/>
              </a:rPr>
              <a:t>you  </a:t>
            </a:r>
            <a:r>
              <a:rPr dirty="0" sz="1702" spc="5">
                <a:solidFill>
                  <a:srgbClr val="FFFFFF"/>
                </a:solidFill>
                <a:latin typeface="LM Sans 17"/>
                <a:cs typeface="LM Sans 17"/>
              </a:rPr>
              <a:t>can perform operations in </a:t>
            </a:r>
            <a:r>
              <a:rPr dirty="0" sz="1702" i="1" spc="25">
                <a:solidFill>
                  <a:srgbClr val="FFFFFF"/>
                </a:solidFill>
                <a:latin typeface="LM Sans 17"/>
                <a:cs typeface="LM Sans 17"/>
              </a:rPr>
              <a:t>O</a:t>
            </a:r>
            <a:r>
              <a:rPr dirty="0" sz="1702" spc="25">
                <a:solidFill>
                  <a:srgbClr val="FFFFFF"/>
                </a:solidFill>
                <a:latin typeface="LM Sans 17"/>
                <a:cs typeface="LM Sans 17"/>
              </a:rPr>
              <a:t>(log(</a:t>
            </a:r>
            <a:r>
              <a:rPr dirty="0" sz="1702" i="1" spc="25">
                <a:solidFill>
                  <a:srgbClr val="FFFFFF"/>
                </a:solidFill>
                <a:latin typeface="LM Sans 17"/>
                <a:cs typeface="LM Sans 17"/>
              </a:rPr>
              <a:t>n</a:t>
            </a:r>
            <a:r>
              <a:rPr dirty="0" sz="1702" spc="25">
                <a:solidFill>
                  <a:srgbClr val="FFFFFF"/>
                </a:solidFill>
                <a:latin typeface="LM Sans 17"/>
                <a:cs typeface="LM Sans 17"/>
              </a:rPr>
              <a:t>))</a:t>
            </a:r>
            <a:r>
              <a:rPr dirty="0" sz="1702">
                <a:solidFill>
                  <a:srgbClr val="FFFFFF"/>
                </a:solidFill>
                <a:latin typeface="LM Sans 17"/>
                <a:cs typeface="LM Sans 17"/>
              </a:rPr>
              <a:t> time.</a:t>
            </a:r>
            <a:endParaRPr dirty="0"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/>
          <p:nvPr/>
        </p:nvSpPr>
        <p:spPr>
          <a:xfrm>
            <a:off x="289720" y="642667"/>
            <a:ext cx="4033873" cy="386479"/>
          </a:xfrm>
          <a:custGeom>
            <a:avLst/>
            <a:ah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bIns="0" lIns="0" rIns="0" rtlCol="0" tIns="0" wrap="square"/>
          <a:p>
            <a:endParaRPr sz="1802"/>
          </a:p>
        </p:txBody>
      </p:sp>
      <p:sp>
        <p:nvSpPr>
          <p:cNvPr id="1048593" name="object 3"/>
          <p:cNvSpPr txBox="1">
            <a:spLocks noGrp="1"/>
          </p:cNvSpPr>
          <p:nvPr>
            <p:ph type="title"/>
          </p:nvPr>
        </p:nvSpPr>
        <p:spPr>
          <a:xfrm>
            <a:off x="347653" y="624887"/>
            <a:ext cx="2012487" cy="624219"/>
          </a:xfrm>
          <a:prstGeom prst="rect"/>
        </p:spPr>
        <p:txBody>
          <a:bodyPr bIns="0" lIns="0" rIns="0" rtlCol="0" tIns="14619" vert="horz" wrap="square">
            <a:spAutoFit/>
          </a:bodyPr>
          <a:p>
            <a:pPr marL="12712">
              <a:spcBef>
                <a:spcPts val="114"/>
              </a:spcBef>
            </a:pPr>
            <a:r>
              <a:rPr b="0" dirty="0" sz="2052" spc="-14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b="0" dirty="0" sz="2052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dirty="0" sz="2052" spc="-155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1048594" name="object 5"/>
          <p:cNvSpPr/>
          <p:nvPr/>
        </p:nvSpPr>
        <p:spPr>
          <a:xfrm>
            <a:off x="289720" y="1028995"/>
            <a:ext cx="4033873" cy="1006180"/>
          </a:xfrm>
          <a:custGeom>
            <a:avLst/>
            <a:ahLst/>
            <a:rect l="l" t="t" r="r" b="b"/>
            <a:pathLst>
              <a:path w="4029710" h="1504950">
                <a:moveTo>
                  <a:pt x="4029151" y="0"/>
                </a:moveTo>
                <a:lnTo>
                  <a:pt x="0" y="0"/>
                </a:lnTo>
                <a:lnTo>
                  <a:pt x="0" y="1504873"/>
                </a:lnTo>
                <a:lnTo>
                  <a:pt x="4029151" y="1504873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</p:spPr>
        <p:txBody>
          <a:bodyPr bIns="0" lIns="0" rIns="0" rtlCol="0" tIns="0" wrap="square"/>
          <a:p>
            <a:endParaRPr sz="1802"/>
          </a:p>
        </p:txBody>
      </p:sp>
      <p:sp>
        <p:nvSpPr>
          <p:cNvPr id="1048595" name="object 6"/>
          <p:cNvSpPr/>
          <p:nvPr/>
        </p:nvSpPr>
        <p:spPr>
          <a:xfrm>
            <a:off x="400465" y="1318857"/>
            <a:ext cx="94191" cy="411520"/>
          </a:xfrm>
          <a:custGeom>
            <a:avLst/>
            <a:gdLst>
              <a:gd name="connsiteX0" fmla="*/ 103521 w 103521"/>
              <a:gd name="connsiteY0" fmla="*/ 528931 h 726719"/>
              <a:gd name="connsiteX1" fmla="*/ 0 w 103521"/>
              <a:gd name="connsiteY1" fmla="*/ 632625 h 726719"/>
              <a:gd name="connsiteX2" fmla="*/ 0 w 103521"/>
              <a:gd name="connsiteY2" fmla="*/ 726719 h 726719"/>
              <a:gd name="connsiteX3" fmla="*/ 94094 w 103521"/>
              <a:gd name="connsiteY3" fmla="*/ 726719 h 726719"/>
              <a:gd name="connsiteX4" fmla="*/ 103521 w 103521"/>
              <a:gd name="connsiteY4" fmla="*/ 528931 h 726719"/>
              <a:gd name="connsiteX0" fmla="*/ 94094 w 103521"/>
              <a:gd name="connsiteY0" fmla="*/ 316318 h 726719"/>
              <a:gd name="connsiteX1" fmla="*/ 0 w 103521"/>
              <a:gd name="connsiteY1" fmla="*/ 316318 h 726719"/>
              <a:gd name="connsiteX2" fmla="*/ 0 w 103521"/>
              <a:gd name="connsiteY2" fmla="*/ 410413 h 726719"/>
              <a:gd name="connsiteX3" fmla="*/ 94094 w 103521"/>
              <a:gd name="connsiteY3" fmla="*/ 410413 h 726719"/>
              <a:gd name="connsiteX4" fmla="*/ 94094 w 103521"/>
              <a:gd name="connsiteY4" fmla="*/ 316318 h 726719"/>
              <a:gd name="connsiteX0" fmla="*/ 94094 w 103521"/>
              <a:gd name="connsiteY0" fmla="*/ 0 h 726719"/>
              <a:gd name="connsiteX1" fmla="*/ 0 w 103521"/>
              <a:gd name="connsiteY1" fmla="*/ 0 h 726719"/>
              <a:gd name="connsiteX2" fmla="*/ 0 w 103521"/>
              <a:gd name="connsiteY2" fmla="*/ 94094 h 726719"/>
              <a:gd name="connsiteX3" fmla="*/ 94094 w 103521"/>
              <a:gd name="connsiteY3" fmla="*/ 94094 h 726719"/>
              <a:gd name="connsiteX4" fmla="*/ 94094 w 103521"/>
              <a:gd name="connsiteY4" fmla="*/ 0 h 726719"/>
              <a:gd name="connsiteX0" fmla="*/ 103521 w 103521"/>
              <a:gd name="connsiteY0" fmla="*/ 528931 h 726719"/>
              <a:gd name="connsiteX1" fmla="*/ 0 w 103521"/>
              <a:gd name="connsiteY1" fmla="*/ 632625 h 726719"/>
              <a:gd name="connsiteX2" fmla="*/ 0 w 103521"/>
              <a:gd name="connsiteY2" fmla="*/ 726719 h 726719"/>
              <a:gd name="connsiteX3" fmla="*/ 103521 w 103521"/>
              <a:gd name="connsiteY3" fmla="*/ 557036 h 726719"/>
              <a:gd name="connsiteX4" fmla="*/ 103521 w 103521"/>
              <a:gd name="connsiteY4" fmla="*/ 528931 h 726719"/>
              <a:gd name="connsiteX0" fmla="*/ 94094 w 103521"/>
              <a:gd name="connsiteY0" fmla="*/ 316318 h 726719"/>
              <a:gd name="connsiteX1" fmla="*/ 0 w 103521"/>
              <a:gd name="connsiteY1" fmla="*/ 316318 h 726719"/>
              <a:gd name="connsiteX2" fmla="*/ 0 w 103521"/>
              <a:gd name="connsiteY2" fmla="*/ 410413 h 726719"/>
              <a:gd name="connsiteX3" fmla="*/ 94094 w 103521"/>
              <a:gd name="connsiteY3" fmla="*/ 410413 h 726719"/>
              <a:gd name="connsiteX4" fmla="*/ 94094 w 103521"/>
              <a:gd name="connsiteY4" fmla="*/ 316318 h 726719"/>
              <a:gd name="connsiteX0" fmla="*/ 94094 w 103521"/>
              <a:gd name="connsiteY0" fmla="*/ 0 h 726719"/>
              <a:gd name="connsiteX1" fmla="*/ 0 w 103521"/>
              <a:gd name="connsiteY1" fmla="*/ 0 h 726719"/>
              <a:gd name="connsiteX2" fmla="*/ 0 w 103521"/>
              <a:gd name="connsiteY2" fmla="*/ 94094 h 726719"/>
              <a:gd name="connsiteX3" fmla="*/ 94094 w 103521"/>
              <a:gd name="connsiteY3" fmla="*/ 94094 h 726719"/>
              <a:gd name="connsiteX4" fmla="*/ 94094 w 103521"/>
              <a:gd name="connsiteY4" fmla="*/ 0 h 726719"/>
              <a:gd name="connsiteX0" fmla="*/ 103521 w 103521"/>
              <a:gd name="connsiteY0" fmla="*/ 528931 h 632625"/>
              <a:gd name="connsiteX1" fmla="*/ 0 w 103521"/>
              <a:gd name="connsiteY1" fmla="*/ 632625 h 632625"/>
              <a:gd name="connsiteX2" fmla="*/ 94268 w 103521"/>
              <a:gd name="connsiteY2" fmla="*/ 557036 h 632625"/>
              <a:gd name="connsiteX3" fmla="*/ 103521 w 103521"/>
              <a:gd name="connsiteY3" fmla="*/ 557036 h 632625"/>
              <a:gd name="connsiteX4" fmla="*/ 103521 w 103521"/>
              <a:gd name="connsiteY4" fmla="*/ 528931 h 632625"/>
              <a:gd name="connsiteX0" fmla="*/ 94094 w 103521"/>
              <a:gd name="connsiteY0" fmla="*/ 316318 h 632625"/>
              <a:gd name="connsiteX1" fmla="*/ 0 w 103521"/>
              <a:gd name="connsiteY1" fmla="*/ 316318 h 632625"/>
              <a:gd name="connsiteX2" fmla="*/ 0 w 103521"/>
              <a:gd name="connsiteY2" fmla="*/ 410413 h 632625"/>
              <a:gd name="connsiteX3" fmla="*/ 94094 w 103521"/>
              <a:gd name="connsiteY3" fmla="*/ 410413 h 632625"/>
              <a:gd name="connsiteX4" fmla="*/ 94094 w 103521"/>
              <a:gd name="connsiteY4" fmla="*/ 316318 h 632625"/>
              <a:gd name="connsiteX0" fmla="*/ 94094 w 103521"/>
              <a:gd name="connsiteY0" fmla="*/ 0 h 632625"/>
              <a:gd name="connsiteX1" fmla="*/ 0 w 103521"/>
              <a:gd name="connsiteY1" fmla="*/ 0 h 632625"/>
              <a:gd name="connsiteX2" fmla="*/ 0 w 103521"/>
              <a:gd name="connsiteY2" fmla="*/ 94094 h 632625"/>
              <a:gd name="connsiteX3" fmla="*/ 94094 w 103521"/>
              <a:gd name="connsiteY3" fmla="*/ 94094 h 632625"/>
              <a:gd name="connsiteX4" fmla="*/ 94094 w 103521"/>
              <a:gd name="connsiteY4" fmla="*/ 0 h 632625"/>
              <a:gd name="connsiteX0" fmla="*/ 103521 w 103695"/>
              <a:gd name="connsiteY0" fmla="*/ 528931 h 557036"/>
              <a:gd name="connsiteX1" fmla="*/ 103695 w 103695"/>
              <a:gd name="connsiteY1" fmla="*/ 552497 h 557036"/>
              <a:gd name="connsiteX2" fmla="*/ 94268 w 103695"/>
              <a:gd name="connsiteY2" fmla="*/ 557036 h 557036"/>
              <a:gd name="connsiteX3" fmla="*/ 103521 w 103695"/>
              <a:gd name="connsiteY3" fmla="*/ 557036 h 557036"/>
              <a:gd name="connsiteX4" fmla="*/ 103521 w 103695"/>
              <a:gd name="connsiteY4" fmla="*/ 528931 h 557036"/>
              <a:gd name="connsiteX0" fmla="*/ 94094 w 103695"/>
              <a:gd name="connsiteY0" fmla="*/ 316318 h 557036"/>
              <a:gd name="connsiteX1" fmla="*/ 0 w 103695"/>
              <a:gd name="connsiteY1" fmla="*/ 316318 h 557036"/>
              <a:gd name="connsiteX2" fmla="*/ 0 w 103695"/>
              <a:gd name="connsiteY2" fmla="*/ 410413 h 557036"/>
              <a:gd name="connsiteX3" fmla="*/ 94094 w 103695"/>
              <a:gd name="connsiteY3" fmla="*/ 410413 h 557036"/>
              <a:gd name="connsiteX4" fmla="*/ 94094 w 103695"/>
              <a:gd name="connsiteY4" fmla="*/ 316318 h 557036"/>
              <a:gd name="connsiteX0" fmla="*/ 94094 w 103695"/>
              <a:gd name="connsiteY0" fmla="*/ 0 h 557036"/>
              <a:gd name="connsiteX1" fmla="*/ 0 w 103695"/>
              <a:gd name="connsiteY1" fmla="*/ 0 h 557036"/>
              <a:gd name="connsiteX2" fmla="*/ 0 w 103695"/>
              <a:gd name="connsiteY2" fmla="*/ 94094 h 557036"/>
              <a:gd name="connsiteX3" fmla="*/ 94094 w 103695"/>
              <a:gd name="connsiteY3" fmla="*/ 94094 h 557036"/>
              <a:gd name="connsiteX4" fmla="*/ 94094 w 103695"/>
              <a:gd name="connsiteY4" fmla="*/ 0 h 557036"/>
              <a:gd name="connsiteX0" fmla="*/ 37534 w 103695"/>
              <a:gd name="connsiteY0" fmla="*/ 330969 h 557036"/>
              <a:gd name="connsiteX1" fmla="*/ 103695 w 103695"/>
              <a:gd name="connsiteY1" fmla="*/ 552497 h 557036"/>
              <a:gd name="connsiteX2" fmla="*/ 94268 w 103695"/>
              <a:gd name="connsiteY2" fmla="*/ 557036 h 557036"/>
              <a:gd name="connsiteX3" fmla="*/ 103521 w 103695"/>
              <a:gd name="connsiteY3" fmla="*/ 557036 h 557036"/>
              <a:gd name="connsiteX4" fmla="*/ 37534 w 103695"/>
              <a:gd name="connsiteY4" fmla="*/ 330969 h 557036"/>
              <a:gd name="connsiteX0" fmla="*/ 94094 w 103695"/>
              <a:gd name="connsiteY0" fmla="*/ 316318 h 557036"/>
              <a:gd name="connsiteX1" fmla="*/ 0 w 103695"/>
              <a:gd name="connsiteY1" fmla="*/ 316318 h 557036"/>
              <a:gd name="connsiteX2" fmla="*/ 0 w 103695"/>
              <a:gd name="connsiteY2" fmla="*/ 410413 h 557036"/>
              <a:gd name="connsiteX3" fmla="*/ 94094 w 103695"/>
              <a:gd name="connsiteY3" fmla="*/ 410413 h 557036"/>
              <a:gd name="connsiteX4" fmla="*/ 94094 w 103695"/>
              <a:gd name="connsiteY4" fmla="*/ 316318 h 557036"/>
              <a:gd name="connsiteX0" fmla="*/ 94094 w 103695"/>
              <a:gd name="connsiteY0" fmla="*/ 0 h 557036"/>
              <a:gd name="connsiteX1" fmla="*/ 0 w 103695"/>
              <a:gd name="connsiteY1" fmla="*/ 0 h 557036"/>
              <a:gd name="connsiteX2" fmla="*/ 0 w 103695"/>
              <a:gd name="connsiteY2" fmla="*/ 94094 h 557036"/>
              <a:gd name="connsiteX3" fmla="*/ 94094 w 103695"/>
              <a:gd name="connsiteY3" fmla="*/ 94094 h 557036"/>
              <a:gd name="connsiteX4" fmla="*/ 94094 w 103695"/>
              <a:gd name="connsiteY4" fmla="*/ 0 h 557036"/>
              <a:gd name="connsiteX0" fmla="*/ 37534 w 103695"/>
              <a:gd name="connsiteY0" fmla="*/ 330969 h 557036"/>
              <a:gd name="connsiteX1" fmla="*/ 103695 w 103695"/>
              <a:gd name="connsiteY1" fmla="*/ 552497 h 557036"/>
              <a:gd name="connsiteX2" fmla="*/ 94268 w 103695"/>
              <a:gd name="connsiteY2" fmla="*/ 557036 h 557036"/>
              <a:gd name="connsiteX3" fmla="*/ 51673 w 103695"/>
              <a:gd name="connsiteY3" fmla="*/ 354360 h 557036"/>
              <a:gd name="connsiteX4" fmla="*/ 37534 w 103695"/>
              <a:gd name="connsiteY4" fmla="*/ 330969 h 557036"/>
              <a:gd name="connsiteX0" fmla="*/ 94094 w 103695"/>
              <a:gd name="connsiteY0" fmla="*/ 316318 h 557036"/>
              <a:gd name="connsiteX1" fmla="*/ 0 w 103695"/>
              <a:gd name="connsiteY1" fmla="*/ 316318 h 557036"/>
              <a:gd name="connsiteX2" fmla="*/ 0 w 103695"/>
              <a:gd name="connsiteY2" fmla="*/ 410413 h 557036"/>
              <a:gd name="connsiteX3" fmla="*/ 94094 w 103695"/>
              <a:gd name="connsiteY3" fmla="*/ 410413 h 557036"/>
              <a:gd name="connsiteX4" fmla="*/ 94094 w 103695"/>
              <a:gd name="connsiteY4" fmla="*/ 316318 h 557036"/>
              <a:gd name="connsiteX0" fmla="*/ 94094 w 103695"/>
              <a:gd name="connsiteY0" fmla="*/ 0 h 557036"/>
              <a:gd name="connsiteX1" fmla="*/ 0 w 103695"/>
              <a:gd name="connsiteY1" fmla="*/ 0 h 557036"/>
              <a:gd name="connsiteX2" fmla="*/ 0 w 103695"/>
              <a:gd name="connsiteY2" fmla="*/ 94094 h 557036"/>
              <a:gd name="connsiteX3" fmla="*/ 94094 w 103695"/>
              <a:gd name="connsiteY3" fmla="*/ 94094 h 557036"/>
              <a:gd name="connsiteX4" fmla="*/ 94094 w 103695"/>
              <a:gd name="connsiteY4" fmla="*/ 0 h 557036"/>
              <a:gd name="connsiteX0" fmla="*/ 37534 w 103695"/>
              <a:gd name="connsiteY0" fmla="*/ 330969 h 552497"/>
              <a:gd name="connsiteX1" fmla="*/ 103695 w 103695"/>
              <a:gd name="connsiteY1" fmla="*/ 552497 h 552497"/>
              <a:gd name="connsiteX2" fmla="*/ 18854 w 103695"/>
              <a:gd name="connsiteY2" fmla="*/ 373214 h 552497"/>
              <a:gd name="connsiteX3" fmla="*/ 51673 w 103695"/>
              <a:gd name="connsiteY3" fmla="*/ 354360 h 552497"/>
              <a:gd name="connsiteX4" fmla="*/ 37534 w 103695"/>
              <a:gd name="connsiteY4" fmla="*/ 330969 h 552497"/>
              <a:gd name="connsiteX0" fmla="*/ 94094 w 103695"/>
              <a:gd name="connsiteY0" fmla="*/ 316318 h 552497"/>
              <a:gd name="connsiteX1" fmla="*/ 0 w 103695"/>
              <a:gd name="connsiteY1" fmla="*/ 316318 h 552497"/>
              <a:gd name="connsiteX2" fmla="*/ 0 w 103695"/>
              <a:gd name="connsiteY2" fmla="*/ 410413 h 552497"/>
              <a:gd name="connsiteX3" fmla="*/ 94094 w 103695"/>
              <a:gd name="connsiteY3" fmla="*/ 410413 h 552497"/>
              <a:gd name="connsiteX4" fmla="*/ 94094 w 103695"/>
              <a:gd name="connsiteY4" fmla="*/ 316318 h 552497"/>
              <a:gd name="connsiteX0" fmla="*/ 94094 w 103695"/>
              <a:gd name="connsiteY0" fmla="*/ 0 h 552497"/>
              <a:gd name="connsiteX1" fmla="*/ 0 w 103695"/>
              <a:gd name="connsiteY1" fmla="*/ 0 h 552497"/>
              <a:gd name="connsiteX2" fmla="*/ 0 w 103695"/>
              <a:gd name="connsiteY2" fmla="*/ 94094 h 552497"/>
              <a:gd name="connsiteX3" fmla="*/ 94094 w 103695"/>
              <a:gd name="connsiteY3" fmla="*/ 94094 h 552497"/>
              <a:gd name="connsiteX4" fmla="*/ 94094 w 103695"/>
              <a:gd name="connsiteY4" fmla="*/ 0 h 552497"/>
              <a:gd name="connsiteX0" fmla="*/ 37534 w 94094"/>
              <a:gd name="connsiteY0" fmla="*/ 330969 h 411095"/>
              <a:gd name="connsiteX1" fmla="*/ 42421 w 94094"/>
              <a:gd name="connsiteY1" fmla="*/ 411095 h 411095"/>
              <a:gd name="connsiteX2" fmla="*/ 18854 w 94094"/>
              <a:gd name="connsiteY2" fmla="*/ 373214 h 411095"/>
              <a:gd name="connsiteX3" fmla="*/ 51673 w 94094"/>
              <a:gd name="connsiteY3" fmla="*/ 354360 h 411095"/>
              <a:gd name="connsiteX4" fmla="*/ 37534 w 94094"/>
              <a:gd name="connsiteY4" fmla="*/ 330969 h 411095"/>
              <a:gd name="connsiteX0" fmla="*/ 94094 w 94094"/>
              <a:gd name="connsiteY0" fmla="*/ 316318 h 411095"/>
              <a:gd name="connsiteX1" fmla="*/ 0 w 94094"/>
              <a:gd name="connsiteY1" fmla="*/ 316318 h 411095"/>
              <a:gd name="connsiteX2" fmla="*/ 0 w 94094"/>
              <a:gd name="connsiteY2" fmla="*/ 410413 h 411095"/>
              <a:gd name="connsiteX3" fmla="*/ 94094 w 94094"/>
              <a:gd name="connsiteY3" fmla="*/ 410413 h 411095"/>
              <a:gd name="connsiteX4" fmla="*/ 94094 w 94094"/>
              <a:gd name="connsiteY4" fmla="*/ 316318 h 411095"/>
              <a:gd name="connsiteX0" fmla="*/ 94094 w 94094"/>
              <a:gd name="connsiteY0" fmla="*/ 0 h 411095"/>
              <a:gd name="connsiteX1" fmla="*/ 0 w 94094"/>
              <a:gd name="connsiteY1" fmla="*/ 0 h 411095"/>
              <a:gd name="connsiteX2" fmla="*/ 0 w 94094"/>
              <a:gd name="connsiteY2" fmla="*/ 94094 h 411095"/>
              <a:gd name="connsiteX3" fmla="*/ 94094 w 94094"/>
              <a:gd name="connsiteY3" fmla="*/ 94094 h 411095"/>
              <a:gd name="connsiteX4" fmla="*/ 94094 w 94094"/>
              <a:gd name="connsiteY4" fmla="*/ 0 h 41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4" h="411095">
                <a:moveTo>
                  <a:pt x="37534" y="330969"/>
                </a:moveTo>
                <a:lnTo>
                  <a:pt x="42421" y="411095"/>
                </a:lnTo>
                <a:lnTo>
                  <a:pt x="18854" y="373214"/>
                </a:lnTo>
                <a:lnTo>
                  <a:pt x="51673" y="354360"/>
                </a:lnTo>
                <a:lnTo>
                  <a:pt x="37534" y="330969"/>
                </a:lnTo>
                <a:close/>
              </a:path>
              <a:path w="94094" h="411095">
                <a:moveTo>
                  <a:pt x="94094" y="316318"/>
                </a:moveTo>
                <a:lnTo>
                  <a:pt x="0" y="316318"/>
                </a:lnTo>
                <a:lnTo>
                  <a:pt x="0" y="410413"/>
                </a:lnTo>
                <a:lnTo>
                  <a:pt x="94094" y="410413"/>
                </a:lnTo>
                <a:lnTo>
                  <a:pt x="94094" y="316318"/>
                </a:lnTo>
                <a:close/>
              </a:path>
              <a:path w="94094" h="41109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>
            <a:endParaRPr sz="1802"/>
          </a:p>
        </p:txBody>
      </p:sp>
      <p:sp>
        <p:nvSpPr>
          <p:cNvPr id="1048596" name="object 7"/>
          <p:cNvSpPr txBox="1">
            <a:spLocks noGrp="1"/>
          </p:cNvSpPr>
          <p:nvPr>
            <p:ph type="body" idx="1"/>
          </p:nvPr>
        </p:nvSpPr>
        <p:spPr>
          <a:xfrm>
            <a:off x="195096" y="1026367"/>
            <a:ext cx="4324419" cy="804211"/>
          </a:xfrm>
          <a:prstGeom prst="rect"/>
        </p:spPr>
        <p:txBody>
          <a:bodyPr bIns="0" lIns="0" rIns="0" rtlCol="0" tIns="187976" vert="horz" wrap="square">
            <a:spAutoFit/>
          </a:bodyPr>
          <a:p>
            <a:pPr marL="413780" marR="5085">
              <a:lnSpc>
                <a:spcPct val="122100"/>
              </a:lnSpc>
              <a:spcBef>
                <a:spcPts val="95"/>
              </a:spcBef>
            </a:pPr>
            <a:r>
              <a:rPr dirty="0" sz="1602" spc="5">
                <a:solidFill>
                  <a:srgbClr val="FFFFFF"/>
                </a:solidFill>
              </a:rPr>
              <a:t>Understand</a:t>
            </a:r>
            <a:r>
              <a:rPr dirty="0" sz="1602" spc="-55">
                <a:solidFill>
                  <a:srgbClr val="FFFFFF"/>
                </a:solidFill>
              </a:rPr>
              <a:t> </a:t>
            </a:r>
            <a:r>
              <a:rPr dirty="0" sz="1602" spc="5">
                <a:solidFill>
                  <a:srgbClr val="FFFFFF"/>
                </a:solidFill>
              </a:rPr>
              <a:t>what</a:t>
            </a:r>
            <a:r>
              <a:rPr dirty="0" sz="1602" spc="-55">
                <a:solidFill>
                  <a:srgbClr val="FFFFFF"/>
                </a:solidFill>
              </a:rPr>
              <a:t> </a:t>
            </a:r>
            <a:r>
              <a:rPr dirty="0" sz="1602" spc="5">
                <a:solidFill>
                  <a:srgbClr val="FFFFFF"/>
                </a:solidFill>
              </a:rPr>
              <a:t>the</a:t>
            </a:r>
            <a:r>
              <a:rPr dirty="0" sz="1602" spc="-55">
                <a:solidFill>
                  <a:srgbClr val="FFFFFF"/>
                </a:solidFill>
              </a:rPr>
              <a:t> </a:t>
            </a:r>
            <a:r>
              <a:rPr dirty="0" sz="1602">
                <a:solidFill>
                  <a:srgbClr val="FFFFFF"/>
                </a:solidFill>
              </a:rPr>
              <a:t>height</a:t>
            </a:r>
            <a:r>
              <a:rPr dirty="0" sz="1602" spc="-50">
                <a:solidFill>
                  <a:srgbClr val="FFFFFF"/>
                </a:solidFill>
              </a:rPr>
              <a:t> </a:t>
            </a:r>
            <a:r>
              <a:rPr dirty="0" sz="1602" spc="5">
                <a:solidFill>
                  <a:srgbClr val="FFFFFF"/>
                </a:solidFill>
              </a:rPr>
              <a:t>of</a:t>
            </a:r>
            <a:r>
              <a:rPr dirty="0" sz="1602" spc="-55">
                <a:solidFill>
                  <a:srgbClr val="FFFFFF"/>
                </a:solidFill>
              </a:rPr>
              <a:t> </a:t>
            </a:r>
            <a:r>
              <a:rPr dirty="0" sz="1602" spc="5">
                <a:solidFill>
                  <a:srgbClr val="FFFFFF"/>
                </a:solidFill>
              </a:rPr>
              <a:t>a</a:t>
            </a:r>
            <a:r>
              <a:rPr dirty="0" sz="1602" spc="-55">
                <a:solidFill>
                  <a:srgbClr val="FFFFFF"/>
                </a:solidFill>
              </a:rPr>
              <a:t> </a:t>
            </a:r>
            <a:r>
              <a:rPr dirty="0" sz="1602" spc="15">
                <a:solidFill>
                  <a:srgbClr val="FFFFFF"/>
                </a:solidFill>
              </a:rPr>
              <a:t>node</a:t>
            </a:r>
            <a:r>
              <a:rPr dirty="0" sz="1602" spc="-55">
                <a:solidFill>
                  <a:srgbClr val="FFFFFF"/>
                </a:solidFill>
              </a:rPr>
              <a:t> </a:t>
            </a:r>
            <a:r>
              <a:rPr dirty="0" sz="1602">
                <a:solidFill>
                  <a:srgbClr val="FFFFFF"/>
                </a:solidFill>
              </a:rPr>
              <a:t>is.  </a:t>
            </a:r>
            <a:endParaRPr dirty="0" sz="1602" lang="en-US">
              <a:solidFill>
                <a:srgbClr val="FFFFFF"/>
              </a:solidFill>
            </a:endParaRPr>
          </a:p>
          <a:p>
            <a:pPr marL="413780" marR="5085">
              <a:lnSpc>
                <a:spcPct val="122100"/>
              </a:lnSpc>
              <a:spcBef>
                <a:spcPts val="95"/>
              </a:spcBef>
            </a:pPr>
            <a:r>
              <a:rPr dirty="0" sz="1602" spc="5">
                <a:solidFill>
                  <a:srgbClr val="FFFFFF"/>
                </a:solidFill>
              </a:rPr>
              <a:t>State </a:t>
            </a:r>
            <a:r>
              <a:rPr dirty="0" sz="1602" spc="5">
                <a:solidFill>
                  <a:srgbClr val="FFFFFF"/>
                </a:solidFill>
              </a:rPr>
              <a:t>the </a:t>
            </a:r>
            <a:r>
              <a:rPr dirty="0" sz="1602" spc="-55">
                <a:solidFill>
                  <a:srgbClr val="FFFFFF"/>
                </a:solidFill>
              </a:rPr>
              <a:t>AVL</a:t>
            </a:r>
            <a:r>
              <a:rPr dirty="0" sz="1602" spc="-5">
                <a:solidFill>
                  <a:srgbClr val="FFFFFF"/>
                </a:solidFill>
              </a:rPr>
              <a:t> </a:t>
            </a:r>
            <a:r>
              <a:rPr dirty="0" sz="1602" spc="-15">
                <a:solidFill>
                  <a:srgbClr val="FFFFFF"/>
                </a:solidFill>
              </a:rPr>
              <a:t>property</a:t>
            </a:r>
            <a:r>
              <a:rPr dirty="0" sz="1602" spc="-15">
                <a:solidFill>
                  <a:srgbClr val="FFFFFF"/>
                </a:solidFill>
              </a:rPr>
              <a:t>.</a:t>
            </a:r>
            <a:endParaRPr dirty="0" sz="1602" spc="-1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p>
            <a:r>
              <a:rPr b="0" dirty="0" lang="en-US" smtClean="0"/>
              <a:t>Agenda</a:t>
            </a:r>
            <a:endParaRPr b="0" dirty="0" lang="en-US"/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324185" y="738753"/>
          <a:ext cx="3356265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cxnSp>
        <p:nvCxnSpPr>
          <p:cNvPr id="3145728" name="Curved Connector 5"/>
          <p:cNvCxnSpPr>
            <a:cxnSpLocks/>
          </p:cNvCxnSpPr>
          <p:nvPr/>
        </p:nvCxnSpPr>
        <p:spPr>
          <a:xfrm rot="10800000">
            <a:off x="3680448" y="1272704"/>
            <a:ext cx="610230" cy="12713"/>
          </a:xfrm>
          <a:prstGeom prst="curvedConnector3"/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/>
          <p:nvPr/>
        </p:nvSpPr>
        <p:spPr>
          <a:xfrm>
            <a:off x="1823353" y="41452"/>
            <a:ext cx="964926" cy="727092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dirty="0" sz="2453" spc="-176">
                <a:solidFill>
                  <a:srgbClr val="006EB8"/>
                </a:solidFill>
                <a:latin typeface="Trebuchet MS"/>
                <a:cs typeface="Trebuchet MS"/>
              </a:rPr>
              <a:t>Balance</a:t>
            </a:r>
            <a:endParaRPr dirty="0" sz="2453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567298" y="1319971"/>
            <a:ext cx="94713" cy="94713"/>
          </a:xfrm>
          <a:custGeom>
            <a:av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>
            <a:endParaRPr sz="1802"/>
          </a:p>
        </p:txBody>
      </p:sp>
      <p:sp>
        <p:nvSpPr>
          <p:cNvPr id="1048611" name="object 4"/>
          <p:cNvSpPr txBox="1"/>
          <p:nvPr/>
        </p:nvSpPr>
        <p:spPr>
          <a:xfrm>
            <a:off x="749161" y="1196975"/>
            <a:ext cx="3388963" cy="633742"/>
          </a:xfrm>
          <a:prstGeom prst="rect"/>
        </p:spPr>
        <p:txBody>
          <a:bodyPr bIns="0" lIns="0" rIns="0" rtlCol="0" tIns="12077" vert="horz" wrap="square">
            <a:spAutoFit/>
          </a:bodyPr>
          <a:p>
            <a:pPr marL="12712" marR="5085">
              <a:lnSpc>
                <a:spcPct val="122100"/>
              </a:lnSpc>
              <a:spcBef>
                <a:spcPts val="95"/>
              </a:spcBef>
            </a:pPr>
            <a:r>
              <a:rPr dirty="0" sz="1702" spc="-5">
                <a:latin typeface="LM Sans 17"/>
                <a:cs typeface="LM Sans 17"/>
              </a:rPr>
              <a:t>Want </a:t>
            </a:r>
            <a:r>
              <a:rPr dirty="0" sz="1702" spc="5">
                <a:latin typeface="LM Sans 17"/>
                <a:cs typeface="LM Sans 17"/>
              </a:rPr>
              <a:t>to </a:t>
            </a:r>
            <a:r>
              <a:rPr dirty="0" sz="1702">
                <a:latin typeface="LM Sans 17"/>
                <a:cs typeface="LM Sans 17"/>
              </a:rPr>
              <a:t>maintain balance.  </a:t>
            </a:r>
            <a:endParaRPr dirty="0" sz="1702" lang="en-US">
              <a:latin typeface="LM Sans 17"/>
              <a:cs typeface="LM Sans 17"/>
            </a:endParaRPr>
          </a:p>
          <a:p>
            <a:pPr marL="12712" marR="5085">
              <a:lnSpc>
                <a:spcPct val="122100"/>
              </a:lnSpc>
              <a:spcBef>
                <a:spcPts val="95"/>
              </a:spcBef>
            </a:pPr>
            <a:r>
              <a:rPr dirty="0" sz="1702" spc="5">
                <a:latin typeface="LM Sans 17"/>
                <a:cs typeface="LM Sans 17"/>
              </a:rPr>
              <a:t>Need </a:t>
            </a:r>
            <a:r>
              <a:rPr dirty="0" sz="1702" spc="5">
                <a:latin typeface="LM Sans 17"/>
                <a:cs typeface="LM Sans 17"/>
              </a:rPr>
              <a:t>a </a:t>
            </a:r>
            <a:r>
              <a:rPr dirty="0" sz="1702" spc="-25">
                <a:latin typeface="LM Sans 17"/>
                <a:cs typeface="LM Sans 17"/>
              </a:rPr>
              <a:t>way </a:t>
            </a:r>
            <a:r>
              <a:rPr dirty="0" sz="1702" spc="5">
                <a:latin typeface="LM Sans 17"/>
                <a:cs typeface="LM Sans 17"/>
              </a:rPr>
              <a:t>to measure</a:t>
            </a:r>
            <a:r>
              <a:rPr dirty="0" sz="1702" spc="-5">
                <a:latin typeface="LM Sans 17"/>
                <a:cs typeface="LM Sans 17"/>
              </a:rPr>
              <a:t> </a:t>
            </a:r>
            <a:r>
              <a:rPr dirty="0" sz="1702">
                <a:latin typeface="LM Sans 17"/>
                <a:cs typeface="LM Sans 17"/>
              </a:rPr>
              <a:t>balance.</a:t>
            </a:r>
          </a:p>
        </p:txBody>
      </p:sp>
      <p:sp>
        <p:nvSpPr>
          <p:cNvPr id="1048612" name="object 5"/>
          <p:cNvSpPr/>
          <p:nvPr/>
        </p:nvSpPr>
        <p:spPr>
          <a:xfrm>
            <a:off x="567298" y="1636604"/>
            <a:ext cx="94713" cy="94713"/>
          </a:xfrm>
          <a:custGeom>
            <a:av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bIns="0" lIns="0" rIns="0" rtlCol="0" tIns="0" wrap="square"/>
          <a:p>
            <a:endParaRPr sz="1802"/>
          </a:p>
        </p:txBody>
      </p:sp>
    </p:spTree>
  </p:cSld>
  <p:clrMapOvr>
    <a:masterClrMapping/>
  </p:clrMapOvr>
  <p:transition>
    <p:cut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xfrm>
            <a:off x="1895692" y="69531"/>
            <a:ext cx="821903" cy="393523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b="0" dirty="0" spc="-155">
                <a:latin typeface="Trebuchet MS"/>
                <a:cs typeface="Trebuchet MS"/>
              </a:rPr>
              <a:t>Height</a:t>
            </a:r>
          </a:p>
        </p:txBody>
      </p:sp>
      <p:sp>
        <p:nvSpPr>
          <p:cNvPr id="1048617" name="object 3"/>
          <p:cNvSpPr txBox="1"/>
          <p:nvPr/>
        </p:nvSpPr>
        <p:spPr>
          <a:xfrm>
            <a:off x="289720" y="505481"/>
            <a:ext cx="4033873" cy="307777"/>
          </a:xfrm>
          <a:prstGeom prst="rect"/>
          <a:solidFill>
            <a:srgbClr val="ABE1FA"/>
          </a:solidFill>
        </p:spPr>
        <p:txBody>
          <a:bodyPr bIns="0" lIns="0" rIns="0" rtlCol="0" tIns="0" vert="horz" wrap="square">
            <a:spAutoFit/>
          </a:bodyPr>
          <a:p>
            <a:pPr marL="70553">
              <a:lnSpc>
                <a:spcPts val="2438"/>
              </a:lnSpc>
            </a:pPr>
            <a:r>
              <a:rPr dirty="0" sz="2052" spc="-135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1048618" name="object 4"/>
          <p:cNvSpPr txBox="1"/>
          <p:nvPr/>
        </p:nvSpPr>
        <p:spPr>
          <a:xfrm>
            <a:off x="289719" y="821390"/>
            <a:ext cx="4033873" cy="604185"/>
          </a:xfrm>
          <a:prstGeom prst="rect"/>
          <a:solidFill>
            <a:srgbClr val="D4EFFC"/>
          </a:solidFill>
        </p:spPr>
        <p:txBody>
          <a:bodyPr bIns="0" lIns="0" rIns="0" rtlCol="0" tIns="43225" vert="horz" wrap="square">
            <a:spAutoFit/>
          </a:bodyPr>
          <a:p>
            <a:pPr marL="70553" marR="280939">
              <a:lnSpc>
                <a:spcPct val="107400"/>
              </a:lnSpc>
              <a:spcBef>
                <a:spcPts val="341"/>
              </a:spcBef>
            </a:pPr>
            <a:r>
              <a:rPr dirty="0" sz="1702" spc="5">
                <a:latin typeface="LM Sans 17"/>
                <a:cs typeface="LM Sans 17"/>
              </a:rPr>
              <a:t>The</a:t>
            </a:r>
            <a:r>
              <a:rPr dirty="0" sz="1702" lang="en-US" spc="5">
                <a:latin typeface="LM Sans 17"/>
                <a:cs typeface="LM Sans 17"/>
              </a:rPr>
              <a:t> </a:t>
            </a:r>
            <a:r>
              <a:rPr dirty="0" sz="1702" spc="5">
                <a:solidFill>
                  <a:srgbClr val="006EB8"/>
                </a:solidFill>
                <a:latin typeface="LM Sans 17"/>
                <a:cs typeface="LM Sans 17"/>
              </a:rPr>
              <a:t>height</a:t>
            </a:r>
            <a:r>
              <a:rPr dirty="0" sz="1702" lang="en-US" spc="5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dirty="0" sz="1702" spc="5">
                <a:latin typeface="LM Sans 17"/>
                <a:cs typeface="LM Sans 17"/>
              </a:rPr>
              <a:t>of </a:t>
            </a:r>
            <a:r>
              <a:rPr dirty="0" sz="1702" spc="5">
                <a:latin typeface="LM Sans 17"/>
                <a:cs typeface="LM Sans 17"/>
              </a:rPr>
              <a:t>a </a:t>
            </a:r>
            <a:r>
              <a:rPr dirty="0" sz="1702" spc="15">
                <a:latin typeface="LM Sans 17"/>
                <a:cs typeface="LM Sans 17"/>
              </a:rPr>
              <a:t>node </a:t>
            </a:r>
            <a:r>
              <a:rPr dirty="0" sz="1702">
                <a:latin typeface="LM Sans 17"/>
                <a:cs typeface="LM Sans 17"/>
              </a:rPr>
              <a:t>is </a:t>
            </a:r>
            <a:r>
              <a:rPr dirty="0" sz="1702" spc="5">
                <a:latin typeface="LM Sans 17"/>
                <a:cs typeface="LM Sans 17"/>
              </a:rPr>
              <a:t>the maximum </a:t>
            </a:r>
            <a:r>
              <a:rPr dirty="0" sz="1702">
                <a:latin typeface="LM Sans 17"/>
                <a:cs typeface="LM Sans 17"/>
              </a:rPr>
              <a:t>depth </a:t>
            </a:r>
            <a:r>
              <a:rPr dirty="0" sz="1702" spc="5">
                <a:latin typeface="LM Sans 17"/>
                <a:cs typeface="LM Sans 17"/>
              </a:rPr>
              <a:t>of </a:t>
            </a:r>
            <a:r>
              <a:rPr dirty="0" sz="1702">
                <a:latin typeface="LM Sans 17"/>
                <a:cs typeface="LM Sans 17"/>
              </a:rPr>
              <a:t>its </a:t>
            </a:r>
            <a:r>
              <a:rPr dirty="0" sz="1702" spc="5">
                <a:latin typeface="LM Sans 17"/>
                <a:cs typeface="LM Sans 17"/>
              </a:rPr>
              <a:t>subtree.</a:t>
            </a:r>
            <a:endParaRPr dirty="0" sz="1702">
              <a:latin typeface="LM Sans 17"/>
              <a:cs typeface="LM Sans 17"/>
            </a:endParaRPr>
          </a:p>
        </p:txBody>
      </p:sp>
      <p:sp>
        <p:nvSpPr>
          <p:cNvPr id="1048619" name="object 5"/>
          <p:cNvSpPr/>
          <p:nvPr/>
        </p:nvSpPr>
        <p:spPr>
          <a:xfrm>
            <a:off x="953725" y="1689591"/>
            <a:ext cx="2705352" cy="154083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802"/>
          </a:p>
        </p:txBody>
      </p:sp>
    </p:spTree>
  </p:cSld>
  <p:clrMapOvr>
    <a:masterClrMapping/>
  </p:clrMapOvr>
  <p:transition>
    <p:cut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/>
          <p:nvPr/>
        </p:nvSpPr>
        <p:spPr>
          <a:xfrm>
            <a:off x="1794305" y="41452"/>
            <a:ext cx="1024676" cy="393523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dirty="0" sz="2453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dirty="0" sz="2453">
              <a:latin typeface="Trebuchet MS"/>
              <a:cs typeface="Trebuchet MS"/>
            </a:endParaRPr>
          </a:p>
        </p:txBody>
      </p:sp>
      <p:sp>
        <p:nvSpPr>
          <p:cNvPr id="1048624" name="object 3"/>
          <p:cNvSpPr txBox="1"/>
          <p:nvPr/>
        </p:nvSpPr>
        <p:spPr>
          <a:xfrm>
            <a:off x="347654" y="699350"/>
            <a:ext cx="3526619" cy="539266"/>
          </a:xfrm>
          <a:prstGeom prst="rect"/>
        </p:spPr>
        <p:txBody>
          <a:bodyPr bIns="0" lIns="0" rIns="0" rtlCol="0" tIns="15256" vert="horz" wrap="square">
            <a:spAutoFit/>
          </a:bodyPr>
          <a:p>
            <a:pPr marL="12712">
              <a:spcBef>
                <a:spcPts val="120"/>
              </a:spcBef>
            </a:pPr>
            <a:r>
              <a:rPr dirty="0" sz="1702" spc="5">
                <a:latin typeface="LM Sans 17"/>
                <a:cs typeface="LM Sans 17"/>
              </a:rPr>
              <a:t>What </a:t>
            </a:r>
            <a:r>
              <a:rPr dirty="0" sz="1702">
                <a:latin typeface="LM Sans 17"/>
                <a:cs typeface="LM Sans 17"/>
              </a:rPr>
              <a:t>is </a:t>
            </a:r>
            <a:r>
              <a:rPr dirty="0" sz="1702" spc="5">
                <a:latin typeface="LM Sans 17"/>
                <a:cs typeface="LM Sans 17"/>
              </a:rPr>
              <a:t>the </a:t>
            </a:r>
            <a:r>
              <a:rPr dirty="0" sz="1702">
                <a:latin typeface="LM Sans 17"/>
                <a:cs typeface="LM Sans 17"/>
              </a:rPr>
              <a:t>height </a:t>
            </a:r>
            <a:r>
              <a:rPr dirty="0" sz="1702" spc="5">
                <a:latin typeface="LM Sans 17"/>
                <a:cs typeface="LM Sans 17"/>
              </a:rPr>
              <a:t>of the selected</a:t>
            </a:r>
            <a:r>
              <a:rPr dirty="0" sz="1702" spc="15">
                <a:latin typeface="LM Sans 17"/>
                <a:cs typeface="LM Sans 17"/>
              </a:rPr>
              <a:t> </a:t>
            </a:r>
            <a:r>
              <a:rPr dirty="0" sz="1702" spc="10">
                <a:latin typeface="LM Sans 17"/>
                <a:cs typeface="LM Sans 17"/>
              </a:rPr>
              <a:t>node?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48625" name="object 4"/>
          <p:cNvSpPr/>
          <p:nvPr/>
        </p:nvSpPr>
        <p:spPr>
          <a:xfrm>
            <a:off x="1084009" y="1226810"/>
            <a:ext cx="2444733" cy="160566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802"/>
          </a:p>
        </p:txBody>
      </p:sp>
    </p:spTree>
  </p:cSld>
  <p:clrMapOvr>
    <a:masterClrMapping/>
  </p:clrMapOvr>
  <p:transition>
    <p:cut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/>
          <p:nvPr/>
        </p:nvSpPr>
        <p:spPr>
          <a:xfrm>
            <a:off x="1794305" y="41452"/>
            <a:ext cx="1024676" cy="393523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dirty="0" sz="2453" spc="-18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dirty="0" sz="2453">
              <a:latin typeface="Trebuchet MS"/>
              <a:cs typeface="Trebuchet MS"/>
            </a:endParaRPr>
          </a:p>
        </p:txBody>
      </p:sp>
      <p:sp>
        <p:nvSpPr>
          <p:cNvPr id="1048630" name="object 3"/>
          <p:cNvSpPr txBox="1"/>
          <p:nvPr/>
        </p:nvSpPr>
        <p:spPr>
          <a:xfrm>
            <a:off x="347654" y="696299"/>
            <a:ext cx="3526619" cy="539266"/>
          </a:xfrm>
          <a:prstGeom prst="rect"/>
        </p:spPr>
        <p:txBody>
          <a:bodyPr bIns="0" lIns="0" rIns="0" rtlCol="0" tIns="15256" vert="horz" wrap="square">
            <a:spAutoFit/>
          </a:bodyPr>
          <a:p>
            <a:pPr marL="12712">
              <a:spcBef>
                <a:spcPts val="120"/>
              </a:spcBef>
            </a:pPr>
            <a:r>
              <a:rPr dirty="0" sz="1702" spc="5">
                <a:latin typeface="LM Sans 17"/>
                <a:cs typeface="LM Sans 17"/>
              </a:rPr>
              <a:t>What </a:t>
            </a:r>
            <a:r>
              <a:rPr dirty="0" sz="1702">
                <a:latin typeface="LM Sans 17"/>
                <a:cs typeface="LM Sans 17"/>
              </a:rPr>
              <a:t>is </a:t>
            </a:r>
            <a:r>
              <a:rPr dirty="0" sz="1702" spc="5">
                <a:latin typeface="LM Sans 17"/>
                <a:cs typeface="LM Sans 17"/>
              </a:rPr>
              <a:t>the </a:t>
            </a:r>
            <a:r>
              <a:rPr dirty="0" sz="1702">
                <a:latin typeface="LM Sans 17"/>
                <a:cs typeface="LM Sans 17"/>
              </a:rPr>
              <a:t>height </a:t>
            </a:r>
            <a:r>
              <a:rPr dirty="0" sz="1702" spc="5">
                <a:latin typeface="LM Sans 17"/>
                <a:cs typeface="LM Sans 17"/>
              </a:rPr>
              <a:t>of the selected</a:t>
            </a:r>
            <a:r>
              <a:rPr dirty="0" sz="1702" spc="15">
                <a:latin typeface="LM Sans 17"/>
                <a:cs typeface="LM Sans 17"/>
              </a:rPr>
              <a:t> </a:t>
            </a:r>
            <a:r>
              <a:rPr dirty="0" sz="1702" spc="10">
                <a:latin typeface="LM Sans 17"/>
                <a:cs typeface="LM Sans 17"/>
              </a:rPr>
              <a:t>node?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48631" name="object 4"/>
          <p:cNvSpPr/>
          <p:nvPr/>
        </p:nvSpPr>
        <p:spPr>
          <a:xfrm>
            <a:off x="1080197" y="1223758"/>
            <a:ext cx="2452361" cy="1613295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802"/>
          </a:p>
        </p:txBody>
      </p:sp>
    </p:spTree>
  </p:cSld>
  <p:clrMapOvr>
    <a:masterClrMapping/>
  </p:clrMapOvr>
  <p:transition>
    <p:cut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>
            <a:spLocks noGrp="1"/>
          </p:cNvSpPr>
          <p:nvPr>
            <p:ph type="title"/>
          </p:nvPr>
        </p:nvSpPr>
        <p:spPr>
          <a:xfrm>
            <a:off x="1096532" y="69531"/>
            <a:ext cx="2419943" cy="393523"/>
          </a:xfrm>
          <a:prstGeom prst="rect"/>
        </p:spPr>
        <p:txBody>
          <a:bodyPr bIns="0" lIns="0" rIns="0" rtlCol="0" tIns="15892" vert="horz" wrap="square">
            <a:spAutoFit/>
          </a:bodyPr>
          <a:p>
            <a:pPr marL="12712">
              <a:spcBef>
                <a:spcPts val="125"/>
              </a:spcBef>
            </a:pPr>
            <a:r>
              <a:rPr b="0" dirty="0" spc="-191">
                <a:latin typeface="Trebuchet MS"/>
                <a:cs typeface="Trebuchet MS"/>
              </a:rPr>
              <a:t>Recursive</a:t>
            </a:r>
            <a:r>
              <a:rPr b="0" dirty="0" spc="-35">
                <a:latin typeface="Trebuchet MS"/>
                <a:cs typeface="Trebuchet MS"/>
              </a:rPr>
              <a:t> </a:t>
            </a:r>
            <a:r>
              <a:rPr b="0" dirty="0" spc="-161">
                <a:latin typeface="Trebuchet MS"/>
                <a:cs typeface="Trebuchet MS"/>
              </a:rPr>
              <a:t>Definition</a:t>
            </a:r>
          </a:p>
        </p:txBody>
      </p:sp>
      <p:sp>
        <p:nvSpPr>
          <p:cNvPr id="1048636" name="Text Placeholder 3"/>
          <p:cNvSpPr>
            <a:spLocks noGrp="1"/>
          </p:cNvSpPr>
          <p:nvPr>
            <p:ph type="body" idx="1"/>
          </p:nvPr>
        </p:nvSpPr>
        <p:spPr>
          <a:xfrm>
            <a:off x="247908" y="1043869"/>
            <a:ext cx="4366957" cy="1972335"/>
          </a:xfrm>
        </p:spPr>
        <p:txBody>
          <a:bodyPr/>
          <a:p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b="1"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 is a leaf:</a:t>
            </a:r>
          </a:p>
          <a:p>
            <a:r>
              <a:rPr b="1"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b="1" dirty="0" sz="1602" lang="en-US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1602" lang="en-US" err="1"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1</a:t>
            </a:r>
            <a:endParaRPr dirty="0" sz="1602"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otherwise </a:t>
            </a:r>
          </a:p>
          <a:p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    1 + </a:t>
            </a:r>
            <a:r>
              <a:rPr b="1"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b="1" dirty="0" sz="1602" lang="en-US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1602" lang="en-US" err="1">
                <a:latin typeface="Consolas" panose="020B0609020204030204" pitchFamily="49" charset="0"/>
                <a:cs typeface="Consolas" panose="020B0609020204030204" pitchFamily="49" charset="0"/>
              </a:rPr>
              <a:t>.Left.Height</a:t>
            </a:r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, 		    </a:t>
            </a:r>
            <a:r>
              <a:rPr b="1" dirty="0" sz="1602" lang="en-US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dirty="0" sz="1602" lang="en-US" err="1">
                <a:latin typeface="Consolas" panose="020B0609020204030204" pitchFamily="49" charset="0"/>
                <a:cs typeface="Consolas" panose="020B0609020204030204" pitchFamily="49" charset="0"/>
              </a:rPr>
              <a:t>.Right.Height</a:t>
            </a:r>
            <a:r>
              <a:rPr dirty="0" sz="1602" lang="en-US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dirty="0" sz="1602"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dirty="0" sz="1602"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 txBox="1">
            <a:spLocks noGrp="1"/>
          </p:cNvSpPr>
          <p:nvPr>
            <p:ph type="title"/>
          </p:nvPr>
        </p:nvSpPr>
        <p:spPr>
          <a:xfrm>
            <a:off x="347652" y="27758"/>
            <a:ext cx="3866747" cy="736289"/>
          </a:xfrm>
          <a:prstGeom prst="rect"/>
        </p:spPr>
        <p:txBody>
          <a:bodyPr bIns="0" lIns="0" rIns="0" rtlCol="0" tIns="57846" vert="horz" wrap="square">
            <a:spAutoFit/>
          </a:bodyPr>
          <a:p>
            <a:pPr algn="ctr" marR="5085">
              <a:spcBef>
                <a:spcPts val="455"/>
              </a:spcBef>
            </a:pPr>
            <a:r>
              <a:rPr b="0" dirty="0" spc="-176">
                <a:latin typeface="Trebuchet MS"/>
                <a:cs typeface="Trebuchet MS"/>
              </a:rPr>
              <a:t>Field</a:t>
            </a:r>
          </a:p>
          <a:p>
            <a:pPr marL="12712">
              <a:spcBef>
                <a:spcPts val="254"/>
              </a:spcBef>
            </a:pPr>
            <a:r>
              <a:rPr b="0" dirty="0" sz="1702" spc="-10">
                <a:solidFill>
                  <a:srgbClr val="000000"/>
                </a:solidFill>
                <a:latin typeface="LM Sans 17"/>
                <a:cs typeface="LM Sans 17"/>
              </a:rPr>
              <a:t>Add </a:t>
            </a:r>
            <a:r>
              <a:rPr b="0" dirty="0" sz="1702">
                <a:solidFill>
                  <a:srgbClr val="000000"/>
                </a:solidFill>
                <a:latin typeface="LM Sans 17"/>
                <a:cs typeface="LM Sans 17"/>
              </a:rPr>
              <a:t>height field </a:t>
            </a:r>
            <a:r>
              <a:rPr b="0" dirty="0" sz="1702" spc="5">
                <a:solidFill>
                  <a:srgbClr val="000000"/>
                </a:solidFill>
                <a:latin typeface="LM Sans 17"/>
                <a:cs typeface="LM Sans 17"/>
              </a:rPr>
              <a:t>to</a:t>
            </a:r>
            <a:r>
              <a:rPr b="0" dirty="0" sz="1702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b="0" dirty="0" sz="1702" spc="10">
                <a:solidFill>
                  <a:srgbClr val="000000"/>
                </a:solidFill>
                <a:latin typeface="LM Sans 17"/>
                <a:cs typeface="LM Sans 17"/>
              </a:rPr>
              <a:t>nodes.</a:t>
            </a:r>
            <a:endParaRPr dirty="0" sz="1702">
              <a:latin typeface="LM Sans 17"/>
              <a:cs typeface="LM Sans 17"/>
            </a:endParaRPr>
          </a:p>
        </p:txBody>
      </p:sp>
      <p:sp>
        <p:nvSpPr>
          <p:cNvPr id="1048645" name="object 3"/>
          <p:cNvSpPr/>
          <p:nvPr/>
        </p:nvSpPr>
        <p:spPr>
          <a:xfrm>
            <a:off x="1492089" y="967360"/>
            <a:ext cx="1632999" cy="163299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802"/>
          </a:p>
        </p:txBody>
      </p:sp>
    </p:spTree>
  </p:cSld>
  <p:clrMapOvr>
    <a:masterClrMapping/>
  </p:clrMapOvr>
  <p:transition>
    <p:cut/>
  </p:transition>
  <p:timing/>
</p:sld>
</file>

<file path=ppt/tags/tag1.xml><?xml version="1.0" encoding="utf-8"?>
<p:tagLst xmlns:p="http://schemas.openxmlformats.org/presentationml/2006/main">
  <p:tag name="TIMING" val="|2.2|1|1.2|1.4"/>
</p:tagLst>
</file>

<file path=ppt/tags/tag2.xml><?xml version="1.0" encoding="utf-8"?>
<p:tagLst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Binary Search Trees:  Basic Operations</dc:title>
  <dc:creator>saif hassan</dc:creator>
  <cp:lastModifiedBy>Saif Hassan</cp:lastModifiedBy>
  <dcterms:created xsi:type="dcterms:W3CDTF">2020-07-05T00:51:43Z</dcterms:created>
  <dcterms:modified xsi:type="dcterms:W3CDTF">2020-11-22T15:56:34Z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2020-07-05T00:00:00Z</vt:filetime>
  </property>
</Properties>
</file>