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42"/>
  </p:notesMasterIdLst>
  <p:sldIdLst>
    <p:sldId id="256" r:id="rId2"/>
    <p:sldId id="257" r:id="rId3"/>
    <p:sldId id="260" r:id="rId4"/>
    <p:sldId id="368" r:id="rId5"/>
    <p:sldId id="259" r:id="rId6"/>
    <p:sldId id="261" r:id="rId7"/>
    <p:sldId id="324" r:id="rId8"/>
    <p:sldId id="325" r:id="rId9"/>
    <p:sldId id="326" r:id="rId10"/>
    <p:sldId id="267" r:id="rId11"/>
    <p:sldId id="272" r:id="rId12"/>
    <p:sldId id="373" r:id="rId13"/>
    <p:sldId id="330" r:id="rId14"/>
    <p:sldId id="374" r:id="rId15"/>
    <p:sldId id="375" r:id="rId16"/>
    <p:sldId id="336" r:id="rId17"/>
    <p:sldId id="284" r:id="rId18"/>
    <p:sldId id="337" r:id="rId19"/>
    <p:sldId id="376" r:id="rId20"/>
    <p:sldId id="378" r:id="rId21"/>
    <p:sldId id="377" r:id="rId22"/>
    <p:sldId id="258" r:id="rId23"/>
    <p:sldId id="295" r:id="rId24"/>
    <p:sldId id="301" r:id="rId25"/>
    <p:sldId id="380" r:id="rId26"/>
    <p:sldId id="307" r:id="rId27"/>
    <p:sldId id="353" r:id="rId28"/>
    <p:sldId id="381" r:id="rId29"/>
    <p:sldId id="382" r:id="rId30"/>
    <p:sldId id="383" r:id="rId31"/>
    <p:sldId id="384" r:id="rId32"/>
    <p:sldId id="348" r:id="rId33"/>
    <p:sldId id="347" r:id="rId34"/>
    <p:sldId id="385" r:id="rId35"/>
    <p:sldId id="386" r:id="rId36"/>
    <p:sldId id="387" r:id="rId37"/>
    <p:sldId id="388" r:id="rId38"/>
    <p:sldId id="356" r:id="rId39"/>
    <p:sldId id="363" r:id="rId40"/>
    <p:sldId id="389" r:id="rId4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4" autoAdjust="0"/>
    <p:restoredTop sz="94660"/>
  </p:normalViewPr>
  <p:slideViewPr>
    <p:cSldViewPr snapToGrid="0">
      <p:cViewPr>
        <p:scale>
          <a:sx n="60" d="100"/>
          <a:sy n="60" d="100"/>
        </p:scale>
        <p:origin x="-936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5DE8C5-D8A3-4027-B01A-42E1C3D7A423}" type="datetimeFigureOut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6A7635-E151-4485-8210-5D7F5BD45A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042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062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A6477262-BF29-4B17-967C-F2BB695872C2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3D5D-48A9-4109-B343-5A1E884E891B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CD61-DAFA-4A65-9C0E-AA26F80E33EC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7E42-667E-4332-A643-8DA6D9B84477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15E46199-EE4B-4328-8EF4-13ADB72E5023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A555-8F5D-4F7F-93ED-38DA56BBDBC1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04DE-7A3F-463D-AD63-13C80FD795EC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0059-A9C7-407E-9DE2-7281E22C5FB1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C7F7-10C0-4912-957F-1DB4CA2084C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455B-B121-4267-B1A7-E000184CBAB0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5A5-E73B-41EE-B671-CEB027C36510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741832-18F6-4F21-AE34-81829521E8AF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CSD-202 </a:t>
            </a:r>
            <a:r>
              <a:rPr lang="en-GB" dirty="0"/>
              <a:t>Data Structure and Algorithms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6699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						Print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8A3-8D54-49D0-9B89-7B1F4C42E121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640198" cy="493776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Algorithm: SEARCH(head, V)</a:t>
            </a:r>
          </a:p>
          <a:p>
            <a:pPr lvl="1"/>
            <a:r>
              <a:rPr lang="en-US" dirty="0"/>
              <a:t>Input: reference to first node of list and value to be searched</a:t>
            </a:r>
          </a:p>
          <a:p>
            <a:pPr lvl="1"/>
            <a:r>
              <a:rPr lang="en-US" dirty="0"/>
              <a:t>Output: return node if value is found other wise null</a:t>
            </a:r>
          </a:p>
          <a:p>
            <a:pPr lvl="1"/>
            <a:r>
              <a:rPr lang="en-US" b="1" dirty="0"/>
              <a:t>Steps:</a:t>
            </a:r>
          </a:p>
          <a:p>
            <a:pPr marL="0" indent="0">
              <a:buNone/>
            </a:pPr>
            <a:r>
              <a:rPr lang="en-US" b="1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 err="1"/>
              <a:t>ptr</a:t>
            </a:r>
            <a:r>
              <a:rPr lang="en-US" dirty="0"/>
              <a:t> != NULL)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if </a:t>
            </a:r>
            <a:r>
              <a:rPr lang="en-US" sz="2400" dirty="0" err="1"/>
              <a:t>ptr.data</a:t>
            </a:r>
            <a:r>
              <a:rPr lang="en-US" sz="2400" dirty="0"/>
              <a:t>==V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          return </a:t>
            </a:r>
            <a:r>
              <a:rPr lang="en-US" sz="2400" dirty="0" err="1"/>
              <a:t>ptr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C00000"/>
                </a:solidFill>
              </a:rPr>
              <a:t>end if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	</a:t>
            </a:r>
            <a:r>
              <a:rPr lang="en-US" sz="2400" dirty="0" err="1"/>
              <a:t>ptr</a:t>
            </a:r>
            <a:r>
              <a:rPr lang="en-US" sz="2400" dirty="0"/>
              <a:t>=</a:t>
            </a:r>
            <a:r>
              <a:rPr lang="en-US" sz="2400" dirty="0" err="1"/>
              <a:t>ptr.next</a:t>
            </a:r>
            <a:r>
              <a:rPr lang="en-US" sz="2400" dirty="0"/>
              <a:t>  </a:t>
            </a:r>
            <a:r>
              <a:rPr lang="en-US" sz="2100" dirty="0">
                <a:solidFill>
                  <a:srgbClr val="00B050"/>
                </a:solidFill>
              </a:rPr>
              <a:t>// update </a:t>
            </a:r>
            <a:r>
              <a:rPr lang="en-US" sz="2100" dirty="0" err="1">
                <a:solidFill>
                  <a:srgbClr val="00B050"/>
                </a:solidFill>
              </a:rPr>
              <a:t>ptr</a:t>
            </a:r>
            <a:r>
              <a:rPr lang="en-US" sz="2100" dirty="0">
                <a:solidFill>
                  <a:srgbClr val="00B050"/>
                </a:solidFill>
              </a:rPr>
              <a:t> so it can  refer to next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return NULL</a:t>
            </a:r>
          </a:p>
          <a:p>
            <a:pPr marL="0" indent="0">
              <a:buNone/>
            </a:pPr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795084" y="1219200"/>
            <a:ext cx="478731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Algorithm: PRINT(head)</a:t>
            </a:r>
          </a:p>
          <a:p>
            <a:pPr lvl="1"/>
            <a:r>
              <a:rPr lang="en-US" sz="2000" dirty="0"/>
              <a:t>Input: reference to first node of list</a:t>
            </a:r>
          </a:p>
          <a:p>
            <a:pPr lvl="1"/>
            <a:r>
              <a:rPr lang="en-US" sz="2000" dirty="0"/>
              <a:t>Output: print all nodes</a:t>
            </a:r>
          </a:p>
          <a:p>
            <a:pPr lvl="1"/>
            <a:r>
              <a:rPr lang="en-US" sz="2000" b="1" dirty="0"/>
              <a:t>Steps:</a:t>
            </a:r>
          </a:p>
          <a:p>
            <a:pPr marL="0" indent="0">
              <a:buFont typeface="Wingdings 3"/>
              <a:buNone/>
            </a:pPr>
            <a:r>
              <a:rPr lang="en-US" sz="2000" b="1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Set</a:t>
            </a:r>
            <a:r>
              <a:rPr lang="en-US" sz="2000" dirty="0"/>
              <a:t> </a:t>
            </a:r>
            <a:r>
              <a:rPr lang="en-US" sz="2000" dirty="0" err="1" smtClean="0"/>
              <a:t>ptr</a:t>
            </a:r>
            <a:r>
              <a:rPr lang="en-US" sz="2000" dirty="0" smtClean="0"/>
              <a:t>=head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While</a:t>
            </a:r>
            <a:r>
              <a:rPr lang="en-US" sz="2000" dirty="0"/>
              <a:t> (</a:t>
            </a:r>
            <a:r>
              <a:rPr lang="en-US" sz="2000" dirty="0" err="1"/>
              <a:t>ptr</a:t>
            </a:r>
            <a:r>
              <a:rPr lang="en-US" sz="2000" dirty="0"/>
              <a:t> != NULL)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print </a:t>
            </a:r>
            <a:r>
              <a:rPr lang="en-US" sz="2000" dirty="0" err="1"/>
              <a:t>ptr.data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</a:t>
            </a:r>
            <a:r>
              <a:rPr lang="en-US" sz="2000" dirty="0" err="1"/>
              <a:t>ptr</a:t>
            </a:r>
            <a:r>
              <a:rPr lang="en-US" sz="2000" dirty="0"/>
              <a:t>=</a:t>
            </a:r>
            <a:r>
              <a:rPr lang="en-US" sz="2000" dirty="0" err="1"/>
              <a:t>ptr.next</a:t>
            </a:r>
            <a:r>
              <a:rPr lang="en-US" sz="2000" dirty="0"/>
              <a:t> 	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End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While</a:t>
            </a:r>
          </a:p>
          <a:p>
            <a:pPr marL="0" indent="0">
              <a:buFont typeface="Wingdings 3"/>
              <a:buNone/>
            </a:pPr>
            <a:r>
              <a:rPr lang="en-US" sz="2000" b="1" dirty="0"/>
              <a:t>end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93175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2D0E-84F9-4B1E-BC36-ABB965CD1650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a new node involves linking:</a:t>
            </a:r>
          </a:p>
          <a:p>
            <a:pPr lvl="1"/>
            <a:r>
              <a:rPr lang="en-US" dirty="0"/>
              <a:t>Linking this node to its logical predecessor and successor node, so all nodes still remain linked</a:t>
            </a:r>
          </a:p>
          <a:p>
            <a:r>
              <a:rPr lang="en-US" dirty="0"/>
              <a:t>There can be various scenarios to insert a new node</a:t>
            </a:r>
          </a:p>
          <a:p>
            <a:pPr lvl="1"/>
            <a:r>
              <a:rPr lang="en-US" dirty="0"/>
              <a:t>Insertion at start</a:t>
            </a:r>
          </a:p>
          <a:p>
            <a:pPr lvl="1"/>
            <a:r>
              <a:rPr lang="en-US" dirty="0"/>
              <a:t>Insertion at end </a:t>
            </a:r>
          </a:p>
          <a:p>
            <a:pPr lvl="1"/>
            <a:r>
              <a:rPr lang="en-US" dirty="0"/>
              <a:t>Insertion at given location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716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at Start				Insertion at End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EAAD-15C8-441B-B631-F277FA26F41A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75024" cy="4937760"/>
          </a:xfrm>
        </p:spPr>
        <p:txBody>
          <a:bodyPr/>
          <a:lstStyle/>
          <a:p>
            <a:pPr lvl="1"/>
            <a:r>
              <a:rPr lang="en-US" dirty="0"/>
              <a:t>Special case: list is empty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General Case: list is not empty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7" name="Content Placeholder 5"/>
          <p:cNvSpPr txBox="1">
            <a:spLocks/>
          </p:cNvSpPr>
          <p:nvPr/>
        </p:nvSpPr>
        <p:spPr>
          <a:xfrm>
            <a:off x="5824855" y="1221472"/>
            <a:ext cx="5746169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692328" y="197216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82648" y="184256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899378" y="2613646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093179" y="434721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916547" y="434721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3117525" y="460651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586140" y="433501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409508" y="433500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642816" y="460651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055968" y="4469356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484075" y="564513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6" name="Freeform 125"/>
          <p:cNvSpPr/>
          <p:nvPr/>
        </p:nvSpPr>
        <p:spPr>
          <a:xfrm rot="591269">
            <a:off x="1077635" y="4762899"/>
            <a:ext cx="499241" cy="1153042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316977" y="2114237"/>
            <a:ext cx="549348" cy="709681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722338" y="261364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303519" y="564513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21606" y="173608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6" name="Freeform 65"/>
          <p:cNvSpPr/>
          <p:nvPr/>
        </p:nvSpPr>
        <p:spPr>
          <a:xfrm rot="13698956">
            <a:off x="1992567" y="5098333"/>
            <a:ext cx="1150286" cy="783938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6156655" y="1219200"/>
            <a:ext cx="540906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Special case: list is empty</a:t>
            </a:r>
          </a:p>
          <a:p>
            <a:pPr marL="0" indent="0">
              <a:buFont typeface="Wingdings 3"/>
              <a:buNone/>
            </a:pPr>
            <a:r>
              <a:rPr lang="en-US" dirty="0"/>
              <a:t>	</a:t>
            </a:r>
            <a:endParaRPr lang="en-US" b="1" dirty="0"/>
          </a:p>
          <a:p>
            <a:pPr marL="0" indent="0">
              <a:buFont typeface="Wingdings 3"/>
              <a:buNone/>
            </a:pPr>
            <a:endParaRPr lang="en-US" dirty="0"/>
          </a:p>
          <a:p>
            <a:pPr marL="0" indent="0">
              <a:buFont typeface="Wingdings 3"/>
              <a:buNone/>
            </a:pPr>
            <a:endParaRPr lang="en-US" dirty="0"/>
          </a:p>
          <a:p>
            <a:pPr marL="0" indent="0">
              <a:buFont typeface="Wingdings 3"/>
              <a:buNone/>
            </a:pPr>
            <a:endParaRPr lang="en-US" dirty="0"/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General case: list is not empty</a:t>
            </a:r>
          </a:p>
          <a:p>
            <a:pPr marL="0" indent="0">
              <a:buFont typeface="Wingdings 3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486440" y="197216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776760" y="184256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833724" y="5662521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693490" y="2613646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8" name="Freeform 47"/>
          <p:cNvSpPr/>
          <p:nvPr/>
        </p:nvSpPr>
        <p:spPr>
          <a:xfrm>
            <a:off x="8111089" y="2114237"/>
            <a:ext cx="549348" cy="709681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273233" y="434721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516450" y="261364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015718" y="173608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451354" y="434721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9475700" y="460651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944315" y="433501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0767683" y="433500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00991" y="460651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414143" y="4469356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60" name="Freeform 59"/>
          <p:cNvSpPr/>
          <p:nvPr/>
        </p:nvSpPr>
        <p:spPr>
          <a:xfrm>
            <a:off x="9339198" y="4692693"/>
            <a:ext cx="1910369" cy="1218094"/>
          </a:xfrm>
          <a:custGeom>
            <a:avLst/>
            <a:gdLst>
              <a:gd name="connsiteX0" fmla="*/ 2341988 w 2805706"/>
              <a:gd name="connsiteY0" fmla="*/ 0 h 1528549"/>
              <a:gd name="connsiteX1" fmla="*/ 2642238 w 2805706"/>
              <a:gd name="connsiteY1" fmla="*/ 641445 h 1528549"/>
              <a:gd name="connsiteX2" fmla="*/ 103755 w 2805706"/>
              <a:gd name="connsiteY2" fmla="*/ 928048 h 1528549"/>
              <a:gd name="connsiteX3" fmla="*/ 731552 w 2805706"/>
              <a:gd name="connsiteY3" fmla="*/ 1528549 h 152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5706" h="1528549">
                <a:moveTo>
                  <a:pt x="2341988" y="0"/>
                </a:moveTo>
                <a:cubicBezTo>
                  <a:pt x="2678632" y="243385"/>
                  <a:pt x="3015277" y="486770"/>
                  <a:pt x="2642238" y="641445"/>
                </a:cubicBezTo>
                <a:cubicBezTo>
                  <a:pt x="2269199" y="796120"/>
                  <a:pt x="422203" y="780197"/>
                  <a:pt x="103755" y="928048"/>
                </a:cubicBezTo>
                <a:cubicBezTo>
                  <a:pt x="-214693" y="1075899"/>
                  <a:pt x="258429" y="1302224"/>
                  <a:pt x="731552" y="1528549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656404" y="566252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xmlns="" val="298261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Start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FBA8-ABA9-434F-8DEE-313D30E5A97E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40326" cy="4937760"/>
          </a:xfrm>
        </p:spPr>
        <p:txBody>
          <a:bodyPr>
            <a:normAutofit/>
          </a:bodyPr>
          <a:lstStyle/>
          <a:p>
            <a:r>
              <a:rPr lang="en-US" sz="1800" b="1" dirty="0"/>
              <a:t>Algorithm: INSERT_START(head, </a:t>
            </a:r>
            <a:r>
              <a:rPr lang="en-US" sz="1800" b="1" dirty="0" err="1"/>
              <a:t>newestNode</a:t>
            </a:r>
            <a:r>
              <a:rPr lang="en-US" sz="1800" b="1" dirty="0"/>
              <a:t>)</a:t>
            </a:r>
          </a:p>
          <a:p>
            <a:pPr lvl="1"/>
            <a:r>
              <a:rPr lang="en-US" sz="1600" dirty="0"/>
              <a:t>Input: head and new node</a:t>
            </a:r>
          </a:p>
          <a:p>
            <a:pPr lvl="1"/>
            <a:r>
              <a:rPr lang="en-US" sz="1600" dirty="0"/>
              <a:t>Output: list with new node inserted</a:t>
            </a:r>
          </a:p>
          <a:p>
            <a:pPr lvl="1"/>
            <a:r>
              <a:rPr lang="en-US" sz="1600" dirty="0"/>
              <a:t>Steps:</a:t>
            </a:r>
          </a:p>
          <a:p>
            <a:pPr marL="0" indent="0">
              <a:buNone/>
            </a:pPr>
            <a:r>
              <a:rPr lang="en-US" sz="1800" dirty="0"/>
              <a:t>Start </a:t>
            </a:r>
            <a:endParaRPr lang="en-US" sz="18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newestNode.next</a:t>
            </a:r>
            <a:r>
              <a:rPr lang="en-US" sz="1800" dirty="0"/>
              <a:t>=head  </a:t>
            </a:r>
            <a:r>
              <a:rPr lang="en-US" sz="1800" dirty="0">
                <a:solidFill>
                  <a:srgbClr val="00B050"/>
                </a:solidFill>
              </a:rPr>
              <a:t> //link to head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head=</a:t>
            </a:r>
            <a:r>
              <a:rPr lang="en-US" sz="1800" dirty="0" err="1"/>
              <a:t>newestNode</a:t>
            </a:r>
            <a:r>
              <a:rPr lang="en-US" sz="1800" dirty="0"/>
              <a:t> 	</a:t>
            </a:r>
            <a:r>
              <a:rPr lang="en-US" sz="1800" dirty="0">
                <a:solidFill>
                  <a:srgbClr val="00B050"/>
                </a:solidFill>
              </a:rPr>
              <a:t> //update head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End 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315740" y="1270932"/>
            <a:ext cx="5268057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Algorithm: INSERT_END(head, </a:t>
            </a:r>
            <a:r>
              <a:rPr lang="en-US" sz="1600" b="1" dirty="0" err="1"/>
              <a:t>newestNode</a:t>
            </a:r>
            <a:r>
              <a:rPr lang="en-US" sz="1600" b="1" dirty="0"/>
              <a:t>)</a:t>
            </a:r>
          </a:p>
          <a:p>
            <a:pPr lvl="1"/>
            <a:r>
              <a:rPr lang="en-US" sz="1400" b="1" dirty="0"/>
              <a:t>Input: head node and node to be inserted</a:t>
            </a:r>
          </a:p>
          <a:p>
            <a:pPr lvl="1"/>
            <a:r>
              <a:rPr lang="en-US" sz="1400" b="1" dirty="0"/>
              <a:t>Output: list with new node inserted</a:t>
            </a:r>
          </a:p>
          <a:p>
            <a:pPr lvl="1"/>
            <a:r>
              <a:rPr lang="en-US" sz="1400" b="1" dirty="0"/>
              <a:t>Steps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600" dirty="0"/>
              <a:t>Start: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 head==NULL		</a:t>
            </a:r>
            <a:r>
              <a:rPr lang="en-US" sz="1400" dirty="0">
                <a:solidFill>
                  <a:srgbClr val="00B050"/>
                </a:solidFill>
              </a:rPr>
              <a:t>// list is empty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head=</a:t>
            </a:r>
            <a:r>
              <a:rPr lang="en-US" sz="1600" dirty="0" err="1"/>
              <a:t>newestNode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Else		</a:t>
            </a:r>
            <a:r>
              <a:rPr lang="en-US" sz="1400" dirty="0">
                <a:solidFill>
                  <a:srgbClr val="00B050"/>
                </a:solidFill>
              </a:rPr>
              <a:t>//list is not empty. Search last node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</a:t>
            </a:r>
            <a:r>
              <a:rPr lang="en-US" sz="1600" dirty="0">
                <a:solidFill>
                  <a:srgbClr val="C00000"/>
                </a:solidFill>
              </a:rPr>
              <a:t>Set</a:t>
            </a:r>
            <a:r>
              <a:rPr lang="en-US" sz="1600" dirty="0"/>
              <a:t> </a:t>
            </a:r>
            <a:r>
              <a:rPr lang="en-US" sz="1600" dirty="0" err="1"/>
              <a:t>curr</a:t>
            </a:r>
            <a:r>
              <a:rPr lang="en-US" sz="1600" dirty="0"/>
              <a:t>=head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</a:t>
            </a:r>
            <a:r>
              <a:rPr lang="en-US" sz="1600" dirty="0">
                <a:solidFill>
                  <a:srgbClr val="C00000"/>
                </a:solidFill>
              </a:rPr>
              <a:t>While(</a:t>
            </a:r>
            <a:r>
              <a:rPr lang="en-US" sz="1600" dirty="0" err="1"/>
              <a:t>curr.next</a:t>
            </a:r>
            <a:r>
              <a:rPr lang="en-US" sz="1600" dirty="0"/>
              <a:t>!= NULL)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	</a:t>
            </a:r>
            <a:r>
              <a:rPr lang="en-US" sz="1600" dirty="0" err="1"/>
              <a:t>curr</a:t>
            </a:r>
            <a:r>
              <a:rPr lang="en-US" sz="1600" dirty="0"/>
              <a:t>=</a:t>
            </a:r>
            <a:r>
              <a:rPr lang="en-US" sz="1600" dirty="0" err="1"/>
              <a:t>curr.next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 </a:t>
            </a:r>
            <a:r>
              <a:rPr lang="en-US" sz="1600" dirty="0">
                <a:solidFill>
                  <a:srgbClr val="C00000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While	</a:t>
            </a:r>
            <a:r>
              <a:rPr lang="en-US" sz="1400" dirty="0">
                <a:solidFill>
                  <a:srgbClr val="00B050"/>
                </a:solidFill>
              </a:rPr>
              <a:t>// loop will terminate when reached to last node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 </a:t>
            </a:r>
            <a:r>
              <a:rPr lang="en-US" sz="1600" dirty="0" err="1"/>
              <a:t>curr.next</a:t>
            </a:r>
            <a:r>
              <a:rPr lang="en-US" sz="1600" dirty="0"/>
              <a:t>=</a:t>
            </a:r>
            <a:r>
              <a:rPr lang="en-US" sz="1600" dirty="0" err="1"/>
              <a:t>newestNode</a:t>
            </a:r>
            <a:r>
              <a:rPr lang="en-US" sz="1600" dirty="0"/>
              <a:t>  </a:t>
            </a:r>
            <a:r>
              <a:rPr lang="en-US" sz="1400" dirty="0">
                <a:solidFill>
                  <a:srgbClr val="00B050"/>
                </a:solidFill>
              </a:rPr>
              <a:t>// update the next link of last node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1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xmlns="" val="133037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9C7B-9307-45CC-809C-735F7B8680DD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696777" cy="4937760"/>
          </a:xfrm>
        </p:spPr>
        <p:txBody>
          <a:bodyPr>
            <a:normAutofit/>
          </a:bodyPr>
          <a:lstStyle/>
          <a:p>
            <a:r>
              <a:rPr lang="en-US" dirty="0"/>
              <a:t>Location must be valid: 	</a:t>
            </a:r>
          </a:p>
          <a:p>
            <a:pPr lvl="2"/>
            <a:r>
              <a:rPr lang="en-US" dirty="0"/>
              <a:t>&gt;=0 and &lt;=size, assume index of first node=0</a:t>
            </a:r>
          </a:p>
          <a:p>
            <a:pPr lvl="1"/>
            <a:r>
              <a:rPr lang="en-US" dirty="0"/>
              <a:t>Case 1: index =0 </a:t>
            </a:r>
            <a:r>
              <a:rPr lang="en-US" sz="1600" dirty="0">
                <a:solidFill>
                  <a:srgbClr val="C00000"/>
                </a:solidFill>
              </a:rPr>
              <a:t>(Insertion at start)</a:t>
            </a:r>
          </a:p>
          <a:p>
            <a:pPr lvl="2"/>
            <a:r>
              <a:rPr lang="en-US" dirty="0"/>
              <a:t>List can be empty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List can be non-empty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173049" y="3208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63369" y="307890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5718412" y="1219200"/>
            <a:ext cx="5863988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718547" y="3592909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4" name="Freeform 53"/>
          <p:cNvSpPr/>
          <p:nvPr/>
        </p:nvSpPr>
        <p:spPr>
          <a:xfrm>
            <a:off x="1666695" y="3350575"/>
            <a:ext cx="1046935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36641" y="359290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02327" y="297242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5" name="Content Placeholder 5"/>
          <p:cNvSpPr txBox="1">
            <a:spLocks/>
          </p:cNvSpPr>
          <p:nvPr/>
        </p:nvSpPr>
        <p:spPr>
          <a:xfrm>
            <a:off x="6311294" y="1219200"/>
            <a:ext cx="5266189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Case 2:  in middle</a:t>
            </a:r>
          </a:p>
          <a:p>
            <a:pPr lvl="2"/>
            <a:r>
              <a:rPr lang="en-US" dirty="0"/>
              <a:t>Let say 2</a:t>
            </a:r>
          </a:p>
          <a:p>
            <a:pPr marL="0" indent="0">
              <a:buFont typeface="Wingdings 3"/>
              <a:buNone/>
            </a:pPr>
            <a:endParaRPr lang="en-US" b="1" dirty="0"/>
          </a:p>
          <a:p>
            <a:pPr marL="0" indent="0">
              <a:buFont typeface="Wingdings 3"/>
              <a:buNone/>
            </a:pPr>
            <a:endParaRPr lang="en-US" dirty="0"/>
          </a:p>
          <a:p>
            <a:pPr marL="0" indent="0">
              <a:buFont typeface="Wingdings 3"/>
              <a:buNone/>
            </a:pP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Case 3: index =size </a:t>
            </a:r>
            <a:r>
              <a:rPr lang="en-US" sz="1600" dirty="0">
                <a:solidFill>
                  <a:srgbClr val="C00000"/>
                </a:solidFill>
              </a:rPr>
              <a:t>(Insertion at end)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708054" y="3011781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16279" y="232052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94400" y="232052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318746" y="257982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787361" y="230832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10729" y="230832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44037" y="257982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257189" y="244266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521590" y="301178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843338" y="2572271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311953" y="2300765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1135321" y="230076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05181" y="4762969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28549" y="476296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529527" y="5022274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98142" y="475076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821510" y="475076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054818" y="5022274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467970" y="4885114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896077" y="551028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8" name="Freeform 67"/>
          <p:cNvSpPr/>
          <p:nvPr/>
        </p:nvSpPr>
        <p:spPr>
          <a:xfrm rot="591269">
            <a:off x="1440031" y="5203460"/>
            <a:ext cx="499241" cy="573354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15521" y="551028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0" name="Freeform 69"/>
          <p:cNvSpPr/>
          <p:nvPr/>
        </p:nvSpPr>
        <p:spPr>
          <a:xfrm rot="13698956">
            <a:off x="2928751" y="5281208"/>
            <a:ext cx="348418" cy="640695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rot="1168889">
            <a:off x="9519028" y="2655131"/>
            <a:ext cx="309802" cy="687605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 rot="13698956">
            <a:off x="10653051" y="2780758"/>
            <a:ext cx="348418" cy="640695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0186224" y="2013029"/>
            <a:ext cx="146304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node at target index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675878" y="2021311"/>
            <a:ext cx="128016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previous node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780" y="597229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sz="1600" dirty="0"/>
              <a:t>: Remaining list is not shown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1318961" y="2572271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499223" y="236445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017192" y="4998094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197454" y="479027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807614" y="5659877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137613" y="477255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305101" y="477255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329447" y="5031863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9798062" y="476035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0621430" y="476035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7854738" y="5031863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267890" y="4894703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8" name="Freeform 87"/>
          <p:cNvSpPr/>
          <p:nvPr/>
        </p:nvSpPr>
        <p:spPr>
          <a:xfrm>
            <a:off x="9362079" y="5118040"/>
            <a:ext cx="1741235" cy="770437"/>
          </a:xfrm>
          <a:custGeom>
            <a:avLst/>
            <a:gdLst>
              <a:gd name="connsiteX0" fmla="*/ 2341988 w 2805706"/>
              <a:gd name="connsiteY0" fmla="*/ 0 h 1528549"/>
              <a:gd name="connsiteX1" fmla="*/ 2642238 w 2805706"/>
              <a:gd name="connsiteY1" fmla="*/ 641445 h 1528549"/>
              <a:gd name="connsiteX2" fmla="*/ 103755 w 2805706"/>
              <a:gd name="connsiteY2" fmla="*/ 928048 h 1528549"/>
              <a:gd name="connsiteX3" fmla="*/ 731552 w 2805706"/>
              <a:gd name="connsiteY3" fmla="*/ 1528549 h 152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5706" h="1528549">
                <a:moveTo>
                  <a:pt x="2341988" y="0"/>
                </a:moveTo>
                <a:cubicBezTo>
                  <a:pt x="2678632" y="243385"/>
                  <a:pt x="3015277" y="486770"/>
                  <a:pt x="2642238" y="641445"/>
                </a:cubicBezTo>
                <a:cubicBezTo>
                  <a:pt x="2269199" y="796120"/>
                  <a:pt x="422203" y="780197"/>
                  <a:pt x="103755" y="928048"/>
                </a:cubicBezTo>
                <a:cubicBezTo>
                  <a:pt x="-214693" y="1075899"/>
                  <a:pt x="258429" y="1302224"/>
                  <a:pt x="731552" y="1528549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630294" y="565987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xmlns="" val="36203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DFB4-6443-42E6-B675-E6FA17121854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Algorithm: INSERT_LOCATION(head, </a:t>
            </a:r>
            <a:r>
              <a:rPr lang="en-US" sz="2400" b="1" dirty="0" err="1"/>
              <a:t>newestNode</a:t>
            </a:r>
            <a:r>
              <a:rPr lang="en-US" sz="2400" b="1" dirty="0"/>
              <a:t>)</a:t>
            </a:r>
          </a:p>
          <a:p>
            <a:pPr lvl="1"/>
            <a:r>
              <a:rPr lang="en-US" sz="2000" b="1" dirty="0"/>
              <a:t>Input: head node and node to be inserted</a:t>
            </a:r>
          </a:p>
          <a:p>
            <a:pPr lvl="1"/>
            <a:r>
              <a:rPr lang="en-US" sz="2000" b="1" dirty="0"/>
              <a:t>Output: list with new node inserted</a:t>
            </a:r>
          </a:p>
          <a:p>
            <a:pPr lvl="1"/>
            <a:r>
              <a:rPr lang="en-US" sz="2000" b="1" dirty="0"/>
              <a:t>Steps</a:t>
            </a:r>
            <a:r>
              <a:rPr lang="en-US" sz="2000" dirty="0"/>
              <a:t>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Discussed in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88984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8B73-C855-4186-8095-A695B741ABDA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Deleting a new node involves unlinking:</a:t>
            </a:r>
          </a:p>
          <a:p>
            <a:pPr lvl="1"/>
            <a:r>
              <a:rPr lang="en-US" dirty="0"/>
              <a:t>Unlinking the node in a way that its logical predecessor gets connected to next node of list to maintain linking</a:t>
            </a:r>
          </a:p>
          <a:p>
            <a:r>
              <a:rPr lang="en-US" dirty="0"/>
              <a:t>There can be various scenarios to delete a node</a:t>
            </a:r>
          </a:p>
          <a:p>
            <a:pPr lvl="1"/>
            <a:r>
              <a:rPr lang="en-US" dirty="0"/>
              <a:t>Deletion </a:t>
            </a:r>
            <a:r>
              <a:rPr lang="en-US" dirty="0" smtClean="0"/>
              <a:t>at start</a:t>
            </a:r>
            <a:endParaRPr lang="en-US" dirty="0"/>
          </a:p>
          <a:p>
            <a:pPr lvl="1"/>
            <a:r>
              <a:rPr lang="en-US" dirty="0"/>
              <a:t>Deletion </a:t>
            </a:r>
            <a:r>
              <a:rPr lang="en-US" dirty="0" smtClean="0"/>
              <a:t>at </a:t>
            </a:r>
            <a:r>
              <a:rPr lang="en-US" dirty="0"/>
              <a:t>end </a:t>
            </a:r>
          </a:p>
          <a:p>
            <a:pPr lvl="1"/>
            <a:r>
              <a:rPr lang="en-US" dirty="0"/>
              <a:t>Deletion of a node, data is given</a:t>
            </a:r>
          </a:p>
          <a:p>
            <a:pPr lvl="1"/>
            <a:r>
              <a:rPr lang="en-US" dirty="0"/>
              <a:t>Deletion of a node, </a:t>
            </a:r>
            <a:r>
              <a:rPr lang="en-US" dirty="0" smtClean="0"/>
              <a:t>node number(index) </a:t>
            </a:r>
            <a:r>
              <a:rPr lang="en-US" dirty="0"/>
              <a:t>is given</a:t>
            </a:r>
          </a:p>
          <a:p>
            <a:pPr marL="59436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251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65E1-E836-4840-959F-5CD3F8007E5E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Deletion From Start</a:t>
            </a:r>
          </a:p>
          <a:p>
            <a:pPr lvl="2"/>
            <a:r>
              <a:rPr lang="en-US" dirty="0" smtClean="0"/>
              <a:t>Special case: list is empty, no deletion</a:t>
            </a:r>
            <a:endParaRPr lang="en-US" dirty="0"/>
          </a:p>
          <a:p>
            <a:pPr lvl="2"/>
            <a:r>
              <a:rPr lang="en-US" dirty="0" smtClean="0"/>
              <a:t>General case: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 lvl="1"/>
            <a:r>
              <a:rPr lang="en-US" dirty="0" smtClean="0"/>
              <a:t>Deletion </a:t>
            </a:r>
            <a:r>
              <a:rPr lang="en-US" dirty="0"/>
              <a:t>From </a:t>
            </a:r>
            <a:r>
              <a:rPr lang="en-US" dirty="0" smtClean="0"/>
              <a:t>End</a:t>
            </a:r>
          </a:p>
          <a:p>
            <a:pPr lvl="2"/>
            <a:r>
              <a:rPr lang="en-US" dirty="0" smtClean="0"/>
              <a:t>Special case: list is empty, no deletion</a:t>
            </a:r>
          </a:p>
          <a:p>
            <a:pPr lvl="2"/>
            <a:r>
              <a:rPr lang="en-US" dirty="0" smtClean="0"/>
              <a:t>Special case: only one node</a:t>
            </a:r>
          </a:p>
          <a:p>
            <a:pPr lvl="2">
              <a:buNone/>
            </a:pPr>
            <a:endParaRPr lang="en-US" dirty="0" smtClean="0"/>
          </a:p>
          <a:p>
            <a:pPr lvl="2"/>
            <a:r>
              <a:rPr lang="en-US" dirty="0" smtClean="0"/>
              <a:t>General case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3153848" y="284375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331969" y="284375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356315" y="310305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824930" y="283155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648298" y="283154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881606" y="310305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294758" y="2965896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880907" y="309550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349522" y="2823994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172890" y="2823993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08" name="Multiply 107"/>
          <p:cNvSpPr/>
          <p:nvPr/>
        </p:nvSpPr>
        <p:spPr>
          <a:xfrm>
            <a:off x="2296274" y="2622256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1660003" y="2506742"/>
            <a:ext cx="2153512" cy="498420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027724" y="550683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205845" y="5506839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3230191" y="5766144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698806" y="549463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22174" y="549463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1755482" y="5766144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058276" y="562894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4754783" y="5758588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223398" y="548708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031001" y="548704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2" name="Freeform 121"/>
          <p:cNvSpPr/>
          <p:nvPr/>
        </p:nvSpPr>
        <p:spPr>
          <a:xfrm>
            <a:off x="4689485" y="5145732"/>
            <a:ext cx="1863949" cy="498420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553434" y="548708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9501336" y="421564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679457" y="421565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8260626" y="450648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7579185" y="436932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0108369" y="424254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40" name="Freeform 139"/>
          <p:cNvSpPr/>
          <p:nvPr/>
        </p:nvSpPr>
        <p:spPr>
          <a:xfrm>
            <a:off x="8086382" y="3943891"/>
            <a:ext cx="2021987" cy="390104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y 140"/>
          <p:cNvSpPr/>
          <p:nvPr/>
        </p:nvSpPr>
        <p:spPr>
          <a:xfrm>
            <a:off x="5204942" y="5266601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y 141"/>
          <p:cNvSpPr/>
          <p:nvPr/>
        </p:nvSpPr>
        <p:spPr>
          <a:xfrm>
            <a:off x="8658865" y="3982029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812414" y="5919055"/>
            <a:ext cx="1517816" cy="27932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last  node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541295" y="5944037"/>
            <a:ext cx="1517816" cy="27932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  node</a:t>
            </a:r>
          </a:p>
        </p:txBody>
      </p:sp>
    </p:spTree>
    <p:extLst>
      <p:ext uri="{BB962C8B-B14F-4D97-AF65-F5344CB8AC3E}">
        <p14:creationId xmlns:p14="http://schemas.microsoft.com/office/powerpoint/2010/main" xmlns="" val="174583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9680-A3B7-4DBD-A36F-A56960B26D2B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75024" cy="4937760"/>
          </a:xfrm>
        </p:spPr>
        <p:txBody>
          <a:bodyPr>
            <a:normAutofit/>
          </a:bodyPr>
          <a:lstStyle/>
          <a:p>
            <a:r>
              <a:rPr lang="en-US" sz="2000" b="1" dirty="0"/>
              <a:t>Algorithm: DELETE_START(head)</a:t>
            </a:r>
          </a:p>
          <a:p>
            <a:pPr lvl="1"/>
            <a:r>
              <a:rPr lang="en-US" sz="1800" dirty="0"/>
              <a:t>Input: reference to first node</a:t>
            </a:r>
          </a:p>
          <a:p>
            <a:pPr lvl="1"/>
            <a:r>
              <a:rPr lang="en-US" sz="1800" dirty="0"/>
              <a:t>Output: new list with first node deleted</a:t>
            </a:r>
          </a:p>
          <a:p>
            <a:pPr lvl="1"/>
            <a:r>
              <a:rPr lang="en-US" sz="1800" dirty="0"/>
              <a:t>Steps:</a:t>
            </a:r>
          </a:p>
          <a:p>
            <a:pPr marL="0" indent="0">
              <a:buNone/>
            </a:pPr>
            <a:r>
              <a:rPr lang="en-US" sz="2000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If</a:t>
            </a:r>
            <a:r>
              <a:rPr lang="en-US" sz="2000" dirty="0"/>
              <a:t> head!=NULL</a:t>
            </a:r>
            <a:r>
              <a:rPr lang="en-US" sz="1600" dirty="0">
                <a:solidFill>
                  <a:srgbClr val="00B050"/>
                </a:solidFill>
              </a:rPr>
              <a:t>// list is not empty</a:t>
            </a:r>
            <a:endParaRPr lang="en-US" sz="20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head=</a:t>
            </a:r>
            <a:r>
              <a:rPr lang="en-US" sz="2000" dirty="0" err="1"/>
              <a:t>head.next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End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2000" dirty="0"/>
              <a:t>End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80683" y="1221472"/>
            <a:ext cx="5706265" cy="493776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Algorithm: DELETE_END(head)</a:t>
            </a:r>
          </a:p>
          <a:p>
            <a:pPr lvl="1"/>
            <a:r>
              <a:rPr lang="en-US" dirty="0"/>
              <a:t>Input: reference to first node</a:t>
            </a:r>
          </a:p>
          <a:p>
            <a:pPr lvl="1"/>
            <a:r>
              <a:rPr lang="en-US" dirty="0"/>
              <a:t>Output: new list with last node deleted</a:t>
            </a:r>
          </a:p>
          <a:p>
            <a:pPr lvl="1"/>
            <a:r>
              <a:rPr lang="en-US" dirty="0"/>
              <a:t>Steps: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Start: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head!=NULL	</a:t>
            </a:r>
            <a:r>
              <a:rPr lang="en-US" dirty="0">
                <a:solidFill>
                  <a:srgbClr val="00B050"/>
                </a:solidFill>
              </a:rPr>
              <a:t>// list is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</a:t>
            </a:r>
            <a:r>
              <a:rPr lang="en-US" dirty="0" err="1"/>
              <a:t>curr</a:t>
            </a:r>
            <a:r>
              <a:rPr lang="en-US" dirty="0"/>
              <a:t>=head, </a:t>
            </a:r>
            <a:r>
              <a:rPr lang="en-US" dirty="0" err="1"/>
              <a:t>prev</a:t>
            </a:r>
            <a:r>
              <a:rPr lang="en-US" dirty="0"/>
              <a:t>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</a:t>
            </a:r>
            <a:r>
              <a:rPr lang="en-US" dirty="0">
                <a:solidFill>
                  <a:srgbClr val="C0000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 err="1"/>
              <a:t>curr.next</a:t>
            </a:r>
            <a:r>
              <a:rPr lang="en-US" dirty="0"/>
              <a:t>!=NULL)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</a:t>
            </a:r>
            <a:r>
              <a:rPr lang="en-US" dirty="0" err="1"/>
              <a:t>prev</a:t>
            </a:r>
            <a:r>
              <a:rPr lang="en-US" dirty="0"/>
              <a:t>=</a:t>
            </a:r>
            <a:r>
              <a:rPr lang="en-US" dirty="0" err="1"/>
              <a:t>curr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</a:t>
            </a:r>
            <a:r>
              <a:rPr lang="en-US" dirty="0" err="1"/>
              <a:t>curr</a:t>
            </a:r>
            <a:r>
              <a:rPr lang="en-US" dirty="0"/>
              <a:t>=</a:t>
            </a:r>
            <a:r>
              <a:rPr lang="en-US" dirty="0" err="1"/>
              <a:t>curr.next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 	If</a:t>
            </a:r>
            <a:r>
              <a:rPr lang="en-US" dirty="0"/>
              <a:t> </a:t>
            </a:r>
            <a:r>
              <a:rPr lang="en-US" dirty="0" err="1"/>
              <a:t>prev</a:t>
            </a:r>
            <a:r>
              <a:rPr lang="en-US" dirty="0"/>
              <a:t>==null		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50"/>
                </a:solidFill>
              </a:rPr>
              <a:t>curr</a:t>
            </a:r>
            <a:r>
              <a:rPr lang="en-US" dirty="0">
                <a:solidFill>
                  <a:srgbClr val="00B050"/>
                </a:solidFill>
              </a:rPr>
              <a:t> is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 	      </a:t>
            </a:r>
            <a:r>
              <a:rPr lang="en-US" dirty="0"/>
              <a:t>head=NULL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</a:t>
            </a:r>
            <a:r>
              <a:rPr lang="en-US" dirty="0" err="1"/>
              <a:t>prev.next</a:t>
            </a:r>
            <a:r>
              <a:rPr lang="en-US" dirty="0"/>
              <a:t>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	</a:t>
            </a: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527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BDBD-57D0-4C45-8F4B-9F2A8D6E32AF}" type="datetime1">
              <a:rPr lang="en-GB" smtClean="0"/>
              <a:pPr/>
              <a:t>22/02/2018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184065" cy="4937760"/>
          </a:xfrm>
        </p:spPr>
        <p:txBody>
          <a:bodyPr>
            <a:normAutofit/>
          </a:bodyPr>
          <a:lstStyle/>
          <a:p>
            <a:r>
              <a:rPr lang="en-US" dirty="0"/>
              <a:t>Location must be valid: 	</a:t>
            </a:r>
          </a:p>
          <a:p>
            <a:pPr lvl="2"/>
            <a:r>
              <a:rPr lang="en-US" dirty="0"/>
              <a:t>&gt;=0 and &lt;size, assume index of first node=0</a:t>
            </a:r>
          </a:p>
          <a:p>
            <a:pPr lvl="1"/>
            <a:r>
              <a:rPr lang="en-US" dirty="0"/>
              <a:t>Special case: index =0 </a:t>
            </a:r>
            <a:r>
              <a:rPr lang="en-US" sz="1600" dirty="0">
                <a:solidFill>
                  <a:srgbClr val="C00000"/>
                </a:solidFill>
              </a:rPr>
              <a:t>(deletion at start)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General case: index is in middle</a:t>
            </a:r>
          </a:p>
          <a:p>
            <a:pPr lvl="2"/>
            <a:r>
              <a:rPr lang="en-US" sz="1300" dirty="0">
                <a:solidFill>
                  <a:srgbClr val="C00000"/>
                </a:solidFill>
              </a:rPr>
              <a:t>Let say 2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5718412" y="1219200"/>
            <a:ext cx="5863988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Content Placeholder 5"/>
          <p:cNvSpPr txBox="1">
            <a:spLocks/>
          </p:cNvSpPr>
          <p:nvPr/>
        </p:nvSpPr>
        <p:spPr>
          <a:xfrm>
            <a:off x="5723840" y="1219200"/>
            <a:ext cx="585364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Special case: index is last </a:t>
            </a:r>
            <a:r>
              <a:rPr lang="en-US" sz="1600" dirty="0">
                <a:solidFill>
                  <a:srgbClr val="C00000"/>
                </a:solidFill>
              </a:rPr>
              <a:t>(deletion at end)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Having index in middle or at last have same effect as we only need to update previous node.</a:t>
            </a:r>
          </a:p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896063" y="529203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74184" y="5292035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98530" y="555134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567145" y="5279834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390513" y="5279833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23821" y="555134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36973" y="5414180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623122" y="5543784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091737" y="527227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915105" y="527227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44086" y="5038352"/>
            <a:ext cx="1517816" cy="27932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target node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901490" y="3343463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079611" y="3343464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103957" y="360276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572572" y="333126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395940" y="333126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629248" y="360276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042400" y="3465609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6" name="Freeform 85"/>
          <p:cNvSpPr/>
          <p:nvPr/>
        </p:nvSpPr>
        <p:spPr>
          <a:xfrm>
            <a:off x="1407645" y="3006455"/>
            <a:ext cx="2153512" cy="498420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21439678">
            <a:off x="3096862" y="4876799"/>
            <a:ext cx="1989958" cy="504165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852421" y="5067272"/>
            <a:ext cx="1517816" cy="27932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  node</a:t>
            </a:r>
          </a:p>
        </p:txBody>
      </p:sp>
      <p:sp>
        <p:nvSpPr>
          <p:cNvPr id="89" name="Multiply 88"/>
          <p:cNvSpPr/>
          <p:nvPr/>
        </p:nvSpPr>
        <p:spPr>
          <a:xfrm>
            <a:off x="2105088" y="3119626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3594923" y="5072889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725737" y="2491143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893225" y="2491144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716593" y="2491143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917571" y="275044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8386186" y="247894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9209554" y="247894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442862" y="275044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856014" y="2613289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9442163" y="2742893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9910778" y="247138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734146" y="247138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02" name="Freeform 101"/>
          <p:cNvSpPr/>
          <p:nvPr/>
        </p:nvSpPr>
        <p:spPr>
          <a:xfrm>
            <a:off x="9381922" y="2112498"/>
            <a:ext cx="1863949" cy="498420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1240814" y="247138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9602338" y="2870339"/>
            <a:ext cx="1517816" cy="27932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target node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8110673" y="2899259"/>
            <a:ext cx="1517816" cy="27932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  node</a:t>
            </a:r>
          </a:p>
        </p:txBody>
      </p:sp>
      <p:sp>
        <p:nvSpPr>
          <p:cNvPr id="49" name="Multiply 48"/>
          <p:cNvSpPr/>
          <p:nvPr/>
        </p:nvSpPr>
        <p:spPr>
          <a:xfrm>
            <a:off x="9883186" y="2250342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955988" y="5028647"/>
            <a:ext cx="128016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next node</a:t>
            </a:r>
          </a:p>
        </p:txBody>
      </p:sp>
    </p:spTree>
    <p:extLst>
      <p:ext uri="{BB962C8B-B14F-4D97-AF65-F5344CB8AC3E}">
        <p14:creationId xmlns:p14="http://schemas.microsoft.com/office/powerpoint/2010/main" xmlns="" val="64236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Limitations of Array</a:t>
            </a:r>
          </a:p>
          <a:p>
            <a:r>
              <a:rPr lang="en-GB" dirty="0"/>
              <a:t>Linked List</a:t>
            </a:r>
          </a:p>
          <a:p>
            <a:pPr lvl="1"/>
            <a:r>
              <a:rPr lang="en-GB" dirty="0"/>
              <a:t>Operations</a:t>
            </a:r>
          </a:p>
          <a:p>
            <a:pPr lvl="1"/>
            <a:r>
              <a:rPr lang="en-GB" dirty="0"/>
              <a:t>Variations of Linked List</a:t>
            </a:r>
          </a:p>
          <a:p>
            <a:r>
              <a:rPr lang="en-GB" dirty="0"/>
              <a:t>Array vs Linked List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D3EB-01CF-4398-9033-F36D0BBE55D5}" type="datetime1">
              <a:rPr lang="en-GB" smtClean="0"/>
              <a:pPr/>
              <a:t>22/02/2018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0853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/>
              <a:t>Deletion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8504-4EB8-4EED-9647-CE17256526B7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68741" y="1221472"/>
            <a:ext cx="566323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Algorithm: DELETE_LOCATION(head, index)</a:t>
            </a:r>
          </a:p>
          <a:p>
            <a:pPr lvl="1"/>
            <a:r>
              <a:rPr lang="en-US" sz="1800" dirty="0"/>
              <a:t>Input: reference to first node and Index</a:t>
            </a:r>
          </a:p>
          <a:p>
            <a:pPr lvl="1"/>
            <a:r>
              <a:rPr lang="en-US" sz="1800" dirty="0"/>
              <a:t>Output: new list with node deleted</a:t>
            </a:r>
          </a:p>
          <a:p>
            <a:pPr lvl="1"/>
            <a:r>
              <a:rPr lang="en-US" sz="1800" dirty="0"/>
              <a:t>Steps:</a:t>
            </a:r>
            <a:endParaRPr lang="en-US" sz="1800" b="1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479459" y="1223744"/>
            <a:ext cx="5109762" cy="493776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Start: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nodeCount</a:t>
            </a:r>
            <a:r>
              <a:rPr lang="en-US" sz="2000" dirty="0"/>
              <a:t>=0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If</a:t>
            </a:r>
            <a:r>
              <a:rPr lang="en-US" sz="2000" dirty="0"/>
              <a:t> head!=NULL	</a:t>
            </a:r>
            <a:r>
              <a:rPr lang="en-US" sz="2000" dirty="0">
                <a:solidFill>
                  <a:srgbClr val="00B050"/>
                </a:solidFill>
              </a:rPr>
              <a:t>// list is not empty</a:t>
            </a:r>
            <a:endParaRPr lang="en-US" sz="20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Set </a:t>
            </a:r>
            <a:r>
              <a:rPr lang="en-US" sz="2000" dirty="0" err="1"/>
              <a:t>curr</a:t>
            </a:r>
            <a:r>
              <a:rPr lang="en-US" sz="2000" dirty="0"/>
              <a:t>=head, </a:t>
            </a:r>
            <a:r>
              <a:rPr lang="en-US" sz="2000" dirty="0" err="1"/>
              <a:t>prev</a:t>
            </a:r>
            <a:r>
              <a:rPr lang="en-US" sz="2000" dirty="0"/>
              <a:t>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While </a:t>
            </a:r>
            <a:r>
              <a:rPr lang="en-US" sz="2000" dirty="0"/>
              <a:t>(</a:t>
            </a:r>
            <a:r>
              <a:rPr lang="en-US" sz="2000" dirty="0" err="1"/>
              <a:t>curr.next</a:t>
            </a:r>
            <a:r>
              <a:rPr lang="en-US" sz="2000" dirty="0"/>
              <a:t>!=NULL)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   </a:t>
            </a:r>
            <a:r>
              <a:rPr lang="en-US" sz="2000" dirty="0" err="1"/>
              <a:t>nodeCount</a:t>
            </a:r>
            <a:r>
              <a:rPr lang="en-US" sz="2000" dirty="0"/>
              <a:t>=nodeCount+1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    </a:t>
            </a:r>
            <a:r>
              <a:rPr lang="en-US" sz="2000" dirty="0">
                <a:solidFill>
                  <a:srgbClr val="C00000"/>
                </a:solidFill>
              </a:rPr>
              <a:t>If </a:t>
            </a:r>
            <a:r>
              <a:rPr lang="en-US" sz="2000" dirty="0"/>
              <a:t> index== nodeCount-1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rgbClr val="C00000"/>
                </a:solidFill>
              </a:rPr>
              <a:t>If</a:t>
            </a:r>
            <a:r>
              <a:rPr lang="en-US" sz="2000" dirty="0"/>
              <a:t> </a:t>
            </a:r>
            <a:r>
              <a:rPr lang="en-US" sz="2000" dirty="0" err="1"/>
              <a:t>prev</a:t>
            </a:r>
            <a:r>
              <a:rPr lang="en-US" sz="2000" dirty="0"/>
              <a:t>==NULL </a:t>
            </a:r>
            <a:r>
              <a:rPr lang="en-US" sz="2000" dirty="0">
                <a:solidFill>
                  <a:srgbClr val="00B050"/>
                </a:solidFill>
              </a:rPr>
              <a:t>//</a:t>
            </a:r>
            <a:r>
              <a:rPr lang="en-US" sz="2000" dirty="0" err="1">
                <a:solidFill>
                  <a:srgbClr val="00B050"/>
                </a:solidFill>
              </a:rPr>
              <a:t>curr</a:t>
            </a:r>
            <a:r>
              <a:rPr lang="en-US" sz="2000" dirty="0">
                <a:solidFill>
                  <a:srgbClr val="00B050"/>
                </a:solidFill>
              </a:rPr>
              <a:t> is head, case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	          head=</a:t>
            </a:r>
            <a:r>
              <a:rPr lang="en-US" sz="2000" dirty="0" err="1"/>
              <a:t>head.next</a:t>
            </a:r>
            <a:r>
              <a:rPr lang="en-US" sz="2000" dirty="0"/>
              <a:t> 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 	       Else 	</a:t>
            </a:r>
            <a:r>
              <a:rPr lang="en-US" sz="2000" dirty="0">
                <a:solidFill>
                  <a:srgbClr val="00B050"/>
                </a:solidFill>
              </a:rPr>
              <a:t>//case 2 and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	          </a:t>
            </a:r>
            <a:r>
              <a:rPr lang="en-US" sz="2000" dirty="0" err="1"/>
              <a:t>prev.next</a:t>
            </a:r>
            <a:r>
              <a:rPr lang="en-US" sz="2000" dirty="0"/>
              <a:t>=</a:t>
            </a:r>
            <a:r>
              <a:rPr lang="en-US" sz="2000" dirty="0" err="1"/>
              <a:t>curr.next</a:t>
            </a:r>
            <a:endParaRPr lang="en-US" sz="2000" b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rgbClr val="C00000"/>
                </a:solidFill>
              </a:rPr>
              <a:t>End If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 	</a:t>
            </a:r>
            <a:r>
              <a:rPr lang="en-US" sz="2000" b="1" dirty="0">
                <a:solidFill>
                  <a:srgbClr val="C00000"/>
                </a:solidFill>
              </a:rPr>
              <a:t>return</a:t>
            </a:r>
            <a:endParaRPr lang="en-US" sz="20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   </a:t>
            </a:r>
            <a:r>
              <a:rPr lang="en-US" sz="2000" dirty="0">
                <a:solidFill>
                  <a:srgbClr val="C00000"/>
                </a:solidFill>
              </a:rPr>
              <a:t>End If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	</a:t>
            </a:r>
            <a:r>
              <a:rPr lang="en-US" sz="2000" dirty="0" err="1"/>
              <a:t>prev</a:t>
            </a:r>
            <a:r>
              <a:rPr lang="en-US" sz="2000" dirty="0"/>
              <a:t>=</a:t>
            </a:r>
            <a:r>
              <a:rPr lang="en-US" sz="2000" dirty="0" err="1"/>
              <a:t>curr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00B050"/>
                </a:solidFill>
              </a:rPr>
              <a:t>//go to next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   </a:t>
            </a:r>
            <a:r>
              <a:rPr lang="en-US" sz="2000" dirty="0" err="1"/>
              <a:t>curr</a:t>
            </a:r>
            <a:r>
              <a:rPr lang="en-US" sz="2000" dirty="0"/>
              <a:t>=</a:t>
            </a:r>
            <a:r>
              <a:rPr lang="en-US" sz="2000" dirty="0" err="1"/>
              <a:t>curr.next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C00000"/>
                </a:solidFill>
              </a:rPr>
              <a:t>End 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End If</a:t>
            </a:r>
          </a:p>
          <a:p>
            <a:r>
              <a:rPr lang="en-US" sz="2400" dirty="0"/>
              <a:t>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832928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Node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9190-088F-4890-A896-CCEB116E54B6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Whenever we need to update last node, we need to search for it starting from first node. This process involves </a:t>
            </a:r>
            <a:r>
              <a:rPr lang="en-US" b="1" dirty="0"/>
              <a:t>loop</a:t>
            </a:r>
            <a:r>
              <a:rPr lang="en-US" dirty="0"/>
              <a:t> which can be avoided: </a:t>
            </a:r>
          </a:p>
          <a:p>
            <a:pPr lvl="1"/>
            <a:r>
              <a:rPr lang="en-US" dirty="0"/>
              <a:t>By maintaining a reference to last node just like we do for first node.</a:t>
            </a:r>
          </a:p>
          <a:p>
            <a:pPr lvl="1"/>
            <a:r>
              <a:rPr lang="en-US" dirty="0"/>
              <a:t>It will save time for insertion at end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Insertion at End</a:t>
            </a:r>
          </a:p>
          <a:p>
            <a:pPr lvl="2"/>
            <a:r>
              <a:rPr lang="en-US" dirty="0"/>
              <a:t>List is not empty</a:t>
            </a:r>
          </a:p>
          <a:p>
            <a:pPr lvl="3"/>
            <a:r>
              <a:rPr lang="en-US" dirty="0" err="1"/>
              <a:t>tail.next</a:t>
            </a:r>
            <a:r>
              <a:rPr lang="en-US" dirty="0"/>
              <a:t>=</a:t>
            </a:r>
            <a:r>
              <a:rPr lang="en-US" dirty="0" err="1"/>
              <a:t>newestNode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tail=</a:t>
            </a:r>
            <a:r>
              <a:rPr lang="en-US" dirty="0" err="1"/>
              <a:t>NewestNode</a:t>
            </a:r>
            <a:endParaRPr lang="en-US" dirty="0"/>
          </a:p>
          <a:p>
            <a:pPr lvl="2"/>
            <a:r>
              <a:rPr lang="en-US" dirty="0"/>
              <a:t>List is empty</a:t>
            </a:r>
          </a:p>
          <a:p>
            <a:pPr lvl="3"/>
            <a:r>
              <a:rPr lang="en-US" dirty="0"/>
              <a:t>head=</a:t>
            </a:r>
            <a:r>
              <a:rPr lang="en-US" dirty="0" err="1"/>
              <a:t>newestNode</a:t>
            </a:r>
            <a:endParaRPr lang="en-US" dirty="0"/>
          </a:p>
          <a:p>
            <a:pPr lvl="3"/>
            <a:r>
              <a:rPr lang="en-US" dirty="0"/>
              <a:t>tail=</a:t>
            </a:r>
            <a:r>
              <a:rPr lang="en-US" dirty="0" err="1"/>
              <a:t>newestNode</a:t>
            </a:r>
            <a:endParaRPr lang="en-US" dirty="0"/>
          </a:p>
          <a:p>
            <a:pPr lvl="1"/>
            <a:r>
              <a:rPr lang="en-US" dirty="0"/>
              <a:t>Deletion at End </a:t>
            </a:r>
          </a:p>
          <a:p>
            <a:pPr lvl="2"/>
            <a:r>
              <a:rPr lang="en-US" dirty="0"/>
              <a:t>Need to search for 2</a:t>
            </a:r>
            <a:r>
              <a:rPr lang="en-US" baseline="30000" dirty="0"/>
              <a:t>nd</a:t>
            </a:r>
            <a:r>
              <a:rPr lang="en-US" dirty="0"/>
              <a:t> last node, no going back from last to previous node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584299" y="377514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942320" y="3637986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8769" y="352339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16890" y="352339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441236" y="3782702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909851" y="3511196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33219" y="351119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66527" y="3782702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79679" y="3645542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965828" y="377514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434443" y="350364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257811" y="350363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xmlns="" val="1884292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DA3-F253-44C4-B120-B9C1F2113877}" type="datetime1">
              <a:rPr lang="en-GB" smtClean="0"/>
              <a:pPr/>
              <a:t>22/02/2018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Depending upon how links are maintained, there can be variations of linked list:</a:t>
            </a:r>
          </a:p>
          <a:p>
            <a:pPr lvl="1"/>
            <a:r>
              <a:rPr lang="en-US" dirty="0"/>
              <a:t>Singly Linked List 	</a:t>
            </a:r>
            <a:r>
              <a:rPr lang="en-US" sz="1800" dirty="0">
                <a:solidFill>
                  <a:schemeClr val="tx1"/>
                </a:solidFill>
              </a:rPr>
              <a:t>(Discussed is previous slides)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/>
              <a:t>Every node contains only one next link which points to next node in list</a:t>
            </a:r>
          </a:p>
          <a:p>
            <a:pPr lvl="2"/>
            <a:r>
              <a:rPr lang="en-US" dirty="0"/>
              <a:t>Last nodes points to NULL.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Doubly Linked List</a:t>
            </a:r>
          </a:p>
          <a:p>
            <a:pPr lvl="1"/>
            <a:r>
              <a:rPr lang="en-US" dirty="0"/>
              <a:t>Circular Linked 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713280" y="368182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71301" y="3544669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9" name="Rectangle 8"/>
          <p:cNvSpPr/>
          <p:nvPr/>
        </p:nvSpPr>
        <p:spPr>
          <a:xfrm>
            <a:off x="4367750" y="343007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45871" y="343008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217" y="3689385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38832" y="3417879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62200" y="341787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95508" y="3689385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08660" y="355222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94809" y="368182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63424" y="341032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86792" y="341032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xmlns="" val="4058733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7EA-2AF8-44FC-B796-038B0C47F642}" type="datetime1">
              <a:rPr lang="en-GB" smtClean="0"/>
              <a:pPr/>
              <a:t>22/02/2018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node contains two links, </a:t>
            </a:r>
            <a:r>
              <a:rPr lang="en-US" b="1" dirty="0"/>
              <a:t>next</a:t>
            </a:r>
            <a:r>
              <a:rPr lang="en-US" dirty="0"/>
              <a:t> which points to next node and </a:t>
            </a:r>
            <a:r>
              <a:rPr lang="en-US" b="1" dirty="0"/>
              <a:t>previous</a:t>
            </a:r>
            <a:r>
              <a:rPr lang="en-US" dirty="0"/>
              <a:t> which points to previous node in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Previous link of first node is NULL</a:t>
            </a:r>
          </a:p>
          <a:p>
            <a:pPr lvl="1"/>
            <a:r>
              <a:rPr lang="en-US" dirty="0"/>
              <a:t>Next link of last node is NULL</a:t>
            </a:r>
          </a:p>
          <a:p>
            <a:endParaRPr lang="en-US" dirty="0"/>
          </a:p>
          <a:p>
            <a:r>
              <a:rPr lang="en-US" dirty="0"/>
              <a:t>Doubly linked list can be traversed from start to end and from end to start.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58564" y="2697061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548353" y="2875271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06791" y="2924075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64812" y="278691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81688" y="266595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95912" y="266595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52002" y="266862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075370" y="266862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95439" y="267191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18807" y="267191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06960" y="266595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79183" y="26659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20588" y="266964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87958" y="3015881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401138" y="2772163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361005" y="3030633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284017" y="2786915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82112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Start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0217-94BF-4A77-8E4E-71D5F4CF383B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603845" cy="4937760"/>
          </a:xfrm>
        </p:spPr>
        <p:txBody>
          <a:bodyPr/>
          <a:lstStyle/>
          <a:p>
            <a:pPr lvl="1"/>
            <a:r>
              <a:rPr lang="en-US" dirty="0"/>
              <a:t>List is empty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is not empty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		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469526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77830" y="193790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8" name="Freeform 57"/>
          <p:cNvSpPr/>
          <p:nvPr/>
        </p:nvSpPr>
        <p:spPr>
          <a:xfrm>
            <a:off x="984616" y="2189637"/>
            <a:ext cx="471493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64249" y="254255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98804" y="183142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465253" y="253804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37011" y="2542557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76475" y="4135262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66264" y="431347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299599" y="410415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113823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081" y="410682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983449" y="410682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024871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886461" y="41033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3405869" y="445408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319049" y="421036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119164" y="502365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030000" y="501914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301758" y="5023659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5" name="Freeform 114"/>
          <p:cNvSpPr/>
          <p:nvPr/>
        </p:nvSpPr>
        <p:spPr>
          <a:xfrm>
            <a:off x="1039194" y="4457166"/>
            <a:ext cx="991001" cy="682304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 rot="19905996">
            <a:off x="2152115" y="4535603"/>
            <a:ext cx="178812" cy="504779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 rot="19821109" flipH="1" flipV="1">
            <a:off x="3061165" y="4525204"/>
            <a:ext cx="152564" cy="547883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ntent Placeholder 5"/>
          <p:cNvSpPr txBox="1">
            <a:spLocks/>
          </p:cNvSpPr>
          <p:nvPr/>
        </p:nvSpPr>
        <p:spPr>
          <a:xfrm>
            <a:off x="5913786" y="1219200"/>
            <a:ext cx="5668614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Algorithm: INSERT_START(head, tail, </a:t>
            </a:r>
            <a:r>
              <a:rPr lang="en-US" sz="1800" b="1" dirty="0" err="1"/>
              <a:t>newstNode</a:t>
            </a:r>
            <a:r>
              <a:rPr lang="en-US" sz="1800" b="1" dirty="0"/>
              <a:t>)</a:t>
            </a:r>
          </a:p>
          <a:p>
            <a:pPr lvl="1"/>
            <a:r>
              <a:rPr lang="en-US" sz="1800" dirty="0"/>
              <a:t>Input: head node and new node</a:t>
            </a:r>
          </a:p>
          <a:p>
            <a:pPr lvl="1"/>
            <a:r>
              <a:rPr lang="en-US" sz="1800" dirty="0"/>
              <a:t>Output: list with new node inserted</a:t>
            </a:r>
          </a:p>
          <a:p>
            <a:pPr lvl="1"/>
            <a:r>
              <a:rPr lang="en-US" sz="1800" dirty="0"/>
              <a:t>Steps:</a:t>
            </a:r>
          </a:p>
          <a:p>
            <a:pPr marL="0" indent="0">
              <a:buFont typeface="Wingdings 3"/>
              <a:buNone/>
            </a:pPr>
            <a:r>
              <a:rPr lang="en-US" sz="1600" dirty="0"/>
              <a:t>Start 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newestNode.next</a:t>
            </a:r>
            <a:r>
              <a:rPr lang="en-US" sz="1600" dirty="0"/>
              <a:t>=head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 head!=NULL	</a:t>
            </a:r>
            <a:r>
              <a:rPr lang="en-US" sz="1600" dirty="0">
                <a:solidFill>
                  <a:srgbClr val="00B050"/>
                </a:solidFill>
              </a:rPr>
              <a:t>// list was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</a:t>
            </a:r>
            <a:r>
              <a:rPr lang="en-US" sz="1600" dirty="0" err="1"/>
              <a:t>head.prev</a:t>
            </a:r>
            <a:r>
              <a:rPr lang="en-US" sz="1600" dirty="0"/>
              <a:t>=</a:t>
            </a:r>
            <a:r>
              <a:rPr lang="en-US" sz="1600" dirty="0" err="1"/>
              <a:t>newestNode</a:t>
            </a:r>
            <a:r>
              <a:rPr lang="en-US" sz="1800" dirty="0"/>
              <a:t> 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 Else	</a:t>
            </a:r>
            <a:r>
              <a:rPr lang="en-US" sz="1600" dirty="0">
                <a:solidFill>
                  <a:srgbClr val="00B050"/>
                </a:solidFill>
              </a:rPr>
              <a:t> // list was empty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tail=</a:t>
            </a:r>
            <a:r>
              <a:rPr lang="en-US" sz="1600" dirty="0" err="1"/>
              <a:t>newestNode</a:t>
            </a:r>
            <a:r>
              <a:rPr lang="en-US" sz="1600" dirty="0"/>
              <a:t>	</a:t>
            </a:r>
            <a:r>
              <a:rPr lang="en-US" sz="1600" dirty="0">
                <a:solidFill>
                  <a:srgbClr val="00B050"/>
                </a:solidFill>
              </a:rPr>
              <a:t> // update tail, as this is first node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End If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head=</a:t>
            </a:r>
            <a:r>
              <a:rPr lang="en-US" sz="1600" dirty="0" err="1"/>
              <a:t>newestNode</a:t>
            </a:r>
            <a:r>
              <a:rPr lang="en-US" sz="1600" dirty="0"/>
              <a:t>	</a:t>
            </a:r>
            <a:r>
              <a:rPr lang="en-US" sz="1600" dirty="0">
                <a:solidFill>
                  <a:srgbClr val="00B050"/>
                </a:solidFill>
              </a:rPr>
              <a:t> // head would always be updated </a:t>
            </a:r>
            <a:endParaRPr lang="en-US" sz="1600" dirty="0">
              <a:solidFill>
                <a:srgbClr val="C00000"/>
              </a:solidFill>
            </a:endParaRPr>
          </a:p>
          <a:p>
            <a:pPr marL="0" indent="0">
              <a:buFont typeface="Wingdings 3"/>
              <a:buNone/>
            </a:pPr>
            <a:r>
              <a:rPr lang="en-US" sz="1600" dirty="0"/>
              <a:t>End 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2301758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659779" y="193034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22" name="Freeform 121"/>
          <p:cNvSpPr/>
          <p:nvPr/>
        </p:nvSpPr>
        <p:spPr>
          <a:xfrm rot="21084072" flipH="1">
            <a:off x="2846329" y="2211294"/>
            <a:ext cx="358503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/>
          <p:nvPr/>
        </p:nvCxnSpPr>
        <p:spPr>
          <a:xfrm rot="5400000" flipH="1">
            <a:off x="4694098" y="4789951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720172" y="5025539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xmlns="" val="4255748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End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474-AEB5-4112-A8BE-201BA601744C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603845" cy="4937760"/>
          </a:xfrm>
        </p:spPr>
        <p:txBody>
          <a:bodyPr/>
          <a:lstStyle/>
          <a:p>
            <a:pPr lvl="1"/>
            <a:r>
              <a:rPr lang="en-US" dirty="0"/>
              <a:t>List is empty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is not empty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		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469526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77830" y="193790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8" name="Freeform 57"/>
          <p:cNvSpPr/>
          <p:nvPr/>
        </p:nvSpPr>
        <p:spPr>
          <a:xfrm>
            <a:off x="984616" y="2189637"/>
            <a:ext cx="471493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56298" y="254255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98804" y="183142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464060" y="253804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37011" y="2542557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76475" y="4135262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66264" y="431347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299599" y="410415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124160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081" y="410682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984642" y="410682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023678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885268" y="41033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3405869" y="445408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319049" y="421036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018304" y="496316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930629" y="496133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00898" y="4963166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6" name="Freeform 115"/>
          <p:cNvSpPr/>
          <p:nvPr/>
        </p:nvSpPr>
        <p:spPr>
          <a:xfrm rot="418638" flipH="1">
            <a:off x="5111940" y="4511080"/>
            <a:ext cx="178351" cy="460109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 rot="489732" flipV="1">
            <a:off x="4002714" y="4562938"/>
            <a:ext cx="129076" cy="484131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ntent Placeholder 5"/>
          <p:cNvSpPr txBox="1">
            <a:spLocks/>
          </p:cNvSpPr>
          <p:nvPr/>
        </p:nvSpPr>
        <p:spPr>
          <a:xfrm>
            <a:off x="6452744" y="1219200"/>
            <a:ext cx="5129655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Algorithm: INSERT_END(head, tail, </a:t>
            </a:r>
            <a:r>
              <a:rPr lang="en-US" sz="1600" b="1" dirty="0" err="1"/>
              <a:t>newestNode</a:t>
            </a:r>
            <a:r>
              <a:rPr lang="en-US" sz="1600" b="1" dirty="0"/>
              <a:t>)</a:t>
            </a:r>
          </a:p>
          <a:p>
            <a:pPr lvl="1"/>
            <a:r>
              <a:rPr lang="en-US" sz="1400" b="1" dirty="0"/>
              <a:t>Input: head node and node to be inserted</a:t>
            </a:r>
          </a:p>
          <a:p>
            <a:pPr lvl="1"/>
            <a:r>
              <a:rPr lang="en-US" sz="1400" b="1" dirty="0"/>
              <a:t>Output: list with new node inserted</a:t>
            </a:r>
          </a:p>
          <a:p>
            <a:pPr lvl="1"/>
            <a:r>
              <a:rPr lang="en-US" sz="1400" b="1" dirty="0"/>
              <a:t>Steps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600" dirty="0"/>
              <a:t>Start: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 head!=NULL	</a:t>
            </a:r>
            <a:r>
              <a:rPr lang="en-US" sz="1200" dirty="0">
                <a:solidFill>
                  <a:srgbClr val="00B050"/>
                </a:solidFill>
              </a:rPr>
              <a:t>// list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</a:t>
            </a:r>
            <a:r>
              <a:rPr lang="en-US" sz="1600" dirty="0" err="1"/>
              <a:t>tail.next</a:t>
            </a:r>
            <a:r>
              <a:rPr lang="en-US" sz="1600" dirty="0"/>
              <a:t>=</a:t>
            </a:r>
            <a:r>
              <a:rPr lang="en-US" sz="1600" dirty="0" err="1"/>
              <a:t>newestNode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</a:t>
            </a:r>
            <a:r>
              <a:rPr lang="en-US" sz="1600" dirty="0" err="1"/>
              <a:t>newestNode.prev</a:t>
            </a:r>
            <a:r>
              <a:rPr lang="en-US" sz="1600" dirty="0"/>
              <a:t>=tail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tail=</a:t>
            </a:r>
            <a:r>
              <a:rPr lang="en-US" sz="1600" dirty="0" err="1"/>
              <a:t>newestNode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Else			</a:t>
            </a:r>
            <a:r>
              <a:rPr lang="en-US" sz="1200" dirty="0">
                <a:solidFill>
                  <a:srgbClr val="00B050"/>
                </a:solidFill>
              </a:rPr>
              <a:t>//list </a:t>
            </a:r>
            <a:r>
              <a:rPr lang="en-US" sz="1200" dirty="0" smtClean="0">
                <a:solidFill>
                  <a:srgbClr val="00B050"/>
                </a:solidFill>
              </a:rPr>
              <a:t>is </a:t>
            </a:r>
            <a:r>
              <a:rPr lang="en-US" sz="1200" dirty="0">
                <a:solidFill>
                  <a:srgbClr val="00B050"/>
                </a:solidFill>
              </a:rPr>
              <a:t>empty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 head=</a:t>
            </a:r>
            <a:r>
              <a:rPr lang="en-US" sz="1600" dirty="0" err="1"/>
              <a:t>newestNode</a:t>
            </a:r>
            <a:r>
              <a:rPr lang="en-US" sz="1600" dirty="0"/>
              <a:t>  		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 tail=</a:t>
            </a:r>
            <a:r>
              <a:rPr lang="en-US" sz="1600" dirty="0" err="1"/>
              <a:t>newestNode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1600" dirty="0"/>
              <a:t>End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2301758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659779" y="193034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22" name="Freeform 121"/>
          <p:cNvSpPr/>
          <p:nvPr/>
        </p:nvSpPr>
        <p:spPr>
          <a:xfrm rot="21084072" flipH="1">
            <a:off x="2846329" y="2211294"/>
            <a:ext cx="358503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2098017" flipH="1">
            <a:off x="5594475" y="4417160"/>
            <a:ext cx="244972" cy="101539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289034" y="433472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47055" y="4197560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xmlns="" val="1283590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7D2-9DCC-4ADF-A4AC-18C34E9C3F25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37859" cy="493776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Case 1: index is 0 </a:t>
            </a:r>
            <a:r>
              <a:rPr lang="en-US" sz="1800" dirty="0">
                <a:solidFill>
                  <a:srgbClr val="C00000"/>
                </a:solidFill>
              </a:rPr>
              <a:t>(Insertion at start)</a:t>
            </a:r>
            <a:endParaRPr lang="en-US" dirty="0"/>
          </a:p>
          <a:p>
            <a:pPr lvl="2"/>
            <a:r>
              <a:rPr lang="en-US" dirty="0"/>
              <a:t>List is empty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List is not empty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2023806" y="2303478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432110" y="2173876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24" name="Freeform 123"/>
          <p:cNvSpPr/>
          <p:nvPr/>
        </p:nvSpPr>
        <p:spPr>
          <a:xfrm>
            <a:off x="1538896" y="2425608"/>
            <a:ext cx="471493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110578" y="277852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553084" y="206739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291291" y="2778528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434017" y="439720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2023806" y="457541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857141" y="436609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671365" y="436609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717623" y="436877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540991" y="436877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582413" y="436609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444003" y="437524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3963411" y="471602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876591" y="4472309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3668755" y="528560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596982" y="528109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859300" y="5285604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2" name="Freeform 141"/>
          <p:cNvSpPr/>
          <p:nvPr/>
        </p:nvSpPr>
        <p:spPr>
          <a:xfrm>
            <a:off x="1596736" y="4719111"/>
            <a:ext cx="991001" cy="682304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 rot="19905996">
            <a:off x="2709657" y="4797548"/>
            <a:ext cx="178812" cy="504779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rot="19821109" flipH="1" flipV="1">
            <a:off x="3618707" y="4787149"/>
            <a:ext cx="152564" cy="547883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H="1">
            <a:off x="2856038" y="2303478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214059" y="2166318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47" name="Freeform 146"/>
          <p:cNvSpPr/>
          <p:nvPr/>
        </p:nvSpPr>
        <p:spPr>
          <a:xfrm rot="21084072" flipH="1">
            <a:off x="3400609" y="2447265"/>
            <a:ext cx="358503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/>
          <p:cNvCxnSpPr/>
          <p:nvPr/>
        </p:nvCxnSpPr>
        <p:spPr>
          <a:xfrm rot="5400000" flipH="1">
            <a:off x="5251640" y="505189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277714" y="5287484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51" name="Content Placeholder 5"/>
          <p:cNvSpPr txBox="1">
            <a:spLocks/>
          </p:cNvSpPr>
          <p:nvPr/>
        </p:nvSpPr>
        <p:spPr>
          <a:xfrm>
            <a:off x="5947459" y="1224117"/>
            <a:ext cx="563986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Case 2: in middle</a:t>
            </a:r>
          </a:p>
          <a:p>
            <a:pPr lvl="2"/>
            <a:r>
              <a:rPr lang="en-US" dirty="0"/>
              <a:t>Let say 4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Case 3: index=size </a:t>
            </a:r>
            <a:r>
              <a:rPr lang="en-US" sz="1800" dirty="0">
                <a:solidFill>
                  <a:srgbClr val="C00000"/>
                </a:solidFill>
              </a:rPr>
              <a:t>(Insertion at end)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7576513" y="225382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402675" y="225382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9436995" y="225650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0260363" y="225650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305341" y="225382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164795" y="225437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flipH="1">
            <a:off x="8682783" y="260375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8595963" y="2360039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6856492" y="2618509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10469010" y="2374791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9329193" y="312617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8518137" y="3126177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024922" y="277823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8255721" y="3126177"/>
            <a:ext cx="262626" cy="461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7497564" y="451493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8320932" y="451493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9358046" y="451760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0181414" y="451760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222836" y="451493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084426" y="451413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5" name="Straight Arrow Connector 184"/>
          <p:cNvCxnSpPr/>
          <p:nvPr/>
        </p:nvCxnSpPr>
        <p:spPr>
          <a:xfrm flipH="1">
            <a:off x="8603834" y="486486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517014" y="462114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10207125" y="537394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9137738" y="537857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398863" y="5373946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0" name="Freeform 189"/>
          <p:cNvSpPr/>
          <p:nvPr/>
        </p:nvSpPr>
        <p:spPr>
          <a:xfrm rot="418638" flipH="1">
            <a:off x="10309905" y="4921860"/>
            <a:ext cx="178351" cy="460109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0"/>
          <p:cNvSpPr/>
          <p:nvPr/>
        </p:nvSpPr>
        <p:spPr>
          <a:xfrm rot="489732" flipV="1">
            <a:off x="9200679" y="4973718"/>
            <a:ext cx="129076" cy="484131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1"/>
          <p:cNvSpPr/>
          <p:nvPr/>
        </p:nvSpPr>
        <p:spPr>
          <a:xfrm rot="2098017" flipH="1">
            <a:off x="10792440" y="4827940"/>
            <a:ext cx="244972" cy="101539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Arrow Connector 192"/>
          <p:cNvCxnSpPr/>
          <p:nvPr/>
        </p:nvCxnSpPr>
        <p:spPr>
          <a:xfrm flipH="1">
            <a:off x="10486999" y="474550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0842402" y="4550513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9073253" y="2031734"/>
            <a:ext cx="146304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node at target index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7467210" y="2040016"/>
            <a:ext cx="128016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previous node </a:t>
            </a:r>
          </a:p>
        </p:txBody>
      </p:sp>
      <p:sp>
        <p:nvSpPr>
          <p:cNvPr id="197" name="Freeform 196"/>
          <p:cNvSpPr/>
          <p:nvPr/>
        </p:nvSpPr>
        <p:spPr>
          <a:xfrm rot="637352">
            <a:off x="9143996" y="2629143"/>
            <a:ext cx="160755" cy="51225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7"/>
          <p:cNvSpPr/>
          <p:nvPr/>
        </p:nvSpPr>
        <p:spPr>
          <a:xfrm rot="21449581" flipV="1">
            <a:off x="8151996" y="2706583"/>
            <a:ext cx="215760" cy="484131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8"/>
          <p:cNvSpPr/>
          <p:nvPr/>
        </p:nvSpPr>
        <p:spPr>
          <a:xfrm rot="418638" flipH="1">
            <a:off x="8553735" y="2656386"/>
            <a:ext cx="178351" cy="460109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199"/>
          <p:cNvSpPr/>
          <p:nvPr/>
        </p:nvSpPr>
        <p:spPr>
          <a:xfrm rot="21110268" flipH="1" flipV="1">
            <a:off x="9474008" y="2702103"/>
            <a:ext cx="129076" cy="484131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Arrow Connector 200"/>
          <p:cNvCxnSpPr/>
          <p:nvPr/>
        </p:nvCxnSpPr>
        <p:spPr>
          <a:xfrm flipH="1">
            <a:off x="6752295" y="486486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44384" y="463863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*</a:t>
            </a:r>
            <a:endParaRPr lang="en-US" dirty="0"/>
          </a:p>
        </p:txBody>
      </p:sp>
      <p:sp>
        <p:nvSpPr>
          <p:cNvPr id="204" name="Rectangle 203"/>
          <p:cNvSpPr/>
          <p:nvPr/>
        </p:nvSpPr>
        <p:spPr>
          <a:xfrm>
            <a:off x="6865153" y="238937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*</a:t>
            </a:r>
            <a:endParaRPr lang="en-US" dirty="0"/>
          </a:p>
        </p:txBody>
      </p:sp>
      <p:sp>
        <p:nvSpPr>
          <p:cNvPr id="205" name="Rectangle 204"/>
          <p:cNvSpPr/>
          <p:nvPr/>
        </p:nvSpPr>
        <p:spPr>
          <a:xfrm>
            <a:off x="10703254" y="21541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*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563780" y="597229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sz="1600" dirty="0"/>
              <a:t>: Remaining list is not shown</a:t>
            </a:r>
          </a:p>
        </p:txBody>
      </p:sp>
    </p:spTree>
    <p:extLst>
      <p:ext uri="{BB962C8B-B14F-4D97-AF65-F5344CB8AC3E}">
        <p14:creationId xmlns:p14="http://schemas.microsoft.com/office/powerpoint/2010/main" xmlns="" val="2229433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9BD0-54AA-4D82-93D3-18195B4F8993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</a:t>
            </a:r>
            <a:r>
              <a:rPr lang="en-US" dirty="0" err="1" smtClean="0"/>
              <a:t>Safdar</a:t>
            </a:r>
            <a:r>
              <a:rPr lang="en-US" dirty="0" smtClean="0"/>
              <a:t> Computer Science Department- CIIT Lahore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6538174" cy="4937760"/>
          </a:xfrm>
        </p:spPr>
        <p:txBody>
          <a:bodyPr>
            <a:noAutofit/>
          </a:bodyPr>
          <a:lstStyle/>
          <a:p>
            <a:r>
              <a:rPr lang="en-US" sz="1800" b="1" dirty="0"/>
              <a:t>Algorithm: INSERT_LOCATION(head, tail, index, </a:t>
            </a:r>
            <a:r>
              <a:rPr lang="en-US" sz="1800" b="1" dirty="0" err="1"/>
              <a:t>newestNode</a:t>
            </a:r>
            <a:r>
              <a:rPr lang="en-US" sz="1800" b="1" dirty="0"/>
              <a:t>)</a:t>
            </a:r>
          </a:p>
          <a:p>
            <a:pPr lvl="1"/>
            <a:r>
              <a:rPr lang="en-US" sz="1600" b="1" dirty="0"/>
              <a:t>Input: head node, new node and index of new node</a:t>
            </a:r>
          </a:p>
          <a:p>
            <a:pPr lvl="1"/>
            <a:r>
              <a:rPr lang="en-US" sz="1600" b="1" dirty="0"/>
              <a:t>Output: list with new node inserted</a:t>
            </a:r>
          </a:p>
          <a:p>
            <a:pPr lvl="1"/>
            <a:r>
              <a:rPr lang="en-US" sz="1600" b="1" dirty="0"/>
              <a:t>Steps:</a:t>
            </a:r>
          </a:p>
          <a:p>
            <a:pPr marL="0" indent="0">
              <a:buNone/>
            </a:pPr>
            <a:r>
              <a:rPr lang="en-US" sz="2400" b="1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If</a:t>
            </a:r>
            <a:r>
              <a:rPr lang="en-US" sz="1400" dirty="0"/>
              <a:t> Index==0	</a:t>
            </a:r>
            <a:r>
              <a:rPr lang="en-US" sz="1400" dirty="0">
                <a:solidFill>
                  <a:srgbClr val="00B050"/>
                </a:solidFill>
              </a:rPr>
              <a:t>//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50"/>
                </a:solidFill>
              </a:rPr>
              <a:t>case 1,  start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     If</a:t>
            </a:r>
            <a:r>
              <a:rPr lang="en-US" sz="1400" dirty="0"/>
              <a:t> head!=NULL	</a:t>
            </a:r>
            <a:r>
              <a:rPr lang="en-US" sz="1400" dirty="0">
                <a:solidFill>
                  <a:srgbClr val="00B050"/>
                </a:solidFill>
              </a:rPr>
              <a:t>// list is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 	 </a:t>
            </a:r>
            <a:r>
              <a:rPr lang="en-US" sz="1400" dirty="0" err="1"/>
              <a:t>newestNode.next</a:t>
            </a:r>
            <a:r>
              <a:rPr lang="en-US" sz="1400" dirty="0"/>
              <a:t>=head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 	</a:t>
            </a:r>
            <a:r>
              <a:rPr lang="en-US" sz="1400" dirty="0" err="1"/>
              <a:t>head.prev</a:t>
            </a:r>
            <a:r>
              <a:rPr lang="en-US" sz="1400" dirty="0"/>
              <a:t>=</a:t>
            </a:r>
            <a:r>
              <a:rPr lang="en-US" sz="1400" dirty="0" err="1"/>
              <a:t>newestNode</a:t>
            </a:r>
            <a:r>
              <a:rPr lang="en-US" sz="14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     </a:t>
            </a:r>
            <a:r>
              <a:rPr lang="en-US" sz="1400" dirty="0">
                <a:solidFill>
                  <a:srgbClr val="C00000"/>
                </a:solidFill>
              </a:rPr>
              <a:t>Else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 	   tail=</a:t>
            </a:r>
            <a:r>
              <a:rPr lang="en-US" sz="1400" dirty="0" err="1"/>
              <a:t>newestNode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     End If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	head=</a:t>
            </a:r>
            <a:r>
              <a:rPr lang="en-US" sz="1400" dirty="0" err="1"/>
              <a:t>newestNode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50"/>
                </a:solidFill>
              </a:rPr>
              <a:t>// head would always refer to new node if index is 0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Else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400" dirty="0"/>
              <a:t>     </a:t>
            </a:r>
            <a:r>
              <a:rPr lang="en-US" sz="1400" dirty="0">
                <a:solidFill>
                  <a:srgbClr val="C00000"/>
                </a:solidFill>
              </a:rPr>
              <a:t>Set</a:t>
            </a:r>
            <a:r>
              <a:rPr lang="en-US" sz="1400" dirty="0"/>
              <a:t> </a:t>
            </a:r>
            <a:r>
              <a:rPr lang="en-US" sz="1400" dirty="0" err="1"/>
              <a:t>curr</a:t>
            </a:r>
            <a:r>
              <a:rPr lang="en-US" sz="1400" dirty="0"/>
              <a:t>=</a:t>
            </a:r>
            <a:r>
              <a:rPr lang="en-US" sz="1400" dirty="0" err="1"/>
              <a:t>head.next</a:t>
            </a:r>
            <a:r>
              <a:rPr lang="en-US" sz="1400" dirty="0"/>
              <a:t>, </a:t>
            </a:r>
            <a:r>
              <a:rPr lang="en-US" sz="1400" dirty="0" err="1"/>
              <a:t>prev</a:t>
            </a:r>
            <a:r>
              <a:rPr lang="en-US" sz="1400" dirty="0"/>
              <a:t>= head, </a:t>
            </a:r>
            <a:r>
              <a:rPr lang="en-US" sz="1400" dirty="0" err="1"/>
              <a:t>nodeCount</a:t>
            </a:r>
            <a:r>
              <a:rPr lang="en-US" sz="1400" dirty="0"/>
              <a:t>=1</a:t>
            </a:r>
            <a:endParaRPr lang="en-US" sz="14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868633" y="1221472"/>
            <a:ext cx="4702390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sz="1400" dirty="0">
                <a:solidFill>
                  <a:srgbClr val="C00000"/>
                </a:solidFill>
              </a:rPr>
              <a:t>While</a:t>
            </a:r>
            <a:r>
              <a:rPr lang="en-US" sz="1400" dirty="0"/>
              <a:t> (</a:t>
            </a:r>
            <a:r>
              <a:rPr lang="en-US" sz="1400" dirty="0" err="1"/>
              <a:t>curr</a:t>
            </a:r>
            <a:r>
              <a:rPr lang="en-US" sz="1400" dirty="0"/>
              <a:t> != NULL)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</a:t>
            </a:r>
            <a:r>
              <a:rPr lang="en-US" sz="1400" dirty="0" err="1"/>
              <a:t>nodeCount</a:t>
            </a:r>
            <a:r>
              <a:rPr lang="en-US" sz="1400" dirty="0"/>
              <a:t>=nodeCount+1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	</a:t>
            </a:r>
            <a:r>
              <a:rPr lang="en-US" sz="1400" dirty="0">
                <a:solidFill>
                  <a:srgbClr val="C00000"/>
                </a:solidFill>
              </a:rPr>
              <a:t>If</a:t>
            </a:r>
            <a:r>
              <a:rPr lang="en-US" sz="1400" dirty="0"/>
              <a:t> (index== </a:t>
            </a:r>
            <a:r>
              <a:rPr lang="en-US" sz="1400" dirty="0" err="1"/>
              <a:t>nodeCount</a:t>
            </a:r>
            <a:r>
              <a:rPr lang="en-US" sz="1400" dirty="0"/>
              <a:t> -1)</a:t>
            </a:r>
            <a:r>
              <a:rPr lang="en-US" sz="1400" dirty="0">
                <a:solidFill>
                  <a:srgbClr val="00B050"/>
                </a:solidFill>
              </a:rPr>
              <a:t> //case 2, middle</a:t>
            </a:r>
            <a:r>
              <a:rPr lang="en-US" sz="1400" dirty="0"/>
              <a:t> </a:t>
            </a:r>
            <a:endParaRPr lang="en-US" sz="1400" dirty="0">
              <a:solidFill>
                <a:srgbClr val="C00000"/>
              </a:solidFill>
            </a:endParaRPr>
          </a:p>
          <a:p>
            <a:pPr marL="502920" indent="-457200">
              <a:buFont typeface="+mj-lt"/>
              <a:buAutoNum type="arabicPeriod" startAt="7"/>
            </a:pPr>
            <a:r>
              <a:rPr lang="en-US" sz="1400" dirty="0"/>
              <a:t>	    (</a:t>
            </a:r>
            <a:r>
              <a:rPr lang="en-US" sz="1400" dirty="0" err="1"/>
              <a:t>curr.prev</a:t>
            </a:r>
            <a:r>
              <a:rPr lang="en-US" sz="1400" dirty="0"/>
              <a:t>).next=</a:t>
            </a:r>
            <a:r>
              <a:rPr lang="en-US" sz="1400" dirty="0" err="1"/>
              <a:t>newestNode</a:t>
            </a:r>
            <a:endParaRPr lang="en-US" sz="1400" dirty="0"/>
          </a:p>
          <a:p>
            <a:pPr marL="502920" indent="-457200">
              <a:buFont typeface="+mj-lt"/>
              <a:buAutoNum type="arabicPeriod" startAt="7"/>
            </a:pPr>
            <a:r>
              <a:rPr lang="en-US" sz="1400" dirty="0"/>
              <a:t>             </a:t>
            </a:r>
            <a:r>
              <a:rPr lang="en-US" sz="1400" dirty="0" err="1"/>
              <a:t>newestNode.prev</a:t>
            </a:r>
            <a:r>
              <a:rPr lang="en-US" sz="1400" dirty="0"/>
              <a:t>=</a:t>
            </a:r>
            <a:r>
              <a:rPr lang="en-US" sz="1400" dirty="0" err="1"/>
              <a:t>curr.prev</a:t>
            </a:r>
            <a:endParaRPr lang="en-US" sz="1400" dirty="0"/>
          </a:p>
          <a:p>
            <a:pPr marL="502920" indent="-457200">
              <a:buFont typeface="+mj-lt"/>
              <a:buAutoNum type="arabicPeriod" startAt="7"/>
            </a:pPr>
            <a:r>
              <a:rPr lang="en-US" sz="1400" dirty="0"/>
              <a:t>             </a:t>
            </a:r>
            <a:r>
              <a:rPr lang="en-US" sz="1400" dirty="0" err="1"/>
              <a:t>newestNode.next</a:t>
            </a:r>
            <a:r>
              <a:rPr lang="en-US" sz="1400" dirty="0"/>
              <a:t>=</a:t>
            </a:r>
            <a:r>
              <a:rPr lang="en-US" sz="1400" dirty="0" err="1"/>
              <a:t>curr</a:t>
            </a:r>
            <a:endParaRPr lang="en-US" sz="1400" dirty="0"/>
          </a:p>
          <a:p>
            <a:pPr marL="502920" indent="-457200">
              <a:buFont typeface="+mj-lt"/>
              <a:buAutoNum type="arabicPeriod" startAt="7"/>
            </a:pPr>
            <a:r>
              <a:rPr lang="en-US" sz="1400" dirty="0"/>
              <a:t>             </a:t>
            </a:r>
            <a:r>
              <a:rPr lang="en-US" sz="1400" dirty="0" err="1"/>
              <a:t>curr.prev</a:t>
            </a:r>
            <a:r>
              <a:rPr lang="en-US" sz="1400" dirty="0"/>
              <a:t>=</a:t>
            </a:r>
            <a:r>
              <a:rPr lang="en-US" sz="1400" dirty="0" err="1"/>
              <a:t>newestNode</a:t>
            </a:r>
            <a:endParaRPr lang="en-US" sz="1400" dirty="0"/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 </a:t>
            </a:r>
            <a:r>
              <a:rPr lang="en-US" sz="1400" dirty="0">
                <a:solidFill>
                  <a:srgbClr val="C00000"/>
                </a:solidFill>
              </a:rPr>
              <a:t>return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</a:t>
            </a:r>
            <a:r>
              <a:rPr lang="en-US" sz="1400" dirty="0">
                <a:solidFill>
                  <a:srgbClr val="C00000"/>
                </a:solidFill>
              </a:rPr>
              <a:t>End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If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     </a:t>
            </a:r>
            <a:r>
              <a:rPr lang="en-US" sz="1400" dirty="0" err="1"/>
              <a:t>curr</a:t>
            </a:r>
            <a:r>
              <a:rPr lang="en-US" sz="1400" dirty="0"/>
              <a:t>=</a:t>
            </a:r>
            <a:r>
              <a:rPr lang="en-US" sz="1400" dirty="0" err="1"/>
              <a:t>curr.next</a:t>
            </a:r>
            <a:r>
              <a:rPr lang="en-US" sz="1400" dirty="0"/>
              <a:t> 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</a:t>
            </a:r>
            <a:r>
              <a:rPr lang="en-US" sz="1400" dirty="0">
                <a:solidFill>
                  <a:srgbClr val="C00000"/>
                </a:solidFill>
              </a:rPr>
              <a:t>End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While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>
                <a:solidFill>
                  <a:srgbClr val="C00000"/>
                </a:solidFill>
              </a:rPr>
              <a:t>        If </a:t>
            </a:r>
            <a:r>
              <a:rPr lang="en-US" sz="1400" dirty="0"/>
              <a:t>index==size-1 </a:t>
            </a:r>
            <a:r>
              <a:rPr lang="en-US" sz="1400" dirty="0">
                <a:solidFill>
                  <a:srgbClr val="00B050"/>
                </a:solidFill>
              </a:rPr>
              <a:t> //case 3, last</a:t>
            </a:r>
            <a:endParaRPr lang="en-US" sz="1400" dirty="0"/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 </a:t>
            </a:r>
            <a:r>
              <a:rPr lang="en-US" sz="1400" dirty="0" err="1"/>
              <a:t>tail.next</a:t>
            </a:r>
            <a:r>
              <a:rPr lang="en-US" sz="1400" dirty="0"/>
              <a:t>=</a:t>
            </a:r>
            <a:r>
              <a:rPr lang="en-US" sz="1400" dirty="0" err="1"/>
              <a:t>newestNode</a:t>
            </a:r>
            <a:endParaRPr lang="en-US" sz="1400" dirty="0"/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 </a:t>
            </a:r>
            <a:r>
              <a:rPr lang="en-US" sz="1400" dirty="0" err="1"/>
              <a:t>newestNode.prev</a:t>
            </a:r>
            <a:r>
              <a:rPr lang="en-US" sz="1400" dirty="0"/>
              <a:t>=tail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 tail=</a:t>
            </a:r>
            <a:r>
              <a:rPr lang="en-US" sz="1400" dirty="0" err="1"/>
              <a:t>newestNode</a:t>
            </a:r>
            <a:endParaRPr lang="en-US" sz="1400" dirty="0"/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 </a:t>
            </a:r>
            <a:r>
              <a:rPr lang="en-US" sz="1400" dirty="0">
                <a:solidFill>
                  <a:srgbClr val="C00000"/>
                </a:solidFill>
              </a:rPr>
              <a:t>return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>
                <a:solidFill>
                  <a:srgbClr val="C00000"/>
                </a:solidFill>
              </a:rPr>
              <a:t>End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1600" b="1" dirty="0"/>
              <a:t>End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954916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at Start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8C5B-EA8E-4D0F-95CC-EE20DC9E638A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603845" cy="4937760"/>
          </a:xfrm>
        </p:spPr>
        <p:txBody>
          <a:bodyPr/>
          <a:lstStyle/>
          <a:p>
            <a:pPr lvl="1"/>
            <a:r>
              <a:rPr lang="en-US" dirty="0"/>
              <a:t>List has only one node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has at least 2 nodes 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		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469526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77830" y="193790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8" name="Freeform 57"/>
          <p:cNvSpPr/>
          <p:nvPr/>
        </p:nvSpPr>
        <p:spPr>
          <a:xfrm>
            <a:off x="1039195" y="2187585"/>
            <a:ext cx="1406694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24537" y="187359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89907" y="253018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43829" y="187822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15587" y="1873597"/>
            <a:ext cx="82296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76475" y="4135262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66264" y="431347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299599" y="410415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113823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081" y="410682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983449" y="410682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024871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886461" y="41033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3405869" y="445408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319049" y="421036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458464" y="490253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16" name="Freeform 115"/>
          <p:cNvSpPr/>
          <p:nvPr/>
        </p:nvSpPr>
        <p:spPr>
          <a:xfrm rot="1694004" flipH="1">
            <a:off x="3879683" y="4507494"/>
            <a:ext cx="178156" cy="68517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 rot="5400000" flipV="1">
            <a:off x="2493492" y="2634109"/>
            <a:ext cx="258419" cy="2663615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ntent Placeholder 5"/>
          <p:cNvSpPr txBox="1">
            <a:spLocks/>
          </p:cNvSpPr>
          <p:nvPr/>
        </p:nvSpPr>
        <p:spPr>
          <a:xfrm>
            <a:off x="5913786" y="1219200"/>
            <a:ext cx="5668614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Algorithm: DELETE_START(head, tail)</a:t>
            </a:r>
          </a:p>
          <a:p>
            <a:pPr lvl="1"/>
            <a:r>
              <a:rPr lang="en-US" sz="1600" dirty="0"/>
              <a:t>Input: reference to first and last node</a:t>
            </a:r>
          </a:p>
          <a:p>
            <a:pPr lvl="1"/>
            <a:r>
              <a:rPr lang="en-US" sz="1600" dirty="0"/>
              <a:t>Output: new list with node deleted</a:t>
            </a:r>
          </a:p>
          <a:p>
            <a:pPr lvl="1"/>
            <a:r>
              <a:rPr lang="en-US" sz="1600" dirty="0"/>
              <a:t>Steps</a:t>
            </a:r>
            <a:r>
              <a:rPr lang="en-US" sz="1600" dirty="0" smtClean="0"/>
              <a:t>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You should review the following algorithm yourself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</a:rPr>
              <a:t>If</a:t>
            </a:r>
            <a:r>
              <a:rPr lang="en-US" sz="1800" dirty="0"/>
              <a:t> head!=NULL	</a:t>
            </a:r>
            <a:r>
              <a:rPr lang="en-US" sz="1400" dirty="0">
                <a:solidFill>
                  <a:srgbClr val="00B050"/>
                </a:solidFill>
              </a:rPr>
              <a:t>// list is not empty</a:t>
            </a:r>
            <a:endParaRPr lang="en-US" sz="18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    head=</a:t>
            </a:r>
            <a:r>
              <a:rPr lang="en-US" sz="1800" dirty="0" err="1"/>
              <a:t>head.next</a:t>
            </a:r>
            <a:r>
              <a:rPr lang="en-US" sz="1800" dirty="0"/>
              <a:t> 	</a:t>
            </a:r>
            <a:r>
              <a:rPr lang="en-US" sz="1800" dirty="0" smtClean="0"/>
              <a:t>    </a:t>
            </a:r>
            <a:r>
              <a:rPr lang="en-US" sz="1800" dirty="0">
                <a:solidFill>
                  <a:srgbClr val="C00000"/>
                </a:solidFill>
              </a:rPr>
              <a:t>If</a:t>
            </a:r>
            <a:r>
              <a:rPr lang="en-US" sz="1800" dirty="0"/>
              <a:t> head!=NULL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 	</a:t>
            </a:r>
            <a:r>
              <a:rPr lang="en-US" sz="1800" dirty="0" err="1"/>
              <a:t>head.prev</a:t>
            </a:r>
            <a:r>
              <a:rPr lang="en-US" sz="1800" dirty="0"/>
              <a:t>=NULL 	</a:t>
            </a:r>
            <a:r>
              <a:rPr lang="en-US" sz="1400" dirty="0">
                <a:solidFill>
                  <a:srgbClr val="00B050"/>
                </a:solidFill>
              </a:rPr>
              <a:t>// unlink node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   </a:t>
            </a:r>
            <a:r>
              <a:rPr lang="en-US" sz="1800" dirty="0" smtClean="0">
                <a:solidFill>
                  <a:srgbClr val="C00000"/>
                </a:solidFill>
              </a:rPr>
              <a:t>Else		</a:t>
            </a:r>
            <a:r>
              <a:rPr lang="en-US" sz="1400" dirty="0" smtClean="0">
                <a:solidFill>
                  <a:srgbClr val="00B050"/>
                </a:solidFill>
              </a:rPr>
              <a:t>// there is only one node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dirty="0"/>
              <a:t>	tail=NULL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C00000"/>
                </a:solidFill>
              </a:rPr>
              <a:t>  End If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</a:rPr>
              <a:t>End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1800" dirty="0"/>
              <a:t>End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3333111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691132" y="193034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22" name="Freeform 121"/>
          <p:cNvSpPr/>
          <p:nvPr/>
        </p:nvSpPr>
        <p:spPr>
          <a:xfrm flipH="1">
            <a:off x="2819875" y="2224285"/>
            <a:ext cx="1507042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213445" y="421036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ultiply 36"/>
          <p:cNvSpPr/>
          <p:nvPr/>
        </p:nvSpPr>
        <p:spPr>
          <a:xfrm>
            <a:off x="2137664" y="1635696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2253879" y="3874751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50878" y="40084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780" y="597229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sz="1600" dirty="0"/>
              <a:t>: Remaining list is not shown</a:t>
            </a:r>
          </a:p>
        </p:txBody>
      </p:sp>
    </p:spTree>
    <p:extLst>
      <p:ext uri="{BB962C8B-B14F-4D97-AF65-F5344CB8AC3E}">
        <p14:creationId xmlns:p14="http://schemas.microsoft.com/office/powerpoint/2010/main" xmlns="" val="3859892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at End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12C4-044D-4792-A5BD-A52DF6BA6754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603845" cy="4937760"/>
          </a:xfrm>
        </p:spPr>
        <p:txBody>
          <a:bodyPr/>
          <a:lstStyle/>
          <a:p>
            <a:pPr lvl="1"/>
            <a:r>
              <a:rPr lang="en-US" dirty="0"/>
              <a:t>List has only one node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has at least 2 nodes 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		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469526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77830" y="193790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8" name="Freeform 57"/>
          <p:cNvSpPr/>
          <p:nvPr/>
        </p:nvSpPr>
        <p:spPr>
          <a:xfrm>
            <a:off x="1039195" y="2187585"/>
            <a:ext cx="1406694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33681" y="187359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89907" y="253018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41773" y="187182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15587" y="1873597"/>
            <a:ext cx="82296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480887" y="410415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306311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341369" y="410682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157649" y="410682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06159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067749" y="41033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2587157" y="445408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500337" y="421036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740880" y="490235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16" name="Freeform 115"/>
          <p:cNvSpPr/>
          <p:nvPr/>
        </p:nvSpPr>
        <p:spPr>
          <a:xfrm rot="19905996">
            <a:off x="2411257" y="4442890"/>
            <a:ext cx="178156" cy="68517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 rot="16416835" flipH="1" flipV="1">
            <a:off x="3569516" y="2649053"/>
            <a:ext cx="422918" cy="2648782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ntent Placeholder 5"/>
          <p:cNvSpPr txBox="1">
            <a:spLocks/>
          </p:cNvSpPr>
          <p:nvPr/>
        </p:nvSpPr>
        <p:spPr>
          <a:xfrm>
            <a:off x="5913786" y="1219200"/>
            <a:ext cx="5668614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Algorithm: DELETE_END(head, tail)</a:t>
            </a:r>
          </a:p>
          <a:p>
            <a:pPr lvl="1"/>
            <a:r>
              <a:rPr lang="en-US" sz="1400" dirty="0"/>
              <a:t>Input: reference to first and last node</a:t>
            </a:r>
          </a:p>
          <a:p>
            <a:pPr lvl="1"/>
            <a:r>
              <a:rPr lang="en-US" sz="1400" dirty="0"/>
              <a:t>Output: new list with node deleted</a:t>
            </a:r>
          </a:p>
          <a:p>
            <a:pPr lvl="1"/>
            <a:r>
              <a:rPr lang="en-US" sz="1400" dirty="0"/>
              <a:t>Steps:</a:t>
            </a:r>
            <a:endParaRPr lang="en-US" sz="1400" b="1" dirty="0"/>
          </a:p>
          <a:p>
            <a:pPr marL="0" indent="0">
              <a:buNone/>
            </a:pPr>
            <a:r>
              <a:rPr lang="en-US" sz="1600" dirty="0"/>
              <a:t>Start: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 head!=NULL		</a:t>
            </a:r>
            <a:r>
              <a:rPr lang="en-US" sz="1600" dirty="0">
                <a:solidFill>
                  <a:srgbClr val="00B050"/>
                </a:solidFill>
              </a:rPr>
              <a:t>// list is not empty</a:t>
            </a:r>
            <a:endParaRPr lang="en-US" sz="14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    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  </a:t>
            </a:r>
            <a:r>
              <a:rPr lang="en-US" sz="1600" dirty="0" err="1"/>
              <a:t>head.next</a:t>
            </a:r>
            <a:r>
              <a:rPr lang="en-US" sz="1600" dirty="0"/>
              <a:t>==NULL	</a:t>
            </a:r>
            <a:r>
              <a:rPr lang="en-US" sz="1600" dirty="0">
                <a:solidFill>
                  <a:srgbClr val="00B050"/>
                </a:solidFill>
              </a:rPr>
              <a:t>// there is only one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    head=NULL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	tail=NULL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  </a:t>
            </a:r>
            <a:r>
              <a:rPr lang="en-US" sz="1600" dirty="0">
                <a:solidFill>
                  <a:srgbClr val="C00000"/>
                </a:solidFill>
              </a:rPr>
              <a:t>Else 		</a:t>
            </a:r>
            <a:r>
              <a:rPr lang="en-US" sz="1600" dirty="0">
                <a:solidFill>
                  <a:srgbClr val="00B050"/>
                </a:solidFill>
              </a:rPr>
              <a:t> //there are multiple nodes</a:t>
            </a:r>
            <a:endParaRPr lang="en-US" sz="20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 	</a:t>
            </a:r>
            <a:r>
              <a:rPr lang="en-US" sz="1600" dirty="0"/>
              <a:t>tail=</a:t>
            </a:r>
            <a:r>
              <a:rPr lang="en-US" sz="1600" dirty="0" err="1"/>
              <a:t>tail.prev</a:t>
            </a:r>
            <a:endParaRPr lang="en-US" sz="16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	</a:t>
            </a:r>
            <a:r>
              <a:rPr lang="en-US" sz="1600" dirty="0" err="1"/>
              <a:t>tail.next</a:t>
            </a:r>
            <a:r>
              <a:rPr lang="en-US" sz="1600" dirty="0"/>
              <a:t>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       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1600" dirty="0"/>
              <a:t>End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3333111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691132" y="193034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22" name="Freeform 121"/>
          <p:cNvSpPr/>
          <p:nvPr/>
        </p:nvSpPr>
        <p:spPr>
          <a:xfrm flipH="1">
            <a:off x="2819875" y="2224285"/>
            <a:ext cx="1507042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91920" y="4470086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ultiply 36"/>
          <p:cNvSpPr/>
          <p:nvPr/>
        </p:nvSpPr>
        <p:spPr>
          <a:xfrm>
            <a:off x="2126126" y="1628326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3230661" y="3901037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453181" y="4316922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11201" y="4179762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780" y="597229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sz="1600" dirty="0"/>
              <a:t>: Remaining list is not shown</a:t>
            </a:r>
          </a:p>
        </p:txBody>
      </p:sp>
      <p:sp>
        <p:nvSpPr>
          <p:cNvPr id="7" name="Rectangle 6"/>
          <p:cNvSpPr/>
          <p:nvPr/>
        </p:nvSpPr>
        <p:spPr>
          <a:xfrm>
            <a:off x="812068" y="426308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856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Arrays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DE02-E7BC-4F84-815E-683CF3BFB574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r>
              <a:rPr lang="en-US" dirty="0"/>
              <a:t> are stored in contiguous memory blocks. And have advantages and disadvantages due to it.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It is very easy to access any data element from array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 u</a:t>
            </a:r>
            <a:r>
              <a:rPr lang="en-US" dirty="0">
                <a:solidFill>
                  <a:srgbClr val="00B050"/>
                </a:solidFill>
              </a:rPr>
              <a:t>sing index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We need to know size of array before hand.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We cannot resize array. Because They are </a:t>
            </a:r>
            <a:r>
              <a:rPr lang="en-US" b="1" dirty="0">
                <a:solidFill>
                  <a:srgbClr val="C00000"/>
                </a:solidFill>
              </a:rPr>
              <a:t>static </a:t>
            </a:r>
            <a:r>
              <a:rPr lang="en-US" dirty="0">
                <a:solidFill>
                  <a:srgbClr val="C00000"/>
                </a:solidFill>
              </a:rPr>
              <a:t>in size </a:t>
            </a:r>
          </a:p>
          <a:p>
            <a:pPr lvl="2"/>
            <a:r>
              <a:rPr lang="en-US" dirty="0"/>
              <a:t>We can relocate existing array to new array, but still expensive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Contiguous block cannot be guaranteed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 insufficient blocks size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Insertion and deletion is very expensive because it needs shifting of elements</a:t>
            </a:r>
          </a:p>
          <a:p>
            <a:r>
              <a:rPr lang="en-US" b="1" dirty="0"/>
              <a:t>Solution</a:t>
            </a:r>
            <a:r>
              <a:rPr lang="en-US" dirty="0"/>
              <a:t>: Linked list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dynamic </a:t>
            </a:r>
            <a:r>
              <a:rPr lang="en-US" dirty="0"/>
              <a:t>data structure in which each data element is linked with next element through some link. Because each element is connected/linked, it will be easy to insert and delete an element without shifting.</a:t>
            </a:r>
          </a:p>
        </p:txBody>
      </p:sp>
    </p:spTree>
    <p:extLst>
      <p:ext uri="{BB962C8B-B14F-4D97-AF65-F5344CB8AC3E}">
        <p14:creationId xmlns:p14="http://schemas.microsoft.com/office/powerpoint/2010/main" xmlns="" val="3856691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EEE-DBBA-4511-94C1-1628C224AF34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37859" cy="493776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Case 1: index is 0 </a:t>
            </a:r>
            <a:r>
              <a:rPr lang="en-US" sz="1800" dirty="0">
                <a:solidFill>
                  <a:srgbClr val="C00000"/>
                </a:solidFill>
              </a:rPr>
              <a:t>(Deletion at start)</a:t>
            </a:r>
            <a:endParaRPr lang="en-US" dirty="0"/>
          </a:p>
          <a:p>
            <a:pPr lvl="2"/>
            <a:r>
              <a:rPr lang="en-US" dirty="0"/>
              <a:t>List has only one node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List has multiple nodes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1" name="Content Placeholder 5"/>
          <p:cNvSpPr txBox="1">
            <a:spLocks/>
          </p:cNvSpPr>
          <p:nvPr/>
        </p:nvSpPr>
        <p:spPr>
          <a:xfrm>
            <a:off x="5947459" y="1224117"/>
            <a:ext cx="563986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Case 2: in middle</a:t>
            </a:r>
          </a:p>
          <a:p>
            <a:pPr lvl="2"/>
            <a:r>
              <a:rPr lang="en-US" dirty="0"/>
              <a:t>Let say 4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Case 3: index is last </a:t>
            </a:r>
            <a:r>
              <a:rPr lang="en-US" sz="1800" dirty="0">
                <a:solidFill>
                  <a:srgbClr val="C00000"/>
                </a:solidFill>
              </a:rPr>
              <a:t>(Deletion at end)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8150677" y="2423955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967695" y="242395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0011159" y="242663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0834527" y="242663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879505" y="242395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738959" y="242450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flipH="1">
            <a:off x="9256947" y="2773885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9170127" y="253016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409390" y="278863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11043174" y="2544919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7777606" y="2180448"/>
            <a:ext cx="146304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node at target index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062070" y="2200630"/>
            <a:ext cx="128016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previous node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617453" y="248154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025757" y="2351938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77" name="Freeform 76"/>
          <p:cNvSpPr/>
          <p:nvPr/>
        </p:nvSpPr>
        <p:spPr>
          <a:xfrm>
            <a:off x="1187122" y="2601618"/>
            <a:ext cx="1406694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181608" y="228763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637834" y="294422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98530" y="228253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363514" y="2287630"/>
            <a:ext cx="82296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024402" y="454929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614191" y="4727505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447526" y="4518185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265862" y="451818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308008" y="452086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131376" y="452086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72798" y="451818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4388" y="451532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553796" y="4868115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466976" y="462439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606391" y="531656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3" name="Freeform 92"/>
          <p:cNvSpPr/>
          <p:nvPr/>
        </p:nvSpPr>
        <p:spPr>
          <a:xfrm rot="1694004" flipH="1">
            <a:off x="4027610" y="4921527"/>
            <a:ext cx="178156" cy="68517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 rot="5400000" flipV="1">
            <a:off x="2641419" y="3048142"/>
            <a:ext cx="258419" cy="2663615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3481038" y="248154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839059" y="2344380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97" name="Freeform 96"/>
          <p:cNvSpPr/>
          <p:nvPr/>
        </p:nvSpPr>
        <p:spPr>
          <a:xfrm flipH="1">
            <a:off x="2967802" y="2638318"/>
            <a:ext cx="1507042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361372" y="462439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ultiply 98"/>
          <p:cNvSpPr/>
          <p:nvPr/>
        </p:nvSpPr>
        <p:spPr>
          <a:xfrm>
            <a:off x="2330748" y="4284971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280930" y="242306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107092" y="242306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009758" y="242306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7300380" y="2529280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548695" y="2778190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Multiply 104"/>
          <p:cNvSpPr/>
          <p:nvPr/>
        </p:nvSpPr>
        <p:spPr>
          <a:xfrm>
            <a:off x="8051908" y="2209163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7190298" y="2054969"/>
            <a:ext cx="2528470" cy="459473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 rot="21344135" flipH="1" flipV="1">
            <a:off x="7141335" y="2764954"/>
            <a:ext cx="2712097" cy="413660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3022" y="25436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282784" y="23399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609930" y="44226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63780" y="597229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sz="1600" dirty="0"/>
              <a:t>: Remaining list is not shown</a:t>
            </a:r>
          </a:p>
        </p:txBody>
      </p:sp>
      <p:sp>
        <p:nvSpPr>
          <p:cNvPr id="112" name="Multiply 111"/>
          <p:cNvSpPr/>
          <p:nvPr/>
        </p:nvSpPr>
        <p:spPr>
          <a:xfrm>
            <a:off x="2335166" y="2072967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116598" y="429521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939966" y="429520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977080" y="4297886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800448" y="429788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841870" y="429520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703460" y="430149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8222868" y="4645140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8136048" y="440142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76591" y="509341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7" name="Freeform 126"/>
          <p:cNvSpPr/>
          <p:nvPr/>
        </p:nvSpPr>
        <p:spPr>
          <a:xfrm rot="19905996">
            <a:off x="8046968" y="4633948"/>
            <a:ext cx="178156" cy="68517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 rot="16416835" flipH="1" flipV="1">
            <a:off x="9205227" y="2840111"/>
            <a:ext cx="422918" cy="2648782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6427631" y="466114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Multiply 152"/>
          <p:cNvSpPr/>
          <p:nvPr/>
        </p:nvSpPr>
        <p:spPr>
          <a:xfrm>
            <a:off x="8866372" y="4092095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10088892" y="450798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10446912" y="4370820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6447779" y="44541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9551333" y="2180464"/>
            <a:ext cx="128016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next node</a:t>
            </a:r>
          </a:p>
        </p:txBody>
      </p:sp>
    </p:spTree>
    <p:extLst>
      <p:ext uri="{BB962C8B-B14F-4D97-AF65-F5344CB8AC3E}">
        <p14:creationId xmlns:p14="http://schemas.microsoft.com/office/powerpoint/2010/main" xmlns="" val="706542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/>
              <a:t>Deletion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A9F1-6C6F-415C-BA58-B1FE3DF6CC8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68741" y="1221472"/>
            <a:ext cx="10913659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Algorithm: DELETE_LOCATION(head, tail, Index)</a:t>
            </a:r>
          </a:p>
          <a:p>
            <a:pPr lvl="1"/>
            <a:r>
              <a:rPr lang="en-US" sz="2000" dirty="0"/>
              <a:t>Input: reference to first node, last node and Index</a:t>
            </a:r>
          </a:p>
          <a:p>
            <a:pPr lvl="1"/>
            <a:r>
              <a:rPr lang="en-US" sz="2000" dirty="0"/>
              <a:t>Output: new list with node deleted</a:t>
            </a:r>
          </a:p>
          <a:p>
            <a:pPr lvl="1"/>
            <a:r>
              <a:rPr lang="en-US" sz="2000" dirty="0"/>
              <a:t>Steps:</a:t>
            </a:r>
          </a:p>
          <a:p>
            <a:pPr lvl="1"/>
            <a:endParaRPr lang="en-US" sz="2000" b="1" dirty="0"/>
          </a:p>
          <a:p>
            <a:pPr lvl="1"/>
            <a:r>
              <a:rPr lang="en-US" sz="1900" b="1" dirty="0"/>
              <a:t>Discussed in class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12586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EE34-6A6E-4D49-A45C-1C984B9167CC}" type="datetime1">
              <a:rPr lang="en-GB" smtClean="0"/>
              <a:pPr/>
              <a:t>22/02/2018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Single Circular</a:t>
            </a:r>
          </a:p>
          <a:p>
            <a:pPr lvl="1"/>
            <a:r>
              <a:rPr lang="en-US" dirty="0"/>
              <a:t>Every node contains only one next link which points to next node in list. </a:t>
            </a:r>
          </a:p>
          <a:p>
            <a:pPr lvl="1"/>
            <a:r>
              <a:rPr lang="en-US" dirty="0"/>
              <a:t>Last nodes points to first node of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Doubly Circular</a:t>
            </a:r>
          </a:p>
          <a:p>
            <a:pPr lvl="1"/>
            <a:r>
              <a:rPr lang="en-US" dirty="0"/>
              <a:t>Every node contains two links, one points to next node and one point to previous node in sequence.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Previous link of first node points last node</a:t>
            </a:r>
          </a:p>
          <a:p>
            <a:pPr lvl="1"/>
            <a:r>
              <a:rPr lang="en-US" dirty="0"/>
              <a:t>Next link of last node points to first node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288072" y="436777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877861" y="4545985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7536299" y="459478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894320" y="4457629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711196" y="4336665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534564" y="433666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581510" y="433934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404878" y="433934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24947" y="434263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248315" y="434263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445612" y="433666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308691" y="434580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150096" y="434035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817466" y="4686595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730646" y="444287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690513" y="470134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613525" y="4457629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 flipH="1">
            <a:off x="1701206" y="4731949"/>
            <a:ext cx="6698513" cy="384488"/>
          </a:xfrm>
          <a:custGeom>
            <a:avLst/>
            <a:gdLst>
              <a:gd name="connsiteX0" fmla="*/ 8841379 w 10034810"/>
              <a:gd name="connsiteY0" fmla="*/ 0 h 576517"/>
              <a:gd name="connsiteX1" fmla="*/ 9346346 w 10034810"/>
              <a:gd name="connsiteY1" fmla="*/ 464024 h 576517"/>
              <a:gd name="connsiteX2" fmla="*/ 639074 w 10034810"/>
              <a:gd name="connsiteY2" fmla="*/ 545910 h 576517"/>
              <a:gd name="connsiteX3" fmla="*/ 1335110 w 10034810"/>
              <a:gd name="connsiteY3" fmla="*/ 40943 h 57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4810" h="576517">
                <a:moveTo>
                  <a:pt x="8841379" y="0"/>
                </a:moveTo>
                <a:cubicBezTo>
                  <a:pt x="9777388" y="186519"/>
                  <a:pt x="10713397" y="373039"/>
                  <a:pt x="9346346" y="464024"/>
                </a:cubicBezTo>
                <a:cubicBezTo>
                  <a:pt x="7979295" y="555009"/>
                  <a:pt x="1974280" y="616423"/>
                  <a:pt x="639074" y="545910"/>
                </a:cubicBezTo>
                <a:cubicBezTo>
                  <a:pt x="-696132" y="475397"/>
                  <a:pt x="319489" y="258170"/>
                  <a:pt x="1335110" y="40943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flipV="1">
            <a:off x="1541720" y="4014091"/>
            <a:ext cx="6677247" cy="468296"/>
          </a:xfrm>
          <a:custGeom>
            <a:avLst/>
            <a:gdLst>
              <a:gd name="connsiteX0" fmla="*/ 8841379 w 10034810"/>
              <a:gd name="connsiteY0" fmla="*/ 0 h 576517"/>
              <a:gd name="connsiteX1" fmla="*/ 9346346 w 10034810"/>
              <a:gd name="connsiteY1" fmla="*/ 464024 h 576517"/>
              <a:gd name="connsiteX2" fmla="*/ 639074 w 10034810"/>
              <a:gd name="connsiteY2" fmla="*/ 545910 h 576517"/>
              <a:gd name="connsiteX3" fmla="*/ 1335110 w 10034810"/>
              <a:gd name="connsiteY3" fmla="*/ 40943 h 57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4810" h="576517">
                <a:moveTo>
                  <a:pt x="8841379" y="0"/>
                </a:moveTo>
                <a:cubicBezTo>
                  <a:pt x="9777388" y="186519"/>
                  <a:pt x="10713397" y="373039"/>
                  <a:pt x="9346346" y="464024"/>
                </a:cubicBezTo>
                <a:cubicBezTo>
                  <a:pt x="7979295" y="555009"/>
                  <a:pt x="1974280" y="616423"/>
                  <a:pt x="639074" y="545910"/>
                </a:cubicBezTo>
                <a:cubicBezTo>
                  <a:pt x="-696132" y="475397"/>
                  <a:pt x="319489" y="258170"/>
                  <a:pt x="1335110" y="40943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6895753" y="2715942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253774" y="2578782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60856" y="246419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728344" y="246419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551712" y="246419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752690" y="2723498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221305" y="245199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044673" y="245199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2277981" y="2723498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691133" y="2586338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277282" y="2715942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745897" y="2444436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569265" y="244443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9" name="Freeform 108"/>
          <p:cNvSpPr/>
          <p:nvPr/>
        </p:nvSpPr>
        <p:spPr>
          <a:xfrm flipV="1">
            <a:off x="1983216" y="2160223"/>
            <a:ext cx="5369737" cy="492759"/>
          </a:xfrm>
          <a:custGeom>
            <a:avLst/>
            <a:gdLst>
              <a:gd name="connsiteX0" fmla="*/ 8841379 w 10034810"/>
              <a:gd name="connsiteY0" fmla="*/ 0 h 576517"/>
              <a:gd name="connsiteX1" fmla="*/ 9346346 w 10034810"/>
              <a:gd name="connsiteY1" fmla="*/ 464024 h 576517"/>
              <a:gd name="connsiteX2" fmla="*/ 639074 w 10034810"/>
              <a:gd name="connsiteY2" fmla="*/ 545910 h 576517"/>
              <a:gd name="connsiteX3" fmla="*/ 1335110 w 10034810"/>
              <a:gd name="connsiteY3" fmla="*/ 40943 h 57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4810" h="576517">
                <a:moveTo>
                  <a:pt x="8841379" y="0"/>
                </a:moveTo>
                <a:cubicBezTo>
                  <a:pt x="9777388" y="186519"/>
                  <a:pt x="10713397" y="373039"/>
                  <a:pt x="9346346" y="464024"/>
                </a:cubicBezTo>
                <a:cubicBezTo>
                  <a:pt x="7979295" y="555009"/>
                  <a:pt x="1974280" y="616423"/>
                  <a:pt x="639074" y="545910"/>
                </a:cubicBezTo>
                <a:cubicBezTo>
                  <a:pt x="-696132" y="475397"/>
                  <a:pt x="319489" y="258170"/>
                  <a:pt x="1335110" y="40943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861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6FF7-EE76-4240-B3AE-64E8BDC5D4EC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change will be required in following algorithms of both single and double circular linked list: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When loop will terminate?</a:t>
            </a:r>
          </a:p>
        </p:txBody>
      </p:sp>
    </p:spTree>
    <p:extLst>
      <p:ext uri="{BB962C8B-B14F-4D97-AF65-F5344CB8AC3E}">
        <p14:creationId xmlns:p14="http://schemas.microsoft.com/office/powerpoint/2010/main" xmlns="" val="1443719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Testing with linked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D4B2-2B7A-48BF-AC74-6C99B79599D7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3.5.2 of text Book Data Structures and algorithms in Java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Duplicates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65F3-587D-4644-83C9-421385B197EE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Discussed in class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 Linked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77BE-8E41-4B10-B76C-E65BF7C7F50E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3.6.2 of text book </a:t>
            </a:r>
            <a:r>
              <a:rPr lang="en-GB" i="1" dirty="0" smtClean="0">
                <a:sym typeface="Wingdings" panose="05000000000000000000" pitchFamily="2" charset="2"/>
              </a:rPr>
              <a:t>Data Structures and Algorithms in Java</a:t>
            </a:r>
            <a:endParaRPr lang="en-US" i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doubly linked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05E-DD9A-48CF-BB3C-431D07726B05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14924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Discussed in class</a:t>
            </a:r>
          </a:p>
          <a:p>
            <a:pPr lvl="1"/>
            <a:r>
              <a:rPr lang="en-US" dirty="0" smtClean="0"/>
              <a:t>If list is empty or only one node present then no need to reverse</a:t>
            </a:r>
          </a:p>
          <a:p>
            <a:pPr lvl="1"/>
            <a:r>
              <a:rPr lang="en-US" dirty="0" smtClean="0"/>
              <a:t>It involves swapping of </a:t>
            </a:r>
            <a:r>
              <a:rPr lang="en-US" i="1" dirty="0" smtClean="0"/>
              <a:t>next</a:t>
            </a:r>
            <a:r>
              <a:rPr lang="en-US" dirty="0" smtClean="0"/>
              <a:t> and </a:t>
            </a:r>
            <a:r>
              <a:rPr lang="en-US" i="1" dirty="0" smtClean="0"/>
              <a:t>previous</a:t>
            </a:r>
            <a:r>
              <a:rPr lang="en-US" dirty="0" smtClean="0"/>
              <a:t> pointers throughout the list</a:t>
            </a:r>
          </a:p>
          <a:p>
            <a:pPr lvl="1"/>
            <a:r>
              <a:rPr lang="en-US" dirty="0" smtClean="0"/>
              <a:t>The tail and head references are swapped at the end of reversing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Flowchart: Predefined Process 6"/>
          <p:cNvSpPr/>
          <p:nvPr/>
        </p:nvSpPr>
        <p:spPr>
          <a:xfrm>
            <a:off x="1072055" y="3326524"/>
            <a:ext cx="1466193" cy="851338"/>
          </a:xfrm>
          <a:prstGeom prst="flowChartPredefined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Flowchart: Predefined Process 7"/>
          <p:cNvSpPr/>
          <p:nvPr/>
        </p:nvSpPr>
        <p:spPr>
          <a:xfrm>
            <a:off x="3384330" y="3321268"/>
            <a:ext cx="1466193" cy="851338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Flowchart: Predefined Process 8"/>
          <p:cNvSpPr/>
          <p:nvPr/>
        </p:nvSpPr>
        <p:spPr>
          <a:xfrm>
            <a:off x="5759669" y="3347545"/>
            <a:ext cx="1466193" cy="851338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Flowchart: Predefined Process 9"/>
          <p:cNvSpPr/>
          <p:nvPr/>
        </p:nvSpPr>
        <p:spPr>
          <a:xfrm>
            <a:off x="8008884" y="3358055"/>
            <a:ext cx="1466193" cy="851338"/>
          </a:xfrm>
          <a:prstGeom prst="flowChartPredefined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20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22483" y="3515710"/>
            <a:ext cx="8828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50524" y="3541986"/>
            <a:ext cx="8828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225861" y="3578772"/>
            <a:ext cx="798787" cy="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1024759" y="2774731"/>
            <a:ext cx="536027" cy="23648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8382000" y="2785242"/>
            <a:ext cx="536027" cy="23648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332187" y="3176751"/>
            <a:ext cx="2995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8547541" y="3203027"/>
            <a:ext cx="2995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522483" y="3888823"/>
            <a:ext cx="814557" cy="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4850526" y="3915102"/>
            <a:ext cx="893380" cy="21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7136525" y="3915102"/>
            <a:ext cx="893380" cy="21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18441" y="2711669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44151" y="2727436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26" name="Flowchart: Predefined Process 25"/>
          <p:cNvSpPr/>
          <p:nvPr/>
        </p:nvSpPr>
        <p:spPr>
          <a:xfrm>
            <a:off x="1129861" y="5102772"/>
            <a:ext cx="1466193" cy="851338"/>
          </a:xfrm>
          <a:prstGeom prst="flowChartPredefined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20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Flowchart: Predefined Process 26"/>
          <p:cNvSpPr/>
          <p:nvPr/>
        </p:nvSpPr>
        <p:spPr>
          <a:xfrm>
            <a:off x="3442136" y="5097516"/>
            <a:ext cx="1466193" cy="851338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8" name="Flowchart: Predefined Process 27"/>
          <p:cNvSpPr/>
          <p:nvPr/>
        </p:nvSpPr>
        <p:spPr>
          <a:xfrm>
            <a:off x="5785943" y="5123793"/>
            <a:ext cx="1466193" cy="851338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Flowchart: Predefined Process 28"/>
          <p:cNvSpPr/>
          <p:nvPr/>
        </p:nvSpPr>
        <p:spPr>
          <a:xfrm>
            <a:off x="8066690" y="5134303"/>
            <a:ext cx="1466193" cy="851338"/>
          </a:xfrm>
          <a:prstGeom prst="flowChartPredefined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16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80289" y="5291958"/>
            <a:ext cx="8828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908330" y="5318234"/>
            <a:ext cx="8828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89074" y="5360275"/>
            <a:ext cx="8828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1082565" y="4550979"/>
            <a:ext cx="536027" cy="23648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8439806" y="4561490"/>
            <a:ext cx="536027" cy="23648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1389993" y="4952999"/>
            <a:ext cx="2995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8605347" y="4979275"/>
            <a:ext cx="2995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2548758" y="5665074"/>
            <a:ext cx="893380" cy="21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 flipV="1">
            <a:off x="4861034" y="5691350"/>
            <a:ext cx="893380" cy="21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7194331" y="5691350"/>
            <a:ext cx="893380" cy="21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101957" y="4503684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2154619" y="3463162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52950" y="4104290"/>
            <a:ext cx="1255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210909" y="5954110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98936" y="5948856"/>
            <a:ext cx="893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696606" y="5980386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7982605" y="5980386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0716" y="4198882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7778" y="4214648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777765" y="3647090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422524" y="3541985"/>
            <a:ext cx="557048" cy="5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511862" y="5302467"/>
            <a:ext cx="557048" cy="5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18593" y="4550979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984827" y="3415864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058399" y="5160582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5400000">
            <a:off x="4482660" y="3426378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6863256" y="3394846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9133490" y="3473673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2238704" y="5202626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4540469" y="5171095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6873765" y="5202626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9159764" y="5218392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5400000">
            <a:off x="3121572" y="3704900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 rot="5400000">
            <a:off x="5486399" y="3720663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7693573" y="3720662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3163610" y="5481198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5507484" y="5491704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7788294" y="5533742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851254" y="5486444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52234" y="3725919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04951" y="5554720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rot="10800000">
            <a:off x="725215" y="3909848"/>
            <a:ext cx="320565" cy="5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0800000" flipV="1">
            <a:off x="677917" y="5628288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vs.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99D4-2671-4696-95E7-58E2A963B9A1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584723" cy="4937760"/>
          </a:xfrm>
        </p:spPr>
        <p:txBody>
          <a:bodyPr>
            <a:normAutofit fontScale="92500"/>
          </a:bodyPr>
          <a:lstStyle/>
          <a:p>
            <a:pPr fontAlgn="t"/>
            <a:r>
              <a:rPr lang="en-US" dirty="0"/>
              <a:t>Indexing (get/set)</a:t>
            </a:r>
          </a:p>
          <a:p>
            <a:pPr lvl="1" fontAlgn="t"/>
            <a:r>
              <a:rPr lang="en-US" dirty="0"/>
              <a:t>Access 3</a:t>
            </a:r>
            <a:r>
              <a:rPr lang="en-US" baseline="30000" dirty="0"/>
              <a:t>rd</a:t>
            </a:r>
            <a:r>
              <a:rPr lang="en-US" dirty="0"/>
              <a:t> index of array vs 3</a:t>
            </a:r>
            <a:r>
              <a:rPr lang="en-US" baseline="30000" dirty="0"/>
              <a:t>rd</a:t>
            </a:r>
            <a:r>
              <a:rPr lang="en-US" dirty="0"/>
              <a:t> node of list</a:t>
            </a:r>
          </a:p>
          <a:p>
            <a:pPr fontAlgn="t"/>
            <a:r>
              <a:rPr lang="en-US" dirty="0"/>
              <a:t>Searching</a:t>
            </a:r>
          </a:p>
          <a:p>
            <a:pPr lvl="1" fontAlgn="t"/>
            <a:r>
              <a:rPr lang="en-US" dirty="0"/>
              <a:t>If data is un ordered </a:t>
            </a:r>
          </a:p>
          <a:p>
            <a:pPr lvl="2" fontAlgn="t"/>
            <a:r>
              <a:rPr lang="en-US" dirty="0"/>
              <a:t>Search until found or end</a:t>
            </a:r>
          </a:p>
          <a:p>
            <a:pPr lvl="1" fontAlgn="t"/>
            <a:r>
              <a:rPr lang="en-US" dirty="0"/>
              <a:t>If data is ordered</a:t>
            </a:r>
          </a:p>
          <a:p>
            <a:pPr lvl="2" fontAlgn="t"/>
            <a:r>
              <a:rPr lang="en-US" dirty="0" err="1"/>
              <a:t>Array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Middle</a:t>
            </a:r>
            <a:r>
              <a:rPr lang="en-US" dirty="0"/>
              <a:t>, Lower, Upper index calculation is straight forward</a:t>
            </a:r>
          </a:p>
          <a:p>
            <a:pPr lvl="2" fontAlgn="t"/>
            <a:r>
              <a:rPr lang="en-US" dirty="0" err="1"/>
              <a:t>LinkedList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Can</a:t>
            </a:r>
            <a:r>
              <a:rPr lang="en-US" dirty="0"/>
              <a:t> we do binary search over linked </a:t>
            </a:r>
            <a:r>
              <a:rPr lang="en-US" dirty="0" smtClean="0"/>
              <a:t>list(it should be efficient than linear search)?</a:t>
            </a:r>
            <a:endParaRPr lang="en-US" dirty="0"/>
          </a:p>
          <a:p>
            <a:pPr fontAlgn="t"/>
            <a:r>
              <a:rPr lang="en-US" dirty="0"/>
              <a:t>Add/Delete </a:t>
            </a:r>
          </a:p>
          <a:p>
            <a:pPr lvl="1" fontAlgn="t"/>
            <a:r>
              <a:rPr lang="en-US" dirty="0"/>
              <a:t>Shifting vs. changing links</a:t>
            </a:r>
          </a:p>
          <a:p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371302" y="1224116"/>
            <a:ext cx="520618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dirty="0"/>
              <a:t>Memory allocation</a:t>
            </a:r>
          </a:p>
          <a:p>
            <a:pPr lvl="1" fontAlgn="t"/>
            <a:r>
              <a:rPr lang="en-US" dirty="0"/>
              <a:t>Static vs. dynamic</a:t>
            </a:r>
          </a:p>
          <a:p>
            <a:pPr lvl="1" fontAlgn="t"/>
            <a:r>
              <a:rPr lang="en-US" dirty="0"/>
              <a:t>Contiguous vs linked</a:t>
            </a:r>
          </a:p>
          <a:p>
            <a:pPr fontAlgn="t"/>
            <a:r>
              <a:rPr lang="en-US" dirty="0"/>
              <a:t>Space utilization</a:t>
            </a:r>
          </a:p>
          <a:p>
            <a:pPr lvl="1" fontAlgn="t"/>
            <a:r>
              <a:rPr lang="en-US" dirty="0"/>
              <a:t>Array is fixed whereas linked list can grow/shrink </a:t>
            </a:r>
          </a:p>
          <a:p>
            <a:pPr lvl="1" fontAlgn="t"/>
            <a:r>
              <a:rPr lang="en-US" dirty="0"/>
              <a:t>Single node vs single cell</a:t>
            </a:r>
          </a:p>
          <a:p>
            <a:pPr lvl="1" fontAlgn="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6798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E7BC-53F4-4AD4-9038-8A043F8BFE1F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size is not fixed, and no random access.</a:t>
            </a:r>
          </a:p>
          <a:p>
            <a:r>
              <a:rPr lang="en-US" dirty="0"/>
              <a:t>Few example:</a:t>
            </a:r>
          </a:p>
          <a:p>
            <a:pPr lvl="1"/>
            <a:r>
              <a:rPr lang="en-US" dirty="0"/>
              <a:t>Other data structures</a:t>
            </a:r>
          </a:p>
          <a:p>
            <a:pPr lvl="2"/>
            <a:r>
              <a:rPr lang="en-US" dirty="0"/>
              <a:t>Stack, queue, trees, skip list, graphs</a:t>
            </a:r>
          </a:p>
          <a:p>
            <a:pPr lvl="1"/>
            <a:r>
              <a:rPr lang="en-US" dirty="0"/>
              <a:t>Browser’s back button</a:t>
            </a:r>
          </a:p>
          <a:p>
            <a:pPr lvl="2"/>
            <a:r>
              <a:rPr lang="en-US" dirty="0"/>
              <a:t>To go to previous URLs</a:t>
            </a:r>
          </a:p>
          <a:p>
            <a:pPr lvl="1"/>
            <a:r>
              <a:rPr lang="en-US" dirty="0"/>
              <a:t>Card Game</a:t>
            </a:r>
          </a:p>
          <a:p>
            <a:pPr lvl="2"/>
            <a:r>
              <a:rPr lang="en-US" dirty="0"/>
              <a:t>Deck of cards, no random access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400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311-58D1-47DC-866D-023F4394A90D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whose size is not known and they can grow/shrink during use are created using dynamic memory allocation concept.</a:t>
            </a:r>
          </a:p>
          <a:p>
            <a:r>
              <a:rPr lang="en-US" dirty="0"/>
              <a:t>Dynamic Memory Allocation </a:t>
            </a:r>
          </a:p>
          <a:p>
            <a:pPr lvl="1"/>
            <a:r>
              <a:rPr lang="en-US" dirty="0"/>
              <a:t>A free block is allocated using </a:t>
            </a:r>
            <a:r>
              <a:rPr lang="en-US" b="1" dirty="0"/>
              <a:t>new</a:t>
            </a:r>
            <a:r>
              <a:rPr lang="en-US" dirty="0"/>
              <a:t> operator, size is not known until creation. A reference to that block is returned which needs to be stored in a compatible variable, which is a reference variable. See following where L is reference:</a:t>
            </a:r>
          </a:p>
          <a:p>
            <a:pPr marL="274320" lvl="1" indent="0">
              <a:buNone/>
            </a:pPr>
            <a:r>
              <a:rPr lang="en-US" dirty="0"/>
              <a:t>				List L = new List(5)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How Data Structure will be made?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If we need a linear list of 5 data elements then 5 blocks are created and every block is connected to each other by storing address of next block in previous block. Now this list of block is linked. 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If we need another block, create and link with existing block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If we need to delete, remove link</a:t>
            </a:r>
          </a:p>
          <a:p>
            <a:pPr marL="822960" lvl="3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Make the block unreachable, Java’s garbage collector will mark it free automatically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So size is actually increasing/decreasing whereas its not possible in arrays</a:t>
            </a:r>
          </a:p>
        </p:txBody>
      </p:sp>
    </p:spTree>
    <p:extLst>
      <p:ext uri="{BB962C8B-B14F-4D97-AF65-F5344CB8AC3E}">
        <p14:creationId xmlns:p14="http://schemas.microsoft.com/office/powerpoint/2010/main" xmlns="" val="4048592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7E42-667E-4332-A643-8DA6D9B84477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the middle of a given linked list</a:t>
            </a:r>
          </a:p>
          <a:p>
            <a:pPr lvl="1"/>
            <a:r>
              <a:rPr lang="en-US" dirty="0" smtClean="0"/>
              <a:t>Total/2</a:t>
            </a:r>
          </a:p>
          <a:p>
            <a:pPr lvl="1"/>
            <a:r>
              <a:rPr lang="en-US" dirty="0" smtClean="0"/>
              <a:t>Full n half pointer</a:t>
            </a:r>
          </a:p>
          <a:p>
            <a:pPr lvl="1"/>
            <a:r>
              <a:rPr lang="en-US" dirty="0" smtClean="0"/>
              <a:t>Odd pointer</a:t>
            </a:r>
          </a:p>
          <a:p>
            <a:r>
              <a:rPr lang="en-US" dirty="0" smtClean="0"/>
              <a:t>Nth node from the end of a Linked List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5184-EB62-4BD5-BDCA-860AD91B7FD4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 is a linear collection of homogenous data elements where each element is connected through a link.</a:t>
            </a:r>
          </a:p>
          <a:p>
            <a:r>
              <a:rPr lang="en-US" dirty="0"/>
              <a:t>A single element in linked list is normally called </a:t>
            </a:r>
            <a:r>
              <a:rPr lang="en-US" b="1" dirty="0"/>
              <a:t>Node</a:t>
            </a:r>
            <a:r>
              <a:rPr lang="en-US" dirty="0"/>
              <a:t>. Every node has two parts:</a:t>
            </a:r>
          </a:p>
          <a:p>
            <a:pPr lvl="1"/>
            <a:r>
              <a:rPr lang="en-US" dirty="0"/>
              <a:t>Data: actual information</a:t>
            </a:r>
          </a:p>
          <a:p>
            <a:pPr lvl="1"/>
            <a:r>
              <a:rPr lang="en-US" dirty="0"/>
              <a:t>Next Link- a reference to next node in memory</a:t>
            </a:r>
          </a:p>
          <a:p>
            <a:pPr lvl="1"/>
            <a:endParaRPr lang="en-US" dirty="0"/>
          </a:p>
          <a:p>
            <a:r>
              <a:rPr lang="en-US" dirty="0"/>
              <a:t>Linked list of integers with 3 nodes: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55975" y="2848924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8788094" y="2848923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64418" y="5127914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07170" y="5127913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11330" y="5428164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64419" y="4896008"/>
            <a:ext cx="941696" cy="23190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48558" y="5143836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91310" y="5143835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1011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95470" y="5444086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48559" y="4911930"/>
            <a:ext cx="941696" cy="23190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62318" y="5143836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94437" y="5143835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62319" y="4911930"/>
            <a:ext cx="941696" cy="23190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1011</a:t>
            </a:r>
          </a:p>
        </p:txBody>
      </p:sp>
    </p:spTree>
    <p:extLst>
      <p:ext uri="{BB962C8B-B14F-4D97-AF65-F5344CB8AC3E}">
        <p14:creationId xmlns:p14="http://schemas.microsoft.com/office/powerpoint/2010/main" xmlns="" val="421230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C07-3111-4559-8702-3E800D6BAEFB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dirty="0"/>
              <a:t>Head or Start node </a:t>
            </a:r>
            <a:r>
              <a:rPr lang="en-US" dirty="0"/>
              <a:t>is a reference the first node of list.</a:t>
            </a:r>
          </a:p>
          <a:p>
            <a:pPr lvl="1"/>
            <a:r>
              <a:rPr lang="en-US" dirty="0"/>
              <a:t>Because all nodes are connected through links, so if we have first node, any other node can be accessed by traversing the list. </a:t>
            </a:r>
          </a:p>
          <a:p>
            <a:pPr lvl="1"/>
            <a:r>
              <a:rPr lang="en-US" u="sng" dirty="0"/>
              <a:t>If head is </a:t>
            </a:r>
            <a:r>
              <a:rPr lang="en-US" b="1" u="sng" dirty="0"/>
              <a:t>NULL</a:t>
            </a:r>
            <a:r>
              <a:rPr lang="en-US" u="sng" dirty="0"/>
              <a:t>, it means list is empty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Tail or last node </a:t>
            </a:r>
            <a:r>
              <a:rPr lang="en-US" dirty="0"/>
              <a:t>is a node of list whose next link will be null, as any other node would have a link for it’s next node.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u="sng" dirty="0"/>
          </a:p>
          <a:p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97320" y="1934253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52937" y="1652658"/>
            <a:ext cx="1242263" cy="24689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Head/Start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34548" y="1634003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76244" y="1634002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481460" y="1934253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34549" y="1402097"/>
            <a:ext cx="941696" cy="23190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18688" y="1649925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54719" y="1649924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1011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265600" y="1950175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18689" y="1418019"/>
            <a:ext cx="941696" cy="23190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32448" y="1649925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68479" y="1649924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32449" y="1418019"/>
            <a:ext cx="941696" cy="23190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1011</a:t>
            </a:r>
          </a:p>
        </p:txBody>
      </p:sp>
    </p:spTree>
    <p:extLst>
      <p:ext uri="{BB962C8B-B14F-4D97-AF65-F5344CB8AC3E}">
        <p14:creationId xmlns:p14="http://schemas.microsoft.com/office/powerpoint/2010/main" xmlns="" val="72346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77AF-DDCF-4599-9F64-9C643E2ACDE4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Node can be represented using either structure or class</a:t>
            </a:r>
          </a:p>
          <a:p>
            <a:pPr lvl="8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Node Operations: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Arial" charset="0"/>
                <a:cs typeface="Arial" charset="0"/>
              </a:rPr>
              <a:t>Constructing a new node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Arial" charset="0"/>
                <a:cs typeface="Arial" charset="0"/>
              </a:rPr>
              <a:t>Accessing the data value</a:t>
            </a:r>
          </a:p>
          <a:p>
            <a:pPr lvl="1">
              <a:lnSpc>
                <a:spcPct val="20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lnSpc>
                <a:spcPct val="20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Accessing </a:t>
            </a:r>
            <a:r>
              <a:rPr lang="en-US" dirty="0">
                <a:latin typeface="Arial" charset="0"/>
                <a:cs typeface="Arial" charset="0"/>
              </a:rPr>
              <a:t>the next pointer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4472" y="1877306"/>
            <a:ext cx="183896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Node{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9984" y="1845774"/>
            <a:ext cx="1701107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Node{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4114" y="3637340"/>
            <a:ext cx="252985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node=new 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22066" y="3653104"/>
            <a:ext cx="265329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node=new Node()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4114" y="4150685"/>
            <a:ext cx="141897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node-&gt;data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5128" y="4508937"/>
            <a:ext cx="129554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node.data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27907" y="5639606"/>
            <a:ext cx="141897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node-&gt;next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69735" y="5608075"/>
            <a:ext cx="129554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node.next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68565" y="4240023"/>
            <a:ext cx="1912704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node.getData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94842" y="4770796"/>
            <a:ext cx="1912704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node.setData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42137" y="5401416"/>
            <a:ext cx="1912704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node.getNext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79750" y="5932189"/>
            <a:ext cx="1912704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node.SetNext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477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examples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2290-03AF-4934-B5D3-1BF577410E05}" type="datetime1">
              <a:rPr lang="en-GB" smtClean="0"/>
              <a:pPr/>
              <a:t>22/02/2018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 can have individual data members or other objects as well.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7205" y="2004536"/>
            <a:ext cx="26563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Student</a:t>
            </a:r>
            <a:r>
              <a:rPr lang="en-US" sz="2000" dirty="0"/>
              <a:t>{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/>
              <a:t> String name;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/>
              <a:t> float </a:t>
            </a:r>
            <a:r>
              <a:rPr lang="en-US" sz="2000" dirty="0" err="1"/>
              <a:t>gpa</a:t>
            </a:r>
            <a:r>
              <a:rPr lang="en-US" sz="2000" dirty="0"/>
              <a:t>;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>
                <a:solidFill>
                  <a:srgbClr val="C00000"/>
                </a:solidFill>
              </a:rPr>
              <a:t> Student</a:t>
            </a:r>
            <a:r>
              <a:rPr lang="en-US" sz="2000" dirty="0"/>
              <a:t> next;</a:t>
            </a:r>
          </a:p>
          <a:p>
            <a:endParaRPr lang="en-US" sz="2000" dirty="0"/>
          </a:p>
          <a:p>
            <a:r>
              <a:rPr lang="en-US" sz="2000" dirty="0"/>
              <a:t>//rest of the methods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9087" y="2004536"/>
            <a:ext cx="26563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Book</a:t>
            </a:r>
            <a:r>
              <a:rPr lang="en-US" sz="2000" dirty="0"/>
              <a:t>{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/>
              <a:t> String title;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Author</a:t>
            </a:r>
            <a:r>
              <a:rPr lang="en-US" sz="2000" dirty="0"/>
              <a:t> author; 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>
                <a:solidFill>
                  <a:srgbClr val="C00000"/>
                </a:solidFill>
              </a:rPr>
              <a:t> Book</a:t>
            </a:r>
            <a:r>
              <a:rPr lang="en-US" sz="2000" dirty="0"/>
              <a:t> next;</a:t>
            </a:r>
          </a:p>
          <a:p>
            <a:endParaRPr lang="en-US" sz="2000" dirty="0"/>
          </a:p>
          <a:p>
            <a:r>
              <a:rPr lang="en-US" sz="2000" dirty="0"/>
              <a:t>//rest of the methods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64492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Operations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C90C-A627-43BE-BD90-52CE80A73B02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Traversal</a:t>
            </a:r>
          </a:p>
          <a:p>
            <a:pPr lvl="1"/>
            <a:r>
              <a:rPr lang="en-US" dirty="0"/>
              <a:t>Search, print, update etc.</a:t>
            </a:r>
          </a:p>
          <a:p>
            <a:r>
              <a:rPr lang="en-US" dirty="0"/>
              <a:t>Insertion</a:t>
            </a:r>
          </a:p>
          <a:p>
            <a:r>
              <a:rPr lang="en-US" dirty="0"/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64286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279D5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43E7B2DFB714B9420C9233ADCB3BF" ma:contentTypeVersion="2" ma:contentTypeDescription="Create a new document." ma:contentTypeScope="" ma:versionID="d9fb26b6ede87337887f2d1fb5aedda1">
  <xsd:schema xmlns:xsd="http://www.w3.org/2001/XMLSchema" xmlns:xs="http://www.w3.org/2001/XMLSchema" xmlns:p="http://schemas.microsoft.com/office/2006/metadata/properties" xmlns:ns2="27e08a8a-7344-4631-a0b4-7ba011131a95" targetNamespace="http://schemas.microsoft.com/office/2006/metadata/properties" ma:root="true" ma:fieldsID="c20eeea4e394af65e097f2637c768265" ns2:_="">
    <xsd:import namespace="27e08a8a-7344-4631-a0b4-7ba011131a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08a8a-7344-4631-a0b4-7ba011131a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D3EC00-D125-4EEC-A4A3-794FD321FFA4}"/>
</file>

<file path=customXml/itemProps2.xml><?xml version="1.0" encoding="utf-8"?>
<ds:datastoreItem xmlns:ds="http://schemas.openxmlformats.org/officeDocument/2006/customXml" ds:itemID="{A4A76C0B-E87A-4D39-BCFF-3E56700128B9}"/>
</file>

<file path=customXml/itemProps3.xml><?xml version="1.0" encoding="utf-8"?>
<ds:datastoreItem xmlns:ds="http://schemas.openxmlformats.org/officeDocument/2006/customXml" ds:itemID="{B48D8D54-6AD2-422D-A6F3-A8B799474C32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43146</TotalTime>
  <Words>2860</Words>
  <Application>Microsoft Office PowerPoint</Application>
  <PresentationFormat>Custom</PresentationFormat>
  <Paragraphs>1073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Origin</vt:lpstr>
      <vt:lpstr>Linked List</vt:lpstr>
      <vt:lpstr>Outline</vt:lpstr>
      <vt:lpstr>Limitations of Arrays</vt:lpstr>
      <vt:lpstr>Dynamic Data Structure</vt:lpstr>
      <vt:lpstr>Linked List</vt:lpstr>
      <vt:lpstr>Linked List</vt:lpstr>
      <vt:lpstr>Node</vt:lpstr>
      <vt:lpstr>Node examples</vt:lpstr>
      <vt:lpstr>Linked List Operations</vt:lpstr>
      <vt:lpstr>Search      Print</vt:lpstr>
      <vt:lpstr>Insertion</vt:lpstr>
      <vt:lpstr>Insertion at Start    Insertion at End </vt:lpstr>
      <vt:lpstr>Insertion at Start</vt:lpstr>
      <vt:lpstr>Insertion at Location</vt:lpstr>
      <vt:lpstr>Insertion at Location</vt:lpstr>
      <vt:lpstr>Deletion</vt:lpstr>
      <vt:lpstr>Deletion</vt:lpstr>
      <vt:lpstr>Deletion</vt:lpstr>
      <vt:lpstr>Deletion at Location</vt:lpstr>
      <vt:lpstr>Deletion at Location</vt:lpstr>
      <vt:lpstr>Tail Node </vt:lpstr>
      <vt:lpstr>Types of Linked List</vt:lpstr>
      <vt:lpstr>Doubly Linked List</vt:lpstr>
      <vt:lpstr>Insertion at Start</vt:lpstr>
      <vt:lpstr>Insertion at End</vt:lpstr>
      <vt:lpstr>Insertion at Location</vt:lpstr>
      <vt:lpstr>Insertion at Location</vt:lpstr>
      <vt:lpstr>Deletion at Start</vt:lpstr>
      <vt:lpstr>Deletion at End</vt:lpstr>
      <vt:lpstr>Deletion at Location</vt:lpstr>
      <vt:lpstr>Deletion at Location</vt:lpstr>
      <vt:lpstr>Circular Linked List</vt:lpstr>
      <vt:lpstr>Circular Linked List</vt:lpstr>
      <vt:lpstr>Equivalence Testing with linked list</vt:lpstr>
      <vt:lpstr>Removing Duplicates</vt:lpstr>
      <vt:lpstr>Cloning a Linked List</vt:lpstr>
      <vt:lpstr>Reversing a doubly linked List</vt:lpstr>
      <vt:lpstr>Array vs. Linked List</vt:lpstr>
      <vt:lpstr>Applications of Linked List</vt:lpstr>
      <vt:lpstr>Slide 40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Anwar</dc:creator>
  <cp:lastModifiedBy>abc</cp:lastModifiedBy>
  <cp:revision>816</cp:revision>
  <dcterms:created xsi:type="dcterms:W3CDTF">2014-08-15T08:02:42Z</dcterms:created>
  <dcterms:modified xsi:type="dcterms:W3CDTF">2018-02-22T06:01:04Z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0x01010013443E7B2DFB714B9420C9233ADCB3BF</vt:lpwstr>
  </property>
</Properties>
</file>