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4610100" cy="3460750"/>
  <p:notesSz cx="4610100" cy="34607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BE73A29-8C07-4DA3-BEF9-8677FEE39B6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8EF886-B25F-42CB-9CD5-3DECC9AB79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BA7A38-4121-45BE-A899-C3E2672A75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6B80CA-4A60-4BEC-86D6-9B2F1CB6E3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4F51F9-D961-484C-845F-8269BE61A0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1C1056-5E0C-491B-ABF0-B49208EB9E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7112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99484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740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67112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99484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91200" y="231840"/>
            <a:ext cx="3227400" cy="362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7112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99484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740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67112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299484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91200" y="231840"/>
            <a:ext cx="3227400" cy="362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67112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99484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4740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167112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299484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91200" y="231840"/>
            <a:ext cx="3227400" cy="362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67112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2994840" y="103248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740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167112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2994840" y="1812600"/>
            <a:ext cx="12603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1200" y="231840"/>
            <a:ext cx="3227400" cy="362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149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353320" y="181260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353320" y="1032480"/>
            <a:ext cx="191016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7400" y="1812600"/>
            <a:ext cx="3915000" cy="71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7400" y="1032480"/>
            <a:ext cx="3915000" cy="149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BBD9384-9756-41BE-91D2-75DABBC0AC26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EDBADB5-E923-40B2-968F-8A02AC62E5B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84160" y="71280"/>
            <a:ext cx="1041120" cy="18651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3FA6A40-80FD-41EB-AA82-7D39B8095AE2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B75C7EC-E7A4-4575-A2DA-CBCA4BEC957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E4B4A30-07FA-4E5F-8327-389713919927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78E8E59-325B-4229-8A1D-B34F03AEE3AA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" y="795960"/>
            <a:ext cx="2005200" cy="201315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374200" y="795960"/>
            <a:ext cx="2005200" cy="201315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49600F8-775C-4CDC-8DC7-FF655F35D7D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6EDD295-CFE4-483A-870E-133C03282A0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"/>
          <p:cNvPicPr/>
          <p:nvPr/>
        </p:nvPicPr>
        <p:blipFill>
          <a:blip r:embed="rId1"/>
          <a:srcRect l="0" t="12555" r="0" b="14905"/>
          <a:stretch/>
        </p:blipFill>
        <p:spPr>
          <a:xfrm>
            <a:off x="2058480" y="2340000"/>
            <a:ext cx="491400" cy="35604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476280" y="234720"/>
            <a:ext cx="3528360" cy="76284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 anchor="ctr">
            <a:spAutoFit/>
          </a:bodyPr>
          <a:p>
            <a:pPr marL="1361520" indent="-1348920" algn="ctr">
              <a:lnSpc>
                <a:spcPct val="101000"/>
              </a:lnSpc>
              <a:spcBef>
                <a:spcPts val="74"/>
              </a:spcBef>
            </a:pPr>
            <a:r>
              <a:rPr b="1" lang="en-US" sz="2450" spc="-15" strike="noStrike">
                <a:solidFill>
                  <a:srgbClr val="006eb8"/>
                </a:solidFill>
                <a:latin typeface="Arial"/>
              </a:rPr>
              <a:t>Binary Search Trees:</a:t>
            </a:r>
            <a:br/>
            <a:r>
              <a:rPr b="1" lang="en-US" sz="2450" spc="-15" strike="noStrike">
                <a:solidFill>
                  <a:srgbClr val="006eb8"/>
                </a:solidFill>
                <a:latin typeface="Arial"/>
              </a:rPr>
              <a:t>Introduction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963000" y="1279800"/>
            <a:ext cx="2682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Saif Hassan</a:t>
            </a:r>
            <a:endParaRPr b="0" lang="en-US" sz="1700" spc="-1" strike="noStrike">
              <a:latin typeface="Arial"/>
            </a:endParaRPr>
          </a:p>
          <a:p>
            <a:pPr marL="12600" algn="ctr">
              <a:lnSpc>
                <a:spcPts val="1100"/>
              </a:lnSpc>
              <a:spcBef>
                <a:spcPts val="1196"/>
              </a:spcBef>
            </a:pPr>
            <a:r>
              <a:rPr b="0" lang="en-US" sz="1000" spc="-12" strike="noStrike">
                <a:solidFill>
                  <a:srgbClr val="000000"/>
                </a:solidFill>
                <a:latin typeface="LM Sans 10"/>
              </a:rPr>
              <a:t>Department </a:t>
            </a: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of </a:t>
            </a:r>
            <a:r>
              <a:rPr b="0" lang="en-US" sz="1000" spc="-12" strike="noStrike">
                <a:solidFill>
                  <a:srgbClr val="000000"/>
                </a:solidFill>
                <a:latin typeface="LM Sans 10"/>
              </a:rPr>
              <a:t>Computer </a:t>
            </a: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Science</a:t>
            </a:r>
            <a:endParaRPr b="0" lang="en-US" sz="1000" spc="-1" strike="noStrike">
              <a:latin typeface="Arial"/>
            </a:endParaRPr>
          </a:p>
          <a:p>
            <a:pPr marL="12600" algn="ctr">
              <a:lnSpc>
                <a:spcPts val="1100"/>
              </a:lnSpc>
              <a:spcBef>
                <a:spcPts val="1196"/>
              </a:spcBef>
            </a:pP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Sukkur IBA University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03360" y="2719440"/>
            <a:ext cx="34012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b="1" lang="en-US" sz="1700" spc="89" strike="noStrike">
                <a:solidFill>
                  <a:srgbClr val="006eb8"/>
                </a:solidFill>
                <a:latin typeface="Arial"/>
              </a:rPr>
              <a:t>Data</a:t>
            </a:r>
            <a:r>
              <a:rPr b="1" lang="en-US" sz="1700" spc="180" strike="noStrike">
                <a:solidFill>
                  <a:srgbClr val="006eb8"/>
                </a:solidFill>
                <a:latin typeface="Arial"/>
              </a:rPr>
              <a:t> </a:t>
            </a:r>
            <a:r>
              <a:rPr b="1" lang="en-US" sz="1700" spc="-7" strike="noStrike">
                <a:solidFill>
                  <a:srgbClr val="006eb8"/>
                </a:solidFill>
                <a:latin typeface="Arial"/>
              </a:rPr>
              <a:t>Structures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6"/>
              </a:spcBef>
            </a:pPr>
            <a:r>
              <a:rPr b="1" lang="en-US" sz="1700" spc="89" strike="noStrike">
                <a:solidFill>
                  <a:srgbClr val="006eb8"/>
                </a:solidFill>
                <a:latin typeface="Arial"/>
              </a:rPr>
              <a:t>Data </a:t>
            </a:r>
            <a:r>
              <a:rPr b="1" lang="en-US" sz="1700" spc="-7" strike="noStrike">
                <a:solidFill>
                  <a:srgbClr val="006eb8"/>
                </a:solidFill>
                <a:latin typeface="Arial"/>
              </a:rPr>
              <a:t>Structures and</a:t>
            </a:r>
            <a:r>
              <a:rPr b="1" lang="en-US" sz="1700" spc="-32" strike="noStrike">
                <a:solidFill>
                  <a:srgbClr val="006eb8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006eb8"/>
                </a:solidFill>
                <a:latin typeface="Arial"/>
              </a:rPr>
              <a:t>Algorithms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784160" y="71280"/>
            <a:ext cx="169056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</a:t>
            </a: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784160" y="71280"/>
            <a:ext cx="150768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347400" y="1247400"/>
            <a:ext cx="25671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32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2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2" strike="noStrike">
                <a:solidFill>
                  <a:srgbClr val="000000"/>
                </a:solidFill>
                <a:latin typeface="LM Sans 17"/>
              </a:rPr>
              <a:t>5</a:t>
            </a:r>
            <a:r>
              <a:rPr b="0" i="1" lang="en-US" sz="1700" spc="32" strike="noStrike">
                <a:solidFill>
                  <a:srgbClr val="000000"/>
                </a:solidFill>
                <a:latin typeface="LM Sans 12"/>
              </a:rPr>
              <a:t>,</a:t>
            </a:r>
            <a:r>
              <a:rPr b="0" i="1" lang="en-US" sz="1700" spc="-316" strike="noStrike">
                <a:solidFill>
                  <a:srgbClr val="000000"/>
                </a:solidFill>
                <a:latin typeface="LM Sans 12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12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964080" y="1727640"/>
            <a:ext cx="267948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280160" y="60840"/>
            <a:ext cx="137160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347400" y="1247400"/>
            <a:ext cx="28717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32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2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2" strike="noStrike">
                <a:solidFill>
                  <a:srgbClr val="000000"/>
                </a:solidFill>
                <a:latin typeface="LM Sans 17"/>
              </a:rPr>
              <a:t>5</a:t>
            </a:r>
            <a:r>
              <a:rPr b="0" i="1" lang="en-US" sz="1700" spc="32" strike="noStrike">
                <a:solidFill>
                  <a:srgbClr val="000000"/>
                </a:solidFill>
                <a:latin typeface="LM Sans 12"/>
              </a:rPr>
              <a:t>,</a:t>
            </a:r>
            <a:r>
              <a:rPr b="0" i="1" lang="en-US" sz="1700" spc="-316" strike="noStrike">
                <a:solidFill>
                  <a:srgbClr val="000000"/>
                </a:solidFill>
                <a:latin typeface="LM Sans 12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12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964080" y="1727640"/>
            <a:ext cx="267948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347400" y="2350080"/>
            <a:ext cx="20430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72" strike="noStrike">
                <a:solidFill>
                  <a:srgbClr val="000000"/>
                </a:solidFill>
                <a:latin typeface="Times New Roman"/>
              </a:rPr>
              <a:t>NearestNeighbors</a:t>
            </a:r>
            <a:r>
              <a:rPr b="0" lang="en-US" sz="1700" spc="72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72" strike="noStrike">
                <a:solidFill>
                  <a:srgbClr val="000000"/>
                </a:solidFill>
                <a:latin typeface="LM Sans 17"/>
              </a:rPr>
              <a:t>3</a:t>
            </a:r>
            <a:r>
              <a:rPr b="0" lang="en-US" sz="1700" spc="72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964080" y="2829960"/>
            <a:ext cx="2679480" cy="39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18640" y="71280"/>
            <a:ext cx="29696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Dynamic </a:t>
            </a:r>
            <a:r>
              <a:rPr b="0" lang="en-US" sz="2450" spc="-111" strike="noStrike">
                <a:solidFill>
                  <a:srgbClr val="006eb8"/>
                </a:solidFill>
                <a:latin typeface="Trebuchet MS"/>
              </a:rPr>
              <a:t>Data</a:t>
            </a:r>
            <a:r>
              <a:rPr b="0" lang="en-US" sz="2450" spc="137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Structure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66640" y="178056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66640" y="209664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4"/>
          <p:cNvSpPr txBox="1"/>
          <p:nvPr/>
        </p:nvSpPr>
        <p:spPr>
          <a:xfrm>
            <a:off x="347400" y="1032480"/>
            <a:ext cx="4167360" cy="19288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-15" strike="noStrike">
                <a:solidFill>
                  <a:srgbClr val="000000"/>
                </a:solidFill>
                <a:latin typeface="LM Sans 17"/>
              </a:rPr>
              <a:t>We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would also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like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to 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be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able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to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modify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the 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 as </a:t>
            </a:r>
            <a:r>
              <a:rPr b="0" lang="en-US" sz="1700" spc="-15" strike="noStrike">
                <a:solidFill>
                  <a:srgbClr val="000000"/>
                </a:solidFill>
                <a:latin typeface="LM Sans 17"/>
              </a:rPr>
              <a:t>we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go.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13280">
              <a:lnSpc>
                <a:spcPct val="114000"/>
              </a:lnSpc>
              <a:spcBef>
                <a:spcPts val="150"/>
              </a:spcBef>
            </a:pPr>
            <a:r>
              <a:rPr b="0" lang="en-US" sz="1700" spc="157" strike="noStrike">
                <a:solidFill>
                  <a:srgbClr val="006eb8"/>
                </a:solidFill>
                <a:latin typeface="Times New Roman"/>
              </a:rPr>
              <a:t>Insert</a:t>
            </a:r>
            <a:r>
              <a:rPr b="0" lang="en-US" sz="1700" spc="157" strike="noStrike">
                <a:solidFill>
                  <a:srgbClr val="006eb8"/>
                </a:solidFill>
                <a:latin typeface="UKIJ Esliye Chiwer"/>
              </a:rPr>
              <a:t>(</a:t>
            </a:r>
            <a:r>
              <a:rPr b="0" i="1" lang="en-US" sz="1700" spc="157" strike="noStrike">
                <a:solidFill>
                  <a:srgbClr val="006eb8"/>
                </a:solidFill>
                <a:latin typeface="LM Sans 17"/>
              </a:rPr>
              <a:t>x</a:t>
            </a:r>
            <a:r>
              <a:rPr b="0" i="1" lang="en-US" sz="1700" spc="-386" strike="noStrike">
                <a:solidFill>
                  <a:srgbClr val="006eb8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6eb8"/>
                </a:solidFill>
                <a:latin typeface="UKIJ Esliye Chiwer"/>
              </a:rPr>
              <a:t>)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Adds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a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element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with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i="1" lang="en-US" sz="1700" spc="4" strike="noStrike">
                <a:solidFill>
                  <a:srgbClr val="000000"/>
                </a:solidFill>
                <a:latin typeface="LM Sans 17"/>
              </a:rPr>
              <a:t>x</a:t>
            </a:r>
            <a:r>
              <a:rPr b="0" i="1" lang="en-US" sz="1700" spc="-386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.  </a:t>
            </a:r>
            <a:r>
              <a:rPr b="0" lang="en-US" sz="1700" spc="89" strike="noStrike">
                <a:solidFill>
                  <a:srgbClr val="006eb8"/>
                </a:solidFill>
                <a:latin typeface="Times New Roman"/>
              </a:rPr>
              <a:t>Delete</a:t>
            </a:r>
            <a:r>
              <a:rPr b="0" lang="en-US" sz="1700" spc="89" strike="noStrike">
                <a:solidFill>
                  <a:srgbClr val="006eb8"/>
                </a:solidFill>
                <a:latin typeface="UKIJ Esliye Chiwer"/>
              </a:rPr>
              <a:t>(</a:t>
            </a:r>
            <a:r>
              <a:rPr b="0" i="1" lang="en-US" sz="1700" spc="89" strike="noStrike">
                <a:solidFill>
                  <a:srgbClr val="006eb8"/>
                </a:solidFill>
                <a:latin typeface="LM Sans 17"/>
              </a:rPr>
              <a:t>x </a:t>
            </a:r>
            <a:r>
              <a:rPr b="0" lang="en-US" sz="1700" spc="4" strike="noStrike">
                <a:solidFill>
                  <a:srgbClr val="006eb8"/>
                </a:solidFill>
                <a:latin typeface="UKIJ Esliye Chiwer"/>
              </a:rPr>
              <a:t>)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Removes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the element with 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 </a:t>
            </a:r>
            <a:r>
              <a:rPr b="0" i="1" lang="en-US" sz="1700" spc="4" strike="noStrike">
                <a:solidFill>
                  <a:srgbClr val="000000"/>
                </a:solidFill>
                <a:latin typeface="LM Sans 17"/>
              </a:rPr>
              <a:t>x</a:t>
            </a:r>
            <a:r>
              <a:rPr b="0" i="1" lang="en-US" sz="1700" spc="-372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784160" y="71280"/>
            <a:ext cx="132480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784160" y="71280"/>
            <a:ext cx="15991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47400" y="1247400"/>
            <a:ext cx="945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208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3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773640" y="1727640"/>
            <a:ext cx="306036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784160" y="71280"/>
            <a:ext cx="150768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Example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964080" y="6253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347400" y="1247400"/>
            <a:ext cx="945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208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3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773640" y="1727640"/>
            <a:ext cx="306036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347400" y="2350080"/>
            <a:ext cx="15764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111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10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964080" y="2829960"/>
            <a:ext cx="2679480" cy="39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792440" y="71280"/>
            <a:ext cx="102312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2" strike="noStrike">
                <a:solidFill>
                  <a:srgbClr val="006eb8"/>
                </a:solidFill>
                <a:latin typeface="Trebuchet MS"/>
              </a:rPr>
              <a:t>Problem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66640" y="12542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566640" y="157068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66640" y="188712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566640" y="220320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566640" y="251964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566640" y="283572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566640" y="315216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347400" y="506520"/>
            <a:ext cx="4262400" cy="33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If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an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empty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given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these 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commands what </a:t>
            </a:r>
            <a:r>
              <a:rPr b="0" lang="en-US" sz="1700" spc="12" strike="noStrike">
                <a:solidFill>
                  <a:srgbClr val="000000"/>
                </a:solidFill>
                <a:latin typeface="LM Sans 17"/>
              </a:rPr>
              <a:t>does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output at the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end?</a:t>
            </a:r>
            <a:endParaRPr b="0" lang="en-US" sz="1700" spc="-1" strike="noStrike">
              <a:latin typeface="Arial"/>
            </a:endParaRPr>
          </a:p>
          <a:p>
            <a:pPr marL="413280">
              <a:lnSpc>
                <a:spcPct val="122000"/>
              </a:lnSpc>
            </a:pPr>
            <a:r>
              <a:rPr b="0" lang="en-US" sz="1700" spc="143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143" strike="noStrike">
                <a:solidFill>
                  <a:srgbClr val="000000"/>
                </a:solidFill>
                <a:latin typeface="LM Sans 17"/>
              </a:rPr>
              <a:t>3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)  </a:t>
            </a:r>
            <a:r>
              <a:rPr b="0" lang="en-US" sz="1700" spc="143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143" strike="noStrike">
                <a:solidFill>
                  <a:srgbClr val="000000"/>
                </a:solidFill>
                <a:latin typeface="LM Sans 17"/>
              </a:rPr>
              <a:t>8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)  </a:t>
            </a:r>
            <a:r>
              <a:rPr b="0" lang="en-US" sz="1700" spc="143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143" strike="noStrike">
                <a:solidFill>
                  <a:srgbClr val="000000"/>
                </a:solidFill>
                <a:latin typeface="LM Sans 17"/>
              </a:rPr>
              <a:t>5</a:t>
            </a:r>
            <a:r>
              <a:rPr b="0" lang="en-US" sz="1700" spc="143" strike="noStrike">
                <a:solidFill>
                  <a:srgbClr val="000000"/>
                </a:solidFill>
                <a:latin typeface="UKIJ Esliye Chiwer"/>
              </a:rPr>
              <a:t>)  </a:t>
            </a:r>
            <a:r>
              <a:rPr b="0" lang="en-US" sz="1700" spc="208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10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  </a:t>
            </a:r>
            <a:r>
              <a:rPr b="0" lang="en-US" sz="1700" spc="7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US" sz="1700" spc="77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77" strike="noStrike">
                <a:solidFill>
                  <a:srgbClr val="000000"/>
                </a:solidFill>
                <a:latin typeface="LM Sans 17"/>
              </a:rPr>
              <a:t>8</a:t>
            </a:r>
            <a:r>
              <a:rPr b="0" lang="en-US" sz="1700" spc="77" strike="noStrike">
                <a:solidFill>
                  <a:srgbClr val="000000"/>
                </a:solidFill>
                <a:latin typeface="UKIJ Esliye Chiwer"/>
              </a:rPr>
              <a:t>)  </a:t>
            </a:r>
            <a:r>
              <a:rPr b="0" lang="en-US" sz="1700" spc="208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12</a:t>
            </a:r>
            <a:r>
              <a:rPr b="0" lang="en-US" sz="1700" spc="4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13280">
              <a:lnSpc>
                <a:spcPct val="100000"/>
              </a:lnSpc>
              <a:spcBef>
                <a:spcPts val="451"/>
              </a:spcBef>
            </a:pPr>
            <a:r>
              <a:rPr b="0" lang="en-US" sz="1700" spc="72" strike="noStrike">
                <a:solidFill>
                  <a:srgbClr val="000000"/>
                </a:solidFill>
                <a:latin typeface="Times New Roman"/>
              </a:rPr>
              <a:t>NearestNeighbors</a:t>
            </a:r>
            <a:r>
              <a:rPr b="0" lang="en-US" sz="1700" spc="72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72" strike="noStrike">
                <a:solidFill>
                  <a:srgbClr val="000000"/>
                </a:solidFill>
                <a:latin typeface="LM Sans 17"/>
              </a:rPr>
              <a:t>7</a:t>
            </a:r>
            <a:r>
              <a:rPr b="0" lang="en-US" sz="1700" spc="72" strike="noStrike">
                <a:solidFill>
                  <a:srgbClr val="000000"/>
                </a:solidFill>
                <a:latin typeface="UKIJ Esliye Chiwer"/>
              </a:rPr>
              <a:t>)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859400" y="71280"/>
            <a:ext cx="88848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26" strike="noStrike">
                <a:solidFill>
                  <a:srgbClr val="006eb8"/>
                </a:solidFill>
                <a:latin typeface="Trebuchet MS"/>
              </a:rPr>
              <a:t>Ans</a:t>
            </a:r>
            <a:r>
              <a:rPr b="0" lang="en-US" sz="2450" spc="-236" strike="noStrike">
                <a:solidFill>
                  <a:srgbClr val="006eb8"/>
                </a:solidFill>
                <a:latin typeface="Trebuchet MS"/>
              </a:rPr>
              <a:t>w</a:t>
            </a:r>
            <a:r>
              <a:rPr b="0" lang="en-US" sz="2450" spc="-262" strike="noStrike">
                <a:solidFill>
                  <a:srgbClr val="006eb8"/>
                </a:solidFill>
                <a:latin typeface="Trebuchet MS"/>
              </a:rPr>
              <a:t>er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65800" y="1440360"/>
            <a:ext cx="2876040" cy="59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966680" y="71280"/>
            <a:ext cx="6746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Arr</a:t>
            </a:r>
            <a:r>
              <a:rPr b="0" lang="en-US" sz="2450" spc="-205" strike="noStrike">
                <a:solidFill>
                  <a:srgbClr val="006eb8"/>
                </a:solidFill>
                <a:latin typeface="Trebuchet MS"/>
              </a:rPr>
              <a:t>a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y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748440" y="530280"/>
            <a:ext cx="12891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557880" y="53028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73640" y="24991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6" name="Group 2"/>
          <p:cNvGrpSpPr/>
          <p:nvPr/>
        </p:nvGrpSpPr>
        <p:grpSpPr>
          <a:xfrm>
            <a:off x="-1978200" y="381960"/>
            <a:ext cx="5186520" cy="2764080"/>
            <a:chOff x="-1978200" y="381960"/>
            <a:chExt cx="5186520" cy="2764080"/>
          </a:xfrm>
        </p:grpSpPr>
        <p:sp>
          <p:nvSpPr>
            <p:cNvPr id="177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700560" y="1032480"/>
              <a:ext cx="2507760" cy="58500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Local Search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9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0" name="CustomShape 6"/>
            <p:cNvSpPr/>
            <p:nvPr/>
          </p:nvSpPr>
          <p:spPr>
            <a:xfrm>
              <a:off x="700560" y="1910520"/>
              <a:ext cx="2507760" cy="58500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Examples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82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3" name="CustomShape 9"/>
          <p:cNvSpPr/>
          <p:nvPr/>
        </p:nvSpPr>
        <p:spPr>
          <a:xfrm rot="10800000">
            <a:off x="3968640" y="136224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4" name="CustomShape 10"/>
          <p:cNvSpPr/>
          <p:nvPr/>
        </p:nvSpPr>
        <p:spPr>
          <a:xfrm rot="10800000">
            <a:off x="3968640" y="220032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748440" y="0"/>
            <a:ext cx="1892520" cy="2434680"/>
          </a:xfrm>
          <a:prstGeom prst="rect">
            <a:avLst/>
          </a:prstGeom>
          <a:noFill/>
          <a:ln>
            <a:noFill/>
          </a:ln>
        </p:spPr>
        <p:txBody>
          <a:bodyPr lIns="0" rIns="0" tIns="133200" bIns="0">
            <a:spAutoFit/>
          </a:bodyPr>
          <a:p>
            <a:pPr marL="1230480">
              <a:lnSpc>
                <a:spcPct val="100000"/>
              </a:lnSpc>
              <a:spcBef>
                <a:spcPts val="1049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Arr</a:t>
            </a:r>
            <a:r>
              <a:rPr b="0" lang="en-US" sz="2450" spc="-205" strike="noStrike">
                <a:solidFill>
                  <a:srgbClr val="006eb8"/>
                </a:solidFill>
                <a:latin typeface="Trebuchet MS"/>
              </a:rPr>
              <a:t>a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y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3557880" y="509040"/>
            <a:ext cx="70272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773640" y="2499120"/>
            <a:ext cx="267948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48440" y="0"/>
            <a:ext cx="1892520" cy="3212280"/>
          </a:xfrm>
          <a:prstGeom prst="rect">
            <a:avLst/>
          </a:prstGeom>
          <a:noFill/>
          <a:ln>
            <a:noFill/>
          </a:ln>
        </p:spPr>
        <p:txBody>
          <a:bodyPr lIns="0" rIns="0" tIns="133200" bIns="0">
            <a:spAutoFit/>
          </a:bodyPr>
          <a:p>
            <a:pPr marL="1230480">
              <a:lnSpc>
                <a:spcPct val="100000"/>
              </a:lnSpc>
              <a:spcBef>
                <a:spcPts val="1049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Arr</a:t>
            </a:r>
            <a:r>
              <a:rPr b="0" lang="en-US" sz="2450" spc="-205" strike="noStrike">
                <a:solidFill>
                  <a:srgbClr val="006eb8"/>
                </a:solidFill>
                <a:latin typeface="Trebuchet MS"/>
              </a:rPr>
              <a:t>a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y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3557880" y="53028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3557880" y="81396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566640" y="12348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3553560" y="1097640"/>
            <a:ext cx="707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773640" y="1876680"/>
            <a:ext cx="3060360" cy="101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966680" y="71280"/>
            <a:ext cx="6746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Arr</a:t>
            </a:r>
            <a:r>
              <a:rPr b="0" lang="en-US" sz="2450" spc="-205" strike="noStrike">
                <a:solidFill>
                  <a:srgbClr val="006eb8"/>
                </a:solidFill>
                <a:latin typeface="Trebuchet MS"/>
              </a:rPr>
              <a:t>a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y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748440" y="509040"/>
            <a:ext cx="183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9000"/>
              </a:lnSpc>
              <a:spcBef>
                <a:spcPts val="96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6"/>
              </a:spcBef>
            </a:pPr>
            <a:r>
              <a:rPr b="0" lang="en-US" sz="1700" spc="9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US" sz="1700" spc="97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557880" y="53028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3557880" y="81396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566640" y="12348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8"/>
          <p:cNvSpPr/>
          <p:nvPr/>
        </p:nvSpPr>
        <p:spPr>
          <a:xfrm>
            <a:off x="3553560" y="1076400"/>
            <a:ext cx="70704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26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26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86" name="CustomShape 9"/>
          <p:cNvSpPr/>
          <p:nvPr/>
        </p:nvSpPr>
        <p:spPr>
          <a:xfrm>
            <a:off x="566640" y="15188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0"/>
          <p:cNvSpPr/>
          <p:nvPr/>
        </p:nvSpPr>
        <p:spPr>
          <a:xfrm>
            <a:off x="773640" y="2105280"/>
            <a:ext cx="3060360" cy="786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531800" y="71280"/>
            <a:ext cx="15440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77" strike="noStrike">
                <a:solidFill>
                  <a:srgbClr val="006eb8"/>
                </a:solidFill>
                <a:latin typeface="Trebuchet MS"/>
              </a:rPr>
              <a:t>Sorted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Array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748440" y="530280"/>
            <a:ext cx="12891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128760" y="530280"/>
            <a:ext cx="14810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9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773640" y="2117880"/>
            <a:ext cx="2679480" cy="774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748440" y="0"/>
            <a:ext cx="2327400" cy="1657080"/>
          </a:xfrm>
          <a:prstGeom prst="rect">
            <a:avLst/>
          </a:prstGeom>
          <a:noFill/>
          <a:ln>
            <a:noFill/>
          </a:ln>
        </p:spPr>
        <p:txBody>
          <a:bodyPr lIns="0" rIns="0" tIns="133200" bIns="0">
            <a:spAutoFit/>
          </a:bodyPr>
          <a:p>
            <a:pPr marL="795600">
              <a:lnSpc>
                <a:spcPct val="100000"/>
              </a:lnSpc>
              <a:spcBef>
                <a:spcPts val="1049"/>
              </a:spcBef>
            </a:pPr>
            <a:r>
              <a:rPr b="0" lang="en-US" sz="2450" spc="-177" strike="noStrike">
                <a:solidFill>
                  <a:srgbClr val="006eb8"/>
                </a:solidFill>
                <a:latin typeface="Trebuchet MS"/>
              </a:rPr>
              <a:t>Sorted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Array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3128760" y="509040"/>
            <a:ext cx="148104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773640" y="2117880"/>
            <a:ext cx="2679480" cy="774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748440" y="0"/>
            <a:ext cx="2327400" cy="1657080"/>
          </a:xfrm>
          <a:prstGeom prst="rect">
            <a:avLst/>
          </a:prstGeom>
          <a:noFill/>
          <a:ln>
            <a:noFill/>
          </a:ln>
        </p:spPr>
        <p:txBody>
          <a:bodyPr lIns="0" rIns="0" tIns="133200" bIns="0">
            <a:spAutoFit/>
          </a:bodyPr>
          <a:p>
            <a:pPr marL="795600">
              <a:lnSpc>
                <a:spcPct val="100000"/>
              </a:lnSpc>
              <a:spcBef>
                <a:spcPts val="1049"/>
              </a:spcBef>
            </a:pPr>
            <a:r>
              <a:rPr b="0" lang="en-US" sz="2450" spc="-177" strike="noStrike">
                <a:solidFill>
                  <a:srgbClr val="006eb8"/>
                </a:solidFill>
                <a:latin typeface="Trebuchet MS"/>
              </a:rPr>
              <a:t>Sorted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Array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3128760" y="509040"/>
            <a:ext cx="13856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algn="r">
              <a:lnSpc>
                <a:spcPct val="100000"/>
              </a:lnSpc>
              <a:spcBef>
                <a:spcPts val="289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0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6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566640" y="12348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"/>
          <p:cNvSpPr/>
          <p:nvPr/>
        </p:nvSpPr>
        <p:spPr>
          <a:xfrm>
            <a:off x="773640" y="1864080"/>
            <a:ext cx="3060360" cy="1155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531800" y="71280"/>
            <a:ext cx="15440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77" strike="noStrike">
                <a:solidFill>
                  <a:srgbClr val="006eb8"/>
                </a:solidFill>
                <a:latin typeface="Trebuchet MS"/>
              </a:rPr>
              <a:t>Sorted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Array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66640" y="6674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748440" y="509040"/>
            <a:ext cx="183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9000"/>
              </a:lnSpc>
              <a:spcBef>
                <a:spcPts val="96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6"/>
              </a:spcBef>
            </a:pPr>
            <a:r>
              <a:rPr b="0" lang="en-US" sz="1700" spc="9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US" sz="1700" spc="97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128760" y="509040"/>
            <a:ext cx="1309320" cy="11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algn="r">
              <a:lnSpc>
                <a:spcPct val="100000"/>
              </a:lnSpc>
              <a:spcBef>
                <a:spcPts val="289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0"/>
              </a:spcBef>
            </a:pP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24" strike="noStrike">
                <a:solidFill>
                  <a:srgbClr val="000000"/>
                </a:solidFill>
                <a:latin typeface="LM Sans 17"/>
              </a:rPr>
              <a:t>log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24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24" strike="noStrike">
                <a:solidFill>
                  <a:srgbClr val="000000"/>
                </a:solidFill>
                <a:latin typeface="UKIJ Esliye Chiwer"/>
              </a:rPr>
              <a:t>))</a:t>
            </a:r>
            <a:r>
              <a:rPr b="0" lang="en-US" sz="1700" spc="-1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6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6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566640" y="9511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566640" y="12348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7"/>
          <p:cNvSpPr/>
          <p:nvPr/>
        </p:nvSpPr>
        <p:spPr>
          <a:xfrm>
            <a:off x="566640" y="15188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"/>
          <p:cNvSpPr/>
          <p:nvPr/>
        </p:nvSpPr>
        <p:spPr>
          <a:xfrm>
            <a:off x="773640" y="2499120"/>
            <a:ext cx="3060360" cy="520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634040" y="71280"/>
            <a:ext cx="13388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Linked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20" strike="noStrike">
                <a:solidFill>
                  <a:srgbClr val="006eb8"/>
                </a:solidFill>
                <a:latin typeface="Trebuchet MS"/>
              </a:rPr>
              <a:t>List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66640" y="67428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748440" y="537120"/>
            <a:ext cx="12891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557880" y="53712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563400" y="2638440"/>
            <a:ext cx="3363480" cy="314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748440" y="0"/>
            <a:ext cx="2224800" cy="1926000"/>
          </a:xfrm>
          <a:prstGeom prst="rect">
            <a:avLst/>
          </a:prstGeom>
          <a:noFill/>
          <a:ln>
            <a:noFill/>
          </a:ln>
        </p:spPr>
        <p:txBody>
          <a:bodyPr lIns="0" rIns="0" tIns="142920" bIns="0">
            <a:spAutoFit/>
          </a:bodyPr>
          <a:p>
            <a:pPr marL="898560">
              <a:lnSpc>
                <a:spcPct val="100000"/>
              </a:lnSpc>
              <a:spcBef>
                <a:spcPts val="1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Linked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20" strike="noStrike">
                <a:solidFill>
                  <a:srgbClr val="006eb8"/>
                </a:solidFill>
                <a:latin typeface="Trebuchet MS"/>
              </a:rPr>
              <a:t>List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66640" y="67428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3557880" y="511200"/>
            <a:ext cx="7027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3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66640" y="9626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63400" y="2638440"/>
            <a:ext cx="3363480" cy="314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748440" y="0"/>
            <a:ext cx="2224800" cy="2185200"/>
          </a:xfrm>
          <a:prstGeom prst="rect">
            <a:avLst/>
          </a:prstGeom>
          <a:noFill/>
          <a:ln>
            <a:noFill/>
          </a:ln>
        </p:spPr>
        <p:txBody>
          <a:bodyPr lIns="0" rIns="0" tIns="142920" bIns="0">
            <a:spAutoFit/>
          </a:bodyPr>
          <a:p>
            <a:pPr marL="898560">
              <a:lnSpc>
                <a:spcPct val="100000"/>
              </a:lnSpc>
              <a:spcBef>
                <a:spcPts val="1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Linked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20" strike="noStrike">
                <a:solidFill>
                  <a:srgbClr val="006eb8"/>
                </a:solidFill>
                <a:latin typeface="Trebuchet MS"/>
              </a:rPr>
              <a:t>List</a:t>
            </a:r>
            <a:br/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66640" y="67428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3557880" y="53712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66640" y="9626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3557880" y="82548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566640" y="12510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3553560" y="1113840"/>
            <a:ext cx="707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2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563400" y="2638440"/>
            <a:ext cx="3871800" cy="314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71360" y="547560"/>
            <a:ext cx="4224960" cy="385560"/>
          </a:xfrm>
          <a:custGeom>
            <a:avLst/>
            <a:gdLst/>
            <a:ahLst/>
            <a:rect l="l" t="t" r="r" b="b"/>
            <a:pathLst>
              <a:path w="4029710" h="386080">
                <a:moveTo>
                  <a:pt x="0" y="385914"/>
                </a:moveTo>
                <a:lnTo>
                  <a:pt x="4029151" y="385914"/>
                </a:lnTo>
                <a:lnTo>
                  <a:pt x="4029151" y="0"/>
                </a:lnTo>
                <a:lnTo>
                  <a:pt x="0" y="0"/>
                </a:lnTo>
                <a:lnTo>
                  <a:pt x="0" y="385914"/>
                </a:lnTo>
                <a:close/>
              </a:path>
            </a:pathLst>
          </a:custGeom>
          <a:solidFill>
            <a:srgbClr val="2e3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229320" y="529920"/>
            <a:ext cx="3062520" cy="63936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2050" spc="-140" strike="noStrike">
                <a:solidFill>
                  <a:srgbClr val="ffffff"/>
                </a:solidFill>
                <a:latin typeface="Trebuchet MS"/>
              </a:rPr>
              <a:t>Learning</a:t>
            </a:r>
            <a:r>
              <a:rPr b="0" lang="en-US" sz="2050" spc="-6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50" spc="-157" strike="noStrike">
                <a:solidFill>
                  <a:srgbClr val="ffffff"/>
                </a:solidFill>
                <a:latin typeface="Trebuchet MS"/>
              </a:rPr>
              <a:t>Objectives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164160" y="1280160"/>
            <a:ext cx="4224960" cy="1745280"/>
            <a:chOff x="164160" y="1280160"/>
            <a:chExt cx="4224960" cy="1745280"/>
          </a:xfrm>
        </p:grpSpPr>
        <p:sp>
          <p:nvSpPr>
            <p:cNvPr id="188" name="CustomShape 4"/>
            <p:cNvSpPr/>
            <p:nvPr/>
          </p:nvSpPr>
          <p:spPr>
            <a:xfrm>
              <a:off x="164160" y="1280160"/>
              <a:ext cx="4224960" cy="1745280"/>
            </a:xfrm>
            <a:custGeom>
              <a:avLst/>
              <a:gdLst/>
              <a:ahLst/>
              <a:rect l="l" t="t" r="r" b="b"/>
              <a:pathLst>
                <a:path w="4029710" h="1745614">
                  <a:moveTo>
                    <a:pt x="4029151" y="0"/>
                  </a:moveTo>
                  <a:lnTo>
                    <a:pt x="0" y="0"/>
                  </a:lnTo>
                  <a:lnTo>
                    <a:pt x="0" y="1745272"/>
                  </a:lnTo>
                  <a:lnTo>
                    <a:pt x="4029151" y="1745272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"/>
            <p:cNvSpPr/>
            <p:nvPr/>
          </p:nvSpPr>
          <p:spPr>
            <a:xfrm>
              <a:off x="455040" y="1565640"/>
              <a:ext cx="99000" cy="967320"/>
            </a:xfrm>
            <a:custGeom>
              <a:avLst/>
              <a:gdLst/>
              <a:ahLst/>
              <a:rect l="l" t="t" r="r" b="b"/>
              <a:pathLst>
                <a:path w="94615" h="967739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TextShape 6"/>
          <p:cNvSpPr txBox="1"/>
          <p:nvPr/>
        </p:nvSpPr>
        <p:spPr>
          <a:xfrm>
            <a:off x="-52560" y="1271520"/>
            <a:ext cx="4167360" cy="19288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413280">
              <a:lnSpc>
                <a:spcPct val="107000"/>
              </a:lnSpc>
              <a:spcBef>
                <a:spcPts val="96"/>
              </a:spcBef>
            </a:pP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Provide examples of the </a:t>
            </a:r>
            <a:r>
              <a:rPr b="0" lang="en-US" sz="1700" spc="-7" strike="noStrike">
                <a:solidFill>
                  <a:srgbClr val="ffffff"/>
                </a:solidFill>
                <a:latin typeface="LM Sans 17"/>
              </a:rPr>
              <a:t>sorts </a:t>
            </a: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of  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problems </a:t>
            </a:r>
            <a:r>
              <a:rPr b="0" lang="en-US" sz="1700" spc="-15" strike="noStrike">
                <a:solidFill>
                  <a:srgbClr val="ffffff"/>
                </a:solidFill>
                <a:latin typeface="LM Sans 17"/>
              </a:rPr>
              <a:t>we </a:t>
            </a:r>
            <a:r>
              <a:rPr b="0" lang="en-US" sz="1700" spc="12" strike="noStrike">
                <a:solidFill>
                  <a:srgbClr val="ffffff"/>
                </a:solidFill>
                <a:latin typeface="LM Sans 17"/>
              </a:rPr>
              <a:t>hope </a:t>
            </a: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to solve with </a:t>
            </a:r>
            <a:r>
              <a:rPr b="0" lang="en-US" sz="1700" spc="-7" strike="noStrike">
                <a:solidFill>
                  <a:srgbClr val="ffffff"/>
                </a:solidFill>
                <a:latin typeface="LM Sans 17"/>
              </a:rPr>
              <a:t>Binary  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Search </a:t>
            </a:r>
            <a:r>
              <a:rPr b="0" lang="en-US" sz="1700" spc="-15" strike="noStrike">
                <a:solidFill>
                  <a:srgbClr val="ffffff"/>
                </a:solidFill>
                <a:latin typeface="LM Sans 17"/>
              </a:rPr>
              <a:t>Trees.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13280">
              <a:lnSpc>
                <a:spcPct val="107000"/>
              </a:lnSpc>
              <a:spcBef>
                <a:spcPts val="300"/>
              </a:spcBef>
            </a:pPr>
            <a:r>
              <a:rPr b="0" lang="en-US" sz="1700" spc="-7" strike="noStrike">
                <a:solidFill>
                  <a:srgbClr val="ffffff"/>
                </a:solidFill>
                <a:latin typeface="LM Sans 17"/>
              </a:rPr>
              <a:t>Show </a:t>
            </a:r>
            <a:r>
              <a:rPr b="0" lang="en-US" sz="1700" spc="9" strike="noStrike">
                <a:solidFill>
                  <a:srgbClr val="ffffff"/>
                </a:solidFill>
                <a:latin typeface="LM Sans 17"/>
              </a:rPr>
              <a:t>why </a:t>
            </a: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data structures 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that </a:t>
            </a:r>
            <a:r>
              <a:rPr b="0" lang="en-US" sz="1700" spc="-15" strike="noStrike">
                <a:solidFill>
                  <a:srgbClr val="ffffff"/>
                </a:solidFill>
                <a:latin typeface="LM Sans 17"/>
              </a:rPr>
              <a:t>we 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have  already covered </a:t>
            </a:r>
            <a:r>
              <a:rPr b="0" lang="en-US" sz="1700" spc="-12" strike="noStrike">
                <a:solidFill>
                  <a:srgbClr val="ffffff"/>
                </a:solidFill>
                <a:latin typeface="LM Sans 17"/>
              </a:rPr>
              <a:t>are</a:t>
            </a:r>
            <a:r>
              <a:rPr b="0" lang="en-US" sz="1700" spc="12" strike="noStrike">
                <a:solidFill>
                  <a:srgbClr val="ffffff"/>
                </a:solidFill>
                <a:latin typeface="LM Sans 17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LM Sans 17"/>
              </a:rPr>
              <a:t>insufficient.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634040" y="71280"/>
            <a:ext cx="13388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Linked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20" strike="noStrike">
                <a:solidFill>
                  <a:srgbClr val="006eb8"/>
                </a:solidFill>
                <a:latin typeface="Trebuchet MS"/>
              </a:rPr>
              <a:t>List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66640" y="67428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748440" y="511200"/>
            <a:ext cx="183744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11000"/>
              </a:lnSpc>
              <a:spcBef>
                <a:spcPts val="96"/>
              </a:spcBef>
            </a:pPr>
            <a:r>
              <a:rPr b="0" lang="en-US" sz="1700" spc="38" strike="noStrike">
                <a:solidFill>
                  <a:srgbClr val="000000"/>
                </a:solidFill>
                <a:latin typeface="Times New Roman"/>
              </a:rPr>
              <a:t>RangeSearch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83" strike="noStrike">
                <a:solidFill>
                  <a:srgbClr val="000000"/>
                </a:solidFill>
                <a:latin typeface="Times New Roman"/>
              </a:rPr>
              <a:t>NearestNeighbo</a:t>
            </a:r>
            <a:r>
              <a:rPr b="0" lang="en-US" sz="1700" spc="6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700" spc="19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: 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700" spc="180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en-US" sz="1700" spc="9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US" sz="1700" spc="97" strike="noStrike">
                <a:solidFill>
                  <a:srgbClr val="000000"/>
                </a:solidFill>
                <a:latin typeface="LM Sans 17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557880" y="53712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566640" y="96264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3557880" y="825480"/>
            <a:ext cx="702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i="1" lang="en-US" sz="1700" spc="49" strike="noStrike">
                <a:solidFill>
                  <a:srgbClr val="000000"/>
                </a:solidFill>
                <a:latin typeface="LM Sans 17"/>
              </a:rPr>
              <a:t>n</a:t>
            </a:r>
            <a:r>
              <a:rPr b="0" lang="en-US" sz="1700" spc="49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15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i="1" lang="en-US" sz="1700" spc="12" strike="noStrike">
                <a:solidFill>
                  <a:srgbClr val="ff0000"/>
                </a:solidFill>
                <a:latin typeface="LM Roman Demi 10"/>
              </a:rPr>
              <a:t>×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566640" y="12510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3553560" y="1087920"/>
            <a:ext cx="70704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26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i="1" lang="en-US" sz="1700" spc="38" strike="noStrike">
                <a:solidFill>
                  <a:srgbClr val="000000"/>
                </a:solidFill>
                <a:latin typeface="LM Sans 17"/>
              </a:rPr>
              <a:t>O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(</a:t>
            </a:r>
            <a:r>
              <a:rPr b="0" lang="en-US" sz="1700" spc="38" strike="noStrike">
                <a:solidFill>
                  <a:srgbClr val="000000"/>
                </a:solidFill>
                <a:latin typeface="LM Sans 17"/>
              </a:rPr>
              <a:t>1</a:t>
            </a:r>
            <a:r>
              <a:rPr b="0" lang="en-US" sz="1700" spc="38" strike="noStrike">
                <a:solidFill>
                  <a:srgbClr val="000000"/>
                </a:solidFill>
                <a:latin typeface="UKIJ Esliye Chiwer"/>
              </a:rPr>
              <a:t>)</a:t>
            </a:r>
            <a:r>
              <a:rPr b="0" lang="en-US" sz="1700" spc="-26" strike="noStrike">
                <a:solidFill>
                  <a:srgbClr val="000000"/>
                </a:solidFill>
                <a:latin typeface="UKIJ Esliye Chiwer"/>
              </a:rPr>
              <a:t> </a:t>
            </a:r>
            <a:r>
              <a:rPr b="0" lang="en-US" sz="1700" spc="202" strike="noStrike">
                <a:solidFill>
                  <a:srgbClr val="00ff00"/>
                </a:solidFill>
                <a:latin typeface="MathJax_AMS"/>
              </a:rPr>
              <a:t>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566640" y="153936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563400" y="2420280"/>
            <a:ext cx="3871800" cy="533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992160" y="71280"/>
            <a:ext cx="262296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211" strike="noStrike">
                <a:solidFill>
                  <a:srgbClr val="006eb8"/>
                </a:solidFill>
                <a:latin typeface="Trebuchet MS"/>
              </a:rPr>
              <a:t>Need </a:t>
            </a:r>
            <a:r>
              <a:rPr b="0" lang="en-US" sz="2450" spc="-165" strike="noStrike">
                <a:solidFill>
                  <a:srgbClr val="006eb8"/>
                </a:solidFill>
                <a:latin typeface="Trebuchet MS"/>
              </a:rPr>
              <a:t>Something</a:t>
            </a:r>
            <a:r>
              <a:rPr b="0" lang="en-US" sz="2450" spc="-341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97" strike="noStrike">
                <a:solidFill>
                  <a:srgbClr val="006eb8"/>
                </a:solidFill>
                <a:latin typeface="Trebuchet MS"/>
              </a:rPr>
              <a:t>New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89440" y="1256760"/>
            <a:ext cx="4029480" cy="309600"/>
          </a:xfrm>
          <a:prstGeom prst="rect">
            <a:avLst/>
          </a:prstGeom>
          <a:solidFill>
            <a:srgbClr val="2e3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0560">
              <a:lnSpc>
                <a:spcPts val="2435"/>
              </a:lnSpc>
            </a:pPr>
            <a:r>
              <a:rPr b="0" lang="en-US" sz="2050" spc="-145" strike="noStrike">
                <a:solidFill>
                  <a:srgbClr val="ffffff"/>
                </a:solidFill>
                <a:latin typeface="Trebuchet MS"/>
              </a:rPr>
              <a:t>Problem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289440" y="1591560"/>
            <a:ext cx="4029480" cy="597960"/>
          </a:xfrm>
          <a:prstGeom prst="rect">
            <a:avLst/>
          </a:prstGeom>
          <a:solidFill>
            <a:srgbClr val="87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70560">
              <a:lnSpc>
                <a:spcPct val="107000"/>
              </a:lnSpc>
              <a:spcBef>
                <a:spcPts val="340"/>
              </a:spcBef>
            </a:pP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Previous data structures 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won’t </a:t>
            </a:r>
            <a:r>
              <a:rPr b="0" lang="en-US" sz="1700" spc="-12" strike="noStrike">
                <a:solidFill>
                  <a:srgbClr val="ffffff"/>
                </a:solidFill>
                <a:latin typeface="LM Sans 17"/>
              </a:rPr>
              <a:t>work. </a:t>
            </a:r>
            <a:r>
              <a:rPr b="0" lang="en-US" sz="1700" spc="-15" strike="noStrike">
                <a:solidFill>
                  <a:srgbClr val="ffffff"/>
                </a:solidFill>
                <a:latin typeface="LM Sans 17"/>
              </a:rPr>
              <a:t>We  </a:t>
            </a:r>
            <a:r>
              <a:rPr b="0" lang="en-US" sz="1700" spc="4" strike="noStrike">
                <a:solidFill>
                  <a:srgbClr val="ffffff"/>
                </a:solidFill>
                <a:latin typeface="LM Sans 17"/>
              </a:rPr>
              <a:t>need something</a:t>
            </a:r>
            <a:r>
              <a:rPr b="0" lang="en-US" sz="1700" spc="-1" strike="noStrike">
                <a:solidFill>
                  <a:srgbClr val="ffffff"/>
                </a:solidFill>
                <a:latin typeface="LM Sans 17"/>
              </a:rPr>
              <a:t> new.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2" name="Group 2"/>
          <p:cNvGrpSpPr/>
          <p:nvPr/>
        </p:nvGrpSpPr>
        <p:grpSpPr>
          <a:xfrm>
            <a:off x="-1978200" y="381960"/>
            <a:ext cx="5186520" cy="2764080"/>
            <a:chOff x="-1978200" y="381960"/>
            <a:chExt cx="5186520" cy="2764080"/>
          </a:xfrm>
        </p:grpSpPr>
        <p:sp>
          <p:nvSpPr>
            <p:cNvPr id="193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4" name="CustomShape 4"/>
            <p:cNvSpPr/>
            <p:nvPr/>
          </p:nvSpPr>
          <p:spPr>
            <a:xfrm>
              <a:off x="700560" y="1032480"/>
              <a:ext cx="2507760" cy="58500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Local Search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5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6" name="CustomShape 6"/>
            <p:cNvSpPr/>
            <p:nvPr/>
          </p:nvSpPr>
          <p:spPr>
            <a:xfrm>
              <a:off x="700560" y="1910520"/>
              <a:ext cx="2507760" cy="585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Examples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98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9" name="CustomShape 9"/>
          <p:cNvSpPr/>
          <p:nvPr/>
        </p:nvSpPr>
        <p:spPr>
          <a:xfrm rot="10800000">
            <a:off x="3968640" y="136224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233360" y="71280"/>
            <a:ext cx="279000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57" strike="noStrike">
                <a:solidFill>
                  <a:srgbClr val="006eb8"/>
                </a:solidFill>
                <a:latin typeface="Trebuchet MS"/>
              </a:rPr>
              <a:t>Dictionary</a:t>
            </a:r>
            <a:r>
              <a:rPr b="0" lang="en-US" sz="2450" spc="-3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8640" y="640080"/>
            <a:ext cx="401472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Find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all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words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that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start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with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some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given  string.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85760" y="1235880"/>
            <a:ext cx="2747160" cy="1945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253520" y="250920"/>
            <a:ext cx="212976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40" strike="noStrike">
                <a:solidFill>
                  <a:srgbClr val="006eb8"/>
                </a:solidFill>
                <a:latin typeface="Trebuchet MS"/>
              </a:rPr>
              <a:t>Date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7" strike="noStrike">
                <a:solidFill>
                  <a:srgbClr val="006eb8"/>
                </a:solidFill>
                <a:latin typeface="Trebuchet MS"/>
              </a:rPr>
              <a:t>Ranges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47400" y="819360"/>
            <a:ext cx="4091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Find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all emails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received in a given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LM Sans 17"/>
              </a:rPr>
              <a:t>time.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60000" y="1582200"/>
            <a:ext cx="4236480" cy="1070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47400" y="29520"/>
            <a:ext cx="3874320" cy="1208880"/>
          </a:xfrm>
          <a:prstGeom prst="rect">
            <a:avLst/>
          </a:prstGeom>
          <a:noFill/>
          <a:ln>
            <a:noFill/>
          </a:ln>
        </p:spPr>
        <p:txBody>
          <a:bodyPr lIns="0" rIns="0" tIns="57960" bIns="0">
            <a:spAutoFit/>
          </a:bodyPr>
          <a:p>
            <a:pPr marL="1086480">
              <a:lnSpc>
                <a:spcPct val="100000"/>
              </a:lnSpc>
              <a:spcBef>
                <a:spcPts val="456"/>
              </a:spcBef>
            </a:pP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Closest</a:t>
            </a:r>
            <a:r>
              <a:rPr b="0" lang="en-US" sz="2450" spc="4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57" strike="noStrike">
                <a:solidFill>
                  <a:srgbClr val="006eb8"/>
                </a:solidFill>
                <a:latin typeface="Trebuchet MS"/>
              </a:rPr>
              <a:t>Height</a:t>
            </a:r>
            <a:br/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Find the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person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in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your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class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whose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height is  closest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to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yours.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63640" y="1393560"/>
            <a:ext cx="2666520" cy="1706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82880" y="365760"/>
            <a:ext cx="4149000" cy="334800"/>
          </a:xfrm>
          <a:custGeom>
            <a:avLst/>
            <a:gdLst/>
            <a:ah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182880" y="700560"/>
            <a:ext cx="4149000" cy="2175120"/>
          </a:xfrm>
          <a:custGeom>
            <a:avLst/>
            <a:gdLst/>
            <a:ahLst/>
            <a:rect l="l" t="t" r="r" b="b"/>
            <a:pathLst>
              <a:path w="4029710" h="2175510">
                <a:moveTo>
                  <a:pt x="4029151" y="0"/>
                </a:moveTo>
                <a:lnTo>
                  <a:pt x="0" y="0"/>
                </a:lnTo>
                <a:lnTo>
                  <a:pt x="0" y="2175459"/>
                </a:lnTo>
                <a:lnTo>
                  <a:pt x="4029151" y="2175459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3"/>
          <p:cNvSpPr txBox="1"/>
          <p:nvPr/>
        </p:nvSpPr>
        <p:spPr>
          <a:xfrm>
            <a:off x="1097280" y="-16920"/>
            <a:ext cx="2103120" cy="474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51" strike="noStrike">
                <a:solidFill>
                  <a:srgbClr val="006eb8"/>
                </a:solidFill>
                <a:latin typeface="Trebuchet MS"/>
              </a:rPr>
              <a:t>Local</a:t>
            </a:r>
            <a:r>
              <a:rPr b="0" lang="en-US" sz="2450" spc="-41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74320" y="182880"/>
            <a:ext cx="4014720" cy="32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>
            <a:spAutoFit/>
          </a:bodyPr>
          <a:p>
            <a:pPr marL="12600">
              <a:lnSpc>
                <a:spcPct val="100000"/>
              </a:lnSpc>
              <a:spcBef>
                <a:spcPts val="916"/>
              </a:spcBef>
            </a:pPr>
            <a:r>
              <a:rPr b="0" lang="en-US" sz="2000" spc="-137" strike="noStrike">
                <a:solidFill>
                  <a:srgbClr val="00a4db"/>
                </a:solidFill>
                <a:latin typeface="Trebuchet MS"/>
              </a:rPr>
              <a:t>Definition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7000"/>
              </a:lnSpc>
              <a:spcBef>
                <a:spcPts val="541"/>
              </a:spcBef>
            </a:pPr>
            <a:r>
              <a:rPr b="0" lang="en-US" sz="1600" spc="9" strike="noStrike">
                <a:solidFill>
                  <a:srgbClr val="000000"/>
                </a:solidFill>
                <a:latin typeface="LM Sans 17"/>
              </a:rPr>
              <a:t>A </a:t>
            </a:r>
            <a:r>
              <a:rPr b="0" lang="en-US" sz="1600" spc="9" strike="noStrike">
                <a:solidFill>
                  <a:srgbClr val="006eb8"/>
                </a:solidFill>
                <a:latin typeface="LM Sans 17"/>
              </a:rPr>
              <a:t>Local </a:t>
            </a:r>
            <a:r>
              <a:rPr b="0" lang="en-US" sz="1600" spc="-1" strike="noStrike">
                <a:solidFill>
                  <a:srgbClr val="006eb8"/>
                </a:solidFill>
                <a:latin typeface="LM Sans 17"/>
              </a:rPr>
              <a:t>Search Data structure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stores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a  </a:t>
            </a:r>
            <a:r>
              <a:rPr b="0" lang="en-US" sz="1600" spc="9" strike="noStrike">
                <a:solidFill>
                  <a:srgbClr val="000000"/>
                </a:solidFill>
                <a:latin typeface="LM Sans 17"/>
              </a:rPr>
              <a:t>number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of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elements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each with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a </a:t>
            </a:r>
            <a:r>
              <a:rPr b="0" lang="en-US" sz="1600" spc="-1" strike="noStrike">
                <a:solidFill>
                  <a:srgbClr val="006eb8"/>
                </a:solidFill>
                <a:latin typeface="LM Sans 17"/>
              </a:rPr>
              <a:t>key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coming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from an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ordered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set.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It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supports</a:t>
            </a:r>
            <a:r>
              <a:rPr b="0" lang="en-US" sz="1600" spc="208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operations:</a:t>
            </a:r>
            <a:endParaRPr b="0" lang="en-US" sz="1600" spc="-1" strike="noStrike">
              <a:latin typeface="Arial"/>
            </a:endParaRPr>
          </a:p>
          <a:p>
            <a:pPr marL="399960" indent="-285480">
              <a:lnSpc>
                <a:spcPct val="107000"/>
              </a:lnSpc>
              <a:spcBef>
                <a:spcPts val="541"/>
              </a:spcBef>
              <a:buClr>
                <a:srgbClr val="006eb8"/>
              </a:buClr>
              <a:buFont typeface="Arial"/>
              <a:buChar char="•"/>
            </a:pPr>
            <a:r>
              <a:rPr b="0" lang="en-US" sz="1600" spc="32" strike="noStrike">
                <a:solidFill>
                  <a:srgbClr val="006eb8"/>
                </a:solidFill>
                <a:latin typeface="Times New Roman"/>
              </a:rPr>
              <a:t>Range Search</a:t>
            </a:r>
            <a:r>
              <a:rPr b="0" lang="en-US" sz="1600" spc="32" strike="noStrike">
                <a:solidFill>
                  <a:srgbClr val="006eb8"/>
                </a:solidFill>
                <a:latin typeface="UKIJ Esliye Chiwer"/>
              </a:rPr>
              <a:t>(</a:t>
            </a:r>
            <a:r>
              <a:rPr b="0" i="1" lang="en-US" sz="1600" spc="32" strike="noStrike">
                <a:solidFill>
                  <a:srgbClr val="006eb8"/>
                </a:solidFill>
                <a:latin typeface="LM Sans 17"/>
              </a:rPr>
              <a:t>x </a:t>
            </a:r>
            <a:r>
              <a:rPr b="0" i="1" lang="en-US" sz="1600" spc="-1" strike="noStrike">
                <a:solidFill>
                  <a:srgbClr val="006eb8"/>
                </a:solidFill>
                <a:latin typeface="LM Sans 12"/>
              </a:rPr>
              <a:t>, </a:t>
            </a:r>
            <a:r>
              <a:rPr b="0" i="1" lang="en-US" sz="1600" spc="4" strike="noStrike">
                <a:solidFill>
                  <a:srgbClr val="006eb8"/>
                </a:solidFill>
                <a:latin typeface="LM Sans 17"/>
              </a:rPr>
              <a:t>y </a:t>
            </a:r>
            <a:r>
              <a:rPr b="0" lang="en-US" sz="1600" spc="4" strike="noStrike">
                <a:solidFill>
                  <a:srgbClr val="006eb8"/>
                </a:solidFill>
                <a:latin typeface="UKIJ Esliye Chiwer"/>
              </a:rPr>
              <a:t>)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: Returns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all  elements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with </a:t>
            </a:r>
            <a:r>
              <a:rPr b="0" lang="en-US" sz="1600" spc="-12" strike="noStrike">
                <a:solidFill>
                  <a:srgbClr val="000000"/>
                </a:solidFill>
                <a:latin typeface="LM Sans 17"/>
              </a:rPr>
              <a:t>keys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between </a:t>
            </a:r>
            <a:r>
              <a:rPr b="0" i="1" lang="en-US" sz="1600" spc="4" strike="noStrike">
                <a:solidFill>
                  <a:srgbClr val="000000"/>
                </a:solidFill>
                <a:latin typeface="LM Sans 17"/>
              </a:rPr>
              <a:t>x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and </a:t>
            </a:r>
            <a:r>
              <a:rPr b="0" i="1" lang="en-US" sz="1600" spc="4" strike="noStrike">
                <a:solidFill>
                  <a:srgbClr val="000000"/>
                </a:solidFill>
                <a:latin typeface="LM Sans 17"/>
              </a:rPr>
              <a:t>y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399960" indent="-285480">
              <a:lnSpc>
                <a:spcPct val="107000"/>
              </a:lnSpc>
              <a:spcBef>
                <a:spcPts val="541"/>
              </a:spcBef>
              <a:buClr>
                <a:srgbClr val="006eb8"/>
              </a:buClr>
              <a:buFont typeface="Arial"/>
              <a:buChar char="•"/>
            </a:pPr>
            <a:r>
              <a:rPr b="0" lang="en-US" sz="1600" spc="77" strike="noStrike">
                <a:solidFill>
                  <a:srgbClr val="006eb8"/>
                </a:solidFill>
                <a:latin typeface="Times New Roman"/>
              </a:rPr>
              <a:t>Nearest Neighbors</a:t>
            </a:r>
            <a:r>
              <a:rPr b="0" lang="en-US" sz="1600" spc="77" strike="noStrike">
                <a:solidFill>
                  <a:srgbClr val="006eb8"/>
                </a:solidFill>
                <a:latin typeface="UKIJ Esliye Chiwer"/>
              </a:rPr>
              <a:t>(</a:t>
            </a:r>
            <a:r>
              <a:rPr b="0" i="1" lang="en-US" sz="1600" spc="77" strike="noStrike">
                <a:solidFill>
                  <a:srgbClr val="006eb8"/>
                </a:solidFill>
                <a:latin typeface="LM Sans 17"/>
              </a:rPr>
              <a:t>z</a:t>
            </a:r>
            <a:r>
              <a:rPr b="0" lang="en-US" sz="1600" spc="4" strike="noStrike">
                <a:solidFill>
                  <a:srgbClr val="006eb8"/>
                </a:solidFill>
                <a:latin typeface="UKIJ Esliye Chiwer"/>
              </a:rPr>
              <a:t>)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:Returns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the 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element with </a:t>
            </a:r>
            <a:r>
              <a:rPr b="0" lang="en-US" sz="1600" spc="-12" strike="noStrike">
                <a:solidFill>
                  <a:srgbClr val="000000"/>
                </a:solidFill>
                <a:latin typeface="LM Sans 17"/>
              </a:rPr>
              <a:t>keys </a:t>
            </a:r>
            <a:r>
              <a:rPr b="0" lang="en-US" sz="1600" spc="9" strike="noStrike">
                <a:solidFill>
                  <a:srgbClr val="000000"/>
                </a:solidFill>
                <a:latin typeface="LM Sans 17"/>
              </a:rPr>
              <a:t>on </a:t>
            </a:r>
            <a:r>
              <a:rPr b="0" lang="en-US" sz="1600" spc="-1" strike="noStrike">
                <a:solidFill>
                  <a:srgbClr val="000000"/>
                </a:solidFill>
                <a:latin typeface="LM Sans 17"/>
              </a:rPr>
              <a:t>either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side of </a:t>
            </a:r>
            <a:r>
              <a:rPr b="0" i="1" lang="en-US" sz="1600" spc="4" strike="noStrike">
                <a:solidFill>
                  <a:srgbClr val="000000"/>
                </a:solidFill>
                <a:latin typeface="LM Sans 17"/>
              </a:rPr>
              <a:t>z</a:t>
            </a:r>
            <a:r>
              <a:rPr b="0" i="1" lang="en-US" sz="1600" spc="-406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LM Sans 17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2"/>
          <p:cNvGrpSpPr/>
          <p:nvPr/>
        </p:nvGrpSpPr>
        <p:grpSpPr>
          <a:xfrm>
            <a:off x="-1978200" y="381960"/>
            <a:ext cx="5186520" cy="2764080"/>
            <a:chOff x="-1978200" y="381960"/>
            <a:chExt cx="5186520" cy="2764080"/>
          </a:xfrm>
        </p:grpSpPr>
        <p:sp>
          <p:nvSpPr>
            <p:cNvPr id="214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5" name="CustomShape 4"/>
            <p:cNvSpPr/>
            <p:nvPr/>
          </p:nvSpPr>
          <p:spPr>
            <a:xfrm>
              <a:off x="700560" y="1032480"/>
              <a:ext cx="2507760" cy="585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Local Search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7" name="CustomShape 6"/>
            <p:cNvSpPr/>
            <p:nvPr/>
          </p:nvSpPr>
          <p:spPr>
            <a:xfrm>
              <a:off x="700560" y="1910520"/>
              <a:ext cx="2507760" cy="58500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Examples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8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219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0" name="CustomShape 9"/>
          <p:cNvSpPr/>
          <p:nvPr/>
        </p:nvSpPr>
        <p:spPr>
          <a:xfrm rot="10800000">
            <a:off x="3968640" y="220032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2020-06-20T23:00:36Z</dcterms:created>
  <dc:creator>Saif Hassan</dc:creator>
  <dc:description/>
  <dc:language>en-US</dc:language>
  <cp:lastModifiedBy/>
  <dcterms:modified xsi:type="dcterms:W3CDTF">2020-12-08T14:14:17Z</dcterms:modified>
  <cp:revision>16</cp:revision>
  <dc:subject/>
  <dc:title>Binary Search Trees: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2016-03-22T00:00:00Z</vt:filetime>
  </property>
  <property fmtid="{D5CDD505-2E9C-101B-9397-08002B2CF9AE}" pid="4" name="Creator">
    <vt:lpwstr>LaTeX with Beamer class version 3.33</vt:lpwstr>
  </property>
  <property fmtid="{D5CDD505-2E9C-101B-9397-08002B2CF9AE}" pid="5" name="LastSaved">
    <vt:filetime>2020-06-21T00:00:00Z</vt:filetime>
  </property>
  <property fmtid="{D5CDD505-2E9C-101B-9397-08002B2CF9AE}" pid="6" name="LinksUpToDate">
    <vt:bool>0</vt:bool>
  </property>
  <property fmtid="{D5CDD505-2E9C-101B-9397-08002B2CF9AE}" pid="7" name="ScaleCrop">
    <vt:bool>0</vt:bool>
  </property>
</Properties>
</file>