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7.png" ContentType="image/png"/>
  <Override PartName="/ppt/media/image2.png" ContentType="image/pn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4610100" cy="3460750"/>
  <p:notesSz cx="4610100" cy="346075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B77E02D-D812-4B30-8428-B4031AC72EF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1527120" y="433440"/>
            <a:ext cx="1555560" cy="1166400"/>
          </a:xfrm>
          <a:prstGeom prst="rect">
            <a:avLst/>
          </a:prstGeom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60440" y="1665360"/>
            <a:ext cx="3688920" cy="13633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2" name="TextShape 3"/>
          <p:cNvSpPr txBox="1"/>
          <p:nvPr/>
        </p:nvSpPr>
        <p:spPr>
          <a:xfrm>
            <a:off x="2611440" y="3287880"/>
            <a:ext cx="1996560" cy="172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654F405-210B-404A-AF00-866FE112A50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1527120" y="433440"/>
            <a:ext cx="1555560" cy="1166400"/>
          </a:xfrm>
          <a:prstGeom prst="rect">
            <a:avLst/>
          </a:prstGeom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60440" y="1665360"/>
            <a:ext cx="3688920" cy="136332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But as you'll note, 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sort of associated to this sort of binary search procedure is a search tree. 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If you sort of consider which questions you ask. 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First, I ask about, is it bigger or less than seven? 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If it's smaller, I ask about four. 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If it's bigger, I ask about 13. 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If I got four and said it was bigger than four, I'd then ask about six. 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And I have this sort of whole tree of possibilities. 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Every time I ask a question it sort of splits into two different cases.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90" name="TextShape 3"/>
          <p:cNvSpPr txBox="1"/>
          <p:nvPr/>
        </p:nvSpPr>
        <p:spPr>
          <a:xfrm>
            <a:off x="2611440" y="3287880"/>
            <a:ext cx="1996560" cy="172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2A9B0EB-4204-4AD8-885D-0775116CE2A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1527120" y="433440"/>
            <a:ext cx="1555560" cy="1166400"/>
          </a:xfrm>
          <a:prstGeom prst="rect">
            <a:avLst/>
          </a:prstGeom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60440" y="1665360"/>
            <a:ext cx="3688920" cy="13633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3" name="TextShape 3"/>
          <p:cNvSpPr txBox="1"/>
          <p:nvPr/>
        </p:nvSpPr>
        <p:spPr>
          <a:xfrm>
            <a:off x="2611440" y="3287880"/>
            <a:ext cx="1996560" cy="172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A1B2D4D-2E82-40E8-829B-AE2817DBF10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1527120" y="433440"/>
            <a:ext cx="1555560" cy="1166400"/>
          </a:xfrm>
          <a:prstGeom prst="rect">
            <a:avLst/>
          </a:prstGeom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60440" y="1665360"/>
            <a:ext cx="3688920" cy="13633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2611440" y="3287880"/>
            <a:ext cx="1996560" cy="172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82243BD-3302-4E50-AC29-45940B7666F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1527120" y="433440"/>
            <a:ext cx="1555560" cy="1166400"/>
          </a:xfrm>
          <a:prstGeom prst="rect">
            <a:avLst/>
          </a:prstGeom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60440" y="1665360"/>
            <a:ext cx="3688920" cy="136332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Sorted arrays were okay, in that you could actually do searches efficiently on them. 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But unfortunately, you couldn't do updates in any reasonable way. 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But the fact that these things allowed for efficient binary searches sort of 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maybe gives us a good starting point for what we're looking for.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2611440" y="3287880"/>
            <a:ext cx="1996560" cy="172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DF21B37-5A89-46F8-85FA-65517A87B24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1527120" y="433440"/>
            <a:ext cx="1555560" cy="1166400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60440" y="1665360"/>
            <a:ext cx="3688920" cy="13633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1" name="TextShape 3"/>
          <p:cNvSpPr txBox="1"/>
          <p:nvPr/>
        </p:nvSpPr>
        <p:spPr>
          <a:xfrm>
            <a:off x="2611440" y="3287880"/>
            <a:ext cx="1996560" cy="172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6095674-9B00-4691-B051-F868C6FC2F0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1527120" y="433440"/>
            <a:ext cx="1555560" cy="116640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60440" y="1665360"/>
            <a:ext cx="3688920" cy="136332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So, what we should look at is, 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we should really see this operation of binary search. 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What does it entail, and what exactly makes it work? 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And so we all know how a binary search works, right? 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So you've got your list of numbers, you pick the one in the middle. 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You ask, is the thing I am looking for bigger than this or less than this? 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If it's smaller, I sort of look at the middle of first half of the array, and 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say, is it bigger or less than that? 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2611440" y="3287880"/>
            <a:ext cx="1996560" cy="172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1C4FCBA-FB8C-48D1-9EA9-7F00BA2C570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1527120" y="433440"/>
            <a:ext cx="1555560" cy="1166400"/>
          </a:xfrm>
          <a:prstGeom prst="rect">
            <a:avLst/>
          </a:prstGeom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60440" y="1665360"/>
            <a:ext cx="3688920" cy="136332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If it's larger, I look to the second half of the array, and ask, 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is it bigger or less than that? 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And I sort of keep on asking these question and 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each time it sort of narrows down my search space until I get an answer.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87" name="TextShape 3"/>
          <p:cNvSpPr txBox="1"/>
          <p:nvPr/>
        </p:nvSpPr>
        <p:spPr>
          <a:xfrm>
            <a:off x="2611440" y="3287880"/>
            <a:ext cx="1996560" cy="172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D9A8510-67B0-48FC-823D-5860DF46F04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49880" y="71280"/>
            <a:ext cx="1310400" cy="1492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649880" y="71280"/>
            <a:ext cx="1310400" cy="1492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649880" y="71280"/>
            <a:ext cx="1310400" cy="1492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633320" y="80964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3035880" y="80964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230400" y="185796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649880" y="71280"/>
            <a:ext cx="1310400" cy="1492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649880" y="71280"/>
            <a:ext cx="1310400" cy="1492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649880" y="71280"/>
            <a:ext cx="1310400" cy="1492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649880" y="71280"/>
            <a:ext cx="1310400" cy="1492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649880" y="71280"/>
            <a:ext cx="1310400" cy="69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649880" y="71280"/>
            <a:ext cx="1310400" cy="1492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49880" y="71280"/>
            <a:ext cx="1310400" cy="1492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649880" y="71280"/>
            <a:ext cx="1310400" cy="1492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649880" y="71280"/>
            <a:ext cx="1310400" cy="1492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649880" y="71280"/>
            <a:ext cx="1310400" cy="1492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649880" y="71280"/>
            <a:ext cx="1310400" cy="1492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649880" y="71280"/>
            <a:ext cx="1310400" cy="1492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633320" y="80964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035880" y="80964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230400" y="185796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49880" y="71280"/>
            <a:ext cx="1310400" cy="1492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49880" y="71280"/>
            <a:ext cx="1310400" cy="1492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49880" y="71280"/>
            <a:ext cx="1310400" cy="1492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649880" y="71280"/>
            <a:ext cx="1310400" cy="691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649880" y="71280"/>
            <a:ext cx="1310400" cy="1492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649880" y="71280"/>
            <a:ext cx="1310400" cy="1492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200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649880" y="71280"/>
            <a:ext cx="1310400" cy="1492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356200" y="809640"/>
            <a:ext cx="202428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230400" y="1857960"/>
            <a:ext cx="4148640" cy="95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91200" y="231840"/>
            <a:ext cx="3227400" cy="782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450" spc="-1" strike="noStrike">
                <a:solidFill>
                  <a:srgbClr val="000000"/>
                </a:solidFill>
                <a:latin typeface="Calibri"/>
              </a:rPr>
              <a:t>Click to edit the title text </a:t>
            </a:r>
            <a:r>
              <a:rPr b="0" lang="en-US" sz="2450" spc="-1" strike="noStrike">
                <a:solidFill>
                  <a:srgbClr val="000000"/>
                </a:solidFill>
                <a:latin typeface="Calibri"/>
              </a:rPr>
              <a:t>format</a:t>
            </a:r>
            <a:endParaRPr b="0" lang="en-US" sz="24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48120" y="1141200"/>
            <a:ext cx="3913200" cy="1252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</a:rPr>
              <a:t>Seventh </a:t>
            </a:r>
            <a:r>
              <a:rPr b="0" lang="en-US" sz="1700" spc="-1" strike="noStrike">
                <a:solidFill>
                  <a:srgbClr val="000000"/>
                </a:solidFill>
                <a:latin typeface="Calibri"/>
              </a:rPr>
              <a:t>Outline Level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567440" y="3218400"/>
            <a:ext cx="1474920" cy="172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230400" y="3218400"/>
            <a:ext cx="1059840" cy="172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CE5DB6D1-DAC0-4788-A50D-D2E47E3185DD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12/8/20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3319200" y="3218400"/>
            <a:ext cx="1059840" cy="172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EE51A5B5-BAD1-4863-8FC0-AFFD5BB9BF4C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14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649880" y="71280"/>
            <a:ext cx="1310400" cy="1492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45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24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1567440" y="3218400"/>
            <a:ext cx="1474920" cy="172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230400" y="3218400"/>
            <a:ext cx="1059840" cy="172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D6862FEC-8336-4455-95DB-2D7A27640AF4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12/8/20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3319200" y="3218400"/>
            <a:ext cx="1059840" cy="172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47753482-E25F-439B-A49F-C9D08F110050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"/>
          <p:cNvPicPr/>
          <p:nvPr/>
        </p:nvPicPr>
        <p:blipFill>
          <a:blip r:embed="rId1"/>
          <a:srcRect l="0" t="12555" r="0" b="14905"/>
          <a:stretch/>
        </p:blipFill>
        <p:spPr>
          <a:xfrm>
            <a:off x="2058480" y="2340000"/>
            <a:ext cx="491400" cy="356040"/>
          </a:xfrm>
          <a:prstGeom prst="rect">
            <a:avLst/>
          </a:prstGeom>
          <a:ln>
            <a:noFill/>
          </a:ln>
        </p:spPr>
      </p:pic>
      <p:sp>
        <p:nvSpPr>
          <p:cNvPr id="89" name="TextShape 1"/>
          <p:cNvSpPr txBox="1"/>
          <p:nvPr/>
        </p:nvSpPr>
        <p:spPr>
          <a:xfrm>
            <a:off x="476280" y="234720"/>
            <a:ext cx="3528360" cy="762840"/>
          </a:xfrm>
          <a:prstGeom prst="rect">
            <a:avLst/>
          </a:prstGeom>
          <a:noFill/>
          <a:ln>
            <a:noFill/>
          </a:ln>
        </p:spPr>
        <p:txBody>
          <a:bodyPr lIns="0" rIns="0" tIns="9360" bIns="0" anchor="ctr">
            <a:spAutoFit/>
          </a:bodyPr>
          <a:p>
            <a:pPr marL="1361520" indent="-1348920" algn="ctr">
              <a:lnSpc>
                <a:spcPct val="101000"/>
              </a:lnSpc>
              <a:spcBef>
                <a:spcPts val="74"/>
              </a:spcBef>
            </a:pPr>
            <a:r>
              <a:rPr b="1" lang="en-US" sz="2450" spc="32" strike="noStrike">
                <a:solidFill>
                  <a:srgbClr val="006eb8"/>
                </a:solidFill>
                <a:latin typeface="Arial"/>
              </a:rPr>
              <a:t>Binary </a:t>
            </a:r>
            <a:r>
              <a:rPr b="1" lang="en-US" sz="2450" spc="-21" strike="noStrike">
                <a:solidFill>
                  <a:srgbClr val="006eb8"/>
                </a:solidFill>
                <a:latin typeface="Arial"/>
              </a:rPr>
              <a:t>Search </a:t>
            </a:r>
            <a:r>
              <a:rPr b="1" lang="en-US" sz="2450" spc="-15" strike="noStrike">
                <a:solidFill>
                  <a:srgbClr val="006eb8"/>
                </a:solidFill>
                <a:latin typeface="Arial"/>
              </a:rPr>
              <a:t>Trees:  </a:t>
            </a:r>
            <a:r>
              <a:rPr b="1" lang="en-US" sz="2450" spc="-21" strike="noStrike">
                <a:solidFill>
                  <a:srgbClr val="006eb8"/>
                </a:solidFill>
                <a:latin typeface="Arial"/>
              </a:rPr>
              <a:t>Search</a:t>
            </a:r>
            <a:r>
              <a:rPr b="1" lang="en-US" sz="2450" spc="273" strike="noStrike">
                <a:solidFill>
                  <a:srgbClr val="006eb8"/>
                </a:solidFill>
                <a:latin typeface="Arial"/>
              </a:rPr>
              <a:t> </a:t>
            </a:r>
            <a:r>
              <a:rPr b="1" lang="en-US" sz="2450" spc="-15" strike="noStrike">
                <a:solidFill>
                  <a:srgbClr val="006eb8"/>
                </a:solidFill>
                <a:latin typeface="Arial"/>
              </a:rPr>
              <a:t>Trees</a:t>
            </a:r>
            <a:endParaRPr b="0" lang="en-US" sz="24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963000" y="1279800"/>
            <a:ext cx="268200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algn="ctr">
              <a:lnSpc>
                <a:spcPct val="100000"/>
              </a:lnSpc>
              <a:spcBef>
                <a:spcPts val="119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Saif Hassan</a:t>
            </a:r>
            <a:endParaRPr b="0" lang="en-US" sz="1700" spc="-1" strike="noStrike">
              <a:latin typeface="Arial"/>
            </a:endParaRPr>
          </a:p>
          <a:p>
            <a:pPr marL="12600" algn="ctr">
              <a:lnSpc>
                <a:spcPts val="1100"/>
              </a:lnSpc>
              <a:spcBef>
                <a:spcPts val="1196"/>
              </a:spcBef>
            </a:pPr>
            <a:r>
              <a:rPr b="0" lang="en-US" sz="1000" spc="-12" strike="noStrike">
                <a:solidFill>
                  <a:srgbClr val="000000"/>
                </a:solidFill>
                <a:latin typeface="LM Sans 10"/>
              </a:rPr>
              <a:t>Department </a:t>
            </a:r>
            <a:r>
              <a:rPr b="0" lang="en-US" sz="1000" spc="-7" strike="noStrike">
                <a:solidFill>
                  <a:srgbClr val="000000"/>
                </a:solidFill>
                <a:latin typeface="LM Sans 10"/>
              </a:rPr>
              <a:t>of </a:t>
            </a:r>
            <a:r>
              <a:rPr b="0" lang="en-US" sz="1000" spc="-12" strike="noStrike">
                <a:solidFill>
                  <a:srgbClr val="000000"/>
                </a:solidFill>
                <a:latin typeface="LM Sans 10"/>
              </a:rPr>
              <a:t>Computer </a:t>
            </a:r>
            <a:r>
              <a:rPr b="0" lang="en-US" sz="1000" spc="-7" strike="noStrike">
                <a:solidFill>
                  <a:srgbClr val="000000"/>
                </a:solidFill>
                <a:latin typeface="LM Sans 10"/>
              </a:rPr>
              <a:t>Science</a:t>
            </a:r>
            <a:endParaRPr b="0" lang="en-US" sz="1000" spc="-1" strike="noStrike">
              <a:latin typeface="Arial"/>
            </a:endParaRPr>
          </a:p>
          <a:p>
            <a:pPr marL="12600" algn="ctr">
              <a:lnSpc>
                <a:spcPts val="1100"/>
              </a:lnSpc>
              <a:spcBef>
                <a:spcPts val="1196"/>
              </a:spcBef>
            </a:pPr>
            <a:r>
              <a:rPr b="0" lang="en-US" sz="1000" spc="-7" strike="noStrike">
                <a:solidFill>
                  <a:srgbClr val="000000"/>
                </a:solidFill>
                <a:latin typeface="LM Sans 10"/>
              </a:rPr>
              <a:t>Sukkur IBA University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603360" y="2719440"/>
            <a:ext cx="340128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0960" bIns="0">
            <a:spAutoFit/>
          </a:bodyPr>
          <a:p>
            <a:pPr algn="ctr">
              <a:lnSpc>
                <a:spcPct val="100000"/>
              </a:lnSpc>
              <a:spcBef>
                <a:spcPts val="244"/>
              </a:spcBef>
            </a:pPr>
            <a:r>
              <a:rPr b="1" lang="en-US" sz="1700" spc="89" strike="noStrike">
                <a:solidFill>
                  <a:srgbClr val="006eb8"/>
                </a:solidFill>
                <a:latin typeface="Arial"/>
              </a:rPr>
              <a:t>Data</a:t>
            </a:r>
            <a:r>
              <a:rPr b="1" lang="en-US" sz="1700" spc="180" strike="noStrike">
                <a:solidFill>
                  <a:srgbClr val="006eb8"/>
                </a:solidFill>
                <a:latin typeface="Arial"/>
              </a:rPr>
              <a:t> </a:t>
            </a:r>
            <a:r>
              <a:rPr b="1" lang="en-US" sz="1700" spc="-7" strike="noStrike">
                <a:solidFill>
                  <a:srgbClr val="006eb8"/>
                </a:solidFill>
                <a:latin typeface="Arial"/>
              </a:rPr>
              <a:t>Structures</a:t>
            </a:r>
            <a:endParaRPr b="0" lang="en-US" sz="17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56"/>
              </a:spcBef>
            </a:pPr>
            <a:r>
              <a:rPr b="1" lang="en-US" sz="1700" spc="89" strike="noStrike">
                <a:solidFill>
                  <a:srgbClr val="006eb8"/>
                </a:solidFill>
                <a:latin typeface="Arial"/>
              </a:rPr>
              <a:t>Data </a:t>
            </a:r>
            <a:r>
              <a:rPr b="1" lang="en-US" sz="1700" spc="-7" strike="noStrike">
                <a:solidFill>
                  <a:srgbClr val="006eb8"/>
                </a:solidFill>
                <a:latin typeface="Arial"/>
              </a:rPr>
              <a:t>Structures and</a:t>
            </a:r>
            <a:r>
              <a:rPr b="1" lang="en-US" sz="1700" spc="-32" strike="noStrike">
                <a:solidFill>
                  <a:srgbClr val="006eb8"/>
                </a:solidFill>
                <a:latin typeface="Arial"/>
              </a:rPr>
              <a:t> </a:t>
            </a:r>
            <a:r>
              <a:rPr b="1" lang="en-US" sz="1700" spc="-1" strike="noStrike">
                <a:solidFill>
                  <a:srgbClr val="006eb8"/>
                </a:solidFill>
                <a:latin typeface="Arial"/>
              </a:rPr>
              <a:t>Algorithms</a:t>
            </a:r>
            <a:endParaRPr b="0" lang="en-US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584360" y="71280"/>
            <a:ext cx="143856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US" sz="2450" spc="-185" strike="noStrike">
                <a:solidFill>
                  <a:srgbClr val="006eb8"/>
                </a:solidFill>
                <a:latin typeface="Trebuchet MS"/>
              </a:rPr>
              <a:t>Search</a:t>
            </a:r>
            <a:r>
              <a:rPr b="0" lang="en-US" sz="2450" spc="-46" strike="noStrike">
                <a:solidFill>
                  <a:srgbClr val="006eb8"/>
                </a:solidFill>
                <a:latin typeface="Trebuchet MS"/>
              </a:rPr>
              <a:t> </a:t>
            </a:r>
            <a:r>
              <a:rPr b="0" lang="en-US" sz="2450" spc="-231" strike="noStrike">
                <a:solidFill>
                  <a:srgbClr val="006eb8"/>
                </a:solidFill>
                <a:latin typeface="Trebuchet MS"/>
              </a:rPr>
              <a:t>Tree</a:t>
            </a:r>
            <a:endParaRPr b="0" lang="en-US" sz="245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47400" y="565200"/>
            <a:ext cx="348156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Consider questions</a:t>
            </a:r>
            <a:r>
              <a:rPr b="0" lang="en-US" sz="1700" spc="-7" strike="noStrike">
                <a:solidFill>
                  <a:srgbClr val="000000"/>
                </a:solidFill>
                <a:latin typeface="LM Sans 17"/>
              </a:rPr>
              <a:t> asked: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964080" y="1092240"/>
            <a:ext cx="2679480" cy="16632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4"/>
          <p:cNvSpPr/>
          <p:nvPr/>
        </p:nvSpPr>
        <p:spPr>
          <a:xfrm>
            <a:off x="171360" y="3043080"/>
            <a:ext cx="439596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0" lang="en-US" sz="1700" spc="9" strike="noStrike">
                <a:solidFill>
                  <a:srgbClr val="000000"/>
                </a:solidFill>
                <a:latin typeface="LM Sans 17"/>
              </a:rPr>
              <a:t>The </a:t>
            </a: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search tree is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much </a:t>
            </a: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easier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to </a:t>
            </a: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insert</a:t>
            </a:r>
            <a:r>
              <a:rPr b="0" lang="en-US" sz="1700" spc="18" strike="noStrike">
                <a:solidFill>
                  <a:srgbClr val="000000"/>
                </a:solidFill>
                <a:latin typeface="LM Sans 17"/>
              </a:rPr>
              <a:t> </a:t>
            </a: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into.</a:t>
            </a:r>
            <a:endParaRPr b="0" lang="en-US" sz="17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542960" y="130320"/>
            <a:ext cx="1218960" cy="37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450" spc="-1" strike="noStrike">
                <a:solidFill>
                  <a:srgbClr val="006eb8"/>
                </a:solidFill>
                <a:latin typeface="Arial"/>
              </a:rPr>
              <a:t>Agenda</a:t>
            </a:r>
            <a:endParaRPr b="0" lang="en-US" sz="245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39" name="Group 2"/>
          <p:cNvGrpSpPr/>
          <p:nvPr/>
        </p:nvGrpSpPr>
        <p:grpSpPr>
          <a:xfrm>
            <a:off x="-1978200" y="381960"/>
            <a:ext cx="5415120" cy="2764080"/>
            <a:chOff x="-1978200" y="381960"/>
            <a:chExt cx="5415120" cy="2764080"/>
          </a:xfrm>
        </p:grpSpPr>
        <p:sp>
          <p:nvSpPr>
            <p:cNvPr id="140" name="CustomShape 3"/>
            <p:cNvSpPr/>
            <p:nvPr/>
          </p:nvSpPr>
          <p:spPr>
            <a:xfrm>
              <a:off x="-1978200" y="381960"/>
              <a:ext cx="2764080" cy="2764080"/>
            </a:xfrm>
            <a:prstGeom prst="blockArc">
              <a:avLst>
                <a:gd name="adj1" fmla="val 18900000"/>
                <a:gd name="adj2" fmla="val 2700000"/>
                <a:gd name="adj3" fmla="val 781"/>
              </a:avLst>
            </a:pr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41" name="CustomShape 4"/>
            <p:cNvSpPr/>
            <p:nvPr/>
          </p:nvSpPr>
          <p:spPr>
            <a:xfrm>
              <a:off x="700560" y="1032480"/>
              <a:ext cx="2736360" cy="585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64760" rIns="50760" tIns="50760" bIns="50760" anchor="ctr">
              <a:noAutofit/>
            </a:bodyPr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</a:rPr>
                <a:t>Array Search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42" name="CustomShape 5"/>
            <p:cNvSpPr/>
            <p:nvPr/>
          </p:nvSpPr>
          <p:spPr>
            <a:xfrm>
              <a:off x="334800" y="959400"/>
              <a:ext cx="731160" cy="73116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43" name="CustomShape 6"/>
            <p:cNvSpPr/>
            <p:nvPr/>
          </p:nvSpPr>
          <p:spPr>
            <a:xfrm>
              <a:off x="700560" y="1910520"/>
              <a:ext cx="2736360" cy="585000"/>
            </a:xfrm>
            <a:prstGeom prst="rect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64760" rIns="50760" tIns="50760" bIns="50760" anchor="ctr">
              <a:noAutofit/>
            </a:bodyPr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</a:rPr>
                <a:t>The search tree structure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44" name="CustomShape 7"/>
            <p:cNvSpPr/>
            <p:nvPr/>
          </p:nvSpPr>
          <p:spPr>
            <a:xfrm>
              <a:off x="334800" y="1837440"/>
              <a:ext cx="731160" cy="73116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</p:grpSp>
      <p:grpSp>
        <p:nvGrpSpPr>
          <p:cNvPr id="145" name="Group 8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46" name="CustomShape 9"/>
          <p:cNvSpPr/>
          <p:nvPr/>
        </p:nvSpPr>
        <p:spPr>
          <a:xfrm rot="10800000">
            <a:off x="4133880" y="2200320"/>
            <a:ext cx="609120" cy="1224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390680" y="71280"/>
            <a:ext cx="1826640" cy="762120"/>
          </a:xfrm>
          <a:prstGeom prst="rect">
            <a:avLst/>
          </a:prstGeom>
          <a:noFill/>
          <a:ln>
            <a:noFill/>
          </a:ln>
        </p:spPr>
        <p:txBody>
          <a:bodyPr lIns="0" rIns="0" tIns="15840" bIns="0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US" sz="2450" spc="-145" strike="noStrike">
                <a:solidFill>
                  <a:srgbClr val="006eb8"/>
                </a:solidFill>
                <a:latin typeface="Trebuchet MS"/>
              </a:rPr>
              <a:t>Parts </a:t>
            </a:r>
            <a:r>
              <a:rPr b="0" lang="en-US" sz="2450" spc="-202" strike="noStrike">
                <a:solidFill>
                  <a:srgbClr val="006eb8"/>
                </a:solidFill>
                <a:latin typeface="Trebuchet MS"/>
              </a:rPr>
              <a:t>of </a:t>
            </a:r>
            <a:r>
              <a:rPr b="0" lang="en-US" sz="2450" spc="-205" strike="noStrike">
                <a:solidFill>
                  <a:srgbClr val="006eb8"/>
                </a:solidFill>
                <a:latin typeface="Trebuchet MS"/>
              </a:rPr>
              <a:t>a</a:t>
            </a:r>
            <a:r>
              <a:rPr b="0" lang="en-US" sz="2450" spc="-216" strike="noStrike">
                <a:solidFill>
                  <a:srgbClr val="006eb8"/>
                </a:solidFill>
                <a:latin typeface="Trebuchet MS"/>
              </a:rPr>
              <a:t> </a:t>
            </a:r>
            <a:r>
              <a:rPr b="0" lang="en-US" sz="2450" spc="-231" strike="noStrike">
                <a:solidFill>
                  <a:srgbClr val="006eb8"/>
                </a:solidFill>
                <a:latin typeface="Trebuchet MS"/>
              </a:rPr>
              <a:t>Tree</a:t>
            </a:r>
            <a:endParaRPr b="0" lang="en-US" sz="24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66640" y="694080"/>
            <a:ext cx="94320" cy="94320"/>
          </a:xfrm>
          <a:custGeom>
            <a:avLst/>
            <a:gdLst/>
            <a:ah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3"/>
          <p:cNvSpPr/>
          <p:nvPr/>
        </p:nvSpPr>
        <p:spPr>
          <a:xfrm>
            <a:off x="748440" y="517680"/>
            <a:ext cx="3461400" cy="91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0">
            <a:spAutoFit/>
          </a:bodyPr>
          <a:p>
            <a:pPr marL="12600">
              <a:lnSpc>
                <a:spcPct val="100000"/>
              </a:lnSpc>
              <a:spcBef>
                <a:spcPts val="425"/>
              </a:spcBef>
            </a:pPr>
            <a:r>
              <a:rPr b="0" lang="en-US" sz="1700" spc="18" strike="noStrike">
                <a:solidFill>
                  <a:srgbClr val="000000"/>
                </a:solidFill>
                <a:latin typeface="LM Sans 17"/>
              </a:rPr>
              <a:t>Root</a:t>
            </a: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 </a:t>
            </a:r>
            <a:r>
              <a:rPr b="0" lang="en-US" sz="1700" spc="9" strike="noStrike">
                <a:solidFill>
                  <a:srgbClr val="000000"/>
                </a:solidFill>
                <a:latin typeface="LM Sans 17"/>
              </a:rPr>
              <a:t>node.</a:t>
            </a:r>
            <a:endParaRPr b="0" lang="en-US" sz="17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34"/>
              </a:spcBef>
            </a:pPr>
            <a:r>
              <a:rPr b="0" lang="en-US" sz="1700" spc="148" strike="noStrike">
                <a:solidFill>
                  <a:srgbClr val="000000"/>
                </a:solidFill>
                <a:latin typeface="Arial"/>
              </a:rPr>
              <a:t>Left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subtree smaller</a:t>
            </a:r>
            <a:r>
              <a:rPr b="0" lang="en-US" sz="1700" spc="-100" strike="noStrike">
                <a:solidFill>
                  <a:srgbClr val="000000"/>
                </a:solidFill>
                <a:latin typeface="LM Sans 17"/>
              </a:rPr>
              <a:t> </a:t>
            </a:r>
            <a:r>
              <a:rPr b="0" lang="en-US" sz="1700" spc="-12" strike="noStrike">
                <a:solidFill>
                  <a:srgbClr val="000000"/>
                </a:solidFill>
                <a:latin typeface="LM Sans 17"/>
              </a:rPr>
              <a:t>keys.</a:t>
            </a:r>
            <a:endParaRPr b="0" lang="en-US" sz="17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34"/>
              </a:spcBef>
            </a:pPr>
            <a:r>
              <a:rPr b="0" lang="en-US" sz="1700" spc="63" strike="noStrike">
                <a:solidFill>
                  <a:srgbClr val="000000"/>
                </a:solidFill>
                <a:latin typeface="Arial"/>
              </a:rPr>
              <a:t>Right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subtree </a:t>
            </a: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bigger</a:t>
            </a:r>
            <a:r>
              <a:rPr b="0" lang="en-US" sz="1700" spc="-15" strike="noStrike">
                <a:solidFill>
                  <a:srgbClr val="000000"/>
                </a:solidFill>
                <a:latin typeface="LM Sans 17"/>
              </a:rPr>
              <a:t> </a:t>
            </a:r>
            <a:r>
              <a:rPr b="0" lang="en-US" sz="1700" spc="-12" strike="noStrike">
                <a:solidFill>
                  <a:srgbClr val="000000"/>
                </a:solidFill>
                <a:latin typeface="LM Sans 17"/>
              </a:rPr>
              <a:t>keys.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566640" y="995400"/>
            <a:ext cx="94320" cy="94320"/>
          </a:xfrm>
          <a:custGeom>
            <a:avLst/>
            <a:gdLst/>
            <a:ah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5"/>
          <p:cNvSpPr/>
          <p:nvPr/>
        </p:nvSpPr>
        <p:spPr>
          <a:xfrm>
            <a:off x="566640" y="1296720"/>
            <a:ext cx="94320" cy="94320"/>
          </a:xfrm>
          <a:custGeom>
            <a:avLst/>
            <a:gdLst/>
            <a:ah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6"/>
          <p:cNvSpPr/>
          <p:nvPr/>
        </p:nvSpPr>
        <p:spPr>
          <a:xfrm>
            <a:off x="961560" y="1783440"/>
            <a:ext cx="2684520" cy="14310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981000" y="71280"/>
            <a:ext cx="2645640" cy="762120"/>
          </a:xfrm>
          <a:prstGeom prst="rect">
            <a:avLst/>
          </a:prstGeom>
          <a:noFill/>
          <a:ln>
            <a:noFill/>
          </a:ln>
        </p:spPr>
        <p:txBody>
          <a:bodyPr lIns="0" rIns="0" tIns="15840" bIns="0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US" sz="2450" spc="-231" strike="noStrike">
                <a:solidFill>
                  <a:srgbClr val="006eb8"/>
                </a:solidFill>
                <a:latin typeface="Trebuchet MS"/>
              </a:rPr>
              <a:t>Tree </a:t>
            </a:r>
            <a:r>
              <a:rPr b="0" lang="en-US" sz="2450" spc="-157" strike="noStrike">
                <a:solidFill>
                  <a:srgbClr val="006eb8"/>
                </a:solidFill>
                <a:latin typeface="Trebuchet MS"/>
              </a:rPr>
              <a:t>Node </a:t>
            </a:r>
            <a:r>
              <a:rPr b="0" lang="en-US" sz="2450" spc="-111" strike="noStrike">
                <a:solidFill>
                  <a:srgbClr val="006eb8"/>
                </a:solidFill>
                <a:latin typeface="Trebuchet MS"/>
              </a:rPr>
              <a:t>Data</a:t>
            </a:r>
            <a:r>
              <a:rPr b="0" lang="en-US" sz="2450" spc="-140" strike="noStrike">
                <a:solidFill>
                  <a:srgbClr val="006eb8"/>
                </a:solidFill>
                <a:latin typeface="Trebuchet MS"/>
              </a:rPr>
              <a:t> </a:t>
            </a:r>
            <a:r>
              <a:rPr b="0" lang="en-US" sz="2450" spc="-182" strike="noStrike">
                <a:solidFill>
                  <a:srgbClr val="006eb8"/>
                </a:solidFill>
                <a:latin typeface="Trebuchet MS"/>
              </a:rPr>
              <a:t>Type</a:t>
            </a:r>
            <a:endParaRPr b="0" lang="en-US" sz="24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66640" y="613800"/>
            <a:ext cx="94320" cy="94320"/>
          </a:xfrm>
          <a:custGeom>
            <a:avLst/>
            <a:gdLst/>
            <a:ah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3"/>
          <p:cNvSpPr/>
          <p:nvPr/>
        </p:nvSpPr>
        <p:spPr>
          <a:xfrm>
            <a:off x="748440" y="511200"/>
            <a:ext cx="1175400" cy="14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11000"/>
              </a:lnSpc>
              <a:spcBef>
                <a:spcPts val="96"/>
              </a:spcBef>
            </a:pPr>
            <a:r>
              <a:rPr b="0" lang="en-US" sz="1700" spc="-120" strike="noStrike">
                <a:solidFill>
                  <a:srgbClr val="000000"/>
                </a:solidFill>
                <a:latin typeface="Arial"/>
              </a:rPr>
              <a:t>Key  </a:t>
            </a:r>
            <a:r>
              <a:rPr b="0" lang="en-US" sz="1700" spc="18" strike="noStrike">
                <a:solidFill>
                  <a:srgbClr val="000000"/>
                </a:solidFill>
                <a:latin typeface="Arial"/>
              </a:rPr>
              <a:t>Parent  </a:t>
            </a:r>
            <a:r>
              <a:rPr b="0" lang="en-US" sz="1700" spc="148" strike="noStrike">
                <a:solidFill>
                  <a:srgbClr val="000000"/>
                </a:solidFill>
                <a:latin typeface="Arial"/>
              </a:rPr>
              <a:t>Left</a:t>
            </a:r>
            <a:r>
              <a:rPr b="0" lang="en-US" sz="1700" spc="-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Child</a:t>
            </a:r>
            <a:endParaRPr b="0" lang="en-US" sz="17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41"/>
              </a:spcBef>
            </a:pPr>
            <a:r>
              <a:rPr b="0" lang="en-US" sz="1700" spc="63" strike="noStrike">
                <a:solidFill>
                  <a:srgbClr val="000000"/>
                </a:solidFill>
                <a:latin typeface="Arial"/>
              </a:rPr>
              <a:t>Right</a:t>
            </a:r>
            <a:r>
              <a:rPr b="0" lang="en-US" sz="170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Child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566640" y="903600"/>
            <a:ext cx="94320" cy="94320"/>
          </a:xfrm>
          <a:custGeom>
            <a:avLst/>
            <a:gdLst/>
            <a:ah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5"/>
          <p:cNvSpPr/>
          <p:nvPr/>
        </p:nvSpPr>
        <p:spPr>
          <a:xfrm>
            <a:off x="566640" y="1193400"/>
            <a:ext cx="94320" cy="94320"/>
          </a:xfrm>
          <a:custGeom>
            <a:avLst/>
            <a:gdLst/>
            <a:ah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6"/>
          <p:cNvSpPr/>
          <p:nvPr/>
        </p:nvSpPr>
        <p:spPr>
          <a:xfrm>
            <a:off x="566640" y="1483200"/>
            <a:ext cx="94320" cy="94320"/>
          </a:xfrm>
          <a:custGeom>
            <a:avLst/>
            <a:gdLst/>
            <a:ah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7"/>
          <p:cNvSpPr/>
          <p:nvPr/>
        </p:nvSpPr>
        <p:spPr>
          <a:xfrm>
            <a:off x="1644840" y="1927080"/>
            <a:ext cx="1321560" cy="13215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018800" y="71280"/>
            <a:ext cx="257004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US" sz="2450" spc="-185" strike="noStrike">
                <a:solidFill>
                  <a:srgbClr val="006eb8"/>
                </a:solidFill>
                <a:latin typeface="Trebuchet MS"/>
              </a:rPr>
              <a:t>Search </a:t>
            </a:r>
            <a:r>
              <a:rPr b="0" lang="en-US" sz="2450" spc="-231" strike="noStrike">
                <a:solidFill>
                  <a:srgbClr val="006eb8"/>
                </a:solidFill>
                <a:latin typeface="Trebuchet MS"/>
              </a:rPr>
              <a:t>Tree</a:t>
            </a:r>
            <a:r>
              <a:rPr b="0" lang="en-US" sz="2450" spc="182" strike="noStrike">
                <a:solidFill>
                  <a:srgbClr val="006eb8"/>
                </a:solidFill>
                <a:latin typeface="Trebuchet MS"/>
              </a:rPr>
              <a:t> </a:t>
            </a:r>
            <a:r>
              <a:rPr b="0" lang="en-US" sz="2450" spc="-171" strike="noStrike">
                <a:solidFill>
                  <a:srgbClr val="006eb8"/>
                </a:solidFill>
                <a:latin typeface="Trebuchet MS"/>
              </a:rPr>
              <a:t>Property</a:t>
            </a:r>
            <a:endParaRPr b="0" lang="en-US" sz="245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347400" y="1300680"/>
            <a:ext cx="4014720" cy="11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7000"/>
              </a:lnSpc>
              <a:spcBef>
                <a:spcPts val="96"/>
              </a:spcBef>
            </a:pPr>
            <a:r>
              <a:rPr b="0" i="1" lang="en-US" sz="1700" spc="9" strike="noStrike">
                <a:solidFill>
                  <a:srgbClr val="000000"/>
                </a:solidFill>
                <a:latin typeface="LM Sans 17"/>
              </a:rPr>
              <a:t>X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’s </a:t>
            </a:r>
            <a:r>
              <a:rPr b="0" lang="en-US" sz="1700" spc="-12" strike="noStrike">
                <a:solidFill>
                  <a:srgbClr val="000000"/>
                </a:solidFill>
                <a:latin typeface="LM Sans 17"/>
              </a:rPr>
              <a:t>key </a:t>
            </a: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is </a:t>
            </a:r>
            <a:r>
              <a:rPr b="0" lang="en-US" sz="1700" spc="-7" strike="noStrike">
                <a:solidFill>
                  <a:srgbClr val="000000"/>
                </a:solidFill>
                <a:latin typeface="LM Sans 17"/>
              </a:rPr>
              <a:t>larger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than the </a:t>
            </a:r>
            <a:r>
              <a:rPr b="0" lang="en-US" sz="1700" spc="-12" strike="noStrike">
                <a:solidFill>
                  <a:srgbClr val="000000"/>
                </a:solidFill>
                <a:latin typeface="LM Sans 17"/>
              </a:rPr>
              <a:t>key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of </a:t>
            </a: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any  descendent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of </a:t>
            </a: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its left child,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and smaller </a:t>
            </a: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than 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the </a:t>
            </a:r>
            <a:r>
              <a:rPr b="0" lang="en-US" sz="1700" spc="-12" strike="noStrike">
                <a:solidFill>
                  <a:srgbClr val="000000"/>
                </a:solidFill>
                <a:latin typeface="LM Sans 17"/>
              </a:rPr>
              <a:t>key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of any </a:t>
            </a: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descendant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of </a:t>
            </a: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its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right</a:t>
            </a:r>
            <a:r>
              <a:rPr b="0" lang="en-US" sz="1700" spc="32" strike="noStrike">
                <a:solidFill>
                  <a:srgbClr val="000000"/>
                </a:solidFill>
                <a:latin typeface="LM Sans 17"/>
              </a:rPr>
              <a:t> </a:t>
            </a: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child.</a:t>
            </a:r>
            <a:endParaRPr b="0" lang="en-US" sz="17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792440" y="71280"/>
            <a:ext cx="102312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US" sz="2450" spc="-182" strike="noStrike">
                <a:solidFill>
                  <a:srgbClr val="006eb8"/>
                </a:solidFill>
                <a:latin typeface="Trebuchet MS"/>
              </a:rPr>
              <a:t>Problem</a:t>
            </a:r>
            <a:endParaRPr b="0" lang="en-US" sz="245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47400" y="798480"/>
            <a:ext cx="3561840" cy="84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7000"/>
              </a:lnSpc>
              <a:spcBef>
                <a:spcPts val="96"/>
              </a:spcBef>
            </a:pP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Which of the </a:t>
            </a: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following </a:t>
            </a:r>
            <a:r>
              <a:rPr b="0" lang="en-US" sz="1700" spc="-21" strike="noStrike">
                <a:solidFill>
                  <a:srgbClr val="000000"/>
                </a:solidFill>
                <a:latin typeface="LM Sans 17"/>
              </a:rPr>
              <a:t>Trees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satisfies </a:t>
            </a: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the  Search </a:t>
            </a:r>
            <a:r>
              <a:rPr b="0" lang="en-US" sz="1700" spc="-26" strike="noStrike">
                <a:solidFill>
                  <a:srgbClr val="000000"/>
                </a:solidFill>
                <a:latin typeface="LM Sans 17"/>
              </a:rPr>
              <a:t>Tree</a:t>
            </a: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Property?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397080" y="1673280"/>
            <a:ext cx="3813480" cy="9864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792440" y="71280"/>
            <a:ext cx="102312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US" sz="2450" spc="-182" strike="noStrike">
                <a:solidFill>
                  <a:srgbClr val="006eb8"/>
                </a:solidFill>
                <a:latin typeface="Trebuchet MS"/>
              </a:rPr>
              <a:t>Problem</a:t>
            </a:r>
            <a:endParaRPr b="0" lang="en-US" sz="245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47400" y="800280"/>
            <a:ext cx="4167360" cy="5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7000"/>
              </a:lnSpc>
              <a:spcBef>
                <a:spcPts val="96"/>
              </a:spcBef>
            </a:pP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Which of the </a:t>
            </a: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following </a:t>
            </a:r>
            <a:r>
              <a:rPr b="0" lang="en-US" sz="1700" spc="-21" strike="noStrike">
                <a:solidFill>
                  <a:srgbClr val="000000"/>
                </a:solidFill>
                <a:latin typeface="LM Sans 17"/>
              </a:rPr>
              <a:t>Trees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satisfies </a:t>
            </a: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the  Search </a:t>
            </a:r>
            <a:r>
              <a:rPr b="0" lang="en-US" sz="1700" spc="-26" strike="noStrike">
                <a:solidFill>
                  <a:srgbClr val="000000"/>
                </a:solidFill>
                <a:latin typeface="LM Sans 17"/>
              </a:rPr>
              <a:t>Tree</a:t>
            </a: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Property?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393120" y="1671120"/>
            <a:ext cx="3821040" cy="9864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649880" y="71280"/>
            <a:ext cx="130824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US" sz="2450" spc="-160" strike="noStrike">
                <a:solidFill>
                  <a:srgbClr val="006eb8"/>
                </a:solidFill>
                <a:latin typeface="Trebuchet MS"/>
              </a:rPr>
              <a:t>Next</a:t>
            </a:r>
            <a:r>
              <a:rPr b="0" lang="en-US" sz="2450" spc="-60" strike="noStrike">
                <a:solidFill>
                  <a:srgbClr val="006eb8"/>
                </a:solidFill>
                <a:latin typeface="Trebuchet MS"/>
              </a:rPr>
              <a:t> </a:t>
            </a:r>
            <a:r>
              <a:rPr b="0" lang="en-US" sz="2450" spc="-160" strike="noStrike">
                <a:solidFill>
                  <a:srgbClr val="006eb8"/>
                </a:solidFill>
                <a:latin typeface="Trebuchet MS"/>
              </a:rPr>
              <a:t>Time</a:t>
            </a:r>
            <a:endParaRPr b="0" lang="en-US" sz="245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47400" y="1429200"/>
            <a:ext cx="3903120" cy="5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7000"/>
              </a:lnSpc>
              <a:spcBef>
                <a:spcPts val="96"/>
              </a:spcBef>
            </a:pPr>
            <a:r>
              <a:rPr b="0" lang="en-US" sz="1700" spc="-7" strike="noStrike">
                <a:solidFill>
                  <a:srgbClr val="000000"/>
                </a:solidFill>
                <a:latin typeface="LM Sans 17"/>
              </a:rPr>
              <a:t>How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to do </a:t>
            </a: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basic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operations </a:t>
            </a:r>
            <a:r>
              <a:rPr b="0" lang="en-US" sz="1700" spc="9" strike="noStrike">
                <a:solidFill>
                  <a:srgbClr val="000000"/>
                </a:solidFill>
                <a:latin typeface="LM Sans 17"/>
              </a:rPr>
              <a:t>on </a:t>
            </a:r>
            <a:r>
              <a:rPr b="0" lang="en-US" sz="1700" spc="-7" strike="noStrike">
                <a:solidFill>
                  <a:srgbClr val="000000"/>
                </a:solidFill>
                <a:latin typeface="LM Sans 17"/>
              </a:rPr>
              <a:t>Binary </a:t>
            </a: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Search  </a:t>
            </a:r>
            <a:r>
              <a:rPr b="0" lang="en-US" sz="1700" spc="-15" strike="noStrike">
                <a:solidFill>
                  <a:srgbClr val="000000"/>
                </a:solidFill>
                <a:latin typeface="LM Sans 17"/>
              </a:rPr>
              <a:t>Trees.</a:t>
            </a:r>
            <a:endParaRPr b="0" lang="en-US" sz="17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542960" y="130320"/>
            <a:ext cx="1218960" cy="37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450" spc="-1" strike="noStrike">
                <a:solidFill>
                  <a:srgbClr val="006eb8"/>
                </a:solidFill>
                <a:latin typeface="Arial"/>
              </a:rPr>
              <a:t>Agenda</a:t>
            </a:r>
            <a:endParaRPr b="0" lang="en-US" sz="245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93" name="Group 2"/>
          <p:cNvGrpSpPr/>
          <p:nvPr/>
        </p:nvGrpSpPr>
        <p:grpSpPr>
          <a:xfrm>
            <a:off x="-1978200" y="381960"/>
            <a:ext cx="5415120" cy="2764080"/>
            <a:chOff x="-1978200" y="381960"/>
            <a:chExt cx="5415120" cy="2764080"/>
          </a:xfrm>
        </p:grpSpPr>
        <p:sp>
          <p:nvSpPr>
            <p:cNvPr id="94" name="CustomShape 3"/>
            <p:cNvSpPr/>
            <p:nvPr/>
          </p:nvSpPr>
          <p:spPr>
            <a:xfrm>
              <a:off x="-1978200" y="381960"/>
              <a:ext cx="2764080" cy="2764080"/>
            </a:xfrm>
            <a:prstGeom prst="blockArc">
              <a:avLst>
                <a:gd name="adj1" fmla="val 18900000"/>
                <a:gd name="adj2" fmla="val 2700000"/>
                <a:gd name="adj3" fmla="val 781"/>
              </a:avLst>
            </a:pr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95" name="CustomShape 4"/>
            <p:cNvSpPr/>
            <p:nvPr/>
          </p:nvSpPr>
          <p:spPr>
            <a:xfrm>
              <a:off x="700560" y="1032480"/>
              <a:ext cx="2736360" cy="58500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64760" rIns="50760" tIns="50760" bIns="50760" anchor="ctr">
              <a:noAutofit/>
            </a:bodyPr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</a:rPr>
                <a:t>Array Search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96" name="CustomShape 5"/>
            <p:cNvSpPr/>
            <p:nvPr/>
          </p:nvSpPr>
          <p:spPr>
            <a:xfrm>
              <a:off x="334800" y="959400"/>
              <a:ext cx="731160" cy="73116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97" name="CustomShape 6"/>
            <p:cNvSpPr/>
            <p:nvPr/>
          </p:nvSpPr>
          <p:spPr>
            <a:xfrm>
              <a:off x="700560" y="1910520"/>
              <a:ext cx="2736360" cy="585000"/>
            </a:xfrm>
            <a:prstGeom prst="rect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64760" rIns="50760" tIns="50760" bIns="50760" anchor="ctr">
              <a:noAutofit/>
            </a:bodyPr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</a:rPr>
                <a:t>The search tree structure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98" name="CustomShape 7"/>
            <p:cNvSpPr/>
            <p:nvPr/>
          </p:nvSpPr>
          <p:spPr>
            <a:xfrm>
              <a:off x="334800" y="1837440"/>
              <a:ext cx="731160" cy="73116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</p:grpSp>
      <p:grpSp>
        <p:nvGrpSpPr>
          <p:cNvPr id="99" name="Group 8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00" name="CustomShape 9"/>
          <p:cNvSpPr/>
          <p:nvPr/>
        </p:nvSpPr>
        <p:spPr>
          <a:xfrm rot="10800000">
            <a:off x="4079880" y="1362240"/>
            <a:ext cx="609120" cy="1224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01" name="CustomShape 10"/>
          <p:cNvSpPr/>
          <p:nvPr/>
        </p:nvSpPr>
        <p:spPr>
          <a:xfrm rot="10800000">
            <a:off x="4133880" y="2200320"/>
            <a:ext cx="609120" cy="1224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71360" y="676080"/>
            <a:ext cx="4227840" cy="385560"/>
          </a:xfrm>
          <a:custGeom>
            <a:avLst/>
            <a:gdLst/>
            <a:ah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2e309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TextShape 2"/>
          <p:cNvSpPr txBox="1"/>
          <p:nvPr/>
        </p:nvSpPr>
        <p:spPr>
          <a:xfrm>
            <a:off x="229320" y="658080"/>
            <a:ext cx="2109240" cy="639360"/>
          </a:xfrm>
          <a:prstGeom prst="rect">
            <a:avLst/>
          </a:prstGeom>
          <a:noFill/>
          <a:ln>
            <a:noFill/>
          </a:ln>
        </p:spPr>
        <p:txBody>
          <a:bodyPr lIns="0" rIns="0" tIns="14760" bIns="0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en-US" sz="2050" spc="-140" strike="noStrike">
                <a:solidFill>
                  <a:srgbClr val="ffffff"/>
                </a:solidFill>
                <a:latin typeface="Trebuchet MS"/>
              </a:rPr>
              <a:t>Learning</a:t>
            </a:r>
            <a:r>
              <a:rPr b="0" lang="en-US" sz="2050" spc="-60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US" sz="2050" spc="-157" strike="noStrike">
                <a:solidFill>
                  <a:srgbClr val="ffffff"/>
                </a:solidFill>
                <a:latin typeface="Trebuchet MS"/>
              </a:rPr>
              <a:t>Objectives</a:t>
            </a:r>
            <a:endParaRPr b="0" lang="en-US" sz="20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171360" y="1062000"/>
            <a:ext cx="4227840" cy="1424520"/>
          </a:xfrm>
          <a:custGeom>
            <a:avLst/>
            <a:gdLst/>
            <a:ahLst/>
            <a:rect l="l" t="t" r="r" b="b"/>
            <a:pathLst>
              <a:path w="4029710" h="1424939">
                <a:moveTo>
                  <a:pt x="4029151" y="0"/>
                </a:moveTo>
                <a:lnTo>
                  <a:pt x="0" y="0"/>
                </a:lnTo>
                <a:lnTo>
                  <a:pt x="0" y="1424393"/>
                </a:lnTo>
                <a:lnTo>
                  <a:pt x="4029151" y="1424393"/>
                </a:lnTo>
                <a:lnTo>
                  <a:pt x="4029151" y="0"/>
                </a:lnTo>
                <a:close/>
              </a:path>
            </a:pathLst>
          </a:custGeom>
          <a:solidFill>
            <a:srgbClr val="8781b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4"/>
          <p:cNvSpPr/>
          <p:nvPr/>
        </p:nvSpPr>
        <p:spPr>
          <a:xfrm>
            <a:off x="434520" y="1270080"/>
            <a:ext cx="99000" cy="688680"/>
          </a:xfrm>
          <a:custGeom>
            <a:avLst/>
            <a:gdLst/>
            <a:ahLst/>
            <a:rect l="l" t="t" r="r" b="b"/>
            <a:pathLst>
              <a:path w="94615" h="688975">
                <a:moveTo>
                  <a:pt x="94094" y="594664"/>
                </a:moveTo>
                <a:lnTo>
                  <a:pt x="0" y="594664"/>
                </a:lnTo>
                <a:lnTo>
                  <a:pt x="0" y="688759"/>
                </a:lnTo>
                <a:lnTo>
                  <a:pt x="94094" y="688759"/>
                </a:lnTo>
                <a:lnTo>
                  <a:pt x="94094" y="594664"/>
                </a:lnTo>
                <a:close/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TextShape 5"/>
          <p:cNvSpPr txBox="1"/>
          <p:nvPr/>
        </p:nvSpPr>
        <p:spPr>
          <a:xfrm>
            <a:off x="230400" y="1141200"/>
            <a:ext cx="4166280" cy="1981440"/>
          </a:xfrm>
          <a:prstGeom prst="rect">
            <a:avLst/>
          </a:prstGeom>
          <a:noFill/>
          <a:ln>
            <a:noFill/>
          </a:ln>
        </p:spPr>
        <p:txBody>
          <a:bodyPr lIns="0" rIns="0" tIns="64800" bIns="0">
            <a:spAutoFit/>
          </a:bodyPr>
          <a:p>
            <a:pPr marL="412920">
              <a:lnSpc>
                <a:spcPct val="107000"/>
              </a:lnSpc>
              <a:spcBef>
                <a:spcPts val="96"/>
              </a:spcBef>
            </a:pPr>
            <a:r>
              <a:rPr b="0" lang="en-US" sz="1600" spc="9" strike="noStrike">
                <a:solidFill>
                  <a:srgbClr val="ffffff"/>
                </a:solidFill>
                <a:latin typeface="LM Sans 17"/>
              </a:rPr>
              <a:t>Describe </a:t>
            </a:r>
            <a:r>
              <a:rPr b="0" lang="en-US" sz="1600" spc="-12" strike="noStrike">
                <a:solidFill>
                  <a:srgbClr val="ffffff"/>
                </a:solidFill>
                <a:latin typeface="LM Sans 17"/>
              </a:rPr>
              <a:t>how </a:t>
            </a:r>
            <a:r>
              <a:rPr b="0" lang="en-US" sz="1600" spc="4" strike="noStrike">
                <a:solidFill>
                  <a:srgbClr val="ffffff"/>
                </a:solidFill>
                <a:latin typeface="LM Sans 17"/>
              </a:rPr>
              <a:t>a </a:t>
            </a:r>
            <a:r>
              <a:rPr b="0" lang="en-US" sz="1600" spc="-7" strike="noStrike">
                <a:solidFill>
                  <a:srgbClr val="ffffff"/>
                </a:solidFill>
                <a:latin typeface="LM Sans 17"/>
              </a:rPr>
              <a:t>Binary </a:t>
            </a:r>
            <a:r>
              <a:rPr b="0" lang="en-US" sz="1600" spc="-1" strike="noStrike">
                <a:solidFill>
                  <a:srgbClr val="ffffff"/>
                </a:solidFill>
                <a:latin typeface="LM Sans 17"/>
              </a:rPr>
              <a:t>Search </a:t>
            </a:r>
            <a:r>
              <a:rPr b="0" lang="en-US" sz="1600" spc="-32" strike="noStrike">
                <a:solidFill>
                  <a:srgbClr val="ffffff"/>
                </a:solidFill>
                <a:latin typeface="LM Sans 17"/>
              </a:rPr>
              <a:t>Tree </a:t>
            </a:r>
            <a:r>
              <a:rPr b="0" lang="en-US" sz="1600" spc="-1" strike="noStrike">
                <a:solidFill>
                  <a:srgbClr val="ffffff"/>
                </a:solidFill>
                <a:latin typeface="LM Sans 17"/>
              </a:rPr>
              <a:t>data  </a:t>
            </a:r>
            <a:r>
              <a:rPr b="0" lang="en-US" sz="1600" spc="4" strike="noStrike">
                <a:solidFill>
                  <a:srgbClr val="ffffff"/>
                </a:solidFill>
                <a:latin typeface="LM Sans 17"/>
              </a:rPr>
              <a:t>structure </a:t>
            </a:r>
            <a:r>
              <a:rPr b="0" lang="en-US" sz="1600" spc="-1" strike="noStrike">
                <a:solidFill>
                  <a:srgbClr val="ffffff"/>
                </a:solidFill>
                <a:latin typeface="LM Sans 17"/>
              </a:rPr>
              <a:t>is constructed.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412920">
              <a:lnSpc>
                <a:spcPct val="107000"/>
              </a:lnSpc>
              <a:spcBef>
                <a:spcPts val="300"/>
              </a:spcBef>
            </a:pPr>
            <a:r>
              <a:rPr b="0" lang="en-US" sz="1600" spc="4" strike="noStrike">
                <a:solidFill>
                  <a:srgbClr val="ffffff"/>
                </a:solidFill>
                <a:latin typeface="LM Sans 17"/>
              </a:rPr>
              <a:t>Determine whether a </a:t>
            </a:r>
            <a:r>
              <a:rPr b="0" lang="en-US" sz="1600" spc="-1" strike="noStrike">
                <a:solidFill>
                  <a:srgbClr val="ffffff"/>
                </a:solidFill>
                <a:latin typeface="LM Sans 17"/>
              </a:rPr>
              <a:t>tree is </a:t>
            </a:r>
            <a:r>
              <a:rPr b="0" lang="en-US" sz="1600" spc="4" strike="noStrike">
                <a:solidFill>
                  <a:srgbClr val="ffffff"/>
                </a:solidFill>
                <a:latin typeface="LM Sans 17"/>
              </a:rPr>
              <a:t>properly  </a:t>
            </a:r>
            <a:r>
              <a:rPr b="0" lang="en-US" sz="1600" spc="-1" strike="noStrike">
                <a:solidFill>
                  <a:srgbClr val="ffffff"/>
                </a:solidFill>
                <a:latin typeface="LM Sans 17"/>
              </a:rPr>
              <a:t>sorted.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679400" y="71280"/>
            <a:ext cx="124884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US" sz="2450" spc="-131" strike="noStrike">
                <a:solidFill>
                  <a:srgbClr val="006eb8"/>
                </a:solidFill>
                <a:latin typeface="Trebuchet MS"/>
              </a:rPr>
              <a:t>Last</a:t>
            </a:r>
            <a:r>
              <a:rPr b="0" lang="en-US" sz="2450" spc="-52" strike="noStrike">
                <a:solidFill>
                  <a:srgbClr val="006eb8"/>
                </a:solidFill>
                <a:latin typeface="Trebuchet MS"/>
              </a:rPr>
              <a:t> </a:t>
            </a:r>
            <a:r>
              <a:rPr b="0" lang="en-US" sz="2450" spc="-160" strike="noStrike">
                <a:solidFill>
                  <a:srgbClr val="006eb8"/>
                </a:solidFill>
                <a:latin typeface="Trebuchet MS"/>
              </a:rPr>
              <a:t>Time</a:t>
            </a:r>
            <a:endParaRPr b="0" lang="en-US" sz="245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66640" y="1332360"/>
            <a:ext cx="94320" cy="94320"/>
          </a:xfrm>
          <a:custGeom>
            <a:avLst/>
            <a:gdLst/>
            <a:ah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3"/>
          <p:cNvSpPr/>
          <p:nvPr/>
        </p:nvSpPr>
        <p:spPr>
          <a:xfrm>
            <a:off x="748440" y="1224720"/>
            <a:ext cx="361368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0" lang="en-US" sz="1700" spc="-7" strike="noStrike">
                <a:solidFill>
                  <a:srgbClr val="000000"/>
                </a:solidFill>
                <a:latin typeface="LM Sans 17"/>
              </a:rPr>
              <a:t>Want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data structure </a:t>
            </a:r>
            <a:r>
              <a:rPr b="0" lang="en-US" sz="1700" spc="-12" strike="noStrike">
                <a:solidFill>
                  <a:srgbClr val="000000"/>
                </a:solidFill>
                <a:latin typeface="LM Sans 17"/>
              </a:rPr>
              <a:t>for </a:t>
            </a:r>
            <a:r>
              <a:rPr b="0" lang="en-US" sz="1700" spc="9" strike="noStrike">
                <a:solidFill>
                  <a:srgbClr val="000000"/>
                </a:solidFill>
                <a:latin typeface="LM Sans 17"/>
              </a:rPr>
              <a:t>local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 </a:t>
            </a: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search.</a:t>
            </a:r>
            <a:endParaRPr b="0" lang="en-US" sz="17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679400" y="71280"/>
            <a:ext cx="124884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US" sz="2450" spc="-131" strike="noStrike">
                <a:solidFill>
                  <a:srgbClr val="006eb8"/>
                </a:solidFill>
                <a:latin typeface="Trebuchet MS"/>
              </a:rPr>
              <a:t>Last</a:t>
            </a:r>
            <a:r>
              <a:rPr b="0" lang="en-US" sz="2450" spc="-52" strike="noStrike">
                <a:solidFill>
                  <a:srgbClr val="006eb8"/>
                </a:solidFill>
                <a:latin typeface="Trebuchet MS"/>
              </a:rPr>
              <a:t> </a:t>
            </a:r>
            <a:r>
              <a:rPr b="0" lang="en-US" sz="2450" spc="-160" strike="noStrike">
                <a:solidFill>
                  <a:srgbClr val="006eb8"/>
                </a:solidFill>
                <a:latin typeface="Trebuchet MS"/>
              </a:rPr>
              <a:t>Time</a:t>
            </a:r>
            <a:endParaRPr b="0" lang="en-US" sz="245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66640" y="1332360"/>
            <a:ext cx="94320" cy="94320"/>
          </a:xfrm>
          <a:custGeom>
            <a:avLst/>
            <a:gdLst/>
            <a:ah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3"/>
          <p:cNvSpPr/>
          <p:nvPr/>
        </p:nvSpPr>
        <p:spPr>
          <a:xfrm>
            <a:off x="748440" y="1197000"/>
            <a:ext cx="3613680" cy="91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0960" bIns="0">
            <a:spAutoFit/>
          </a:bodyPr>
          <a:p>
            <a:pPr marL="12600">
              <a:lnSpc>
                <a:spcPct val="114000"/>
              </a:lnSpc>
              <a:spcBef>
                <a:spcPts val="244"/>
              </a:spcBef>
            </a:pPr>
            <a:r>
              <a:rPr b="0" lang="en-US" sz="1700" spc="-7" strike="noStrike">
                <a:solidFill>
                  <a:srgbClr val="000000"/>
                </a:solidFill>
                <a:latin typeface="LM Sans 17"/>
              </a:rPr>
              <a:t>Want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data structure </a:t>
            </a:r>
            <a:r>
              <a:rPr b="0" lang="en-US" sz="1700" spc="-12" strike="noStrike">
                <a:solidFill>
                  <a:srgbClr val="000000"/>
                </a:solidFill>
                <a:latin typeface="LM Sans 17"/>
              </a:rPr>
              <a:t>for </a:t>
            </a:r>
            <a:r>
              <a:rPr b="0" lang="en-US" sz="1700" spc="9" strike="noStrike">
                <a:solidFill>
                  <a:srgbClr val="000000"/>
                </a:solidFill>
                <a:latin typeface="LM Sans 17"/>
              </a:rPr>
              <a:t>local </a:t>
            </a: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search. 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None of the </a:t>
            </a: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existing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data structures  </a:t>
            </a:r>
            <a:r>
              <a:rPr b="0" lang="en-US" sz="1700" spc="-12" strike="noStrike">
                <a:solidFill>
                  <a:srgbClr val="000000"/>
                </a:solidFill>
                <a:latin typeface="LM Sans 17"/>
              </a:rPr>
              <a:t>work.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566640" y="1648800"/>
            <a:ext cx="94320" cy="94320"/>
          </a:xfrm>
          <a:custGeom>
            <a:avLst/>
            <a:gdLst/>
            <a:ah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679400" y="71280"/>
            <a:ext cx="1248840" cy="762120"/>
          </a:xfrm>
          <a:prstGeom prst="rect">
            <a:avLst/>
          </a:prstGeom>
          <a:noFill/>
          <a:ln>
            <a:noFill/>
          </a:ln>
        </p:spPr>
        <p:txBody>
          <a:bodyPr lIns="0" rIns="0" tIns="15840" bIns="0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US" sz="2450" spc="-131" strike="noStrike">
                <a:solidFill>
                  <a:srgbClr val="006eb8"/>
                </a:solidFill>
                <a:latin typeface="Trebuchet MS"/>
              </a:rPr>
              <a:t>Last</a:t>
            </a:r>
            <a:r>
              <a:rPr b="0" lang="en-US" sz="2450" spc="-52" strike="noStrike">
                <a:solidFill>
                  <a:srgbClr val="006eb8"/>
                </a:solidFill>
                <a:latin typeface="Trebuchet MS"/>
              </a:rPr>
              <a:t> </a:t>
            </a:r>
            <a:r>
              <a:rPr b="0" lang="en-US" sz="2450" spc="-160" strike="noStrike">
                <a:solidFill>
                  <a:srgbClr val="006eb8"/>
                </a:solidFill>
                <a:latin typeface="Trebuchet MS"/>
              </a:rPr>
              <a:t>Time</a:t>
            </a:r>
            <a:endParaRPr b="0" lang="en-US" sz="24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66640" y="1332360"/>
            <a:ext cx="94320" cy="94320"/>
          </a:xfrm>
          <a:custGeom>
            <a:avLst/>
            <a:gdLst/>
            <a:ah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TextShape 3"/>
          <p:cNvSpPr txBox="1"/>
          <p:nvPr/>
        </p:nvSpPr>
        <p:spPr>
          <a:xfrm>
            <a:off x="348120" y="1199520"/>
            <a:ext cx="4261320" cy="1947600"/>
          </a:xfrm>
          <a:prstGeom prst="rect">
            <a:avLst/>
          </a:prstGeom>
          <a:noFill/>
          <a:ln>
            <a:noFill/>
          </a:ln>
        </p:spPr>
        <p:txBody>
          <a:bodyPr lIns="0" rIns="0" tIns="30960" bIns="0">
            <a:spAutoFit/>
          </a:bodyPr>
          <a:p>
            <a:pPr marL="412920">
              <a:lnSpc>
                <a:spcPct val="114000"/>
              </a:lnSpc>
              <a:spcBef>
                <a:spcPts val="244"/>
              </a:spcBef>
            </a:pPr>
            <a:r>
              <a:rPr b="0" lang="en-US" sz="1700" spc="-7" strike="noStrike">
                <a:solidFill>
                  <a:srgbClr val="000000"/>
                </a:solidFill>
                <a:latin typeface="LM Sans 17"/>
              </a:rPr>
              <a:t>Want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data structure </a:t>
            </a:r>
            <a:r>
              <a:rPr b="0" lang="en-US" sz="1700" spc="-12" strike="noStrike">
                <a:solidFill>
                  <a:srgbClr val="000000"/>
                </a:solidFill>
                <a:latin typeface="LM Sans 17"/>
              </a:rPr>
              <a:t>for </a:t>
            </a:r>
            <a:r>
              <a:rPr b="0" lang="en-US" sz="1700" spc="9" strike="noStrike">
                <a:solidFill>
                  <a:srgbClr val="000000"/>
                </a:solidFill>
                <a:latin typeface="LM Sans 17"/>
              </a:rPr>
              <a:t>local </a:t>
            </a: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search. 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None of the </a:t>
            </a: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existing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data structures  </a:t>
            </a:r>
            <a:r>
              <a:rPr b="0" lang="en-US" sz="1700" spc="-12" strike="noStrike">
                <a:solidFill>
                  <a:srgbClr val="000000"/>
                </a:solidFill>
                <a:latin typeface="LM Sans 17"/>
              </a:rPr>
              <a:t>work.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  <a:p>
            <a:pPr marL="412920">
              <a:lnSpc>
                <a:spcPct val="100000"/>
              </a:lnSpc>
              <a:spcBef>
                <a:spcPts val="451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Sorted </a:t>
            </a:r>
            <a:r>
              <a:rPr b="0" lang="en-US" sz="1700" spc="-12" strike="noStrike">
                <a:solidFill>
                  <a:srgbClr val="000000"/>
                </a:solidFill>
                <a:latin typeface="LM Sans 17"/>
              </a:rPr>
              <a:t>arrays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can </a:t>
            </a: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search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but not</a:t>
            </a:r>
            <a:r>
              <a:rPr b="0" lang="en-US" sz="1700" spc="-151" strike="noStrike">
                <a:solidFill>
                  <a:srgbClr val="000000"/>
                </a:solidFill>
                <a:latin typeface="LM Sans 17"/>
              </a:rPr>
              <a:t> </a:t>
            </a:r>
            <a:r>
              <a:rPr b="0" lang="en-US" sz="1700" spc="9" strike="noStrike">
                <a:solidFill>
                  <a:srgbClr val="000000"/>
                </a:solidFill>
                <a:latin typeface="LM Sans 17"/>
              </a:rPr>
              <a:t>update.</a:t>
            </a:r>
            <a:endParaRPr b="0" lang="en-US" sz="1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566640" y="1648800"/>
            <a:ext cx="94320" cy="94320"/>
          </a:xfrm>
          <a:custGeom>
            <a:avLst/>
            <a:gdLst/>
            <a:ah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5"/>
          <p:cNvSpPr/>
          <p:nvPr/>
        </p:nvSpPr>
        <p:spPr>
          <a:xfrm>
            <a:off x="566640" y="2243520"/>
            <a:ext cx="94320" cy="94320"/>
          </a:xfrm>
          <a:custGeom>
            <a:avLst/>
            <a:gdLst/>
            <a:ah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542960" y="130320"/>
            <a:ext cx="1218960" cy="37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450" spc="-1" strike="noStrike">
                <a:solidFill>
                  <a:srgbClr val="006eb8"/>
                </a:solidFill>
                <a:latin typeface="Arial"/>
              </a:rPr>
              <a:t>Agenda</a:t>
            </a:r>
            <a:endParaRPr b="0" lang="en-US" sz="245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20" name="Group 2"/>
          <p:cNvGrpSpPr/>
          <p:nvPr/>
        </p:nvGrpSpPr>
        <p:grpSpPr>
          <a:xfrm>
            <a:off x="-1978200" y="381960"/>
            <a:ext cx="5415120" cy="2764080"/>
            <a:chOff x="-1978200" y="381960"/>
            <a:chExt cx="5415120" cy="2764080"/>
          </a:xfrm>
        </p:grpSpPr>
        <p:sp>
          <p:nvSpPr>
            <p:cNvPr id="121" name="CustomShape 3"/>
            <p:cNvSpPr/>
            <p:nvPr/>
          </p:nvSpPr>
          <p:spPr>
            <a:xfrm>
              <a:off x="-1978200" y="381960"/>
              <a:ext cx="2764080" cy="2764080"/>
            </a:xfrm>
            <a:prstGeom prst="blockArc">
              <a:avLst>
                <a:gd name="adj1" fmla="val 18900000"/>
                <a:gd name="adj2" fmla="val 2700000"/>
                <a:gd name="adj3" fmla="val 781"/>
              </a:avLst>
            </a:pr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2" name="CustomShape 4"/>
            <p:cNvSpPr/>
            <p:nvPr/>
          </p:nvSpPr>
          <p:spPr>
            <a:xfrm>
              <a:off x="700560" y="1032480"/>
              <a:ext cx="2736360" cy="58500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64760" rIns="50760" tIns="50760" bIns="50760" anchor="ctr">
              <a:noAutofit/>
            </a:bodyPr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</a:rPr>
                <a:t>Array Search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23" name="CustomShape 5"/>
            <p:cNvSpPr/>
            <p:nvPr/>
          </p:nvSpPr>
          <p:spPr>
            <a:xfrm>
              <a:off x="334800" y="959400"/>
              <a:ext cx="731160" cy="73116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6"/>
            <p:cNvSpPr/>
            <p:nvPr/>
          </p:nvSpPr>
          <p:spPr>
            <a:xfrm>
              <a:off x="700560" y="1910520"/>
              <a:ext cx="2736360" cy="585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64760" rIns="50760" tIns="50760" bIns="50760" anchor="ctr">
              <a:noAutofit/>
            </a:bodyPr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</a:rPr>
                <a:t>The search tree structure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25" name="CustomShape 7"/>
            <p:cNvSpPr/>
            <p:nvPr/>
          </p:nvSpPr>
          <p:spPr>
            <a:xfrm>
              <a:off x="334800" y="1837440"/>
              <a:ext cx="731160" cy="73116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</p:grpSp>
      <p:grpSp>
        <p:nvGrpSpPr>
          <p:cNvPr id="126" name="Group 8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27" name="CustomShape 9"/>
          <p:cNvSpPr/>
          <p:nvPr/>
        </p:nvSpPr>
        <p:spPr>
          <a:xfrm rot="10800000">
            <a:off x="4079880" y="1362240"/>
            <a:ext cx="609120" cy="12240"/>
          </a:xfrm>
          <a:prstGeom prst="curved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463400" y="71280"/>
            <a:ext cx="168048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US" sz="2450" spc="-145" strike="noStrike">
                <a:solidFill>
                  <a:srgbClr val="006eb8"/>
                </a:solidFill>
                <a:latin typeface="Trebuchet MS"/>
              </a:rPr>
              <a:t>Binary</a:t>
            </a:r>
            <a:r>
              <a:rPr b="0" lang="en-US" sz="2450" spc="-32" strike="noStrike">
                <a:solidFill>
                  <a:srgbClr val="006eb8"/>
                </a:solidFill>
                <a:latin typeface="Trebuchet MS"/>
              </a:rPr>
              <a:t> </a:t>
            </a:r>
            <a:r>
              <a:rPr b="0" lang="en-US" sz="2450" spc="-185" strike="noStrike">
                <a:solidFill>
                  <a:srgbClr val="006eb8"/>
                </a:solidFill>
                <a:latin typeface="Trebuchet MS"/>
              </a:rPr>
              <a:t>Search</a:t>
            </a:r>
            <a:endParaRPr b="0" lang="en-US" sz="245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47400" y="570960"/>
            <a:ext cx="188136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Search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an</a:t>
            </a:r>
            <a:r>
              <a:rPr b="0" lang="en-US" sz="1700" spc="-60" strike="noStrike">
                <a:solidFill>
                  <a:srgbClr val="000000"/>
                </a:solidFill>
                <a:latin typeface="LM Sans 17"/>
              </a:rPr>
              <a:t> </a:t>
            </a:r>
            <a:r>
              <a:rPr b="0" lang="en-US" sz="1700" spc="-12" strike="noStrike">
                <a:solidFill>
                  <a:srgbClr val="000000"/>
                </a:solidFill>
                <a:latin typeface="LM Sans 17"/>
              </a:rPr>
              <a:t>array: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664920" y="1638720"/>
            <a:ext cx="3218040" cy="9291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463400" y="71280"/>
            <a:ext cx="168048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US" sz="2450" spc="-145" strike="noStrike">
                <a:solidFill>
                  <a:srgbClr val="006eb8"/>
                </a:solidFill>
                <a:latin typeface="Trebuchet MS"/>
              </a:rPr>
              <a:t>Binary</a:t>
            </a:r>
            <a:r>
              <a:rPr b="0" lang="en-US" sz="2450" spc="-32" strike="noStrike">
                <a:solidFill>
                  <a:srgbClr val="006eb8"/>
                </a:solidFill>
                <a:latin typeface="Trebuchet MS"/>
              </a:rPr>
              <a:t> </a:t>
            </a:r>
            <a:r>
              <a:rPr b="0" lang="en-US" sz="2450" spc="-185" strike="noStrike">
                <a:solidFill>
                  <a:srgbClr val="006eb8"/>
                </a:solidFill>
                <a:latin typeface="Trebuchet MS"/>
              </a:rPr>
              <a:t>Search</a:t>
            </a:r>
            <a:endParaRPr b="0" lang="en-US" sz="245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47400" y="570960"/>
            <a:ext cx="180504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LM Sans 17"/>
              </a:rPr>
              <a:t>Search </a:t>
            </a:r>
            <a:r>
              <a:rPr b="0" lang="en-US" sz="1700" spc="4" strike="noStrike">
                <a:solidFill>
                  <a:srgbClr val="000000"/>
                </a:solidFill>
                <a:latin typeface="LM Sans 17"/>
              </a:rPr>
              <a:t>an</a:t>
            </a:r>
            <a:r>
              <a:rPr b="0" lang="en-US" sz="1700" spc="-60" strike="noStrike">
                <a:solidFill>
                  <a:srgbClr val="000000"/>
                </a:solidFill>
                <a:latin typeface="LM Sans 17"/>
              </a:rPr>
              <a:t> </a:t>
            </a:r>
            <a:r>
              <a:rPr b="0" lang="en-US" sz="1700" spc="-12" strike="noStrike">
                <a:solidFill>
                  <a:srgbClr val="000000"/>
                </a:solidFill>
                <a:latin typeface="LM Sans 17"/>
              </a:rPr>
              <a:t>array: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664920" y="1638720"/>
            <a:ext cx="3218040" cy="9291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2020-06-21T00:10:01Z</dcterms:created>
  <dc:creator>Saif Hassan</dc:creator>
  <dc:description/>
  <dc:language>en-US</dc:language>
  <cp:lastModifiedBy/>
  <dcterms:modified xsi:type="dcterms:W3CDTF">2020-12-08T14:29:47Z</dcterms:modified>
  <cp:revision>1</cp:revision>
  <dc:subject/>
  <dc:title>Binary Search Trees:  Search Trees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2016-03-22T00:00:00Z</vt:filetime>
  </property>
  <property fmtid="{D5CDD505-2E9C-101B-9397-08002B2CF9AE}" pid="4" name="Creator">
    <vt:lpwstr>LaTeX with Beamer class version 3.33</vt:lpwstr>
  </property>
  <property fmtid="{D5CDD505-2E9C-101B-9397-08002B2CF9AE}" pid="5" name="LastSaved">
    <vt:filetime>2020-06-21T00:00:00Z</vt:filetime>
  </property>
  <property fmtid="{D5CDD505-2E9C-101B-9397-08002B2CF9AE}" pid="6" name="LinksUpToDate">
    <vt:bool>0</vt:bool>
  </property>
  <property fmtid="{D5CDD505-2E9C-101B-9397-08002B2CF9AE}" pid="7" name="ScaleCrop">
    <vt:bool>0</vt:bool>
  </property>
</Properties>
</file>