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y="3460750" cx="4610100"/>
  <p:notesSz cx="4610100" cy="346075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67749" autoAdjust="0"/>
  </p:normalViewPr>
  <p:slideViewPr>
    <p:cSldViewPr>
      <p:cViewPr>
        <p:scale>
          <a:sx n="140" d="100"/>
          <a:sy n="140" d="100"/>
        </p:scale>
        <p:origin x="284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Basic operations (Find, Next Element, Insert and Delete)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Implementations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Examples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D268B56B-FFD8-4F41-99C4-EC1736D26AFB}" type="pres">
      <dgm:prSet presAssocID="{6FB15049-0246-4DB1-A336-82FD4083B2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3"/>
      <dgm:spPr/>
    </dgm:pt>
    <dgm:pt modelId="{A8BE3FEF-9D0A-481F-98F0-F9326645A3D0}" type="pres">
      <dgm:prSet presAssocID="{7F211A00-A7A1-4367-AAFB-E053E26DC26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74C08-D20A-40FC-BDEA-D798F5724E5B}" type="pres">
      <dgm:prSet presAssocID="{7F211A00-A7A1-4367-AAFB-E053E26DC267}" presName="accent_3" presStyleCnt="0"/>
      <dgm:spPr/>
    </dgm:pt>
    <dgm:pt modelId="{B999A859-9572-4F2B-93C7-6589CD2029E2}" type="pres">
      <dgm:prSet presAssocID="{7F211A00-A7A1-4367-AAFB-E053E26DC267}" presName="accentRepeatNode" presStyleLbl="solidFgAcc1" presStyleIdx="2" presStyleCnt="3"/>
      <dgm:spPr/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261C934A-1A01-4024-95D5-7C80A7D88643}" srcId="{31F5DCC9-5A1A-4B02-9C44-3D3085237653}" destId="{7F211A00-A7A1-4367-AAFB-E053E26DC267}" srcOrd="2" destOrd="0" parTransId="{0EFED2E2-45EB-40C0-99A4-4EBF83331437}" sibTransId="{3CDA9497-5DFC-488D-85C5-DA92BF5CBFCC}"/>
    <dgm:cxn modelId="{15DBC401-4D31-4C4B-BE8F-EEED964840A6}" type="presOf" srcId="{7F211A00-A7A1-4367-AAFB-E053E26DC267}" destId="{A8BE3FEF-9D0A-481F-98F0-F9326645A3D0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  <dgm:cxn modelId="{8B1A017C-5B18-4337-A0C4-E2CC8AA96F50}" type="presParOf" srcId="{97AA7E39-476A-473E-92EE-D3B8022441BC}" destId="{A8BE3FEF-9D0A-481F-98F0-F9326645A3D0}" srcOrd="5" destOrd="0" presId="urn:microsoft.com/office/officeart/2008/layout/VerticalCurvedList"/>
    <dgm:cxn modelId="{28A022B3-6879-485D-B047-9DD49232A98A}" type="presParOf" srcId="{97AA7E39-476A-473E-92EE-D3B8022441BC}" destId="{73F74C08-D20A-40FC-BDEA-D798F5724E5B}" srcOrd="6" destOrd="0" presId="urn:microsoft.com/office/officeart/2008/layout/VerticalCurvedList"/>
    <dgm:cxn modelId="{ACAD7839-A216-41A0-952A-7F162E321B30}" type="presParOf" srcId="{73F74C08-D20A-40FC-BDEA-D798F5724E5B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30401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operations (Find, Next Element, Insert and Delete)</a:t>
          </a:r>
        </a:p>
      </dsp:txBody>
      <dsp:txXfrm>
        <a:off x="289306" y="204893"/>
        <a:ext cx="30401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438263" y="819573"/>
          <a:ext cx="28911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Examples</a:t>
          </a:r>
        </a:p>
      </dsp:txBody>
      <dsp:txXfrm>
        <a:off x="438263" y="819573"/>
        <a:ext cx="2891175" cy="409786"/>
      </dsp:txXfrm>
    </dsp:sp>
    <dsp:sp modelId="{8F0C8B5D-5F3B-4985-BEC2-C028BF61164A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E3FEF-9D0A-481F-98F0-F9326645A3D0}">
      <dsp:nvSpPr>
        <dsp:cNvPr id="0" name=""/>
        <dsp:cNvSpPr/>
      </dsp:nvSpPr>
      <dsp:spPr>
        <a:xfrm>
          <a:off x="289306" y="1434253"/>
          <a:ext cx="30401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Implementations</a:t>
          </a:r>
          <a:endParaRPr lang="en-US" sz="2000" kern="1200" dirty="0"/>
        </a:p>
      </dsp:txBody>
      <dsp:txXfrm>
        <a:off x="289306" y="1434253"/>
        <a:ext cx="3040132" cy="409786"/>
      </dsp:txXfrm>
    </dsp:sp>
    <dsp:sp modelId="{B999A859-9572-4F2B-93C7-6589CD2029E2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6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6BCD61E-0D00-4B68-BDDA-F262062FBDD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4875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5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A75A9E-EE91-47B9-9681-75DE5CDD526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that we deleted 1 so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replace it with the next element which is 2.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took 2 and put it to the place where 1 was.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2s child, 4, needs to be promoted.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4 now becomes the new child.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 and everything works nicely and in this tree.</a:t>
            </a:r>
          </a:p>
          <a:p>
            <a:endParaRPr dirty="0" lang="en-US"/>
          </a:p>
        </p:txBody>
      </p:sp>
      <p:sp>
        <p:nvSpPr>
          <p:cNvPr id="10487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there's a problem we can't just delete the node because then its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doesn't have a child.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children don't have parents, it breaks things apart.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need to find some way to fill the gap.</a:t>
            </a:r>
          </a:p>
          <a:p>
            <a:endParaRPr dirty="0" lang="en-US"/>
          </a:p>
        </p:txBody>
      </p:sp>
      <p:sp>
        <p:nvSpPr>
          <p:cNvPr id="10487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is a natural way to fill this gap.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you want to fill the gap with something nearby in the sorted order, so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try and find the next element, X, and maybe you just take X and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you created by deleting this.</a:t>
            </a:r>
          </a:p>
          <a:p>
            <a:endParaRPr dirty="0" lang="en-US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there could be a problem.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X is the next element that have not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left child.</a:t>
            </a:r>
          </a:p>
          <a:p>
            <a:endParaRPr b="0" dirty="0" sz="1200" i="0" kern="1200" lang="en-US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might have a right child and if it does have this right child,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by moving X side of the way it's right child is now going to be disconnected from tree.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going to have a proper parents.</a:t>
            </a:r>
          </a:p>
          <a:p>
            <a:endParaRPr b="0" dirty="0" sz="1200" i="0" kern="1200" lang="en-US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addition to moving X to fill that gap you have to move Y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fill the gap that you made by moving X out of the way.</a:t>
            </a:r>
          </a:p>
          <a:p>
            <a:endParaRPr dirty="0" lang="en-US"/>
          </a:p>
        </p:txBody>
      </p:sp>
      <p:sp>
        <p:nvSpPr>
          <p:cNvPr id="10487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once you do that it's actually perfectly good.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done a reasonable rearrangement tree and removed nodes you want.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implementation takes a little bit of work.</a:t>
            </a:r>
          </a:p>
          <a:p>
            <a:endParaRPr dirty="0" lang="en-US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you check to see if N has a right child.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right child is null then you will just</a:t>
            </a:r>
            <a:r>
              <a:rPr baseline="0"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emove N and </a:t>
            </a:r>
            <a:r>
              <a:rPr b="0" dirty="0" sz="1200" i="0" kern="1200" lang="en-US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youneed</a:t>
            </a:r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promote Ns left child, if it has one.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Ns left child should now become the child of Ns parent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other way around.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case right</a:t>
            </a:r>
            <a:r>
              <a:rPr baseline="0"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child of N is not null, then</a:t>
            </a:r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we're going to let X be next of N and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X does not have a left child.</a:t>
            </a:r>
          </a:p>
          <a:p>
            <a:endParaRPr dirty="0" lang="en-US" smtClean="0"/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we're going to replace N by X and promote </a:t>
            </a:r>
            <a:r>
              <a:rPr b="0" dirty="0" sz="1200" i="0" kern="1200" lang="en-US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child to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we made by moving X out of the way.</a:t>
            </a:r>
          </a:p>
          <a:p>
            <a:endParaRPr dirty="0" lang="en-US"/>
          </a:p>
        </p:txBody>
      </p:sp>
      <p:sp>
        <p:nvSpPr>
          <p:cNvPr id="10487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7A75A9E-EE91-47B9-9681-75DE5CDD526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0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50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1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75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7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74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91235" y="209713"/>
            <a:ext cx="3227628" cy="7829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63104" y="1322903"/>
            <a:ext cx="2683891" cy="71501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0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tags" Target="../tags/tag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t="12581" b="14905"/>
          <a:stretch>
            <a:fillRect/>
          </a:stretch>
        </p:blipFill>
        <p:spPr bwMode="auto">
          <a:xfrm>
            <a:off x="2058421" y="2339975"/>
            <a:ext cx="491630" cy="356506"/>
          </a:xfrm>
          <a:prstGeom prst="rect"/>
          <a:noFill/>
        </p:spPr>
      </p:pic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323851" y="256139"/>
            <a:ext cx="4114800" cy="720725"/>
          </a:xfrm>
          <a:prstGeom prst="rect"/>
        </p:spPr>
        <p:txBody>
          <a:bodyPr anchor="ctr" bIns="0" lIns="0" rIns="0" rtlCol="0" tIns="9525" vert="horz" wrap="square">
            <a:spAutoFit/>
          </a:bodyPr>
          <a:p>
            <a:pPr algn="ctr" indent="-1349375" marL="1361440" marR="5080">
              <a:lnSpc>
                <a:spcPct val="101699"/>
              </a:lnSpc>
              <a:spcBef>
                <a:spcPts val="75"/>
              </a:spcBef>
            </a:pPr>
            <a:r>
              <a:rPr dirty="0" lang="en-US" spc="35"/>
              <a:t>Binary </a:t>
            </a:r>
            <a:r>
              <a:rPr dirty="0" lang="en-US" spc="-20"/>
              <a:t>Search </a:t>
            </a:r>
            <a:r>
              <a:rPr dirty="0" lang="en-US" spc="-15"/>
              <a:t>Trees:  Basic</a:t>
            </a:r>
            <a:r>
              <a:rPr dirty="0" lang="en-US" spc="270"/>
              <a:t> </a:t>
            </a:r>
            <a:r>
              <a:rPr dirty="0" lang="en-US" spc="35"/>
              <a:t>Operations</a:t>
            </a:r>
            <a:endParaRPr b="1" dirty="0" spc="-15">
              <a:latin typeface="Arial"/>
              <a:cs typeface="Arial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963104" y="1279850"/>
            <a:ext cx="2682240" cy="866904"/>
          </a:xfrm>
          <a:prstGeom prst="rect"/>
        </p:spPr>
        <p:txBody>
          <a:bodyPr bIns="0" lIns="0" rIns="0" rtlCol="0" tIns="15240" vert="horz" wrap="square">
            <a:spAutoFit/>
          </a:bodyPr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lang="en-US" smtClean="0">
                <a:latin typeface="LM Sans 17"/>
                <a:cs typeface="LM Sans 17"/>
              </a:rPr>
              <a:t>Saif Hassan</a:t>
            </a:r>
            <a:endParaRPr dirty="0" sz="1700">
              <a:latin typeface="LM Sans 17"/>
              <a:cs typeface="LM Sans 17"/>
            </a:endParaRPr>
          </a:p>
          <a:p>
            <a:pPr algn="ctr" marL="12700" marR="5080">
              <a:lnSpc>
                <a:spcPts val="1100"/>
              </a:lnSpc>
              <a:spcBef>
                <a:spcPts val="1195"/>
              </a:spcBef>
            </a:pPr>
            <a:r>
              <a:rPr dirty="0" sz="1000" spc="-10">
                <a:latin typeface="LM Sans 10"/>
                <a:cs typeface="LM Sans 10"/>
              </a:rPr>
              <a:t>Department </a:t>
            </a:r>
            <a:r>
              <a:rPr dirty="0" sz="1000" spc="-5">
                <a:latin typeface="LM Sans 10"/>
                <a:cs typeface="LM Sans 10"/>
              </a:rPr>
              <a:t>of </a:t>
            </a:r>
            <a:r>
              <a:rPr dirty="0" sz="1000" spc="-10">
                <a:latin typeface="LM Sans 10"/>
                <a:cs typeface="LM Sans 10"/>
              </a:rPr>
              <a:t>Computer </a:t>
            </a:r>
            <a:r>
              <a:rPr dirty="0" sz="1000" spc="-5" smtClean="0">
                <a:latin typeface="LM Sans 10"/>
                <a:cs typeface="LM Sans 10"/>
              </a:rPr>
              <a:t>Science</a:t>
            </a:r>
            <a:endParaRPr dirty="0" sz="1000" lang="en-US" spc="-5">
              <a:latin typeface="LM Sans 10"/>
              <a:cs typeface="LM Sans 10"/>
            </a:endParaRPr>
          </a:p>
          <a:p>
            <a:pPr algn="ctr" marL="12700" marR="5080">
              <a:lnSpc>
                <a:spcPts val="1100"/>
              </a:lnSpc>
              <a:spcBef>
                <a:spcPts val="1195"/>
              </a:spcBef>
            </a:pPr>
            <a:r>
              <a:rPr dirty="0" sz="1000" lang="en-US" spc="-5" err="1" smtClean="0">
                <a:latin typeface="LM Sans 10"/>
                <a:cs typeface="LM Sans 10"/>
              </a:rPr>
              <a:t>Sukkur</a:t>
            </a:r>
            <a:r>
              <a:rPr dirty="0" sz="1000" lang="en-US" spc="-5" smtClean="0">
                <a:latin typeface="LM Sans 10"/>
                <a:cs typeface="LM Sans 10"/>
              </a:rPr>
              <a:t> IBA University</a:t>
            </a:r>
            <a:endParaRPr dirty="0" sz="1000">
              <a:latin typeface="LM Sans 10"/>
              <a:cs typeface="LM Sans 10"/>
            </a:endParaRPr>
          </a:p>
        </p:txBody>
      </p:sp>
      <p:sp>
        <p:nvSpPr>
          <p:cNvPr id="1048588" name="object 4"/>
          <p:cNvSpPr txBox="1"/>
          <p:nvPr/>
        </p:nvSpPr>
        <p:spPr>
          <a:xfrm>
            <a:off x="603389" y="2719566"/>
            <a:ext cx="3401695" cy="58229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b="1" dirty="0" sz="1700" spc="9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b="1" dirty="0" sz="1700" spc="18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0" spc="-5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dirty="0"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b="1" dirty="0" sz="1700" spc="9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b="1" dirty="0" sz="1700" spc="-5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b="1" dirty="0" sz="1700" spc="-3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dirty="0" sz="17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>
            <a:spLocks noGrp="1"/>
          </p:cNvSpPr>
          <p:nvPr>
            <p:ph type="title"/>
          </p:nvPr>
        </p:nvSpPr>
        <p:spPr>
          <a:xfrm>
            <a:off x="1563649" y="71245"/>
            <a:ext cx="148018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95">
                <a:latin typeface="Trebuchet MS"/>
                <a:cs typeface="Trebuchet MS"/>
              </a:rPr>
              <a:t>Missing</a:t>
            </a:r>
            <a:r>
              <a:rPr b="0" dirty="0" spc="-40">
                <a:latin typeface="Trebuchet MS"/>
                <a:cs typeface="Trebuchet MS"/>
              </a:rPr>
              <a:t> </a:t>
            </a:r>
            <a:r>
              <a:rPr b="0" dirty="0" spc="-114">
                <a:latin typeface="Trebuchet MS"/>
                <a:cs typeface="Trebuchet MS"/>
              </a:rPr>
              <a:t>Key</a:t>
            </a:r>
          </a:p>
        </p:txBody>
      </p:sp>
      <p:sp>
        <p:nvSpPr>
          <p:cNvPr id="1048627" name="object 3"/>
          <p:cNvSpPr txBox="1"/>
          <p:nvPr/>
        </p:nvSpPr>
        <p:spPr>
          <a:xfrm>
            <a:off x="347294" y="495802"/>
            <a:ext cx="16529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LM Sans 17"/>
                <a:cs typeface="LM Sans 17"/>
              </a:rPr>
              <a:t>Run</a:t>
            </a:r>
            <a:r>
              <a:rPr dirty="0" sz="1700" spc="-45">
                <a:latin typeface="LM Sans 17"/>
                <a:cs typeface="LM Sans 17"/>
              </a:rPr>
              <a:t> </a:t>
            </a:r>
            <a:r>
              <a:rPr dirty="0" sz="1700" spc="15">
                <a:latin typeface="Arial"/>
                <a:cs typeface="Arial"/>
              </a:rPr>
              <a:t>Find</a:t>
            </a:r>
            <a:r>
              <a:rPr dirty="0" sz="1700" spc="15">
                <a:latin typeface="LM Sans 17"/>
                <a:cs typeface="LM Sans 17"/>
              </a:rPr>
              <a:t>(5).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28" name="object 4"/>
          <p:cNvSpPr/>
          <p:nvPr/>
        </p:nvSpPr>
        <p:spPr>
          <a:xfrm>
            <a:off x="696163" y="1034681"/>
            <a:ext cx="3215639" cy="15468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9" name="object 5"/>
          <p:cNvSpPr txBox="1"/>
          <p:nvPr/>
        </p:nvSpPr>
        <p:spPr>
          <a:xfrm>
            <a:off x="347294" y="2852967"/>
            <a:ext cx="4262806" cy="5822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10">
                <a:latin typeface="LM Sans 17"/>
                <a:cs typeface="LM Sans 17"/>
              </a:rPr>
              <a:t>Key </a:t>
            </a:r>
            <a:r>
              <a:rPr dirty="0" sz="1700" spc="5">
                <a:latin typeface="LM Sans 17"/>
                <a:cs typeface="LM Sans 17"/>
              </a:rPr>
              <a:t>not in </a:t>
            </a:r>
            <a:r>
              <a:rPr dirty="0" sz="1700">
                <a:latin typeface="LM Sans 17"/>
                <a:cs typeface="LM Sans 17"/>
              </a:rPr>
              <a:t>tree. </a:t>
            </a:r>
            <a:r>
              <a:rPr dirty="0" sz="1700" spc="5">
                <a:latin typeface="LM Sans 17"/>
                <a:cs typeface="LM Sans 17"/>
              </a:rPr>
              <a:t>Did </a:t>
            </a:r>
            <a:r>
              <a:rPr dirty="0" sz="1700">
                <a:latin typeface="LM Sans 17"/>
                <a:cs typeface="LM Sans 17"/>
              </a:rPr>
              <a:t>find </a:t>
            </a:r>
            <a:r>
              <a:rPr dirty="0" sz="1700" spc="15">
                <a:latin typeface="LM Sans 17"/>
                <a:cs typeface="LM Sans 17"/>
              </a:rPr>
              <a:t>point </a:t>
            </a:r>
            <a:r>
              <a:rPr dirty="0" sz="1700" spc="5">
                <a:latin typeface="LM Sans 17"/>
                <a:cs typeface="LM Sans 17"/>
              </a:rPr>
              <a:t>where </a:t>
            </a:r>
            <a:r>
              <a:rPr dirty="0" sz="1700">
                <a:latin typeface="LM Sans 17"/>
                <a:cs typeface="LM Sans 17"/>
              </a:rPr>
              <a:t>it  </a:t>
            </a:r>
            <a:r>
              <a:rPr dirty="0" sz="1700" spc="5">
                <a:latin typeface="LM Sans 17"/>
                <a:cs typeface="LM Sans 17"/>
              </a:rPr>
              <a:t>should</a:t>
            </a:r>
            <a:r>
              <a:rPr dirty="0" sz="1700">
                <a:latin typeface="LM Sans 17"/>
                <a:cs typeface="LM Sans 17"/>
              </a:rPr>
              <a:t> </a:t>
            </a:r>
            <a:r>
              <a:rPr dirty="0" sz="1700" spc="15">
                <a:latin typeface="LM Sans 17"/>
                <a:cs typeface="LM Sans 17"/>
              </a:rPr>
              <a:t>be.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1563649" y="71245"/>
            <a:ext cx="148018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95">
                <a:solidFill>
                  <a:srgbClr val="006EB8"/>
                </a:solidFill>
                <a:latin typeface="Trebuchet MS"/>
                <a:cs typeface="Trebuchet MS"/>
              </a:rPr>
              <a:t>Missing</a:t>
            </a:r>
            <a:r>
              <a:rPr dirty="0" sz="2450" spc="-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114">
                <a:solidFill>
                  <a:srgbClr val="006EB8"/>
                </a:solidFill>
                <a:latin typeface="Trebuchet MS"/>
                <a:cs typeface="Trebuchet MS"/>
              </a:rPr>
              <a:t>Key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31" name="object 3"/>
          <p:cNvSpPr txBox="1"/>
          <p:nvPr/>
        </p:nvSpPr>
        <p:spPr>
          <a:xfrm>
            <a:off x="347294" y="1412063"/>
            <a:ext cx="4167556" cy="852028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>
                <a:latin typeface="LM Sans 17"/>
                <a:cs typeface="LM Sans 17"/>
              </a:rPr>
              <a:t>If </a:t>
            </a:r>
            <a:r>
              <a:rPr dirty="0" sz="1700" spc="-10">
                <a:latin typeface="LM Sans 17"/>
                <a:cs typeface="LM Sans 17"/>
              </a:rPr>
              <a:t>you </a:t>
            </a:r>
            <a:r>
              <a:rPr dirty="0" sz="1700" spc="5">
                <a:latin typeface="LM Sans 17"/>
                <a:cs typeface="LM Sans 17"/>
              </a:rPr>
              <a:t>stop before reaching a null </a:t>
            </a:r>
            <a:r>
              <a:rPr dirty="0" sz="1700" spc="10">
                <a:latin typeface="LM Sans 17"/>
                <a:cs typeface="LM Sans 17"/>
              </a:rPr>
              <a:t>pointer,</a:t>
            </a:r>
            <a:r>
              <a:rPr dirty="0" sz="1700" spc="-310">
                <a:latin typeface="LM Sans 17"/>
                <a:cs typeface="LM Sans 17"/>
              </a:rPr>
              <a:t> </a:t>
            </a:r>
            <a:r>
              <a:rPr dirty="0" sz="1700" spc="-10">
                <a:latin typeface="LM Sans 17"/>
                <a:cs typeface="LM Sans 17"/>
              </a:rPr>
              <a:t>you  </a:t>
            </a:r>
            <a:r>
              <a:rPr dirty="0" sz="1700">
                <a:latin typeface="LM Sans 17"/>
                <a:cs typeface="LM Sans 17"/>
              </a:rPr>
              <a:t>find 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>
                <a:latin typeface="LM Sans 17"/>
                <a:cs typeface="LM Sans 17"/>
              </a:rPr>
              <a:t>place </a:t>
            </a:r>
            <a:r>
              <a:rPr dirty="0" sz="1700" spc="5">
                <a:latin typeface="LM Sans 17"/>
                <a:cs typeface="LM Sans 17"/>
              </a:rPr>
              <a:t>in the </a:t>
            </a:r>
            <a:r>
              <a:rPr dirty="0" sz="1700">
                <a:latin typeface="LM Sans 17"/>
                <a:cs typeface="LM Sans 17"/>
              </a:rPr>
              <a:t>tree </a:t>
            </a:r>
            <a:r>
              <a:rPr dirty="0" sz="1700" spc="5">
                <a:latin typeface="LM Sans 17"/>
                <a:cs typeface="LM Sans 17"/>
              </a:rPr>
              <a:t>where </a:t>
            </a:r>
            <a:r>
              <a:rPr dirty="0" sz="1700" i="1" spc="5">
                <a:latin typeface="LM Sans 17"/>
                <a:cs typeface="LM Sans 17"/>
              </a:rPr>
              <a:t>k </a:t>
            </a:r>
            <a:r>
              <a:rPr dirty="0" sz="1700">
                <a:latin typeface="LM Sans 17"/>
                <a:cs typeface="LM Sans 17"/>
              </a:rPr>
              <a:t>would</a:t>
            </a:r>
            <a:r>
              <a:rPr dirty="0" sz="1700" spc="16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fit.</a:t>
            </a:r>
          </a:p>
        </p:txBody>
      </p:sp>
    </p:spTree>
  </p:cSld>
  <p:clrMapOvr>
    <a:masterClrMapping/>
  </p:clrMapOvr>
  <p:transition>
    <p:cut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 txBox="1">
            <a:spLocks noGrp="1"/>
          </p:cNvSpPr>
          <p:nvPr>
            <p:ph type="title"/>
          </p:nvPr>
        </p:nvSpPr>
        <p:spPr>
          <a:xfrm>
            <a:off x="1539684" y="71245"/>
            <a:ext cx="152971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45">
                <a:latin typeface="Trebuchet MS"/>
                <a:cs typeface="Trebuchet MS"/>
              </a:rPr>
              <a:t>Modification</a:t>
            </a:r>
          </a:p>
        </p:txBody>
      </p:sp>
      <p:grpSp>
        <p:nvGrpSpPr>
          <p:cNvPr id="67" name="object 3"/>
          <p:cNvGrpSpPr/>
          <p:nvPr/>
        </p:nvGrpSpPr>
        <p:grpSpPr>
          <a:xfrm>
            <a:off x="289420" y="1043889"/>
            <a:ext cx="4029710" cy="1537335"/>
            <a:chOff x="289420" y="1043889"/>
            <a:chExt cx="4029710" cy="1537335"/>
          </a:xfrm>
        </p:grpSpPr>
        <p:sp>
          <p:nvSpPr>
            <p:cNvPr id="1048633" name="object 4"/>
            <p:cNvSpPr/>
            <p:nvPr/>
          </p:nvSpPr>
          <p:spPr>
            <a:xfrm>
              <a:off x="289420" y="1043889"/>
              <a:ext cx="4029710" cy="353060"/>
            </a:xfrm>
            <a:custGeom>
              <a:avLst/>
              <a:ahLst/>
              <a:rect l="l" t="t" r="r" b="b"/>
              <a:pathLst>
                <a:path w="4029710" h="353059">
                  <a:moveTo>
                    <a:pt x="0" y="353009"/>
                  </a:moveTo>
                  <a:lnTo>
                    <a:pt x="4029151" y="35300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5300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289420" y="1396898"/>
              <a:ext cx="4029710" cy="1184275"/>
            </a:xfrm>
            <a:custGeom>
              <a:avLst/>
              <a:ahLst/>
              <a:rect l="l" t="t" r="r" b="b"/>
              <a:pathLst>
                <a:path w="4029710" h="1184275">
                  <a:moveTo>
                    <a:pt x="4029151" y="0"/>
                  </a:moveTo>
                  <a:lnTo>
                    <a:pt x="0" y="0"/>
                  </a:lnTo>
                  <a:lnTo>
                    <a:pt x="0" y="1183995"/>
                  </a:lnTo>
                  <a:lnTo>
                    <a:pt x="4029151" y="118399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6"/>
          <p:cNvSpPr txBox="1"/>
          <p:nvPr/>
        </p:nvSpPr>
        <p:spPr>
          <a:xfrm>
            <a:off x="347294" y="892512"/>
            <a:ext cx="3634156" cy="1674495"/>
          </a:xfrm>
          <a:prstGeom prst="rect"/>
        </p:spPr>
        <p:txBody>
          <a:bodyPr bIns="0" lIns="0" rIns="0" rtlCol="0" tIns="143510" vert="horz" wrap="square">
            <a:spAutoFit/>
          </a:bodyPr>
          <a:p>
            <a:pPr marL="12700">
              <a:lnSpc>
                <a:spcPct val="100000"/>
              </a:lnSpc>
              <a:spcBef>
                <a:spcPts val="1130"/>
              </a:spcBef>
              <a:tabLst>
                <a:tab algn="l" pos="664210"/>
              </a:tabLst>
            </a:pPr>
            <a:r>
              <a:rPr dirty="0" sz="2050" spc="8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	</a:t>
            </a:r>
            <a:r>
              <a:rPr dirty="0" sz="2050" spc="14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(modified)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8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dirty="0" sz="1700" lang="en-US" spc="8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434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dirty="0" sz="1700" lang="en-US" spc="434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40" err="1" smtClean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-4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dirty="0" sz="1700" spc="-4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dirty="0" sz="1700" i="1" spc="-32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125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125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2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75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231775" marR="5080">
              <a:lnSpc>
                <a:spcPct val="107400"/>
              </a:lnSpc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dirty="0" sz="1700" spc="4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dirty="0" sz="1700" i="1" spc="4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dirty="0" sz="1700" i="1" spc="105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105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1173607" y="71245"/>
            <a:ext cx="225996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Adjacent</a:t>
            </a:r>
            <a:r>
              <a:rPr dirty="0" sz="2450" spc="-2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195">
                <a:solidFill>
                  <a:srgbClr val="006EB8"/>
                </a:solidFill>
                <a:latin typeface="Trebuchet MS"/>
                <a:cs typeface="Trebuchet MS"/>
              </a:rPr>
              <a:t>Elements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 txBox="1"/>
          <p:nvPr/>
        </p:nvSpPr>
        <p:spPr>
          <a:xfrm>
            <a:off x="347294" y="1412063"/>
            <a:ext cx="4167556" cy="5822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5">
                <a:latin typeface="LM Sans 17"/>
                <a:cs typeface="LM Sans 17"/>
              </a:rPr>
              <a:t>Given a </a:t>
            </a:r>
            <a:r>
              <a:rPr dirty="0" sz="1700" spc="15">
                <a:latin typeface="LM Sans 17"/>
                <a:cs typeface="LM Sans 17"/>
              </a:rPr>
              <a:t>node </a:t>
            </a:r>
            <a:r>
              <a:rPr dirty="0" sz="1700" i="1" spc="10">
                <a:latin typeface="LM Sans 17"/>
                <a:cs typeface="LM Sans 17"/>
              </a:rPr>
              <a:t>N </a:t>
            </a:r>
            <a:r>
              <a:rPr dirty="0" sz="1700" spc="5">
                <a:latin typeface="LM Sans 17"/>
                <a:cs typeface="LM Sans 17"/>
              </a:rPr>
              <a:t>in a </a:t>
            </a:r>
            <a:r>
              <a:rPr dirty="0" sz="1700" spc="-5">
                <a:latin typeface="LM Sans 17"/>
                <a:cs typeface="LM Sans 17"/>
              </a:rPr>
              <a:t>Binary </a:t>
            </a:r>
            <a:r>
              <a:rPr dirty="0" sz="1700">
                <a:latin typeface="LM Sans 17"/>
                <a:cs typeface="LM Sans 17"/>
              </a:rPr>
              <a:t>Search </a:t>
            </a:r>
            <a:r>
              <a:rPr dirty="0" sz="1700" spc="-20">
                <a:latin typeface="LM Sans 17"/>
                <a:cs typeface="LM Sans 17"/>
              </a:rPr>
              <a:t>Tree,  </a:t>
            </a:r>
            <a:r>
              <a:rPr dirty="0" sz="1700">
                <a:latin typeface="LM Sans 17"/>
                <a:cs typeface="LM Sans 17"/>
              </a:rPr>
              <a:t>would </a:t>
            </a:r>
            <a:r>
              <a:rPr dirty="0" sz="1700" spc="-10">
                <a:latin typeface="LM Sans 17"/>
                <a:cs typeface="LM Sans 17"/>
              </a:rPr>
              <a:t>like </a:t>
            </a:r>
            <a:r>
              <a:rPr dirty="0" sz="1700" spc="5">
                <a:latin typeface="LM Sans 17"/>
                <a:cs typeface="LM Sans 17"/>
              </a:rPr>
              <a:t>to </a:t>
            </a:r>
            <a:r>
              <a:rPr dirty="0" sz="1700">
                <a:latin typeface="LM Sans 17"/>
                <a:cs typeface="LM Sans 17"/>
              </a:rPr>
              <a:t>find </a:t>
            </a:r>
            <a:r>
              <a:rPr dirty="0" sz="1700" spc="5">
                <a:latin typeface="LM Sans 17"/>
                <a:cs typeface="LM Sans 17"/>
              </a:rPr>
              <a:t>adjacent</a:t>
            </a:r>
            <a:r>
              <a:rPr dirty="0" sz="1700" spc="1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elements.</a:t>
            </a:r>
          </a:p>
        </p:txBody>
      </p:sp>
    </p:spTree>
  </p:cSld>
  <p:clrMapOvr>
    <a:masterClrMapping/>
  </p:clrMapOvr>
  <p:transition>
    <p:cut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6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70" name="object 3"/>
          <p:cNvGrpSpPr/>
          <p:nvPr/>
        </p:nvGrpSpPr>
        <p:grpSpPr>
          <a:xfrm>
            <a:off x="289420" y="1052690"/>
            <a:ext cx="4225430" cy="1515110"/>
            <a:chOff x="289420" y="1052690"/>
            <a:chExt cx="4029710" cy="1515110"/>
          </a:xfrm>
        </p:grpSpPr>
        <p:sp>
          <p:nvSpPr>
            <p:cNvPr id="1048639" name="object 4"/>
            <p:cNvSpPr/>
            <p:nvPr/>
          </p:nvSpPr>
          <p:spPr>
            <a:xfrm>
              <a:off x="289420" y="1052690"/>
              <a:ext cx="4029710" cy="327025"/>
            </a:xfrm>
            <a:custGeom>
              <a:avLst/>
              <a:ah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5"/>
            <p:cNvSpPr/>
            <p:nvPr/>
          </p:nvSpPr>
          <p:spPr>
            <a:xfrm>
              <a:off x="289420" y="1379143"/>
              <a:ext cx="4029710" cy="1188720"/>
            </a:xfrm>
            <a:custGeom>
              <a:avLst/>
              <a:ah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54"/>
                  </a:lnTo>
                  <a:lnTo>
                    <a:pt x="4029151" y="118855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6"/>
          <p:cNvSpPr txBox="1"/>
          <p:nvPr/>
        </p:nvSpPr>
        <p:spPr>
          <a:xfrm>
            <a:off x="347294" y="1026483"/>
            <a:ext cx="4167556" cy="1383665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endParaRPr dirty="0" sz="205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algn="l" pos="1351915"/>
              </a:tabLst>
            </a:pPr>
            <a:r>
              <a:rPr dirty="0" sz="1700" spc="5" smtClean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dirty="0" sz="1700" lang="en-US" spc="5" smtClean="0">
                <a:solidFill>
                  <a:srgbClr val="006EB8"/>
                </a:solidFill>
                <a:latin typeface="LM Sans 17"/>
                <a:cs typeface="LM Sans 17"/>
              </a:rPr>
              <a:t>  </a:t>
            </a:r>
            <a:r>
              <a:rPr dirty="0" sz="1700" spc="5" smtClean="0">
                <a:latin typeface="LM Sans 17"/>
                <a:cs typeface="LM Sans 17"/>
              </a:rPr>
              <a:t>Node</a:t>
            </a:r>
            <a:r>
              <a:rPr dirty="0" sz="1700" spc="5">
                <a:latin typeface="LM Sans 17"/>
                <a:cs typeface="LM Sans 17"/>
              </a:rPr>
              <a:t>	</a:t>
            </a:r>
            <a:r>
              <a:rPr dirty="0" sz="1700" i="1" spc="10">
                <a:latin typeface="LM Sans 17"/>
                <a:cs typeface="LM Sans 17"/>
              </a:rPr>
              <a:t>N</a:t>
            </a:r>
            <a:endParaRPr dirty="0" sz="1700">
              <a:latin typeface="LM Sans 17"/>
              <a:cs typeface="LM Sans 17"/>
            </a:endParaRPr>
          </a:p>
          <a:p>
            <a:pPr indent="-820419" marL="832485" marR="5080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Output</a:t>
            </a:r>
            <a:r>
              <a:rPr dirty="0" sz="1700" spc="5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dirty="0" sz="1700" lang="en-US" spc="5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dirty="0" sz="1700" spc="5" smtClean="0">
                <a:latin typeface="LM Sans 17"/>
                <a:cs typeface="LM Sans 17"/>
              </a:rPr>
              <a:t>The </a:t>
            </a:r>
            <a:r>
              <a:rPr dirty="0" sz="1700" spc="15">
                <a:latin typeface="LM Sans 17"/>
                <a:cs typeface="LM Sans 17"/>
              </a:rPr>
              <a:t>node </a:t>
            </a:r>
            <a:r>
              <a:rPr dirty="0" sz="1700" spc="5">
                <a:latin typeface="LM Sans 17"/>
                <a:cs typeface="LM Sans 17"/>
              </a:rPr>
              <a:t>in the </a:t>
            </a:r>
            <a:r>
              <a:rPr dirty="0" sz="1700">
                <a:latin typeface="LM Sans 17"/>
                <a:cs typeface="LM Sans 17"/>
              </a:rPr>
              <a:t>tree </a:t>
            </a:r>
            <a:r>
              <a:rPr dirty="0" sz="1700" spc="5">
                <a:latin typeface="LM Sans 17"/>
                <a:cs typeface="LM Sans 17"/>
              </a:rPr>
              <a:t>with the </a:t>
            </a:r>
            <a:r>
              <a:rPr dirty="0" sz="1700">
                <a:latin typeface="LM Sans 17"/>
                <a:cs typeface="LM Sans 17"/>
              </a:rPr>
              <a:t>next  largest </a:t>
            </a:r>
            <a:r>
              <a:rPr dirty="0" sz="1700" spc="-40">
                <a:latin typeface="LM Sans 17"/>
                <a:cs typeface="LM Sans 17"/>
              </a:rPr>
              <a:t>key.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 txBox="1"/>
          <p:nvPr/>
        </p:nvSpPr>
        <p:spPr>
          <a:xfrm>
            <a:off x="1923592" y="71245"/>
            <a:ext cx="76073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dirty="0" sz="2450" spc="-6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60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43" name="object 3"/>
          <p:cNvSpPr txBox="1"/>
          <p:nvPr/>
        </p:nvSpPr>
        <p:spPr>
          <a:xfrm>
            <a:off x="347294" y="540392"/>
            <a:ext cx="28721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If </a:t>
            </a:r>
            <a:r>
              <a:rPr dirty="0" sz="1700" spc="-10">
                <a:latin typeface="LM Sans 17"/>
                <a:cs typeface="LM Sans 17"/>
              </a:rPr>
              <a:t>you </a:t>
            </a:r>
            <a:r>
              <a:rPr dirty="0" sz="1700" spc="5">
                <a:latin typeface="LM Sans 17"/>
                <a:cs typeface="LM Sans 17"/>
              </a:rPr>
              <a:t>have right</a:t>
            </a:r>
            <a:r>
              <a:rPr dirty="0" sz="1700" spc="-2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child.</a:t>
            </a:r>
          </a:p>
        </p:txBody>
      </p:sp>
      <p:sp>
        <p:nvSpPr>
          <p:cNvPr id="1048644" name="object 4"/>
          <p:cNvSpPr/>
          <p:nvPr/>
        </p:nvSpPr>
        <p:spPr>
          <a:xfrm>
            <a:off x="962875" y="1067308"/>
            <a:ext cx="2682240" cy="200405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/>
          <p:nvPr/>
        </p:nvSpPr>
        <p:spPr>
          <a:xfrm>
            <a:off x="1879904" y="71245"/>
            <a:ext cx="84836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dirty="0" sz="2450" spc="-6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30">
                <a:solidFill>
                  <a:srgbClr val="006EB8"/>
                </a:solidFill>
                <a:latin typeface="Trebuchet MS"/>
                <a:cs typeface="Trebuchet MS"/>
              </a:rPr>
              <a:t>II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46" name="object 3"/>
          <p:cNvSpPr txBox="1"/>
          <p:nvPr/>
        </p:nvSpPr>
        <p:spPr>
          <a:xfrm>
            <a:off x="347294" y="628784"/>
            <a:ext cx="15767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LM Sans 17"/>
                <a:cs typeface="LM Sans 17"/>
              </a:rPr>
              <a:t>No right</a:t>
            </a:r>
            <a:r>
              <a:rPr dirty="0" sz="1700" spc="-5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child.</a:t>
            </a:r>
          </a:p>
        </p:txBody>
      </p:sp>
      <p:sp>
        <p:nvSpPr>
          <p:cNvPr id="1048647" name="object 4"/>
          <p:cNvSpPr/>
          <p:nvPr/>
        </p:nvSpPr>
        <p:spPr>
          <a:xfrm>
            <a:off x="768553" y="1155700"/>
            <a:ext cx="3070860" cy="178308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6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74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1048649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ah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6"/>
          <p:cNvSpPr txBox="1"/>
          <p:nvPr/>
        </p:nvSpPr>
        <p:spPr>
          <a:xfrm>
            <a:off x="347294" y="809706"/>
            <a:ext cx="4167556" cy="1775614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1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dirty="0" sz="2050" i="1" spc="1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2050" i="1" spc="-47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7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7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1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75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12700" marR="5080">
              <a:lnSpc>
                <a:spcPct val="107400"/>
              </a:lnSpc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dirty="0" sz="1700" spc="25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dirty="0" sz="1700" i="1" spc="2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25">
                <a:latin typeface="Consolas" panose="020B0609020204030204" pitchFamily="49" charset="0"/>
                <a:cs typeface="Consolas" panose="020B0609020204030204" pitchFamily="49" charset="0"/>
              </a:rPr>
              <a:t>Right)  </a:t>
            </a:r>
            <a:r>
              <a:rPr dirty="0" sz="1700" spc="14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dirty="0" sz="1700" spc="30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dirty="0" sz="1700" i="1" spc="3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700" i="1" spc="-114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>
            <a:spLocks noGrp="1"/>
          </p:cNvSpPr>
          <p:nvPr>
            <p:ph type="title"/>
          </p:nvPr>
        </p:nvSpPr>
        <p:spPr>
          <a:xfrm>
            <a:off x="1311668" y="71245"/>
            <a:ext cx="198501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85">
                <a:latin typeface="Trebuchet MS"/>
                <a:cs typeface="Trebuchet MS"/>
              </a:rPr>
              <a:t>Left</a:t>
            </a:r>
            <a:r>
              <a:rPr b="0" dirty="0" spc="-30">
                <a:latin typeface="Trebuchet MS"/>
                <a:cs typeface="Trebuchet MS"/>
              </a:rPr>
              <a:t> </a:t>
            </a:r>
            <a:r>
              <a:rPr b="0" dirty="0" spc="-180">
                <a:latin typeface="Trebuchet MS"/>
                <a:cs typeface="Trebuchet MS"/>
              </a:rPr>
              <a:t>Descendant</a:t>
            </a:r>
          </a:p>
        </p:txBody>
      </p:sp>
      <p:grpSp>
        <p:nvGrpSpPr>
          <p:cNvPr id="76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1048653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ah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6"/>
          <p:cNvSpPr txBox="1"/>
          <p:nvPr/>
        </p:nvSpPr>
        <p:spPr>
          <a:xfrm>
            <a:off x="347294" y="809706"/>
            <a:ext cx="4319956" cy="1790234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8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dirty="0" sz="2050" i="1" spc="8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2050" i="1" spc="-47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12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125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dirty="0" sz="1700" spc="1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23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700" spc="14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4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40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dirty="0" sz="1700" i="1" spc="4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40">
                <a:latin typeface="Consolas" panose="020B0609020204030204" pitchFamily="49" charset="0"/>
                <a:cs typeface="Consolas" panose="020B0609020204030204" pitchFamily="49" charset="0"/>
              </a:rPr>
              <a:t>Left)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>
            <a:spLocks noGrp="1"/>
          </p:cNvSpPr>
          <p:nvPr>
            <p:ph type="title"/>
          </p:nvPr>
        </p:nvSpPr>
        <p:spPr>
          <a:xfrm>
            <a:off x="1396784" y="71245"/>
            <a:ext cx="181292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14">
                <a:latin typeface="Trebuchet MS"/>
                <a:cs typeface="Trebuchet MS"/>
              </a:rPr>
              <a:t>Right</a:t>
            </a:r>
            <a:r>
              <a:rPr b="0" dirty="0" spc="-55">
                <a:latin typeface="Trebuchet MS"/>
                <a:cs typeface="Trebuchet MS"/>
              </a:rPr>
              <a:t> </a:t>
            </a:r>
            <a:r>
              <a:rPr b="0" dirty="0" spc="-175">
                <a:latin typeface="Trebuchet MS"/>
                <a:cs typeface="Trebuchet MS"/>
              </a:rPr>
              <a:t>Ancestor</a:t>
            </a:r>
          </a:p>
        </p:txBody>
      </p:sp>
      <p:grpSp>
        <p:nvGrpSpPr>
          <p:cNvPr id="78" name="object 3"/>
          <p:cNvGrpSpPr/>
          <p:nvPr/>
        </p:nvGrpSpPr>
        <p:grpSpPr>
          <a:xfrm>
            <a:off x="289420" y="998931"/>
            <a:ext cx="4171870" cy="1649730"/>
            <a:chOff x="289420" y="998931"/>
            <a:chExt cx="4029710" cy="1649730"/>
          </a:xfrm>
        </p:grpSpPr>
        <p:sp>
          <p:nvSpPr>
            <p:cNvPr id="1048657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ah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6"/>
          <p:cNvSpPr txBox="1"/>
          <p:nvPr/>
        </p:nvSpPr>
        <p:spPr>
          <a:xfrm>
            <a:off x="347294" y="809706"/>
            <a:ext cx="4472356" cy="1788438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8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dirty="0" sz="2050" i="1" spc="8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2050" i="1" spc="-47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19710" marL="231775" marR="1019810">
              <a:lnSpc>
                <a:spcPct val="107400"/>
              </a:lnSpc>
              <a:spcBef>
                <a:spcPts val="106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dirty="0" sz="1700" i="1" spc="-13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-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dirty="0" sz="1700" i="1" spc="-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dirty="0" sz="1700" spc="-5">
                <a:latin typeface="Consolas" panose="020B0609020204030204" pitchFamily="49" charset="0"/>
                <a:cs typeface="Consolas" panose="020B0609020204030204" pitchFamily="49" charset="0"/>
              </a:rPr>
              <a:t>Key  </a:t>
            </a: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3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3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700" spc="14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4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35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dirty="0" sz="1700" i="1" spc="3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35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28" name="Curved Connector 5"/>
          <p:cNvCxnSpPr>
            <a:cxnSpLocks/>
          </p:cNvCxnSpPr>
          <p:nvPr/>
        </p:nvCxnSpPr>
        <p:spPr>
          <a:xfrm rot="10800000">
            <a:off x="3676650" y="11207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45729" name="Curved Connector 6"/>
          <p:cNvCxnSpPr>
            <a:cxnSpLocks/>
          </p:cNvCxnSpPr>
          <p:nvPr/>
        </p:nvCxnSpPr>
        <p:spPr>
          <a:xfrm rot="10800000">
            <a:off x="3676650" y="1751541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45730" name="Curved Connector 7"/>
          <p:cNvCxnSpPr>
            <a:cxnSpLocks/>
          </p:cNvCxnSpPr>
          <p:nvPr/>
        </p:nvCxnSpPr>
        <p:spPr>
          <a:xfrm rot="10800000">
            <a:off x="3676650" y="23399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1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id="1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6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 txBox="1">
            <a:spLocks noGrp="1"/>
          </p:cNvSpPr>
          <p:nvPr>
            <p:ph type="title"/>
          </p:nvPr>
        </p:nvSpPr>
        <p:spPr>
          <a:xfrm>
            <a:off x="1475651" y="71245"/>
            <a:ext cx="165608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60">
                <a:latin typeface="Trebuchet MS"/>
                <a:cs typeface="Trebuchet MS"/>
              </a:rPr>
              <a:t>Range</a:t>
            </a:r>
            <a:r>
              <a:rPr b="0" dirty="0" spc="-40">
                <a:latin typeface="Trebuchet MS"/>
                <a:cs typeface="Trebuchet MS"/>
              </a:rPr>
              <a:t> </a:t>
            </a:r>
            <a:r>
              <a:rPr b="0" dirty="0" spc="-185">
                <a:latin typeface="Trebuchet MS"/>
                <a:cs typeface="Trebuchet MS"/>
              </a:rPr>
              <a:t>Search</a:t>
            </a:r>
          </a:p>
        </p:txBody>
      </p:sp>
      <p:grpSp>
        <p:nvGrpSpPr>
          <p:cNvPr id="80" name="object 3"/>
          <p:cNvGrpSpPr/>
          <p:nvPr/>
        </p:nvGrpSpPr>
        <p:grpSpPr>
          <a:xfrm>
            <a:off x="289420" y="1028890"/>
            <a:ext cx="4149230" cy="1574800"/>
            <a:chOff x="289420" y="1028890"/>
            <a:chExt cx="4029710" cy="1574800"/>
          </a:xfrm>
        </p:grpSpPr>
        <p:sp>
          <p:nvSpPr>
            <p:cNvPr id="1048661" name="object 4"/>
            <p:cNvSpPr/>
            <p:nvPr/>
          </p:nvSpPr>
          <p:spPr>
            <a:xfrm>
              <a:off x="289420" y="1028890"/>
              <a:ext cx="4029710" cy="386080"/>
            </a:xfrm>
            <a:custGeom>
              <a:avLst/>
              <a:ah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5"/>
            <p:cNvSpPr/>
            <p:nvPr/>
          </p:nvSpPr>
          <p:spPr>
            <a:xfrm>
              <a:off x="289420" y="1414818"/>
              <a:ext cx="4029710" cy="1188720"/>
            </a:xfrm>
            <a:custGeom>
              <a:avLst/>
              <a:ah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67"/>
                  </a:lnTo>
                  <a:lnTo>
                    <a:pt x="4029151" y="118856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6"/>
          <p:cNvSpPr txBox="1"/>
          <p:nvPr/>
        </p:nvSpPr>
        <p:spPr>
          <a:xfrm>
            <a:off x="347294" y="1011129"/>
            <a:ext cx="4091356" cy="1422824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006EB8"/>
                </a:solidFill>
                <a:latin typeface="Trebuchet MS"/>
                <a:cs typeface="Trebuchet MS"/>
              </a:rPr>
              <a:t>Range</a:t>
            </a:r>
            <a:r>
              <a:rPr dirty="0" sz="2050" spc="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050" spc="-145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dirty="0" sz="205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889"/>
              </a:spcBef>
              <a:tabLst>
                <a:tab algn="l" pos="1666239"/>
              </a:tabLst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Input</a:t>
            </a:r>
            <a:r>
              <a:rPr dirty="0" sz="1700" spc="5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dirty="0" sz="1700" lang="en-US" spc="5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dirty="0" sz="1700" spc="5" smtClean="0">
                <a:latin typeface="LM Sans 17"/>
                <a:cs typeface="LM Sans 17"/>
              </a:rPr>
              <a:t>Numbers</a:t>
            </a:r>
            <a:r>
              <a:rPr dirty="0" sz="1700" spc="5">
                <a:latin typeface="LM Sans 17"/>
                <a:cs typeface="LM Sans 17"/>
              </a:rPr>
              <a:t>	</a:t>
            </a:r>
            <a:r>
              <a:rPr dirty="0" sz="1700" i="1" spc="80">
                <a:latin typeface="LM Sans 17"/>
                <a:cs typeface="LM Sans 17"/>
              </a:rPr>
              <a:t>x</a:t>
            </a:r>
            <a:r>
              <a:rPr dirty="0" sz="1700" i="1" spc="80">
                <a:latin typeface="LM Sans 12"/>
                <a:cs typeface="LM Sans 12"/>
              </a:rPr>
              <a:t>,</a:t>
            </a:r>
            <a:r>
              <a:rPr dirty="0" sz="1700" i="1" spc="-275">
                <a:latin typeface="LM Sans 12"/>
                <a:cs typeface="LM Sans 12"/>
              </a:rPr>
              <a:t> </a:t>
            </a:r>
            <a:r>
              <a:rPr dirty="0" sz="1700" i="1" spc="5">
                <a:latin typeface="LM Sans 17"/>
                <a:cs typeface="LM Sans 17"/>
              </a:rPr>
              <a:t>y</a:t>
            </a:r>
            <a:r>
              <a:rPr dirty="0" sz="1700" i="1" spc="-355">
                <a:latin typeface="LM Sans 17"/>
                <a:cs typeface="LM Sans 17"/>
              </a:rPr>
              <a:t> </a:t>
            </a:r>
            <a:r>
              <a:rPr dirty="0" sz="1700" spc="5">
                <a:latin typeface="LM Sans 17"/>
                <a:cs typeface="LM Sans 17"/>
              </a:rPr>
              <a:t>,</a:t>
            </a:r>
            <a:r>
              <a:rPr dirty="0" sz="1700">
                <a:latin typeface="LM Sans 17"/>
                <a:cs typeface="LM Sans 17"/>
              </a:rPr>
              <a:t> </a:t>
            </a:r>
            <a:r>
              <a:rPr dirty="0" sz="1700" spc="15">
                <a:latin typeface="LM Sans 17"/>
                <a:cs typeface="LM Sans 17"/>
              </a:rPr>
              <a:t>root</a:t>
            </a:r>
            <a:r>
              <a:rPr dirty="0" sz="1700">
                <a:latin typeface="LM Sans 17"/>
                <a:cs typeface="LM Sans 17"/>
              </a:rPr>
              <a:t> </a:t>
            </a:r>
            <a:r>
              <a:rPr dirty="0" sz="1700" i="1" spc="10">
                <a:latin typeface="LM Sans 17"/>
                <a:cs typeface="LM Sans 17"/>
              </a:rPr>
              <a:t>R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algn="l" pos="3678554"/>
              </a:tabLst>
            </a:pPr>
            <a:r>
              <a:rPr dirty="0" sz="1700">
                <a:solidFill>
                  <a:srgbClr val="006EB8"/>
                </a:solidFill>
                <a:latin typeface="LM Sans 17"/>
                <a:cs typeface="LM Sans 17"/>
              </a:rPr>
              <a:t>Output</a:t>
            </a:r>
            <a:r>
              <a:rPr dirty="0" sz="1700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dirty="0" sz="1700" lang="en-US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dirty="0" sz="1700" spc="10" smtClean="0">
                <a:latin typeface="LM Sans 17"/>
                <a:cs typeface="LM Sans 17"/>
              </a:rPr>
              <a:t>A</a:t>
            </a:r>
            <a:r>
              <a:rPr dirty="0" sz="1700" spc="5" smtClean="0">
                <a:latin typeface="LM Sans 17"/>
                <a:cs typeface="LM Sans 17"/>
              </a:rPr>
              <a:t> </a:t>
            </a:r>
            <a:r>
              <a:rPr dirty="0" sz="1700" spc="-5">
                <a:latin typeface="LM Sans 17"/>
                <a:cs typeface="LM Sans 17"/>
              </a:rPr>
              <a:t>li</a:t>
            </a:r>
            <a:r>
              <a:rPr dirty="0" sz="1700" spc="5">
                <a:latin typeface="LM Sans 17"/>
                <a:cs typeface="LM Sans 17"/>
              </a:rPr>
              <a:t>st of n</a:t>
            </a:r>
            <a:r>
              <a:rPr dirty="0" sz="1700" spc="50">
                <a:latin typeface="LM Sans 17"/>
                <a:cs typeface="LM Sans 17"/>
              </a:rPr>
              <a:t>o</a:t>
            </a:r>
            <a:r>
              <a:rPr dirty="0" sz="1700">
                <a:latin typeface="LM Sans 17"/>
                <a:cs typeface="LM Sans 17"/>
              </a:rPr>
              <a:t>de</a:t>
            </a:r>
            <a:r>
              <a:rPr dirty="0" sz="1700" spc="5">
                <a:latin typeface="LM Sans 17"/>
                <a:cs typeface="LM Sans 17"/>
              </a:rPr>
              <a:t>s with </a:t>
            </a:r>
            <a:r>
              <a:rPr dirty="0" sz="1700" spc="-45">
                <a:latin typeface="LM Sans 17"/>
                <a:cs typeface="LM Sans 17"/>
              </a:rPr>
              <a:t>k</a:t>
            </a:r>
            <a:r>
              <a:rPr dirty="0" sz="1700">
                <a:latin typeface="LM Sans 17"/>
                <a:cs typeface="LM Sans 17"/>
              </a:rPr>
              <a:t>e</a:t>
            </a:r>
            <a:r>
              <a:rPr dirty="0" sz="1700" spc="5">
                <a:latin typeface="LM Sans 17"/>
                <a:cs typeface="LM Sans 17"/>
              </a:rPr>
              <a:t>y </a:t>
            </a:r>
            <a:r>
              <a:rPr dirty="0" sz="1700" spc="55" smtClean="0">
                <a:latin typeface="LM Sans 17"/>
                <a:cs typeface="LM Sans 17"/>
              </a:rPr>
              <a:t>b</a:t>
            </a:r>
            <a:r>
              <a:rPr dirty="0" sz="1700" smtClean="0">
                <a:latin typeface="LM Sans 17"/>
                <a:cs typeface="LM Sans 17"/>
              </a:rPr>
              <a:t>e</a:t>
            </a:r>
            <a:r>
              <a:rPr dirty="0" sz="1700" spc="-45" smtClean="0">
                <a:latin typeface="LM Sans 17"/>
                <a:cs typeface="LM Sans 17"/>
              </a:rPr>
              <a:t>t</a:t>
            </a:r>
            <a:r>
              <a:rPr dirty="0" sz="1700" spc="-35" smtClean="0">
                <a:latin typeface="LM Sans 17"/>
                <a:cs typeface="LM Sans 17"/>
              </a:rPr>
              <a:t>w</a:t>
            </a:r>
            <a:r>
              <a:rPr dirty="0" sz="1700" smtClean="0">
                <a:latin typeface="LM Sans 17"/>
                <a:cs typeface="LM Sans 17"/>
              </a:rPr>
              <a:t>ee</a:t>
            </a:r>
            <a:r>
              <a:rPr dirty="0" sz="1700" spc="10" smtClean="0">
                <a:latin typeface="LM Sans 17"/>
                <a:cs typeface="LM Sans 17"/>
              </a:rPr>
              <a:t>n</a:t>
            </a:r>
            <a:r>
              <a:rPr dirty="0" sz="1700" lang="en-US">
                <a:latin typeface="LM Sans 17"/>
                <a:cs typeface="LM Sans 17"/>
              </a:rPr>
              <a:t> </a:t>
            </a:r>
            <a:r>
              <a:rPr dirty="0" sz="1700" i="1" spc="5" smtClean="0">
                <a:latin typeface="LM Sans 17"/>
                <a:cs typeface="LM Sans 17"/>
              </a:rPr>
              <a:t>x</a:t>
            </a:r>
            <a:r>
              <a:rPr dirty="0" sz="1700" lang="en-US" smtClean="0">
                <a:latin typeface="LM Sans 17"/>
                <a:cs typeface="LM Sans 17"/>
              </a:rPr>
              <a:t>        </a:t>
            </a:r>
            <a:r>
              <a:rPr dirty="0" sz="1700" spc="5" smtClean="0">
                <a:latin typeface="LM Sans 17"/>
                <a:cs typeface="LM Sans 17"/>
              </a:rPr>
              <a:t>and</a:t>
            </a:r>
            <a:r>
              <a:rPr dirty="0" sz="1700" smtClean="0">
                <a:latin typeface="LM Sans 17"/>
                <a:cs typeface="LM Sans 17"/>
              </a:rPr>
              <a:t> </a:t>
            </a:r>
            <a:r>
              <a:rPr dirty="0" sz="1700" i="1" spc="5">
                <a:latin typeface="LM Sans 17"/>
                <a:cs typeface="LM Sans 17"/>
              </a:rPr>
              <a:t>y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 txBox="1"/>
          <p:nvPr/>
        </p:nvSpPr>
        <p:spPr>
          <a:xfrm>
            <a:off x="347294" y="779457"/>
            <a:ext cx="25673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0">
                <a:latin typeface="Arial"/>
                <a:cs typeface="Arial"/>
              </a:rPr>
              <a:t>RangeSearch</a:t>
            </a:r>
            <a:r>
              <a:rPr dirty="0" sz="1700" spc="-70">
                <a:latin typeface="LM Sans 17"/>
                <a:cs typeface="LM Sans 17"/>
              </a:rPr>
              <a:t>(5</a:t>
            </a:r>
            <a:r>
              <a:rPr dirty="0" sz="1700" i="1" spc="-70">
                <a:latin typeface="LM Sans 12"/>
                <a:cs typeface="LM Sans 12"/>
              </a:rPr>
              <a:t>,</a:t>
            </a:r>
            <a:r>
              <a:rPr dirty="0" sz="1700" i="1" spc="-290">
                <a:latin typeface="LM Sans 12"/>
                <a:cs typeface="LM Sans 12"/>
              </a:rPr>
              <a:t> </a:t>
            </a:r>
            <a:r>
              <a:rPr dirty="0" sz="1700" spc="5">
                <a:latin typeface="LM Sans 17"/>
                <a:cs typeface="LM Sans 17"/>
              </a:rPr>
              <a:t>12).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66" name="object 4"/>
          <p:cNvSpPr/>
          <p:nvPr/>
        </p:nvSpPr>
        <p:spPr>
          <a:xfrm>
            <a:off x="696163" y="1318323"/>
            <a:ext cx="3215639" cy="13944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 txBox="1"/>
          <p:nvPr/>
        </p:nvSpPr>
        <p:spPr>
          <a:xfrm>
            <a:off x="347294" y="776409"/>
            <a:ext cx="24149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0">
                <a:latin typeface="Arial"/>
                <a:cs typeface="Arial"/>
              </a:rPr>
              <a:t>RangeSearch</a:t>
            </a:r>
            <a:r>
              <a:rPr dirty="0" sz="1700" spc="-70">
                <a:latin typeface="LM Sans 17"/>
                <a:cs typeface="LM Sans 17"/>
              </a:rPr>
              <a:t>(5</a:t>
            </a:r>
            <a:r>
              <a:rPr dirty="0" sz="1700" i="1" spc="-70">
                <a:latin typeface="LM Sans 12"/>
                <a:cs typeface="LM Sans 12"/>
              </a:rPr>
              <a:t>,</a:t>
            </a:r>
            <a:r>
              <a:rPr dirty="0" sz="1700" i="1" spc="-290">
                <a:latin typeface="LM Sans 12"/>
                <a:cs typeface="LM Sans 12"/>
              </a:rPr>
              <a:t> </a:t>
            </a:r>
            <a:r>
              <a:rPr dirty="0" sz="1700" spc="5">
                <a:latin typeface="LM Sans 17"/>
                <a:cs typeface="LM Sans 17"/>
              </a:rPr>
              <a:t>12).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69" name="object 4"/>
          <p:cNvSpPr/>
          <p:nvPr/>
        </p:nvSpPr>
        <p:spPr>
          <a:xfrm>
            <a:off x="696163" y="1315275"/>
            <a:ext cx="3215639" cy="140207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 txBox="1"/>
          <p:nvPr/>
        </p:nvSpPr>
        <p:spPr>
          <a:xfrm>
            <a:off x="347294" y="776409"/>
            <a:ext cx="24911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0">
                <a:latin typeface="Arial"/>
                <a:cs typeface="Arial"/>
              </a:rPr>
              <a:t>RangeSearch</a:t>
            </a:r>
            <a:r>
              <a:rPr dirty="0" sz="1700" spc="-70">
                <a:latin typeface="LM Sans 17"/>
                <a:cs typeface="LM Sans 17"/>
              </a:rPr>
              <a:t>(5</a:t>
            </a:r>
            <a:r>
              <a:rPr dirty="0" sz="1700" i="1" spc="-70">
                <a:latin typeface="LM Sans 12"/>
                <a:cs typeface="LM Sans 12"/>
              </a:rPr>
              <a:t>,</a:t>
            </a:r>
            <a:r>
              <a:rPr dirty="0" sz="1700" i="1" spc="-290">
                <a:latin typeface="LM Sans 12"/>
                <a:cs typeface="LM Sans 12"/>
              </a:rPr>
              <a:t> </a:t>
            </a:r>
            <a:r>
              <a:rPr dirty="0" sz="1700" spc="5">
                <a:latin typeface="LM Sans 17"/>
                <a:cs typeface="LM Sans 17"/>
              </a:rPr>
              <a:t>12).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696163" y="1315275"/>
            <a:ext cx="3215639" cy="140207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85" name="object 3"/>
          <p:cNvGrpSpPr/>
          <p:nvPr/>
        </p:nvGrpSpPr>
        <p:grpSpPr>
          <a:xfrm>
            <a:off x="289420" y="686701"/>
            <a:ext cx="4029710" cy="2430145"/>
            <a:chOff x="289420" y="686701"/>
            <a:chExt cx="4029710" cy="2430145"/>
          </a:xfrm>
        </p:grpSpPr>
        <p:sp>
          <p:nvSpPr>
            <p:cNvPr id="1048674" name="object 4"/>
            <p:cNvSpPr/>
            <p:nvPr/>
          </p:nvSpPr>
          <p:spPr>
            <a:xfrm>
              <a:off x="289420" y="686701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5"/>
            <p:cNvSpPr/>
            <p:nvPr/>
          </p:nvSpPr>
          <p:spPr>
            <a:xfrm>
              <a:off x="289420" y="1097610"/>
              <a:ext cx="4029710" cy="2019300"/>
            </a:xfrm>
            <a:custGeom>
              <a:avLst/>
              <a:ahLst/>
              <a:rect l="l" t="t" r="r" b="b"/>
              <a:pathLst>
                <a:path w="4029710" h="2019300">
                  <a:moveTo>
                    <a:pt x="4029151" y="0"/>
                  </a:moveTo>
                  <a:lnTo>
                    <a:pt x="0" y="0"/>
                  </a:lnTo>
                  <a:lnTo>
                    <a:pt x="0" y="2019071"/>
                  </a:lnTo>
                  <a:lnTo>
                    <a:pt x="4029151" y="2019071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6" name="object 6"/>
          <p:cNvSpPr txBox="1"/>
          <p:nvPr/>
        </p:nvSpPr>
        <p:spPr>
          <a:xfrm>
            <a:off x="347294" y="497492"/>
            <a:ext cx="4262806" cy="2622769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3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RangeSearch(</a:t>
            </a:r>
            <a:r>
              <a:rPr dirty="0" sz="2050" i="1" spc="3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dirty="0" sz="2050" i="1" spc="-47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dirty="0" sz="2050" i="1" spc="-33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 i="1" spc="11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y,</a:t>
            </a:r>
            <a:r>
              <a:rPr dirty="0" sz="2050" i="1" spc="-34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 i="1" spc="9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dirty="0" sz="2050" spc="9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dirty="0" sz="1700" i="1" spc="295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dirty="0" sz="1700" i="1" spc="-13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625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dirty="0" sz="1700" i="1" spc="295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dirty="0" sz="1700" spc="2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dirty="0" sz="1700" i="1" spc="2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dirty="0" sz="1700" i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dirty="0" sz="1700" i="1" spc="8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dirty="0" sz="1700" spc="8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dirty="0" sz="1700" lang="en-US" spc="8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dirty="0" sz="1700" lang="en-US" spc="85" smtClean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dirty="0" sz="1700" spc="85" smtClean="0"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r>
              <a:rPr dirty="0" sz="1700" lang="en-US" spc="85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40" err="1" smtClean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-4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dirty="0" sz="1700" spc="-4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9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dirty="0" sz="1700" i="1" spc="-35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dirty="0" sz="1700" i="1" spc="-90">
                <a:latin typeface="Consolas" panose="020B0609020204030204" pitchFamily="49" charset="0"/>
                <a:cs typeface="Consolas" panose="020B0609020204030204" pitchFamily="49" charset="0"/>
              </a:rPr>
              <a:t>≥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dirty="0" sz="1700" i="1" spc="-43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39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231775" marR="276860">
              <a:lnSpc>
                <a:spcPct val="107400"/>
              </a:lnSpc>
            </a:pP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dirty="0" sz="1700" i="1" spc="-8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295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dirty="0" sz="1700" i="1" spc="-9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-7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dirty="0" sz="1700" spc="-70">
                <a:latin typeface="Consolas" panose="020B0609020204030204" pitchFamily="49" charset="0"/>
                <a:cs typeface="Consolas" panose="020B0609020204030204" pitchFamily="49" charset="0"/>
              </a:rPr>
              <a:t>Append(</a:t>
            </a:r>
            <a:r>
              <a:rPr dirty="0" sz="1700" i="1" spc="-7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700" i="1" spc="-39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dirty="0" sz="1700" lang="en-US" spc="5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231775" marR="276860">
              <a:lnSpc>
                <a:spcPct val="107400"/>
              </a:lnSpc>
            </a:pPr>
            <a:r>
              <a:rPr dirty="0" sz="1700" i="1" spc="10" smtClean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dirty="0" sz="1700" i="1" spc="295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dirty="0" sz="1700" i="1" spc="-3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-1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dirty="0" sz="1700" i="1" spc="-1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700" spc="5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5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>
            <a:spLocks noGrp="1"/>
          </p:cNvSpPr>
          <p:nvPr>
            <p:ph type="title"/>
          </p:nvPr>
        </p:nvSpPr>
        <p:spPr>
          <a:xfrm>
            <a:off x="1957463" y="71245"/>
            <a:ext cx="6934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70">
                <a:latin typeface="Trebuchet MS"/>
                <a:cs typeface="Trebuchet MS"/>
              </a:rPr>
              <a:t>Insert</a:t>
            </a:r>
          </a:p>
        </p:txBody>
      </p:sp>
      <p:grpSp>
        <p:nvGrpSpPr>
          <p:cNvPr id="87" name="object 3"/>
          <p:cNvGrpSpPr/>
          <p:nvPr/>
        </p:nvGrpSpPr>
        <p:grpSpPr>
          <a:xfrm>
            <a:off x="289420" y="1164031"/>
            <a:ext cx="4029710" cy="1236980"/>
            <a:chOff x="289420" y="1164031"/>
            <a:chExt cx="4029710" cy="1236980"/>
          </a:xfrm>
        </p:grpSpPr>
        <p:sp>
          <p:nvSpPr>
            <p:cNvPr id="1048678" name="object 4"/>
            <p:cNvSpPr/>
            <p:nvPr/>
          </p:nvSpPr>
          <p:spPr>
            <a:xfrm>
              <a:off x="289420" y="1164031"/>
              <a:ext cx="4029710" cy="327025"/>
            </a:xfrm>
            <a:custGeom>
              <a:avLst/>
              <a:ah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5"/>
            <p:cNvSpPr/>
            <p:nvPr/>
          </p:nvSpPr>
          <p:spPr>
            <a:xfrm>
              <a:off x="289420" y="1490484"/>
              <a:ext cx="4029710" cy="910590"/>
            </a:xfrm>
            <a:custGeom>
              <a:avLst/>
              <a:ah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0" name="object 6"/>
          <p:cNvSpPr txBox="1"/>
          <p:nvPr/>
        </p:nvSpPr>
        <p:spPr>
          <a:xfrm>
            <a:off x="347294" y="1137824"/>
            <a:ext cx="3710356" cy="1105535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endParaRPr dirty="0" sz="205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algn="l" pos="1228725"/>
              </a:tabLst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dirty="0" sz="1700" spc="5">
                <a:latin typeface="LM Sans 17"/>
                <a:cs typeface="LM Sans 17"/>
              </a:rPr>
              <a:t>Key	</a:t>
            </a:r>
            <a:r>
              <a:rPr dirty="0" sz="1700" i="1" spc="5">
                <a:latin typeface="LM Sans 17"/>
                <a:cs typeface="LM Sans 17"/>
              </a:rPr>
              <a:t>k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 spc="15">
                <a:latin typeface="LM Sans 17"/>
                <a:cs typeface="LM Sans 17"/>
              </a:rPr>
              <a:t>root</a:t>
            </a:r>
            <a:r>
              <a:rPr dirty="0" sz="1700" spc="75">
                <a:latin typeface="LM Sans 17"/>
                <a:cs typeface="LM Sans 17"/>
              </a:rPr>
              <a:t> </a:t>
            </a:r>
            <a:r>
              <a:rPr dirty="0" sz="1700" i="1" spc="10">
                <a:latin typeface="LM Sans 17"/>
                <a:cs typeface="LM Sans 17"/>
              </a:rPr>
              <a:t>R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70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dirty="0" sz="1700">
                <a:latin typeface="LM Sans 17"/>
                <a:cs typeface="LM Sans 17"/>
              </a:rPr>
              <a:t>Adds </a:t>
            </a:r>
            <a:r>
              <a:rPr dirty="0" sz="1700" spc="15">
                <a:latin typeface="LM Sans 17"/>
                <a:cs typeface="LM Sans 17"/>
              </a:rPr>
              <a:t>node </a:t>
            </a:r>
            <a:r>
              <a:rPr dirty="0" sz="1700" spc="5">
                <a:latin typeface="LM Sans 17"/>
                <a:cs typeface="LM Sans 17"/>
              </a:rPr>
              <a:t>with</a:t>
            </a:r>
            <a:r>
              <a:rPr dirty="0" sz="1700" spc="-45">
                <a:latin typeface="LM Sans 17"/>
                <a:cs typeface="LM Sans 17"/>
              </a:rPr>
              <a:t> </a:t>
            </a:r>
            <a:r>
              <a:rPr dirty="0" sz="1700" spc="-15">
                <a:latin typeface="LM Sans 17"/>
                <a:cs typeface="LM Sans 17"/>
              </a:rPr>
              <a:t>key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81" name="object 7"/>
          <p:cNvSpPr txBox="1"/>
          <p:nvPr/>
        </p:nvSpPr>
        <p:spPr>
          <a:xfrm>
            <a:off x="2979902" y="1955032"/>
            <a:ext cx="1382548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i="1" spc="5">
                <a:latin typeface="LM Sans 17"/>
                <a:cs typeface="LM Sans 17"/>
              </a:rPr>
              <a:t>k </a:t>
            </a:r>
            <a:r>
              <a:rPr dirty="0" sz="1700" spc="5">
                <a:latin typeface="LM Sans 17"/>
                <a:cs typeface="LM Sans 17"/>
              </a:rPr>
              <a:t>to the</a:t>
            </a:r>
            <a:r>
              <a:rPr dirty="0" sz="1700" spc="7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tree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1662810" y="71245"/>
            <a:ext cx="128206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dirty="0" sz="2450" spc="-6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 txBox="1"/>
          <p:nvPr/>
        </p:nvSpPr>
        <p:spPr>
          <a:xfrm>
            <a:off x="347294" y="538665"/>
            <a:ext cx="946150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0">
                <a:latin typeface="Arial"/>
                <a:cs typeface="Arial"/>
              </a:rPr>
              <a:t>Insert</a:t>
            </a:r>
            <a:r>
              <a:rPr dirty="0" sz="1700" spc="10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84" name="object 4"/>
          <p:cNvSpPr/>
          <p:nvPr/>
        </p:nvSpPr>
        <p:spPr>
          <a:xfrm>
            <a:off x="696163" y="1077531"/>
            <a:ext cx="3215639" cy="138683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/>
          <p:nvPr/>
        </p:nvSpPr>
        <p:spPr>
          <a:xfrm>
            <a:off x="1662810" y="71245"/>
            <a:ext cx="128206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dirty="0" sz="2450" spc="-6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 txBox="1"/>
          <p:nvPr/>
        </p:nvSpPr>
        <p:spPr>
          <a:xfrm>
            <a:off x="347294" y="538665"/>
            <a:ext cx="946150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0">
                <a:latin typeface="Arial"/>
                <a:cs typeface="Arial"/>
              </a:rPr>
              <a:t>Insert</a:t>
            </a:r>
            <a:r>
              <a:rPr dirty="0" sz="1700" spc="10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87" name="object 4"/>
          <p:cNvSpPr/>
          <p:nvPr/>
        </p:nvSpPr>
        <p:spPr>
          <a:xfrm>
            <a:off x="696163" y="1077531"/>
            <a:ext cx="3215639" cy="199643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91" name="object 3"/>
          <p:cNvGrpSpPr/>
          <p:nvPr/>
        </p:nvGrpSpPr>
        <p:grpSpPr>
          <a:xfrm>
            <a:off x="289420" y="1132065"/>
            <a:ext cx="4029710" cy="1316990"/>
            <a:chOff x="289420" y="1132065"/>
            <a:chExt cx="4029710" cy="1316990"/>
          </a:xfrm>
        </p:grpSpPr>
        <p:sp>
          <p:nvSpPr>
            <p:cNvPr id="1048689" name="object 4"/>
            <p:cNvSpPr/>
            <p:nvPr/>
          </p:nvSpPr>
          <p:spPr>
            <a:xfrm>
              <a:off x="289420" y="1132065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33"/>
                  </a:moveTo>
                  <a:lnTo>
                    <a:pt x="4029151" y="41093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33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0" name="object 5"/>
            <p:cNvSpPr/>
            <p:nvPr/>
          </p:nvSpPr>
          <p:spPr>
            <a:xfrm>
              <a:off x="289420" y="1542999"/>
              <a:ext cx="4029710" cy="906144"/>
            </a:xfrm>
            <a:custGeom>
              <a:avLst/>
              <a:ahLst/>
              <a:rect l="l" t="t" r="r" b="b"/>
              <a:pathLst>
                <a:path w="4029710" h="906144">
                  <a:moveTo>
                    <a:pt x="4029151" y="0"/>
                  </a:moveTo>
                  <a:lnTo>
                    <a:pt x="0" y="0"/>
                  </a:lnTo>
                  <a:lnTo>
                    <a:pt x="0" y="905637"/>
                  </a:lnTo>
                  <a:lnTo>
                    <a:pt x="4029151" y="90563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1" name="object 6"/>
          <p:cNvSpPr txBox="1"/>
          <p:nvPr/>
        </p:nvSpPr>
        <p:spPr>
          <a:xfrm>
            <a:off x="347294" y="942840"/>
            <a:ext cx="3873500" cy="1492250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18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dirty="0" sz="2050" spc="18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dirty="0" sz="2050" i="1" spc="180">
                <a:solidFill>
                  <a:srgbClr val="FF0000"/>
                </a:solidFill>
                <a:latin typeface="LM Sans 17"/>
                <a:cs typeface="LM Sans 17"/>
              </a:rPr>
              <a:t>k</a:t>
            </a:r>
            <a:r>
              <a:rPr dirty="0" sz="2050" i="1" spc="180">
                <a:solidFill>
                  <a:srgbClr val="FF0000"/>
                </a:solidFill>
                <a:latin typeface="LM Sans 12"/>
                <a:cs typeface="LM Sans 12"/>
              </a:rPr>
              <a:t>,</a:t>
            </a:r>
            <a:r>
              <a:rPr dirty="0" sz="2050" i="1" spc="-330">
                <a:solidFill>
                  <a:srgbClr val="FF0000"/>
                </a:solidFill>
                <a:latin typeface="LM Sans 12"/>
                <a:cs typeface="LM Sans 12"/>
              </a:rPr>
              <a:t> </a:t>
            </a:r>
            <a:r>
              <a:rPr dirty="0" sz="2050" i="1" spc="90">
                <a:solidFill>
                  <a:srgbClr val="FF0000"/>
                </a:solidFill>
                <a:latin typeface="LM Sans 17"/>
                <a:cs typeface="LM Sans 17"/>
              </a:rPr>
              <a:t>R</a:t>
            </a:r>
            <a:r>
              <a:rPr dirty="0" sz="2050" spc="9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dirty="0" sz="205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00" i="1" spc="10">
                <a:latin typeface="LM Sans 17"/>
                <a:cs typeface="LM Sans 17"/>
              </a:rPr>
              <a:t>P </a:t>
            </a:r>
            <a:r>
              <a:rPr dirty="0" sz="1700" i="1" spc="295">
                <a:latin typeface="DejaVu Sans"/>
                <a:cs typeface="DejaVu Sans"/>
              </a:rPr>
              <a:t>←</a:t>
            </a:r>
            <a:r>
              <a:rPr dirty="0" sz="1700" i="1" spc="-305">
                <a:latin typeface="DejaVu Sans"/>
                <a:cs typeface="DejaVu Sans"/>
              </a:rPr>
              <a:t> </a:t>
            </a:r>
            <a:r>
              <a:rPr dirty="0" sz="1700" spc="40">
                <a:latin typeface="Arial"/>
                <a:cs typeface="Arial"/>
              </a:rPr>
              <a:t>Find</a:t>
            </a:r>
            <a:r>
              <a:rPr dirty="0" sz="1700" spc="40">
                <a:latin typeface="LM Sans 17"/>
                <a:cs typeface="LM Sans 17"/>
              </a:rPr>
              <a:t>(</a:t>
            </a:r>
            <a:r>
              <a:rPr dirty="0" sz="1700" i="1" spc="40">
                <a:latin typeface="LM Sans 17"/>
                <a:cs typeface="LM Sans 17"/>
              </a:rPr>
              <a:t>k</a:t>
            </a:r>
            <a:r>
              <a:rPr dirty="0" sz="1700" i="1" spc="40">
                <a:latin typeface="LM Sans 12"/>
                <a:cs typeface="LM Sans 12"/>
              </a:rPr>
              <a:t>, </a:t>
            </a:r>
            <a:r>
              <a:rPr dirty="0" sz="1700" i="1" spc="80">
                <a:latin typeface="LM Sans 17"/>
                <a:cs typeface="LM Sans 17"/>
              </a:rPr>
              <a:t>R</a:t>
            </a:r>
            <a:r>
              <a:rPr dirty="0" sz="1700" spc="80">
                <a:latin typeface="LM Sans 17"/>
                <a:cs typeface="LM Sans 17"/>
              </a:rPr>
              <a:t>)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algn="l" pos="2653030"/>
              </a:tabLst>
            </a:pPr>
            <a:r>
              <a:rPr dirty="0" sz="1700" spc="-150">
                <a:latin typeface="Arial"/>
                <a:cs typeface="Arial"/>
              </a:rPr>
              <a:t>Add   </a:t>
            </a:r>
            <a:r>
              <a:rPr dirty="0" sz="1700" spc="-180" smtClean="0">
                <a:latin typeface="Arial"/>
                <a:cs typeface="Arial"/>
              </a:rPr>
              <a:t>new   </a:t>
            </a:r>
            <a:r>
              <a:rPr dirty="0" sz="1700" spc="-85">
                <a:latin typeface="Arial"/>
                <a:cs typeface="Arial"/>
              </a:rPr>
              <a:t>node  </a:t>
            </a:r>
            <a:r>
              <a:rPr dirty="0" sz="1700" spc="100">
                <a:latin typeface="Arial"/>
                <a:cs typeface="Arial"/>
              </a:rPr>
              <a:t>with</a:t>
            </a:r>
            <a:r>
              <a:rPr dirty="0" sz="1700" spc="37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key</a:t>
            </a:r>
            <a:r>
              <a:rPr dirty="0" sz="1700" spc="390">
                <a:latin typeface="Arial"/>
                <a:cs typeface="Arial"/>
              </a:rPr>
              <a:t> </a:t>
            </a:r>
            <a:r>
              <a:rPr dirty="0" sz="1700" i="1" spc="5">
                <a:latin typeface="LM Sans 17"/>
                <a:cs typeface="LM Sans 17"/>
              </a:rPr>
              <a:t>k	</a:t>
            </a:r>
            <a:r>
              <a:rPr dirty="0" sz="1700" spc="-40">
                <a:latin typeface="Arial"/>
                <a:cs typeface="Arial"/>
              </a:rPr>
              <a:t>as </a:t>
            </a:r>
            <a:r>
              <a:rPr dirty="0" sz="1700" spc="160">
                <a:latin typeface="Arial"/>
                <a:cs typeface="Arial"/>
              </a:rPr>
              <a:t>child</a:t>
            </a:r>
            <a:r>
              <a:rPr dirty="0" sz="1700" spc="305">
                <a:latin typeface="Arial"/>
                <a:cs typeface="Arial"/>
              </a:rPr>
              <a:t> </a:t>
            </a:r>
            <a:r>
              <a:rPr dirty="0" sz="1700" spc="150">
                <a:latin typeface="Arial"/>
                <a:cs typeface="Arial"/>
              </a:rPr>
              <a:t>of</a:t>
            </a:r>
            <a:endParaRPr dirty="0"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700" i="1" spc="10">
                <a:latin typeface="LM Sans 17"/>
                <a:cs typeface="LM Sans 17"/>
              </a:rPr>
              <a:t>P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>
            <a:spLocks noGrp="1"/>
          </p:cNvSpPr>
          <p:nvPr>
            <p:ph type="title"/>
          </p:nvPr>
        </p:nvSpPr>
        <p:spPr>
          <a:xfrm>
            <a:off x="1909622" y="71245"/>
            <a:ext cx="78930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Delete</a:t>
            </a:r>
          </a:p>
        </p:txBody>
      </p:sp>
      <p:grpSp>
        <p:nvGrpSpPr>
          <p:cNvPr id="93" name="object 3"/>
          <p:cNvGrpSpPr/>
          <p:nvPr/>
        </p:nvGrpSpPr>
        <p:grpSpPr>
          <a:xfrm>
            <a:off x="289420" y="1160653"/>
            <a:ext cx="4029710" cy="1245235"/>
            <a:chOff x="289420" y="1160653"/>
            <a:chExt cx="4029710" cy="1245235"/>
          </a:xfrm>
        </p:grpSpPr>
        <p:sp>
          <p:nvSpPr>
            <p:cNvPr id="1048693" name="object 4"/>
            <p:cNvSpPr/>
            <p:nvPr/>
          </p:nvSpPr>
          <p:spPr>
            <a:xfrm>
              <a:off x="289420" y="1160653"/>
              <a:ext cx="4029710" cy="335280"/>
            </a:xfrm>
            <a:custGeom>
              <a:avLst/>
              <a:ah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5"/>
            <p:cNvSpPr/>
            <p:nvPr/>
          </p:nvSpPr>
          <p:spPr>
            <a:xfrm>
              <a:off x="289420" y="1495552"/>
              <a:ext cx="4029710" cy="910590"/>
            </a:xfrm>
            <a:custGeom>
              <a:avLst/>
              <a:ah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5" name="object 6"/>
          <p:cNvSpPr txBox="1"/>
          <p:nvPr/>
        </p:nvSpPr>
        <p:spPr>
          <a:xfrm>
            <a:off x="347294" y="1142892"/>
            <a:ext cx="3176956" cy="1109918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5">
                <a:solidFill>
                  <a:srgbClr val="006EB8"/>
                </a:solidFill>
                <a:latin typeface="Trebuchet MS"/>
                <a:cs typeface="Trebuchet MS"/>
              </a:rPr>
              <a:t>Delete</a:t>
            </a:r>
            <a:endParaRPr dirty="0" sz="205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algn="l" pos="1351915"/>
              </a:tabLst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dirty="0" sz="1700" spc="5">
                <a:latin typeface="LM Sans 17"/>
                <a:cs typeface="LM Sans 17"/>
              </a:rPr>
              <a:t>Node	</a:t>
            </a:r>
            <a:r>
              <a:rPr dirty="0" sz="1700" i="1" spc="10">
                <a:latin typeface="LM Sans 17"/>
                <a:cs typeface="LM Sans 17"/>
              </a:rPr>
              <a:t>N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dirty="0" sz="1700" spc="5">
                <a:latin typeface="LM Sans 17"/>
                <a:cs typeface="LM Sans 17"/>
              </a:rPr>
              <a:t>Removes</a:t>
            </a:r>
            <a:r>
              <a:rPr dirty="0" sz="1700" spc="-40">
                <a:latin typeface="LM Sans 17"/>
                <a:cs typeface="LM Sans 17"/>
              </a:rPr>
              <a:t> </a:t>
            </a:r>
            <a:r>
              <a:rPr dirty="0" sz="1700" spc="15">
                <a:latin typeface="LM Sans 17"/>
                <a:cs typeface="LM Sans 17"/>
              </a:rPr>
              <a:t>node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96" name="object 7"/>
          <p:cNvSpPr txBox="1"/>
          <p:nvPr/>
        </p:nvSpPr>
        <p:spPr>
          <a:xfrm>
            <a:off x="2588717" y="1960100"/>
            <a:ext cx="1926133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i="1" spc="10">
                <a:latin typeface="LM Sans 17"/>
                <a:cs typeface="LM Sans 17"/>
              </a:rPr>
              <a:t>N </a:t>
            </a:r>
            <a:r>
              <a:rPr dirty="0" sz="1700" spc="5">
                <a:latin typeface="LM Sans 17"/>
                <a:cs typeface="LM Sans 17"/>
              </a:rPr>
              <a:t>from the</a:t>
            </a:r>
            <a:r>
              <a:rPr dirty="0" sz="1700" spc="9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tree</a:t>
            </a:r>
          </a:p>
        </p:txBody>
      </p:sp>
    </p:spTree>
  </p:cSld>
  <p:clrMapOvr>
    <a:masterClrMapping/>
  </p:clrMapOvr>
  <p:transition>
    <p:cut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289420" y="658977"/>
            <a:ext cx="4029710" cy="386080"/>
          </a:xfrm>
          <a:custGeom>
            <a:avLst/>
            <a:ah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bIns="0" lIns="0" rIns="0" rtlCol="0" tIns="0" wrap="square"/>
          <a:p/>
        </p:txBody>
      </p:sp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347294" y="641216"/>
            <a:ext cx="2010410" cy="624203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0" dirty="0" sz="2050" spc="-14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b="0" dirty="0" sz="2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dirty="0" sz="2050" spc="-155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54" name="object 4"/>
          <p:cNvGrpSpPr/>
          <p:nvPr/>
        </p:nvGrpSpPr>
        <p:grpSpPr>
          <a:xfrm>
            <a:off x="289420" y="1044905"/>
            <a:ext cx="4029710" cy="1467485"/>
            <a:chOff x="289420" y="1044905"/>
            <a:chExt cx="4029710" cy="1467485"/>
          </a:xfrm>
        </p:grpSpPr>
        <p:sp>
          <p:nvSpPr>
            <p:cNvPr id="1048598" name="object 5"/>
            <p:cNvSpPr/>
            <p:nvPr/>
          </p:nvSpPr>
          <p:spPr>
            <a:xfrm>
              <a:off x="289420" y="1044905"/>
              <a:ext cx="4029710" cy="1467485"/>
            </a:xfrm>
            <a:custGeom>
              <a:avLst/>
              <a:ahLst/>
              <a:rect l="l" t="t" r="r" b="b"/>
              <a:pathLst>
                <a:path w="4029710" h="1467485">
                  <a:moveTo>
                    <a:pt x="4029151" y="0"/>
                  </a:moveTo>
                  <a:lnTo>
                    <a:pt x="0" y="0"/>
                  </a:lnTo>
                  <a:lnTo>
                    <a:pt x="0" y="1466913"/>
                  </a:lnTo>
                  <a:lnTo>
                    <a:pt x="4029151" y="146691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6"/>
            <p:cNvSpPr/>
            <p:nvPr/>
          </p:nvSpPr>
          <p:spPr>
            <a:xfrm>
              <a:off x="566712" y="1330388"/>
              <a:ext cx="94615" cy="688975"/>
            </a:xfrm>
            <a:custGeom>
              <a:avLst/>
              <a:ahLst/>
              <a:rect l="l" t="t" r="r" b="b"/>
              <a:pathLst>
                <a:path w="94615" h="688975">
                  <a:moveTo>
                    <a:pt x="94094" y="594664"/>
                  </a:moveTo>
                  <a:lnTo>
                    <a:pt x="0" y="594664"/>
                  </a:lnTo>
                  <a:lnTo>
                    <a:pt x="0" y="688759"/>
                  </a:lnTo>
                  <a:lnTo>
                    <a:pt x="94094" y="688759"/>
                  </a:lnTo>
                  <a:lnTo>
                    <a:pt x="94094" y="594664"/>
                  </a:lnTo>
                  <a:close/>
                </a:path>
                <a:path w="94615" h="68897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0" name="object 7"/>
          <p:cNvSpPr txBox="1"/>
          <p:nvPr/>
        </p:nvSpPr>
        <p:spPr>
          <a:xfrm>
            <a:off x="748385" y="1177151"/>
            <a:ext cx="3446779" cy="11169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187960">
              <a:lnSpc>
                <a:spcPct val="107400"/>
              </a:lnSpc>
              <a:spcBef>
                <a:spcPts val="95"/>
              </a:spcBef>
            </a:pP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Implement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basic </a:t>
            </a: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operations </a:t>
            </a:r>
            <a:r>
              <a:rPr dirty="0" sz="1700" spc="10">
                <a:solidFill>
                  <a:srgbClr val="FFFFFF"/>
                </a:solidFill>
                <a:latin typeface="LM Sans 17"/>
                <a:cs typeface="LM Sans 17"/>
              </a:rPr>
              <a:t>on </a:t>
            </a:r>
            <a:r>
              <a:rPr dirty="0" sz="1700" spc="-5">
                <a:solidFill>
                  <a:srgbClr val="FFFFFF"/>
                </a:solidFill>
                <a:latin typeface="LM Sans 17"/>
                <a:cs typeface="LM Sans 17"/>
              </a:rPr>
              <a:t>Binary 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Search </a:t>
            </a:r>
            <a:r>
              <a:rPr dirty="0" sz="1700" spc="-15">
                <a:solidFill>
                  <a:srgbClr val="FFFFFF"/>
                </a:solidFill>
                <a:latin typeface="LM Sans 17"/>
                <a:cs typeface="LM Sans 17"/>
              </a:rPr>
              <a:t>Trees.</a:t>
            </a:r>
            <a:endParaRPr sz="1700">
              <a:latin typeface="LM Sans 17"/>
              <a:cs typeface="LM Sans 17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Understand </a:t>
            </a:r>
            <a:r>
              <a:rPr dirty="0" sz="1700" spc="10">
                <a:solidFill>
                  <a:srgbClr val="FFFFFF"/>
                </a:solidFill>
                <a:latin typeface="LM Sans 17"/>
                <a:cs typeface="LM Sans 17"/>
              </a:rPr>
              <a:t>some </a:t>
            </a: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of the </a:t>
            </a:r>
            <a:r>
              <a:rPr dirty="0" sz="1700" spc="-5">
                <a:solidFill>
                  <a:srgbClr val="FFFFFF"/>
                </a:solidFill>
                <a:latin typeface="LM Sans 17"/>
                <a:cs typeface="LM Sans 17"/>
              </a:rPr>
              <a:t>difficulties </a:t>
            </a: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with  making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LM Sans 17"/>
                <a:cs typeface="LM Sans 17"/>
              </a:rPr>
              <a:t>updates.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>
            <a:spLocks noGrp="1"/>
          </p:cNvSpPr>
          <p:nvPr>
            <p:ph type="title"/>
          </p:nvPr>
        </p:nvSpPr>
        <p:spPr>
          <a:xfrm>
            <a:off x="1750377" y="71245"/>
            <a:ext cx="110871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60">
                <a:latin typeface="Trebuchet MS"/>
                <a:cs typeface="Trebuchet MS"/>
              </a:rPr>
              <a:t>Difficul</a:t>
            </a:r>
            <a:r>
              <a:rPr b="0" dirty="0" spc="-220">
                <a:latin typeface="Trebuchet MS"/>
                <a:cs typeface="Trebuchet MS"/>
              </a:rPr>
              <a:t>t</a:t>
            </a:r>
            <a:r>
              <a:rPr b="0" dirty="0" spc="-170">
                <a:latin typeface="Trebuchet MS"/>
                <a:cs typeface="Trebuchet MS"/>
              </a:rPr>
              <a:t>y</a:t>
            </a:r>
          </a:p>
        </p:txBody>
      </p:sp>
      <p:sp>
        <p:nvSpPr>
          <p:cNvPr id="1048698" name="object 3"/>
          <p:cNvSpPr txBox="1"/>
          <p:nvPr/>
        </p:nvSpPr>
        <p:spPr>
          <a:xfrm>
            <a:off x="347294" y="655181"/>
            <a:ext cx="3253156" cy="58229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700" spc="5">
                <a:latin typeface="LM Sans 17"/>
                <a:cs typeface="LM Sans 17"/>
              </a:rPr>
              <a:t>Cannot simply</a:t>
            </a:r>
            <a:r>
              <a:rPr dirty="0" sz="1700" spc="-35">
                <a:latin typeface="LM Sans 17"/>
                <a:cs typeface="LM Sans 17"/>
              </a:rPr>
              <a:t> </a:t>
            </a:r>
            <a:r>
              <a:rPr dirty="0" sz="1700" spc="5">
                <a:latin typeface="LM Sans 17"/>
                <a:cs typeface="LM Sans 17"/>
              </a:rPr>
              <a:t>remove.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700" spc="25">
                <a:latin typeface="Arial"/>
                <a:cs typeface="Arial"/>
              </a:rPr>
              <a:t>Delete</a:t>
            </a:r>
            <a:r>
              <a:rPr dirty="0" sz="1700" spc="25">
                <a:latin typeface="LM Sans 17"/>
                <a:cs typeface="LM Sans 17"/>
              </a:rPr>
              <a:t>(13)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99" name="object 4"/>
          <p:cNvSpPr/>
          <p:nvPr/>
        </p:nvSpPr>
        <p:spPr>
          <a:xfrm>
            <a:off x="696163" y="1488389"/>
            <a:ext cx="3215639" cy="138684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1048708" name="object 3"/>
          <p:cNvSpPr/>
          <p:nvPr/>
        </p:nvSpPr>
        <p:spPr>
          <a:xfrm>
            <a:off x="476865" y="940981"/>
            <a:ext cx="1722578" cy="15341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1048713" name="object 3"/>
          <p:cNvSpPr/>
          <p:nvPr/>
        </p:nvSpPr>
        <p:spPr>
          <a:xfrm>
            <a:off x="476865" y="940981"/>
            <a:ext cx="1722578" cy="19405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1048718" name="object 3"/>
          <p:cNvSpPr/>
          <p:nvPr/>
        </p:nvSpPr>
        <p:spPr>
          <a:xfrm>
            <a:off x="476865" y="940981"/>
            <a:ext cx="1722578" cy="19405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1048723" name="object 3"/>
          <p:cNvSpPr/>
          <p:nvPr/>
        </p:nvSpPr>
        <p:spPr>
          <a:xfrm>
            <a:off x="476865" y="940981"/>
            <a:ext cx="4060000" cy="19405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20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111" name="object 3"/>
          <p:cNvGrpSpPr/>
          <p:nvPr/>
        </p:nvGrpSpPr>
        <p:grpSpPr>
          <a:xfrm>
            <a:off x="171450" y="778611"/>
            <a:ext cx="4225430" cy="2200275"/>
            <a:chOff x="289420" y="778611"/>
            <a:chExt cx="4029710" cy="2200275"/>
          </a:xfrm>
        </p:grpSpPr>
        <p:sp>
          <p:nvSpPr>
            <p:cNvPr id="1048728" name="object 4"/>
            <p:cNvSpPr/>
            <p:nvPr/>
          </p:nvSpPr>
          <p:spPr>
            <a:xfrm>
              <a:off x="289420" y="778611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9" name="object 5"/>
            <p:cNvSpPr/>
            <p:nvPr/>
          </p:nvSpPr>
          <p:spPr>
            <a:xfrm>
              <a:off x="289420" y="1189520"/>
              <a:ext cx="4029710" cy="1789430"/>
            </a:xfrm>
            <a:custGeom>
              <a:avLst/>
              <a:ahLst/>
              <a:rect l="l" t="t" r="r" b="b"/>
              <a:pathLst>
                <a:path w="4029710" h="1789430">
                  <a:moveTo>
                    <a:pt x="4029151" y="0"/>
                  </a:moveTo>
                  <a:lnTo>
                    <a:pt x="0" y="0"/>
                  </a:lnTo>
                  <a:lnTo>
                    <a:pt x="0" y="1789290"/>
                  </a:lnTo>
                  <a:lnTo>
                    <a:pt x="4029151" y="178929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0" name="object 6"/>
          <p:cNvSpPr txBox="1"/>
          <p:nvPr/>
        </p:nvSpPr>
        <p:spPr>
          <a:xfrm>
            <a:off x="229324" y="589386"/>
            <a:ext cx="4167556" cy="2350131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1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</a:t>
            </a:r>
            <a:r>
              <a:rPr dirty="0" sz="2050" i="1" spc="1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2050" i="1" spc="-47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7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7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dirty="0" sz="1700" spc="1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1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75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12700" marR="831215">
              <a:lnSpc>
                <a:spcPct val="107400"/>
              </a:lnSpc>
            </a:pPr>
            <a:r>
              <a:rPr dirty="0" sz="1700" spc="-195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dirty="0" sz="1700" spc="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dirty="0" sz="1700" spc="39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dirty="0" sz="1700" spc="-35">
                <a:latin typeface="Consolas" panose="020B0609020204030204" pitchFamily="49" charset="0"/>
                <a:cs typeface="Consolas" panose="020B0609020204030204" pitchFamily="49" charset="0"/>
              </a:rPr>
              <a:t>promote </a:t>
            </a:r>
            <a:r>
              <a:rPr dirty="0" sz="1700" i="1" spc="125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dirty="0" sz="1700" spc="125">
                <a:latin typeface="Consolas" panose="020B0609020204030204" pitchFamily="49" charset="0"/>
                <a:cs typeface="Consolas" panose="020B0609020204030204" pitchFamily="49" charset="0"/>
              </a:rPr>
              <a:t>Left  </a:t>
            </a:r>
            <a:r>
              <a:rPr dirty="0" sz="1700" spc="14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marR="2021205">
              <a:lnSpc>
                <a:spcPct val="100000"/>
              </a:lnSpc>
              <a:spcBef>
                <a:spcPts val="155"/>
              </a:spcBef>
            </a:pP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dirty="0" sz="1700" i="1" spc="295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dirty="0" sz="1700" i="1" spc="-31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-1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dirty="0" sz="1700" i="1" spc="-1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marR="2007870">
              <a:lnSpc>
                <a:spcPct val="100000"/>
              </a:lnSpc>
              <a:spcBef>
                <a:spcPts val="150"/>
              </a:spcBef>
              <a:tabLst>
                <a:tab algn="l" pos="437515"/>
              </a:tabLst>
            </a:pPr>
            <a:r>
              <a:rPr dirty="0" sz="1700" i="1" lang="en-US" spc="-225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dirty="0" sz="1700" i="1" spc="-225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dirty="0" sz="1700" i="1" spc="14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dirty="0" sz="1700" spc="14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dirty="0" sz="1700" spc="1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26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0"/>
              </a:spcBef>
              <a:tabLst>
                <a:tab algn="l" pos="1383030"/>
              </a:tabLst>
            </a:pPr>
            <a:r>
              <a:rPr dirty="0" sz="1700" spc="-35"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dirty="0" sz="1700" spc="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N	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dirty="0" sz="1700" spc="39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dirty="0" sz="1700" spc="-35">
                <a:latin typeface="Consolas" panose="020B0609020204030204" pitchFamily="49" charset="0"/>
                <a:cs typeface="Consolas" panose="020B0609020204030204" pitchFamily="49" charset="0"/>
              </a:rPr>
              <a:t>promote</a:t>
            </a:r>
            <a:r>
              <a:rPr dirty="0" sz="1700" spc="2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8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dirty="0" sz="1700" spc="8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/>
        </p:spPr>
        <p:txBody>
          <a:bodyPr bIns="0" lIns="0" rIns="0" rtlCol="0" tIns="57785" vert="horz" wrap="square">
            <a:spAutoFit/>
          </a:bodyPr>
          <a:p>
            <a:pPr algn="ctr" marL="471170">
              <a:lnSpc>
                <a:spcPct val="100000"/>
              </a:lnSpc>
              <a:spcBef>
                <a:spcPts val="455"/>
              </a:spcBef>
            </a:pPr>
            <a:r>
              <a:rPr b="0" dirty="0" spc="-18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b="0" dirty="0" sz="1700" spc="1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b="0" dirty="0" sz="1700" spc="15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b="0" dirty="0" sz="1700" spc="-2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735" name="object 3"/>
          <p:cNvSpPr/>
          <p:nvPr/>
        </p:nvSpPr>
        <p:spPr>
          <a:xfrm>
            <a:off x="937501" y="1236370"/>
            <a:ext cx="2694940" cy="193294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/>
        </p:spPr>
        <p:txBody>
          <a:bodyPr bIns="0" lIns="0" rIns="0" rtlCol="0" tIns="57785" vert="horz" wrap="square">
            <a:spAutoFit/>
          </a:bodyPr>
          <a:p>
            <a:pPr algn="ctr" marL="471170">
              <a:lnSpc>
                <a:spcPct val="100000"/>
              </a:lnSpc>
              <a:spcBef>
                <a:spcPts val="455"/>
              </a:spcBef>
            </a:pPr>
            <a:r>
              <a:rPr b="0" dirty="0" spc="-18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b="0" dirty="0" sz="1700" spc="1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b="0" dirty="0" sz="1700" spc="5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b="0" dirty="0" sz="1700" spc="15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b="0" dirty="0" sz="1700" spc="-2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b="0" dirty="0" sz="170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740" name="object 3"/>
          <p:cNvSpPr/>
          <p:nvPr/>
        </p:nvSpPr>
        <p:spPr>
          <a:xfrm>
            <a:off x="937501" y="1236370"/>
            <a:ext cx="2733040" cy="193294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object 2"/>
          <p:cNvSpPr txBox="1"/>
          <p:nvPr/>
        </p:nvSpPr>
        <p:spPr>
          <a:xfrm>
            <a:off x="1649742" y="71245"/>
            <a:ext cx="130873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6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dirty="0" sz="2450" spc="-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16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745" name="object 3"/>
          <p:cNvSpPr txBox="1"/>
          <p:nvPr/>
        </p:nvSpPr>
        <p:spPr>
          <a:xfrm>
            <a:off x="347294" y="1556418"/>
            <a:ext cx="27959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LM Sans 17"/>
                <a:cs typeface="LM Sans 17"/>
              </a:rPr>
              <a:t>Runtime </a:t>
            </a:r>
            <a:r>
              <a:rPr dirty="0" sz="1700" spc="5">
                <a:latin typeface="LM Sans 17"/>
                <a:cs typeface="LM Sans 17"/>
              </a:rPr>
              <a:t>and</a:t>
            </a:r>
            <a:r>
              <a:rPr dirty="0" sz="1700" spc="-6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balance.</a:t>
            </a:r>
          </a:p>
        </p:txBody>
      </p:sp>
    </p:spTree>
  </p:cSld>
  <p:clrMapOvr>
    <a:masterClrMapping/>
  </p:clrMapOvr>
  <p:transition>
    <p:cut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2027250" y="71245"/>
            <a:ext cx="553720" cy="7270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35">
                <a:latin typeface="Trebuchet MS"/>
                <a:cs typeface="Trebuchet MS"/>
              </a:rPr>
              <a:t>Find</a:t>
            </a:r>
          </a:p>
        </p:txBody>
      </p:sp>
      <p:grpSp>
        <p:nvGrpSpPr>
          <p:cNvPr id="56" name="object 3"/>
          <p:cNvGrpSpPr/>
          <p:nvPr/>
        </p:nvGrpSpPr>
        <p:grpSpPr>
          <a:xfrm>
            <a:off x="289420" y="1066317"/>
            <a:ext cx="4106186" cy="1481455"/>
            <a:chOff x="289420" y="1066317"/>
            <a:chExt cx="4029710" cy="1481455"/>
          </a:xfrm>
        </p:grpSpPr>
        <p:sp>
          <p:nvSpPr>
            <p:cNvPr id="1048602" name="object 4"/>
            <p:cNvSpPr/>
            <p:nvPr/>
          </p:nvSpPr>
          <p:spPr>
            <a:xfrm>
              <a:off x="289420" y="1066317"/>
              <a:ext cx="4029710" cy="335280"/>
            </a:xfrm>
            <a:custGeom>
              <a:avLst/>
              <a:ah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289420" y="1401216"/>
              <a:ext cx="4029710" cy="1146175"/>
            </a:xfrm>
            <a:custGeom>
              <a:avLst/>
              <a:ahLst/>
              <a:rect l="l" t="t" r="r" b="b"/>
              <a:pathLst>
                <a:path w="4029710" h="1146175">
                  <a:moveTo>
                    <a:pt x="4029151" y="0"/>
                  </a:moveTo>
                  <a:lnTo>
                    <a:pt x="0" y="0"/>
                  </a:lnTo>
                  <a:lnTo>
                    <a:pt x="0" y="1146035"/>
                  </a:lnTo>
                  <a:lnTo>
                    <a:pt x="4029151" y="114603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4" name="object 7"/>
          <p:cNvSpPr txBox="1"/>
          <p:nvPr/>
        </p:nvSpPr>
        <p:spPr>
          <a:xfrm>
            <a:off x="347294" y="1048556"/>
            <a:ext cx="4048312" cy="1327784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0">
                <a:solidFill>
                  <a:srgbClr val="006EB8"/>
                </a:solidFill>
                <a:latin typeface="Trebuchet MS"/>
                <a:cs typeface="Trebuchet MS"/>
              </a:rPr>
              <a:t>Find</a:t>
            </a:r>
            <a:endParaRPr dirty="0" sz="205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algn="l" pos="1228725"/>
              </a:tabLst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dirty="0" sz="1700" spc="5">
                <a:latin typeface="LM Sans 17"/>
                <a:cs typeface="LM Sans 17"/>
              </a:rPr>
              <a:t>Key	</a:t>
            </a:r>
            <a:r>
              <a:rPr dirty="0" sz="1700" i="1" spc="75">
                <a:latin typeface="LM Sans 17"/>
                <a:cs typeface="LM Sans 17"/>
              </a:rPr>
              <a:t>k</a:t>
            </a:r>
            <a:r>
              <a:rPr dirty="0" sz="1700" spc="75">
                <a:latin typeface="LM Sans 17"/>
                <a:cs typeface="LM Sans 17"/>
              </a:rPr>
              <a:t>, </a:t>
            </a:r>
            <a:r>
              <a:rPr dirty="0" sz="1700" spc="20">
                <a:latin typeface="LM Sans 17"/>
                <a:cs typeface="LM Sans 17"/>
              </a:rPr>
              <a:t>Root</a:t>
            </a:r>
            <a:r>
              <a:rPr dirty="0" sz="1700" spc="-85">
                <a:latin typeface="LM Sans 17"/>
                <a:cs typeface="LM Sans 17"/>
              </a:rPr>
              <a:t> </a:t>
            </a:r>
            <a:r>
              <a:rPr dirty="0" sz="1700" i="1" spc="10">
                <a:latin typeface="LM Sans 17"/>
                <a:cs typeface="LM Sans 17"/>
              </a:rPr>
              <a:t>R</a:t>
            </a:r>
            <a:endParaRPr dirty="0" sz="1700">
              <a:latin typeface="LM Sans 17"/>
              <a:cs typeface="LM Sans 17"/>
            </a:endParaRPr>
          </a:p>
          <a:p>
            <a:pPr marL="12700">
              <a:spcBef>
                <a:spcPts val="450"/>
              </a:spcBef>
            </a:pPr>
            <a:r>
              <a:rPr dirty="0" sz="1700" spc="5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 spc="15">
                <a:latin typeface="LM Sans 17"/>
                <a:cs typeface="LM Sans 17"/>
              </a:rPr>
              <a:t>node </a:t>
            </a:r>
            <a:r>
              <a:rPr dirty="0" sz="1700" spc="5">
                <a:latin typeface="LM Sans 17"/>
                <a:cs typeface="LM Sans 17"/>
              </a:rPr>
              <a:t>in the </a:t>
            </a:r>
            <a:r>
              <a:rPr dirty="0" sz="1700">
                <a:latin typeface="LM Sans 17"/>
                <a:cs typeface="LM Sans 17"/>
              </a:rPr>
              <a:t>tree</a:t>
            </a:r>
            <a:r>
              <a:rPr dirty="0" sz="1700" spc="-55">
                <a:latin typeface="LM Sans 17"/>
                <a:cs typeface="LM Sans 17"/>
              </a:rPr>
              <a:t> </a:t>
            </a:r>
            <a:r>
              <a:rPr dirty="0" sz="1700" spc="5" smtClean="0">
                <a:latin typeface="LM Sans 17"/>
                <a:cs typeface="LM Sans 17"/>
              </a:rPr>
              <a:t>of</a:t>
            </a:r>
            <a:r>
              <a:rPr dirty="0" sz="1700" lang="en-US" spc="5" smtClean="0">
                <a:latin typeface="LM Sans 17"/>
                <a:cs typeface="LM Sans 17"/>
              </a:rPr>
              <a:t> </a:t>
            </a:r>
            <a:r>
              <a:rPr dirty="0" sz="1700" i="1" lang="en-US" spc="10" smtClean="0">
                <a:latin typeface="LM Sans 17"/>
                <a:cs typeface="LM Sans 17"/>
              </a:rPr>
              <a:t>R </a:t>
            </a:r>
            <a:r>
              <a:rPr dirty="0" sz="1700" lang="en-US" spc="5" smtClean="0">
                <a:latin typeface="LM Sans 17"/>
                <a:cs typeface="LM Sans 17"/>
              </a:rPr>
              <a:t>with</a:t>
            </a:r>
            <a:r>
              <a:rPr dirty="0" sz="1700" lang="en-US" spc="80" smtClean="0">
                <a:latin typeface="LM Sans 17"/>
                <a:cs typeface="LM Sans 17"/>
              </a:rPr>
              <a:t> </a:t>
            </a:r>
            <a:r>
              <a:rPr dirty="0" sz="1700" lang="en-US" spc="-15" smtClean="0">
                <a:latin typeface="LM Sans 17"/>
                <a:cs typeface="LM Sans 17"/>
              </a:rPr>
              <a:t>key  	</a:t>
            </a:r>
            <a:r>
              <a:rPr dirty="0" sz="1700" i="1" lang="en-US" spc="-15" smtClean="0">
                <a:latin typeface="LM Sans 17"/>
                <a:cs typeface="LM Sans 17"/>
              </a:rPr>
              <a:t>k</a:t>
            </a:r>
            <a:endParaRPr dirty="0" sz="1700" i="1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 txBox="1"/>
          <p:nvPr/>
        </p:nvSpPr>
        <p:spPr>
          <a:xfrm>
            <a:off x="347294" y="782505"/>
            <a:ext cx="727075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>
                <a:latin typeface="Arial"/>
                <a:cs typeface="Arial"/>
              </a:rPr>
              <a:t>Find</a:t>
            </a:r>
            <a:r>
              <a:rPr dirty="0" sz="1700" spc="5">
                <a:latin typeface="LM Sans 17"/>
                <a:cs typeface="LM Sans 17"/>
              </a:rPr>
              <a:t>(</a:t>
            </a:r>
            <a:r>
              <a:rPr dirty="0" sz="1700" spc="10">
                <a:latin typeface="LM Sans 17"/>
                <a:cs typeface="LM Sans 17"/>
              </a:rPr>
              <a:t>6</a:t>
            </a:r>
            <a:r>
              <a:rPr dirty="0" sz="1700" spc="5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12" name="object 4"/>
          <p:cNvSpPr/>
          <p:nvPr/>
        </p:nvSpPr>
        <p:spPr>
          <a:xfrm>
            <a:off x="696163" y="1321371"/>
            <a:ext cx="3215639" cy="138684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 txBox="1"/>
          <p:nvPr/>
        </p:nvSpPr>
        <p:spPr>
          <a:xfrm>
            <a:off x="347294" y="779457"/>
            <a:ext cx="727075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>
                <a:latin typeface="Arial"/>
                <a:cs typeface="Arial"/>
              </a:rPr>
              <a:t>Find</a:t>
            </a:r>
            <a:r>
              <a:rPr dirty="0" sz="1700" spc="5">
                <a:latin typeface="LM Sans 17"/>
                <a:cs typeface="LM Sans 17"/>
              </a:rPr>
              <a:t>(</a:t>
            </a:r>
            <a:r>
              <a:rPr dirty="0" sz="1700" spc="10">
                <a:latin typeface="LM Sans 17"/>
                <a:cs typeface="LM Sans 17"/>
              </a:rPr>
              <a:t>6</a:t>
            </a:r>
            <a:r>
              <a:rPr dirty="0" sz="1700" spc="5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15" name="object 4"/>
          <p:cNvSpPr/>
          <p:nvPr/>
        </p:nvSpPr>
        <p:spPr>
          <a:xfrm>
            <a:off x="696163" y="1318323"/>
            <a:ext cx="3215639" cy="13944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17" name="object 3"/>
          <p:cNvSpPr txBox="1"/>
          <p:nvPr/>
        </p:nvSpPr>
        <p:spPr>
          <a:xfrm>
            <a:off x="347294" y="779457"/>
            <a:ext cx="727075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>
                <a:latin typeface="Arial"/>
                <a:cs typeface="Arial"/>
              </a:rPr>
              <a:t>Find</a:t>
            </a:r>
            <a:r>
              <a:rPr dirty="0" sz="1700" spc="5">
                <a:latin typeface="LM Sans 17"/>
                <a:cs typeface="LM Sans 17"/>
              </a:rPr>
              <a:t>(</a:t>
            </a:r>
            <a:r>
              <a:rPr dirty="0" sz="1700" spc="10">
                <a:latin typeface="LM Sans 17"/>
                <a:cs typeface="LM Sans 17"/>
              </a:rPr>
              <a:t>6</a:t>
            </a:r>
            <a:r>
              <a:rPr dirty="0" sz="1700" spc="5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18" name="object 4"/>
          <p:cNvSpPr/>
          <p:nvPr/>
        </p:nvSpPr>
        <p:spPr>
          <a:xfrm>
            <a:off x="696163" y="1318323"/>
            <a:ext cx="3215639" cy="139446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2044598" y="71245"/>
            <a:ext cx="51879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 txBox="1"/>
          <p:nvPr/>
        </p:nvSpPr>
        <p:spPr>
          <a:xfrm>
            <a:off x="347294" y="776409"/>
            <a:ext cx="727075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>
                <a:latin typeface="Arial"/>
                <a:cs typeface="Arial"/>
              </a:rPr>
              <a:t>Find</a:t>
            </a:r>
            <a:r>
              <a:rPr dirty="0" sz="1700" spc="5">
                <a:latin typeface="LM Sans 17"/>
                <a:cs typeface="LM Sans 17"/>
              </a:rPr>
              <a:t>(</a:t>
            </a:r>
            <a:r>
              <a:rPr dirty="0" sz="1700" spc="10">
                <a:latin typeface="LM Sans 17"/>
                <a:cs typeface="LM Sans 17"/>
              </a:rPr>
              <a:t>6</a:t>
            </a:r>
            <a:r>
              <a:rPr dirty="0" sz="1700" spc="5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21" name="object 4"/>
          <p:cNvSpPr/>
          <p:nvPr/>
        </p:nvSpPr>
        <p:spPr>
          <a:xfrm>
            <a:off x="696163" y="1315275"/>
            <a:ext cx="3215639" cy="140207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>
            <a:spLocks noGrp="1"/>
          </p:cNvSpPr>
          <p:nvPr>
            <p:ph type="title"/>
          </p:nvPr>
        </p:nvSpPr>
        <p:spPr>
          <a:xfrm>
            <a:off x="1698548" y="71245"/>
            <a:ext cx="121158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05">
                <a:latin typeface="Trebuchet MS"/>
                <a:cs typeface="Trebuchet MS"/>
              </a:rPr>
              <a:t>Alg</a:t>
            </a:r>
            <a:r>
              <a:rPr b="0" dirty="0" spc="-180">
                <a:latin typeface="Trebuchet MS"/>
                <a:cs typeface="Trebuchet MS"/>
              </a:rPr>
              <a:t>o</a:t>
            </a:r>
            <a:r>
              <a:rPr b="0" dirty="0" spc="-185">
                <a:latin typeface="Trebuchet MS"/>
                <a:cs typeface="Trebuchet MS"/>
              </a:rPr>
              <a:t>rithm</a:t>
            </a:r>
          </a:p>
        </p:txBody>
      </p:sp>
      <p:grpSp>
        <p:nvGrpSpPr>
          <p:cNvPr id="63" name="object 3"/>
          <p:cNvGrpSpPr/>
          <p:nvPr/>
        </p:nvGrpSpPr>
        <p:grpSpPr>
          <a:xfrm>
            <a:off x="289420" y="776249"/>
            <a:ext cx="4029710" cy="2206625"/>
            <a:chOff x="289420" y="776249"/>
            <a:chExt cx="4029710" cy="2206625"/>
          </a:xfrm>
        </p:grpSpPr>
        <p:sp>
          <p:nvSpPr>
            <p:cNvPr id="1048623" name="object 4"/>
            <p:cNvSpPr/>
            <p:nvPr/>
          </p:nvSpPr>
          <p:spPr>
            <a:xfrm>
              <a:off x="289420" y="776249"/>
              <a:ext cx="4029710" cy="411480"/>
            </a:xfrm>
            <a:custGeom>
              <a:avLst/>
              <a:ah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5"/>
            <p:cNvSpPr/>
            <p:nvPr/>
          </p:nvSpPr>
          <p:spPr>
            <a:xfrm>
              <a:off x="289420" y="1187170"/>
              <a:ext cx="4029710" cy="1795780"/>
            </a:xfrm>
            <a:custGeom>
              <a:avLst/>
              <a:ahLst/>
              <a:rect l="l" t="t" r="r" b="b"/>
              <a:pathLst>
                <a:path w="4029710" h="1795780">
                  <a:moveTo>
                    <a:pt x="4029151" y="0"/>
                  </a:moveTo>
                  <a:lnTo>
                    <a:pt x="0" y="0"/>
                  </a:lnTo>
                  <a:lnTo>
                    <a:pt x="0" y="1795183"/>
                  </a:lnTo>
                  <a:lnTo>
                    <a:pt x="4029151" y="179518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6"/>
          <p:cNvSpPr txBox="1"/>
          <p:nvPr/>
        </p:nvSpPr>
        <p:spPr>
          <a:xfrm>
            <a:off x="347294" y="587024"/>
            <a:ext cx="3405556" cy="2348335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50" spc="7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dirty="0" sz="2050" i="1" spc="7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dirty="0" sz="2050" i="1" spc="-33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2050" i="1" spc="9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dirty="0" sz="2050" spc="9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dirty="0" sz="2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19710" marL="231775" marR="1185545">
              <a:lnSpc>
                <a:spcPct val="107400"/>
              </a:lnSpc>
              <a:spcBef>
                <a:spcPts val="1065"/>
              </a:spcBef>
            </a:pP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dirty="0" sz="1700" spc="15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dirty="0" sz="1700" spc="-14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27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dirty="0" sz="1700" spc="27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dirty="0" sz="1700" spc="36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700" lang="en-US" spc="8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dirty="0" sz="1700" spc="8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dirty="0" sz="1700" lang="en-US" spc="8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434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dirty="0" sz="1700" i="1" spc="-32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19075" marL="12700" marR="114300">
              <a:lnSpc>
                <a:spcPct val="107400"/>
              </a:lnSpc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dirty="0" sz="1700" spc="4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dirty="0" sz="1700" i="1" spc="4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dirty="0" sz="1700" i="1" spc="105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105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dirty="0" sz="1700" spc="8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dirty="0" sz="1700" spc="434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-4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dirty="0" sz="1700" i="1" spc="1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dirty="0" sz="1700" i="1" spc="5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dirty="0" sz="1700" i="1" spc="-28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spc="5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dirty="0" sz="1700" spc="114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dirty="0" sz="1700" spc="4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dirty="0" sz="1700" i="1" spc="40"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dirty="0" sz="1700" i="1" spc="-4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700" i="1" spc="6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dirty="0" sz="1700" spc="60"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  <a:endParaRPr dirty="0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tags/tag1.xml><?xml version="1.0" encoding="utf-8"?>
<p:tagLst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Binary Search Trees:  Basic Operations</dc:title>
  <dc:creator>Saif Hassan</dc:creator>
  <cp:lastModifiedBy>Saif Hassan</cp:lastModifiedBy>
  <dcterms:created xsi:type="dcterms:W3CDTF">2020-06-21T00:16:46Z</dcterms:created>
  <dcterms:modified xsi:type="dcterms:W3CDTF">2020-11-22T15:55:33Z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