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y="3460750" cx="4610100"/>
  <p:notesSz cx="4610100" cy="346075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8781BD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8550" autoAdjust="0"/>
    <p:restoredTop sz="71346" autoAdjust="0"/>
  </p:normalViewPr>
  <p:slideViewPr>
    <p:cSldViewPr>
      <p:cViewPr varScale="1">
        <p:scale>
          <a:sx n="151" d="100"/>
          <a:sy n="151" d="100"/>
        </p:scale>
        <p:origin x="294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Runtime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Balanced Trees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/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Runtime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400" dirty="0" smtClean="0"/>
            <a:t>Balanced Trees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400" dirty="0" smtClean="0"/>
            <a:t>Runtime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Balanced Trees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/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9653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</a:p>
      </dsp:txBody>
      <dsp:txXfrm>
        <a:off x="376645" y="292710"/>
        <a:ext cx="29653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6645" y="1170883"/>
          <a:ext cx="29653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Balanced Trees</a:t>
          </a:r>
        </a:p>
      </dsp:txBody>
      <dsp:txXfrm>
        <a:off x="376645" y="1170883"/>
        <a:ext cx="2965346" cy="585339"/>
      </dsp:txXfrm>
    </dsp:sp>
    <dsp:sp modelId="{8F0C8B5D-5F3B-4985-BEC2-C028BF61164A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9653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</a:p>
      </dsp:txBody>
      <dsp:txXfrm>
        <a:off x="376645" y="292710"/>
        <a:ext cx="29653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6645" y="1170883"/>
          <a:ext cx="2965346" cy="585339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Balanced Trees</a:t>
          </a:r>
        </a:p>
      </dsp:txBody>
      <dsp:txXfrm>
        <a:off x="376645" y="1170883"/>
        <a:ext cx="2965346" cy="585339"/>
      </dsp:txXfrm>
    </dsp:sp>
    <dsp:sp modelId="{8F0C8B5D-5F3B-4985-BEC2-C028BF61164A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965346" cy="585339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</a:p>
      </dsp:txBody>
      <dsp:txXfrm>
        <a:off x="376645" y="292710"/>
        <a:ext cx="29653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6645" y="1170883"/>
          <a:ext cx="29653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Balanced Trees</a:t>
          </a:r>
        </a:p>
      </dsp:txBody>
      <dsp:txXfrm>
        <a:off x="376645" y="1170883"/>
        <a:ext cx="2965346" cy="585339"/>
      </dsp:txXfrm>
    </dsp:sp>
    <dsp:sp modelId="{8F0C8B5D-5F3B-4985-BEC2-C028BF61164A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D643D5A-1C76-4FAA-98CF-2EA6E96B0F2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8A02C7B-2BE0-4789-9537-A3234640FAF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to keep</a:t>
            </a:r>
            <a:r>
              <a:rPr baseline="0"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 </a:t>
            </a:r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balanced</a:t>
            </a:r>
            <a:endParaRPr dirty="0" lang="en-US"/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A02C7B-2BE0-4789-9537-A3234640FAF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47263A-FE21-475F-8623-DAFD58D0F71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what we mean by balance.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you're balanced, suppose that you're perfectly balanced,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exactly the same size, </a:t>
            </a:r>
            <a:endParaRPr dirty="0"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A02C7B-2BE0-4789-9537-A3234640FAF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this is really good for us.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means that each subtree has half the size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sort of the subtree of its parent.</a:t>
            </a:r>
          </a:p>
          <a:p>
            <a:endParaRPr dirty="0" lang="en-US" smtClean="0"/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means after you go down, logarithmically,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levels the subtrees have size one and you're just done.</a:t>
            </a:r>
          </a:p>
          <a:p>
            <a:endParaRPr b="0" dirty="0" sz="1200" i="0" kern="1200" lang="en-US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so, if your tree is well balanced, operations should run in O(log(n)) time,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really what we want.</a:t>
            </a:r>
          </a:p>
          <a:p>
            <a:endParaRPr dirty="0"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A02C7B-2BE0-4789-9537-A3234640FAF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you'll note that suddenly we've got a very, very unbalanced tree.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all we did were updates.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somehow we need a way to get around this.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a way to do updates without unbalancing the tree.</a:t>
            </a:r>
          </a:p>
          <a:p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A02C7B-2BE0-4789-9537-A3234640FAF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basic idea for how we're going to do this, is we're going to want to have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mechanism by which we can rearrange the trees in order to maintain balance.</a:t>
            </a:r>
          </a:p>
          <a:p>
            <a:endParaRPr dirty="0" lang="en-US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A02C7B-2BE0-4789-9537-A3234640FAF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one problem with this, which is that however we rearrange the tree,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maintain the sorting property.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make sure that it's still sorting correctly or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 of our other operations will work. </a:t>
            </a:r>
          </a:p>
          <a:p>
            <a:r>
              <a:rPr b="0" dirty="0" sz="1200" i="0" kern="1200" lang="en-US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well, there's a key way to do this, and this is what's known as rotation.</a:t>
            </a:r>
          </a:p>
          <a:p>
            <a:endParaRPr dirty="0"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8A02C7B-2BE0-4789-9537-A3234640FAF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0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68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68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91235" y="231697"/>
            <a:ext cx="3227628" cy="7829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63104" y="1284434"/>
            <a:ext cx="2683891" cy="71501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0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tags" Target="../tags/tag1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tags" Target="../tags/tag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t="12581" b="14905"/>
          <a:stretch>
            <a:fillRect/>
          </a:stretch>
        </p:blipFill>
        <p:spPr bwMode="auto">
          <a:xfrm>
            <a:off x="2058421" y="2339975"/>
            <a:ext cx="491630" cy="356506"/>
          </a:xfrm>
          <a:prstGeom prst="rect"/>
          <a:noFill/>
        </p:spPr>
      </p:pic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323851" y="433939"/>
            <a:ext cx="4114800" cy="365125"/>
          </a:xfrm>
          <a:prstGeom prst="rect"/>
        </p:spPr>
        <p:txBody>
          <a:bodyPr anchor="ctr" bIns="0" lIns="0" rIns="0" rtlCol="0" tIns="9525" vert="horz" wrap="square">
            <a:spAutoFit/>
          </a:bodyPr>
          <a:p>
            <a:pPr algn="ctr" indent="-1349375" marL="1361440" marR="5080">
              <a:lnSpc>
                <a:spcPct val="101699"/>
              </a:lnSpc>
              <a:spcBef>
                <a:spcPts val="75"/>
              </a:spcBef>
            </a:pPr>
            <a:r>
              <a:rPr dirty="0" lang="en-US" spc="35"/>
              <a:t>Binary </a:t>
            </a:r>
            <a:r>
              <a:rPr dirty="0" lang="en-US" spc="-20"/>
              <a:t>Search </a:t>
            </a:r>
            <a:r>
              <a:rPr dirty="0" lang="en-US" spc="-15"/>
              <a:t>Trees:  </a:t>
            </a:r>
            <a:r>
              <a:rPr dirty="0" lang="en-US" spc="25"/>
              <a:t>Balance</a:t>
            </a:r>
            <a:endParaRPr b="1" dirty="0" spc="-15">
              <a:latin typeface="Arial"/>
              <a:cs typeface="Arial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963104" y="1279850"/>
            <a:ext cx="2682240" cy="866904"/>
          </a:xfrm>
          <a:prstGeom prst="rect"/>
        </p:spPr>
        <p:txBody>
          <a:bodyPr bIns="0" lIns="0" rIns="0" rtlCol="0" tIns="15240" vert="horz" wrap="square">
            <a:spAutoFit/>
          </a:bodyPr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lang="en-US" smtClean="0">
                <a:latin typeface="LM Sans 17"/>
                <a:cs typeface="LM Sans 17"/>
              </a:rPr>
              <a:t>Saif Hassan</a:t>
            </a:r>
            <a:endParaRPr dirty="0" sz="1700">
              <a:latin typeface="LM Sans 17"/>
              <a:cs typeface="LM Sans 17"/>
            </a:endParaRPr>
          </a:p>
          <a:p>
            <a:pPr algn="ctr" marL="12700" marR="5080">
              <a:lnSpc>
                <a:spcPts val="1100"/>
              </a:lnSpc>
              <a:spcBef>
                <a:spcPts val="1195"/>
              </a:spcBef>
            </a:pPr>
            <a:r>
              <a:rPr dirty="0" sz="1000" spc="-10">
                <a:latin typeface="LM Sans 10"/>
                <a:cs typeface="LM Sans 10"/>
              </a:rPr>
              <a:t>Department </a:t>
            </a:r>
            <a:r>
              <a:rPr dirty="0" sz="1000" spc="-5">
                <a:latin typeface="LM Sans 10"/>
                <a:cs typeface="LM Sans 10"/>
              </a:rPr>
              <a:t>of </a:t>
            </a:r>
            <a:r>
              <a:rPr dirty="0" sz="1000" spc="-10">
                <a:latin typeface="LM Sans 10"/>
                <a:cs typeface="LM Sans 10"/>
              </a:rPr>
              <a:t>Computer </a:t>
            </a:r>
            <a:r>
              <a:rPr dirty="0" sz="1000" spc="-5" smtClean="0">
                <a:latin typeface="LM Sans 10"/>
                <a:cs typeface="LM Sans 10"/>
              </a:rPr>
              <a:t>Science</a:t>
            </a:r>
            <a:endParaRPr dirty="0" sz="1000" lang="en-US" spc="-5">
              <a:latin typeface="LM Sans 10"/>
              <a:cs typeface="LM Sans 10"/>
            </a:endParaRPr>
          </a:p>
          <a:p>
            <a:pPr algn="ctr" marL="12700" marR="5080">
              <a:lnSpc>
                <a:spcPts val="1100"/>
              </a:lnSpc>
              <a:spcBef>
                <a:spcPts val="1195"/>
              </a:spcBef>
            </a:pPr>
            <a:r>
              <a:rPr dirty="0" sz="1000" lang="en-US" spc="-5" err="1" smtClean="0">
                <a:latin typeface="LM Sans 10"/>
                <a:cs typeface="LM Sans 10"/>
              </a:rPr>
              <a:t>Sukkur</a:t>
            </a:r>
            <a:r>
              <a:rPr dirty="0" sz="1000" lang="en-US" spc="-5" smtClean="0">
                <a:latin typeface="LM Sans 10"/>
                <a:cs typeface="LM Sans 10"/>
              </a:rPr>
              <a:t> IBA University</a:t>
            </a:r>
            <a:endParaRPr dirty="0" sz="1000">
              <a:latin typeface="LM Sans 10"/>
              <a:cs typeface="LM Sans 10"/>
            </a:endParaRPr>
          </a:p>
        </p:txBody>
      </p:sp>
      <p:sp>
        <p:nvSpPr>
          <p:cNvPr id="1048588" name="object 4"/>
          <p:cNvSpPr txBox="1"/>
          <p:nvPr/>
        </p:nvSpPr>
        <p:spPr>
          <a:xfrm>
            <a:off x="603389" y="2719566"/>
            <a:ext cx="3401695" cy="58229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b="1" dirty="0" sz="1700" spc="9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b="1" dirty="0" sz="1700" spc="18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b="1" dirty="0" sz="1700" spc="-5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dirty="0"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b="1" dirty="0" sz="1700" spc="9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b="1" dirty="0" sz="1700" spc="-5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b="1" dirty="0" sz="1700" spc="-3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b="1" dirty="0" sz="170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dirty="0" sz="17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>
            <a:spLocks noGrp="1"/>
          </p:cNvSpPr>
          <p:nvPr>
            <p:ph type="title"/>
          </p:nvPr>
        </p:nvSpPr>
        <p:spPr>
          <a:xfrm>
            <a:off x="1652930" y="71245"/>
            <a:ext cx="130111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95">
                <a:latin typeface="Trebuchet MS"/>
                <a:cs typeface="Trebuchet MS"/>
              </a:rPr>
              <a:t>Example</a:t>
            </a:r>
            <a:r>
              <a:rPr b="0" dirty="0" spc="-40">
                <a:latin typeface="Trebuchet MS"/>
                <a:cs typeface="Trebuchet MS"/>
              </a:rPr>
              <a:t> </a:t>
            </a:r>
            <a:r>
              <a:rPr b="0" dirty="0" spc="-30">
                <a:latin typeface="Trebuchet MS"/>
                <a:cs typeface="Trebuchet MS"/>
              </a:rPr>
              <a:t>II</a:t>
            </a:r>
          </a:p>
        </p:txBody>
      </p:sp>
      <p:sp>
        <p:nvSpPr>
          <p:cNvPr id="1048628" name="object 3"/>
          <p:cNvSpPr/>
          <p:nvPr/>
        </p:nvSpPr>
        <p:spPr>
          <a:xfrm>
            <a:off x="1188288" y="1117790"/>
            <a:ext cx="2231389" cy="107568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9" name="object 4"/>
          <p:cNvSpPr txBox="1"/>
          <p:nvPr/>
        </p:nvSpPr>
        <p:spPr>
          <a:xfrm>
            <a:off x="347294" y="2480901"/>
            <a:ext cx="36341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LM Sans 17"/>
                <a:cs typeface="LM Sans 17"/>
              </a:rPr>
              <a:t>Depth can </a:t>
            </a:r>
            <a:r>
              <a:rPr dirty="0" sz="1700" spc="25">
                <a:latin typeface="LM Sans 17"/>
                <a:cs typeface="LM Sans 17"/>
              </a:rPr>
              <a:t>be </a:t>
            </a:r>
            <a:r>
              <a:rPr dirty="0" sz="1700" spc="5">
                <a:latin typeface="LM Sans 17"/>
                <a:cs typeface="LM Sans 17"/>
              </a:rPr>
              <a:t>much</a:t>
            </a:r>
            <a:r>
              <a:rPr dirty="0" sz="1700" spc="-60">
                <a:latin typeface="LM Sans 17"/>
                <a:cs typeface="LM Sans 17"/>
              </a:rPr>
              <a:t> </a:t>
            </a:r>
            <a:r>
              <a:rPr dirty="0" sz="1700" spc="5">
                <a:latin typeface="LM Sans 17"/>
                <a:cs typeface="LM Sans 17"/>
              </a:rPr>
              <a:t>smaller.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1821472" y="71245"/>
            <a:ext cx="96393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75">
                <a:solidFill>
                  <a:srgbClr val="006EB8"/>
                </a:solidFill>
                <a:latin typeface="Trebuchet MS"/>
                <a:cs typeface="Trebuchet MS"/>
              </a:rPr>
              <a:t>Balance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31" name="object 3"/>
          <p:cNvSpPr/>
          <p:nvPr/>
        </p:nvSpPr>
        <p:spPr>
          <a:xfrm>
            <a:off x="566712" y="1214882"/>
            <a:ext cx="94615" cy="94615"/>
          </a:xfrm>
          <a:custGeom>
            <a:av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32" name="object 4"/>
          <p:cNvSpPr txBox="1"/>
          <p:nvPr/>
        </p:nvSpPr>
        <p:spPr>
          <a:xfrm>
            <a:off x="748384" y="1120775"/>
            <a:ext cx="3690265" cy="5822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5">
                <a:latin typeface="LM Sans 17"/>
                <a:cs typeface="LM Sans 17"/>
              </a:rPr>
              <a:t>Want </a:t>
            </a:r>
            <a:r>
              <a:rPr dirty="0" sz="1700">
                <a:latin typeface="LM Sans 17"/>
                <a:cs typeface="LM Sans 17"/>
              </a:rPr>
              <a:t>left </a:t>
            </a:r>
            <a:r>
              <a:rPr dirty="0" sz="1700" spc="5">
                <a:latin typeface="LM Sans 17"/>
                <a:cs typeface="LM Sans 17"/>
              </a:rPr>
              <a:t>and right subtrees to </a:t>
            </a:r>
            <a:r>
              <a:rPr dirty="0" sz="1700">
                <a:latin typeface="LM Sans 17"/>
                <a:cs typeface="LM Sans 17"/>
              </a:rPr>
              <a:t>have  </a:t>
            </a:r>
            <a:r>
              <a:rPr dirty="0" sz="1700" spc="-5">
                <a:latin typeface="LM Sans 17"/>
                <a:cs typeface="LM Sans 17"/>
              </a:rPr>
              <a:t>approximately </a:t>
            </a:r>
            <a:r>
              <a:rPr dirty="0" sz="1700" spc="5">
                <a:latin typeface="LM Sans 17"/>
                <a:cs typeface="LM Sans 17"/>
              </a:rPr>
              <a:t>the </a:t>
            </a:r>
            <a:r>
              <a:rPr dirty="0" sz="1700" spc="10">
                <a:latin typeface="LM Sans 17"/>
                <a:cs typeface="LM Sans 17"/>
              </a:rPr>
              <a:t>same</a:t>
            </a:r>
            <a:r>
              <a:rPr dirty="0" sz="1700" spc="5">
                <a:latin typeface="LM Sans 17"/>
                <a:cs typeface="LM Sans 17"/>
              </a:rPr>
              <a:t> size.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 txBox="1">
            <a:spLocks noGrp="1"/>
          </p:cNvSpPr>
          <p:nvPr>
            <p:ph type="title"/>
          </p:nvPr>
        </p:nvSpPr>
        <p:spPr>
          <a:xfrm>
            <a:off x="1821472" y="71245"/>
            <a:ext cx="96393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75">
                <a:latin typeface="Trebuchet MS"/>
                <a:cs typeface="Trebuchet MS"/>
              </a:rPr>
              <a:t>Balance</a:t>
            </a:r>
          </a:p>
        </p:txBody>
      </p:sp>
      <p:sp>
        <p:nvSpPr>
          <p:cNvPr id="1048634" name="object 3"/>
          <p:cNvSpPr/>
          <p:nvPr/>
        </p:nvSpPr>
        <p:spPr>
          <a:xfrm>
            <a:off x="566712" y="1214882"/>
            <a:ext cx="94615" cy="94615"/>
          </a:xfrm>
          <a:custGeom>
            <a:av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35" name="object 4"/>
          <p:cNvSpPr txBox="1"/>
          <p:nvPr/>
        </p:nvSpPr>
        <p:spPr>
          <a:xfrm>
            <a:off x="748384" y="1120775"/>
            <a:ext cx="3861715" cy="8356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5">
                <a:latin typeface="LM Sans 17"/>
                <a:cs typeface="LM Sans 17"/>
              </a:rPr>
              <a:t>Want </a:t>
            </a:r>
            <a:r>
              <a:rPr dirty="0" sz="1700">
                <a:latin typeface="LM Sans 17"/>
                <a:cs typeface="LM Sans 17"/>
              </a:rPr>
              <a:t>left </a:t>
            </a:r>
            <a:r>
              <a:rPr dirty="0" sz="1700" spc="5">
                <a:latin typeface="LM Sans 17"/>
                <a:cs typeface="LM Sans 17"/>
              </a:rPr>
              <a:t>and right subtrees to </a:t>
            </a:r>
            <a:r>
              <a:rPr dirty="0" sz="1700">
                <a:latin typeface="LM Sans 17"/>
                <a:cs typeface="LM Sans 17"/>
              </a:rPr>
              <a:t>have  </a:t>
            </a:r>
            <a:r>
              <a:rPr dirty="0" sz="1700" spc="-5">
                <a:latin typeface="LM Sans 17"/>
                <a:cs typeface="LM Sans 17"/>
              </a:rPr>
              <a:t>approximately </a:t>
            </a:r>
            <a:r>
              <a:rPr dirty="0" sz="1700" spc="5">
                <a:latin typeface="LM Sans 17"/>
                <a:cs typeface="LM Sans 17"/>
              </a:rPr>
              <a:t>the </a:t>
            </a:r>
            <a:r>
              <a:rPr dirty="0" sz="1700" spc="10">
                <a:latin typeface="LM Sans 17"/>
                <a:cs typeface="LM Sans 17"/>
              </a:rPr>
              <a:t>same</a:t>
            </a:r>
            <a:r>
              <a:rPr dirty="0" sz="1700" spc="5">
                <a:latin typeface="LM Sans 17"/>
                <a:cs typeface="LM Sans 17"/>
              </a:rPr>
              <a:t> size.</a:t>
            </a:r>
            <a:endParaRPr dirty="0" sz="1700">
              <a:latin typeface="LM Sans 17"/>
              <a:cs typeface="LM Sans 17"/>
            </a:endParaRPr>
          </a:p>
          <a:p>
            <a:pPr marL="12700">
              <a:lnSpc>
                <a:spcPts val="1995"/>
              </a:lnSpc>
            </a:pPr>
            <a:r>
              <a:rPr dirty="0" sz="1700" spc="15">
                <a:latin typeface="LM Sans 17"/>
                <a:cs typeface="LM Sans 17"/>
              </a:rPr>
              <a:t>Suppose </a:t>
            </a:r>
            <a:r>
              <a:rPr dirty="0" sz="1700" spc="5">
                <a:latin typeface="LM Sans 17"/>
                <a:cs typeface="LM Sans 17"/>
              </a:rPr>
              <a:t>perfectly</a:t>
            </a:r>
            <a:r>
              <a:rPr dirty="0" sz="1700" spc="-1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balanced:</a:t>
            </a:r>
          </a:p>
        </p:txBody>
      </p:sp>
      <p:sp>
        <p:nvSpPr>
          <p:cNvPr id="1048636" name="object 5"/>
          <p:cNvSpPr/>
          <p:nvPr/>
        </p:nvSpPr>
        <p:spPr>
          <a:xfrm>
            <a:off x="566712" y="1746288"/>
            <a:ext cx="94615" cy="94615"/>
          </a:xfrm>
          <a:custGeom>
            <a:av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>
            <a:spLocks noGrp="1"/>
          </p:cNvSpPr>
          <p:nvPr>
            <p:ph type="title"/>
          </p:nvPr>
        </p:nvSpPr>
        <p:spPr>
          <a:xfrm>
            <a:off x="1821472" y="71245"/>
            <a:ext cx="96393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75">
                <a:latin typeface="Trebuchet MS"/>
                <a:cs typeface="Trebuchet MS"/>
              </a:rPr>
              <a:t>Balance</a:t>
            </a:r>
          </a:p>
        </p:txBody>
      </p:sp>
      <p:sp>
        <p:nvSpPr>
          <p:cNvPr id="1048641" name="object 3"/>
          <p:cNvSpPr/>
          <p:nvPr/>
        </p:nvSpPr>
        <p:spPr>
          <a:xfrm>
            <a:off x="566712" y="1214882"/>
            <a:ext cx="94615" cy="94615"/>
          </a:xfrm>
          <a:custGeom>
            <a:av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42" name="object 4"/>
          <p:cNvSpPr/>
          <p:nvPr/>
        </p:nvSpPr>
        <p:spPr>
          <a:xfrm>
            <a:off x="566712" y="1746288"/>
            <a:ext cx="94615" cy="94615"/>
          </a:xfrm>
          <a:custGeom>
            <a:av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43" name="object 5"/>
          <p:cNvSpPr/>
          <p:nvPr/>
        </p:nvSpPr>
        <p:spPr>
          <a:xfrm>
            <a:off x="982929" y="2001824"/>
            <a:ext cx="79375" cy="79375"/>
          </a:xfrm>
          <a:custGeom>
            <a:avLst/>
            <a:ah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44" name="object 6"/>
          <p:cNvSpPr/>
          <p:nvPr/>
        </p:nvSpPr>
        <p:spPr>
          <a:xfrm>
            <a:off x="982929" y="2216912"/>
            <a:ext cx="79375" cy="79375"/>
          </a:xfrm>
          <a:custGeom>
            <a:avLst/>
            <a:ah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/>
          <p:nvPr/>
        </p:nvSpPr>
        <p:spPr>
          <a:xfrm>
            <a:off x="982929" y="2432012"/>
            <a:ext cx="79375" cy="79375"/>
          </a:xfrm>
          <a:custGeom>
            <a:avLst/>
            <a:ah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46" name="object 8"/>
          <p:cNvSpPr txBox="1"/>
          <p:nvPr/>
        </p:nvSpPr>
        <p:spPr>
          <a:xfrm>
            <a:off x="722984" y="1120775"/>
            <a:ext cx="3887115" cy="14986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38100" marR="154940">
              <a:lnSpc>
                <a:spcPct val="107400"/>
              </a:lnSpc>
              <a:spcBef>
                <a:spcPts val="95"/>
              </a:spcBef>
            </a:pPr>
            <a:r>
              <a:rPr dirty="0" sz="1700" spc="-5">
                <a:latin typeface="LM Sans 17"/>
                <a:cs typeface="LM Sans 17"/>
              </a:rPr>
              <a:t>Want </a:t>
            </a:r>
            <a:r>
              <a:rPr dirty="0" sz="1700">
                <a:latin typeface="LM Sans 17"/>
                <a:cs typeface="LM Sans 17"/>
              </a:rPr>
              <a:t>left </a:t>
            </a:r>
            <a:r>
              <a:rPr dirty="0" sz="1700" spc="5">
                <a:latin typeface="LM Sans 17"/>
                <a:cs typeface="LM Sans 17"/>
              </a:rPr>
              <a:t>and right subtrees to </a:t>
            </a:r>
            <a:r>
              <a:rPr dirty="0" sz="1700">
                <a:latin typeface="LM Sans 17"/>
                <a:cs typeface="LM Sans 17"/>
              </a:rPr>
              <a:t>have  </a:t>
            </a:r>
            <a:r>
              <a:rPr dirty="0" sz="1700" spc="-5">
                <a:latin typeface="LM Sans 17"/>
                <a:cs typeface="LM Sans 17"/>
              </a:rPr>
              <a:t>approximately </a:t>
            </a:r>
            <a:r>
              <a:rPr dirty="0" sz="1700" spc="5">
                <a:latin typeface="LM Sans 17"/>
                <a:cs typeface="LM Sans 17"/>
              </a:rPr>
              <a:t>the </a:t>
            </a:r>
            <a:r>
              <a:rPr dirty="0" sz="1700" spc="10">
                <a:latin typeface="LM Sans 17"/>
                <a:cs typeface="LM Sans 17"/>
              </a:rPr>
              <a:t>same</a:t>
            </a:r>
            <a:r>
              <a:rPr dirty="0" sz="1700" spc="5">
                <a:latin typeface="LM Sans 17"/>
                <a:cs typeface="LM Sans 17"/>
              </a:rPr>
              <a:t> size.</a:t>
            </a:r>
            <a:endParaRPr dirty="0" sz="1700">
              <a:latin typeface="LM Sans 17"/>
              <a:cs typeface="LM Sans 17"/>
            </a:endParaRPr>
          </a:p>
          <a:p>
            <a:pPr marL="38100">
              <a:lnSpc>
                <a:spcPts val="1995"/>
              </a:lnSpc>
            </a:pPr>
            <a:r>
              <a:rPr dirty="0" sz="1700" spc="15">
                <a:latin typeface="LM Sans 17"/>
                <a:cs typeface="LM Sans 17"/>
              </a:rPr>
              <a:t>Suppose </a:t>
            </a:r>
            <a:r>
              <a:rPr dirty="0" sz="1700" spc="5">
                <a:latin typeface="LM Sans 17"/>
                <a:cs typeface="LM Sans 17"/>
              </a:rPr>
              <a:t>perfectly</a:t>
            </a:r>
            <a:r>
              <a:rPr dirty="0" sz="1700" spc="-1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balanced:</a:t>
            </a:r>
          </a:p>
          <a:p>
            <a:pPr marL="438784" marR="30480">
              <a:lnSpc>
                <a:spcPct val="100800"/>
              </a:lnSpc>
              <a:spcBef>
                <a:spcPts val="140"/>
              </a:spcBef>
            </a:pPr>
            <a:r>
              <a:rPr dirty="0" sz="1400" spc="-110">
                <a:latin typeface="Arial"/>
                <a:cs typeface="Arial"/>
              </a:rPr>
              <a:t>Each </a:t>
            </a:r>
            <a:r>
              <a:rPr dirty="0" sz="1400" spc="-85">
                <a:latin typeface="Arial"/>
                <a:cs typeface="Arial"/>
              </a:rPr>
              <a:t>subtree </a:t>
            </a:r>
            <a:r>
              <a:rPr dirty="0" sz="1400" spc="-45">
                <a:latin typeface="Arial"/>
                <a:cs typeface="Arial"/>
              </a:rPr>
              <a:t>half </a:t>
            </a:r>
            <a:r>
              <a:rPr dirty="0" sz="1400" spc="-50">
                <a:latin typeface="Arial"/>
                <a:cs typeface="Arial"/>
              </a:rPr>
              <a:t>the </a:t>
            </a:r>
            <a:r>
              <a:rPr dirty="0" sz="1400" spc="-110">
                <a:latin typeface="Arial"/>
                <a:cs typeface="Arial"/>
              </a:rPr>
              <a:t>size </a:t>
            </a:r>
            <a:r>
              <a:rPr dirty="0" sz="1400" spc="-35">
                <a:latin typeface="Arial"/>
                <a:cs typeface="Arial"/>
              </a:rPr>
              <a:t>of </a:t>
            </a:r>
            <a:r>
              <a:rPr dirty="0" sz="1400" spc="-20">
                <a:latin typeface="Arial"/>
                <a:cs typeface="Arial"/>
              </a:rPr>
              <a:t>its </a:t>
            </a:r>
            <a:r>
              <a:rPr dirty="0" sz="1400" spc="-60">
                <a:latin typeface="Arial"/>
                <a:cs typeface="Arial"/>
              </a:rPr>
              <a:t>parent.  </a:t>
            </a:r>
            <a:r>
              <a:rPr dirty="0" sz="1400" spc="-20">
                <a:latin typeface="Arial"/>
                <a:cs typeface="Arial"/>
              </a:rPr>
              <a:t>After </a:t>
            </a:r>
            <a:r>
              <a:rPr dirty="0" sz="1400" spc="-10">
                <a:latin typeface="Arial"/>
                <a:cs typeface="Arial"/>
              </a:rPr>
              <a:t>log</a:t>
            </a:r>
            <a:r>
              <a:rPr baseline="-19444" dirty="0" sz="1500" spc="-15">
                <a:latin typeface="LM Sans 10"/>
                <a:cs typeface="LM Sans 10"/>
              </a:rPr>
              <a:t>2</a:t>
            </a:r>
            <a:r>
              <a:rPr dirty="0" sz="1400" spc="-10">
                <a:latin typeface="Noto Nastaliq Urdu"/>
                <a:cs typeface="Noto Nastaliq Urdu"/>
              </a:rPr>
              <a:t>(</a:t>
            </a:r>
            <a:r>
              <a:rPr dirty="0" sz="1400" i="1" spc="-10">
                <a:latin typeface="LM Sans 12"/>
                <a:cs typeface="LM Sans 12"/>
              </a:rPr>
              <a:t>n</a:t>
            </a:r>
            <a:r>
              <a:rPr dirty="0" sz="1400" spc="-10">
                <a:latin typeface="Noto Nastaliq Urdu"/>
                <a:cs typeface="Noto Nastaliq Urdu"/>
              </a:rPr>
              <a:t>)</a:t>
            </a:r>
            <a:r>
              <a:rPr dirty="0" sz="1400" spc="160">
                <a:latin typeface="Noto Nastaliq Urdu"/>
                <a:cs typeface="Noto Nastaliq Urdu"/>
              </a:rPr>
              <a:t> </a:t>
            </a:r>
            <a:r>
              <a:rPr dirty="0" sz="1400" spc="-85">
                <a:latin typeface="Arial"/>
                <a:cs typeface="Arial"/>
              </a:rPr>
              <a:t>levels, subtree </a:t>
            </a:r>
            <a:r>
              <a:rPr dirty="0" sz="1400" spc="-35">
                <a:latin typeface="Arial"/>
                <a:cs typeface="Arial"/>
              </a:rPr>
              <a:t>of </a:t>
            </a:r>
            <a:r>
              <a:rPr dirty="0" sz="1400" spc="-110">
                <a:latin typeface="Arial"/>
                <a:cs typeface="Arial"/>
              </a:rPr>
              <a:t>size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1.</a:t>
            </a:r>
            <a:endParaRPr dirty="0" sz="14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15"/>
              </a:spcBef>
            </a:pPr>
            <a:r>
              <a:rPr dirty="0" sz="1400" spc="-65">
                <a:latin typeface="Arial"/>
                <a:cs typeface="Arial"/>
              </a:rPr>
              <a:t>Operations </a:t>
            </a:r>
            <a:r>
              <a:rPr dirty="0" sz="1400" spc="-50">
                <a:latin typeface="Arial"/>
                <a:cs typeface="Arial"/>
              </a:rPr>
              <a:t>run </a:t>
            </a:r>
            <a:r>
              <a:rPr dirty="0" sz="1400" spc="-30">
                <a:latin typeface="Arial"/>
                <a:cs typeface="Arial"/>
              </a:rPr>
              <a:t>in </a:t>
            </a:r>
            <a:r>
              <a:rPr dirty="0" sz="1400" i="1" spc="5">
                <a:latin typeface="LM Sans 12"/>
                <a:cs typeface="LM Sans 12"/>
              </a:rPr>
              <a:t>O</a:t>
            </a:r>
            <a:r>
              <a:rPr dirty="0" sz="1400" spc="5">
                <a:latin typeface="Noto Nastaliq Urdu"/>
                <a:cs typeface="Noto Nastaliq Urdu"/>
              </a:rPr>
              <a:t>(</a:t>
            </a:r>
            <a:r>
              <a:rPr dirty="0" sz="1400" spc="5">
                <a:latin typeface="Arial"/>
                <a:cs typeface="Arial"/>
              </a:rPr>
              <a:t>log</a:t>
            </a:r>
            <a:r>
              <a:rPr dirty="0" sz="1400" spc="5">
                <a:latin typeface="Noto Nastaliq Urdu"/>
                <a:cs typeface="Noto Nastaliq Urdu"/>
              </a:rPr>
              <a:t>(</a:t>
            </a:r>
            <a:r>
              <a:rPr dirty="0" sz="1400" i="1" spc="5">
                <a:latin typeface="LM Sans 12"/>
                <a:cs typeface="LM Sans 12"/>
              </a:rPr>
              <a:t>n</a:t>
            </a:r>
            <a:r>
              <a:rPr dirty="0" sz="1400" spc="5">
                <a:latin typeface="Noto Nastaliq Urdu"/>
                <a:cs typeface="Noto Nastaliq Urdu"/>
              </a:rPr>
              <a:t>))</a:t>
            </a:r>
            <a:r>
              <a:rPr dirty="0" sz="1400" spc="70">
                <a:latin typeface="Noto Nastaliq Urdu"/>
                <a:cs typeface="Noto Nastaliq Urdu"/>
              </a:rPr>
              <a:t> </a:t>
            </a:r>
            <a:r>
              <a:rPr dirty="0" sz="1400" spc="-30">
                <a:latin typeface="Arial"/>
                <a:cs typeface="Arial"/>
              </a:rPr>
              <a:t>time.</a:t>
            </a:r>
            <a:endParaRPr dirty="0"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1792452" y="71245"/>
            <a:ext cx="1023619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51" name="object 3"/>
          <p:cNvSpPr txBox="1"/>
          <p:nvPr/>
        </p:nvSpPr>
        <p:spPr>
          <a:xfrm>
            <a:off x="347294" y="759848"/>
            <a:ext cx="4091356" cy="53860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Insertions </a:t>
            </a:r>
            <a:r>
              <a:rPr dirty="0" sz="1700" spc="5">
                <a:latin typeface="LM Sans 17"/>
                <a:cs typeface="LM Sans 17"/>
              </a:rPr>
              <a:t>and </a:t>
            </a:r>
            <a:r>
              <a:rPr dirty="0" sz="1700">
                <a:latin typeface="LM Sans 17"/>
                <a:cs typeface="LM Sans 17"/>
              </a:rPr>
              <a:t>deletions </a:t>
            </a:r>
            <a:r>
              <a:rPr dirty="0" sz="1700" spc="5">
                <a:latin typeface="LM Sans 17"/>
                <a:cs typeface="LM Sans 17"/>
              </a:rPr>
              <a:t>can </a:t>
            </a:r>
            <a:r>
              <a:rPr dirty="0" sz="1700" spc="-5">
                <a:latin typeface="LM Sans 17"/>
                <a:cs typeface="LM Sans 17"/>
              </a:rPr>
              <a:t>destroy</a:t>
            </a:r>
            <a:r>
              <a:rPr dirty="0" sz="1700" spc="45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balance!</a:t>
            </a:r>
          </a:p>
        </p:txBody>
      </p:sp>
      <p:sp>
        <p:nvSpPr>
          <p:cNvPr id="1048652" name="object 4"/>
          <p:cNvSpPr/>
          <p:nvPr/>
        </p:nvSpPr>
        <p:spPr>
          <a:xfrm>
            <a:off x="1576285" y="1439164"/>
            <a:ext cx="236220" cy="23621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>
            <a:off x="1792452" y="71245"/>
            <a:ext cx="1023619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54" name="object 3"/>
          <p:cNvSpPr txBox="1"/>
          <p:nvPr/>
        </p:nvSpPr>
        <p:spPr>
          <a:xfrm>
            <a:off x="347294" y="759848"/>
            <a:ext cx="3850004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Insertions </a:t>
            </a:r>
            <a:r>
              <a:rPr dirty="0" sz="1700" spc="5">
                <a:latin typeface="LM Sans 17"/>
                <a:cs typeface="LM Sans 17"/>
              </a:rPr>
              <a:t>and </a:t>
            </a:r>
            <a:r>
              <a:rPr dirty="0" sz="1700">
                <a:latin typeface="LM Sans 17"/>
                <a:cs typeface="LM Sans 17"/>
              </a:rPr>
              <a:t>deletions </a:t>
            </a:r>
            <a:r>
              <a:rPr dirty="0" sz="1700" spc="5">
                <a:latin typeface="LM Sans 17"/>
                <a:cs typeface="LM Sans 17"/>
              </a:rPr>
              <a:t>can </a:t>
            </a:r>
            <a:r>
              <a:rPr dirty="0" sz="1700" spc="-5">
                <a:latin typeface="LM Sans 17"/>
                <a:cs typeface="LM Sans 17"/>
              </a:rPr>
              <a:t>destroy</a:t>
            </a:r>
            <a:r>
              <a:rPr dirty="0" sz="1700" spc="45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1576285" y="1439164"/>
            <a:ext cx="541019" cy="46481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1792452" y="71245"/>
            <a:ext cx="1023619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57" name="object 3"/>
          <p:cNvSpPr txBox="1"/>
          <p:nvPr/>
        </p:nvSpPr>
        <p:spPr>
          <a:xfrm>
            <a:off x="347294" y="759848"/>
            <a:ext cx="3850004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Insertions </a:t>
            </a:r>
            <a:r>
              <a:rPr dirty="0" sz="1700" spc="5">
                <a:latin typeface="LM Sans 17"/>
                <a:cs typeface="LM Sans 17"/>
              </a:rPr>
              <a:t>and </a:t>
            </a:r>
            <a:r>
              <a:rPr dirty="0" sz="1700">
                <a:latin typeface="LM Sans 17"/>
                <a:cs typeface="LM Sans 17"/>
              </a:rPr>
              <a:t>deletions </a:t>
            </a:r>
            <a:r>
              <a:rPr dirty="0" sz="1700" spc="5">
                <a:latin typeface="LM Sans 17"/>
                <a:cs typeface="LM Sans 17"/>
              </a:rPr>
              <a:t>can </a:t>
            </a:r>
            <a:r>
              <a:rPr dirty="0" sz="1700" spc="-5">
                <a:latin typeface="LM Sans 17"/>
                <a:cs typeface="LM Sans 17"/>
              </a:rPr>
              <a:t>destroy</a:t>
            </a:r>
            <a:r>
              <a:rPr dirty="0" sz="1700" spc="45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58" name="object 4"/>
          <p:cNvSpPr/>
          <p:nvPr/>
        </p:nvSpPr>
        <p:spPr>
          <a:xfrm>
            <a:off x="1576285" y="1439164"/>
            <a:ext cx="845819" cy="69341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 txBox="1"/>
          <p:nvPr/>
        </p:nvSpPr>
        <p:spPr>
          <a:xfrm>
            <a:off x="1792452" y="71245"/>
            <a:ext cx="1023619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 txBox="1"/>
          <p:nvPr/>
        </p:nvSpPr>
        <p:spPr>
          <a:xfrm>
            <a:off x="347294" y="759848"/>
            <a:ext cx="3850004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Insertions </a:t>
            </a:r>
            <a:r>
              <a:rPr dirty="0" sz="1700" spc="5">
                <a:latin typeface="LM Sans 17"/>
                <a:cs typeface="LM Sans 17"/>
              </a:rPr>
              <a:t>and </a:t>
            </a:r>
            <a:r>
              <a:rPr dirty="0" sz="1700">
                <a:latin typeface="LM Sans 17"/>
                <a:cs typeface="LM Sans 17"/>
              </a:rPr>
              <a:t>deletions </a:t>
            </a:r>
            <a:r>
              <a:rPr dirty="0" sz="1700" spc="5">
                <a:latin typeface="LM Sans 17"/>
                <a:cs typeface="LM Sans 17"/>
              </a:rPr>
              <a:t>can </a:t>
            </a:r>
            <a:r>
              <a:rPr dirty="0" sz="1700" spc="-5">
                <a:latin typeface="LM Sans 17"/>
                <a:cs typeface="LM Sans 17"/>
              </a:rPr>
              <a:t>destroy</a:t>
            </a:r>
            <a:r>
              <a:rPr dirty="0" sz="1700" spc="45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61" name="object 4"/>
          <p:cNvSpPr/>
          <p:nvPr/>
        </p:nvSpPr>
        <p:spPr>
          <a:xfrm>
            <a:off x="1576285" y="1439164"/>
            <a:ext cx="1150619" cy="92201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1792452" y="71245"/>
            <a:ext cx="1023619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 txBox="1"/>
          <p:nvPr/>
        </p:nvSpPr>
        <p:spPr>
          <a:xfrm>
            <a:off x="347294" y="759848"/>
            <a:ext cx="3850004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Insertions </a:t>
            </a:r>
            <a:r>
              <a:rPr dirty="0" sz="1700" spc="5">
                <a:latin typeface="LM Sans 17"/>
                <a:cs typeface="LM Sans 17"/>
              </a:rPr>
              <a:t>and </a:t>
            </a:r>
            <a:r>
              <a:rPr dirty="0" sz="1700">
                <a:latin typeface="LM Sans 17"/>
                <a:cs typeface="LM Sans 17"/>
              </a:rPr>
              <a:t>deletions </a:t>
            </a:r>
            <a:r>
              <a:rPr dirty="0" sz="1700" spc="5">
                <a:latin typeface="LM Sans 17"/>
                <a:cs typeface="LM Sans 17"/>
              </a:rPr>
              <a:t>can </a:t>
            </a:r>
            <a:r>
              <a:rPr dirty="0" sz="1700" spc="-5">
                <a:latin typeface="LM Sans 17"/>
                <a:cs typeface="LM Sans 17"/>
              </a:rPr>
              <a:t>destroy</a:t>
            </a:r>
            <a:r>
              <a:rPr dirty="0" sz="1700" spc="45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64" name="object 4"/>
          <p:cNvSpPr/>
          <p:nvPr/>
        </p:nvSpPr>
        <p:spPr>
          <a:xfrm>
            <a:off x="1576285" y="1439164"/>
            <a:ext cx="1150619" cy="115061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1570316" y="71245"/>
            <a:ext cx="146621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Rebalancing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 txBox="1"/>
          <p:nvPr/>
        </p:nvSpPr>
        <p:spPr>
          <a:xfrm>
            <a:off x="347294" y="1316718"/>
            <a:ext cx="40913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latin typeface="LM Sans 17"/>
                <a:cs typeface="LM Sans 17"/>
              </a:rPr>
              <a:t>Idea: Rearrange tree </a:t>
            </a:r>
            <a:r>
              <a:rPr dirty="0" sz="1700" spc="5">
                <a:latin typeface="LM Sans 17"/>
                <a:cs typeface="LM Sans 17"/>
              </a:rPr>
              <a:t>to </a:t>
            </a:r>
            <a:r>
              <a:rPr dirty="0" sz="1700">
                <a:latin typeface="LM Sans 17"/>
                <a:cs typeface="LM Sans 17"/>
              </a:rPr>
              <a:t>maintain</a:t>
            </a:r>
            <a:r>
              <a:rPr dirty="0" sz="1700" spc="-290">
                <a:latin typeface="LM Sans 17"/>
                <a:cs typeface="LM Sans 17"/>
              </a:rPr>
              <a:t> </a:t>
            </a:r>
            <a:r>
              <a:rPr dirty="0" sz="1700">
                <a:latin typeface="LM Sans 17"/>
                <a:cs typeface="LM Sans 17"/>
              </a:rPr>
              <a:t>balance.</a:t>
            </a:r>
          </a:p>
        </p:txBody>
      </p:sp>
    </p:spTree>
  </p:cSld>
  <p:clrMapOvr>
    <a:masterClrMapping/>
  </p:clrMapOvr>
  <p:transition>
    <p:cut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p>
            <a:r>
              <a:rPr b="0" dirty="0" lang="en-US" smtClean="0"/>
              <a:t>Agenda</a:t>
            </a:r>
            <a:endParaRPr b="0" dirty="0" lang="en-US"/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28" name="Curved Connector 5"/>
          <p:cNvCxnSpPr>
            <a:cxnSpLocks/>
          </p:cNvCxnSpPr>
          <p:nvPr/>
        </p:nvCxnSpPr>
        <p:spPr>
          <a:xfrm rot="10800000">
            <a:off x="3676650" y="1273175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45729" name="Curved Connector 6"/>
          <p:cNvCxnSpPr>
            <a:cxnSpLocks/>
          </p:cNvCxnSpPr>
          <p:nvPr/>
        </p:nvCxnSpPr>
        <p:spPr>
          <a:xfrm rot="10800000">
            <a:off x="3676650" y="2187575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1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id="1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1570316" y="71245"/>
            <a:ext cx="146621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Rebalancing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 txBox="1"/>
          <p:nvPr/>
        </p:nvSpPr>
        <p:spPr>
          <a:xfrm>
            <a:off x="347294" y="1300722"/>
            <a:ext cx="4091356" cy="864852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>
                <a:latin typeface="LM Sans 17"/>
                <a:cs typeface="LM Sans 17"/>
              </a:rPr>
              <a:t>Idea: Rearrange tree </a:t>
            </a:r>
            <a:r>
              <a:rPr dirty="0" sz="1700" spc="5">
                <a:latin typeface="LM Sans 17"/>
                <a:cs typeface="LM Sans 17"/>
              </a:rPr>
              <a:t>to </a:t>
            </a:r>
            <a:r>
              <a:rPr dirty="0" sz="1700">
                <a:latin typeface="LM Sans 17"/>
                <a:cs typeface="LM Sans 17"/>
              </a:rPr>
              <a:t>maintain balance.  </a:t>
            </a:r>
            <a:endParaRPr dirty="0" sz="1700" lang="en-US" smtClean="0">
              <a:latin typeface="LM Sans 17"/>
              <a:cs typeface="LM Sans 17"/>
            </a:endParaRPr>
          </a:p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5" smtClean="0">
                <a:latin typeface="LM Sans 17"/>
                <a:cs typeface="LM Sans 17"/>
              </a:rPr>
              <a:t>Problem</a:t>
            </a:r>
            <a:r>
              <a:rPr dirty="0" sz="1700" spc="5">
                <a:latin typeface="LM Sans 17"/>
                <a:cs typeface="LM Sans 17"/>
              </a:rPr>
              <a:t>: </a:t>
            </a:r>
            <a:r>
              <a:rPr dirty="0" sz="1700" spc="-5">
                <a:latin typeface="LM Sans 17"/>
                <a:cs typeface="LM Sans 17"/>
              </a:rPr>
              <a:t>How </a:t>
            </a:r>
            <a:r>
              <a:rPr dirty="0" sz="1700" spc="5">
                <a:latin typeface="LM Sans 17"/>
                <a:cs typeface="LM Sans 17"/>
              </a:rPr>
              <a:t>do </a:t>
            </a:r>
            <a:r>
              <a:rPr dirty="0" sz="1700" spc="-15">
                <a:latin typeface="LM Sans 17"/>
                <a:cs typeface="LM Sans 17"/>
              </a:rPr>
              <a:t>we </a:t>
            </a:r>
            <a:r>
              <a:rPr dirty="0" sz="1700">
                <a:latin typeface="LM Sans 17"/>
                <a:cs typeface="LM Sans 17"/>
              </a:rPr>
              <a:t>rearrange tree </a:t>
            </a:r>
            <a:r>
              <a:rPr dirty="0" sz="1700" spc="5">
                <a:latin typeface="LM Sans 17"/>
                <a:cs typeface="LM Sans 17"/>
              </a:rPr>
              <a:t>while  </a:t>
            </a:r>
            <a:r>
              <a:rPr dirty="0" sz="1700">
                <a:latin typeface="LM Sans 17"/>
                <a:cs typeface="LM Sans 17"/>
              </a:rPr>
              <a:t>maintaining order?</a:t>
            </a:r>
          </a:p>
        </p:txBody>
      </p:sp>
    </p:spTree>
  </p:cSld>
  <p:clrMapOvr>
    <a:masterClrMapping/>
  </p:clrMapOvr>
  <p:transition>
    <p:cut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1649742" y="71245"/>
            <a:ext cx="1308735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6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dirty="0" sz="2450" spc="-6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16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 txBox="1"/>
          <p:nvPr/>
        </p:nvSpPr>
        <p:spPr>
          <a:xfrm>
            <a:off x="347294" y="1539400"/>
            <a:ext cx="40151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">
                <a:latin typeface="LM Sans 17"/>
                <a:cs typeface="LM Sans 17"/>
              </a:rPr>
              <a:t>How </a:t>
            </a:r>
            <a:r>
              <a:rPr dirty="0" sz="1700" spc="5">
                <a:latin typeface="LM Sans 17"/>
                <a:cs typeface="LM Sans 17"/>
              </a:rPr>
              <a:t>to </a:t>
            </a:r>
            <a:r>
              <a:rPr dirty="0" sz="1700" spc="-10">
                <a:latin typeface="LM Sans 17"/>
                <a:cs typeface="LM Sans 17"/>
              </a:rPr>
              <a:t>keep </a:t>
            </a:r>
            <a:r>
              <a:rPr dirty="0" sz="1700" spc="5">
                <a:latin typeface="LM Sans 17"/>
                <a:cs typeface="LM Sans 17"/>
              </a:rPr>
              <a:t>a </a:t>
            </a:r>
            <a:r>
              <a:rPr dirty="0" sz="1700">
                <a:latin typeface="LM Sans 17"/>
                <a:cs typeface="LM Sans 17"/>
              </a:rPr>
              <a:t>tree balanced. </a:t>
            </a:r>
            <a:r>
              <a:rPr b="1" dirty="0" sz="1700" spc="-50">
                <a:latin typeface="LM Sans 17"/>
                <a:cs typeface="LM Sans 17"/>
              </a:rPr>
              <a:t>AVL</a:t>
            </a:r>
            <a:r>
              <a:rPr b="1" dirty="0" sz="1700" spc="-310">
                <a:latin typeface="LM Sans 17"/>
                <a:cs typeface="LM Sans 17"/>
              </a:rPr>
              <a:t> </a:t>
            </a:r>
            <a:r>
              <a:rPr b="1" dirty="0" sz="1700" lang="en-US" spc="-310" smtClean="0">
                <a:latin typeface="LM Sans 17"/>
                <a:cs typeface="LM Sans 17"/>
              </a:rPr>
              <a:t> </a:t>
            </a:r>
            <a:r>
              <a:rPr b="1" dirty="0" sz="1700" smtClean="0">
                <a:latin typeface="LM Sans 17"/>
                <a:cs typeface="LM Sans 17"/>
              </a:rPr>
              <a:t>trees</a:t>
            </a:r>
            <a:r>
              <a:rPr dirty="0" sz="1700">
                <a:latin typeface="LM Sans 17"/>
                <a:cs typeface="LM Sans 17"/>
              </a:rPr>
              <a:t>.</a:t>
            </a:r>
          </a:p>
        </p:txBody>
      </p:sp>
    </p:spTree>
  </p:cSld>
  <p:clrMapOvr>
    <a:masterClrMapping/>
  </p:clrMapOvr>
  <p:transition>
    <p:cut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95250" y="532447"/>
            <a:ext cx="4377830" cy="386080"/>
          </a:xfrm>
          <a:custGeom>
            <a:avLst/>
            <a:ah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bIns="0" lIns="0" rIns="0" rtlCol="0" tIns="0" wrap="square"/>
          <a:p/>
        </p:txBody>
      </p:sp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229324" y="514686"/>
            <a:ext cx="2010410" cy="624204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0" dirty="0" sz="2050" spc="-14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b="0" dirty="0" sz="2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dirty="0" sz="2050" spc="-155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48598" name="object 5"/>
          <p:cNvSpPr/>
          <p:nvPr/>
        </p:nvSpPr>
        <p:spPr>
          <a:xfrm>
            <a:off x="95250" y="918375"/>
            <a:ext cx="4377830" cy="1574000"/>
          </a:xfrm>
          <a:custGeom>
            <a:avLst/>
            <a:ahLst/>
            <a:rect l="l" t="t" r="r" b="b"/>
            <a:pathLst>
              <a:path w="4029710" h="1783714">
                <a:moveTo>
                  <a:pt x="4029151" y="0"/>
                </a:moveTo>
                <a:lnTo>
                  <a:pt x="0" y="0"/>
                </a:lnTo>
                <a:lnTo>
                  <a:pt x="0" y="1783232"/>
                </a:lnTo>
                <a:lnTo>
                  <a:pt x="4029151" y="1783232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96497" y="1132205"/>
            <a:ext cx="102789" cy="1283970"/>
          </a:xfrm>
          <a:custGeom>
            <a:avLst/>
            <a:ahLst/>
            <a:rect l="l" t="t" r="r" b="b"/>
            <a:pathLst>
              <a:path w="94615" h="1283970">
                <a:moveTo>
                  <a:pt x="94094" y="1189342"/>
                </a:moveTo>
                <a:lnTo>
                  <a:pt x="0" y="1189342"/>
                </a:lnTo>
                <a:lnTo>
                  <a:pt x="0" y="1283436"/>
                </a:lnTo>
                <a:lnTo>
                  <a:pt x="94094" y="1283436"/>
                </a:lnTo>
                <a:lnTo>
                  <a:pt x="94094" y="1189342"/>
                </a:lnTo>
                <a:close/>
              </a:path>
              <a:path w="94615" h="1283970">
                <a:moveTo>
                  <a:pt x="94094" y="594677"/>
                </a:moveTo>
                <a:lnTo>
                  <a:pt x="0" y="594677"/>
                </a:lnTo>
                <a:lnTo>
                  <a:pt x="0" y="688771"/>
                </a:lnTo>
                <a:lnTo>
                  <a:pt x="94094" y="688771"/>
                </a:lnTo>
                <a:lnTo>
                  <a:pt x="94094" y="594677"/>
                </a:lnTo>
                <a:close/>
              </a:path>
              <a:path w="94615" h="1283970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/>
          <p:nvPr/>
        </p:nvSpPr>
        <p:spPr>
          <a:xfrm>
            <a:off x="630414" y="1050621"/>
            <a:ext cx="4223665" cy="11169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Think </a:t>
            </a:r>
            <a:r>
              <a:rPr dirty="0" sz="1700" spc="15">
                <a:solidFill>
                  <a:srgbClr val="FFFFFF"/>
                </a:solidFill>
                <a:latin typeface="LM Sans 17"/>
                <a:cs typeface="LM Sans 17"/>
              </a:rPr>
              <a:t>about </a:t>
            </a: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the runtime of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basic </a:t>
            </a:r>
            <a:r>
              <a:rPr dirty="0" sz="1700" spc="-5">
                <a:solidFill>
                  <a:srgbClr val="FFFFFF"/>
                </a:solidFill>
                <a:latin typeface="LM Sans 17"/>
                <a:cs typeface="LM Sans 17"/>
              </a:rPr>
              <a:t>binary 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tree </a:t>
            </a: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operations.</a:t>
            </a:r>
            <a:endParaRPr dirty="0" sz="1700">
              <a:latin typeface="LM Sans 17"/>
              <a:cs typeface="LM Sans 17"/>
            </a:endParaRPr>
          </a:p>
          <a:p>
            <a:pPr marL="12700" marR="510540">
              <a:lnSpc>
                <a:spcPct val="107400"/>
              </a:lnSpc>
              <a:spcBef>
                <a:spcPts val="300"/>
              </a:spcBef>
            </a:pPr>
            <a:r>
              <a:rPr dirty="0" sz="1700" spc="5">
                <a:solidFill>
                  <a:srgbClr val="FFFFFF"/>
                </a:solidFill>
                <a:latin typeface="LM Sans 17"/>
                <a:cs typeface="LM Sans 17"/>
              </a:rPr>
              <a:t>Understand the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motivation </a:t>
            </a:r>
            <a:r>
              <a:rPr dirty="0" sz="1700" spc="10">
                <a:solidFill>
                  <a:srgbClr val="FFFFFF"/>
                </a:solidFill>
                <a:latin typeface="LM Sans 17"/>
                <a:cs typeface="LM Sans 17"/>
              </a:rPr>
              <a:t>behind  </a:t>
            </a:r>
            <a:r>
              <a:rPr dirty="0" sz="1700" spc="-5">
                <a:solidFill>
                  <a:srgbClr val="FFFFFF"/>
                </a:solidFill>
                <a:latin typeface="LM Sans 17"/>
                <a:cs typeface="LM Sans 17"/>
              </a:rPr>
              <a:t>binary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search tree</a:t>
            </a:r>
            <a:r>
              <a:rPr dirty="0" sz="1700" spc="1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dirty="0" sz="1700">
                <a:solidFill>
                  <a:srgbClr val="FFFFFF"/>
                </a:solidFill>
                <a:latin typeface="LM Sans 17"/>
                <a:cs typeface="LM Sans 17"/>
              </a:rPr>
              <a:t>balance</a:t>
            </a:r>
            <a:r>
              <a:rPr dirty="0" sz="1700" smtClean="0">
                <a:solidFill>
                  <a:srgbClr val="FFFFFF"/>
                </a:solidFill>
                <a:latin typeface="LM Sans 17"/>
                <a:cs typeface="LM Sans 17"/>
              </a:rPr>
              <a:t>.</a:t>
            </a:r>
            <a:endParaRPr dirty="0" sz="1700">
              <a:latin typeface="LM Sans 17"/>
              <a:cs typeface="LM Sans 17"/>
            </a:endParaRPr>
          </a:p>
        </p:txBody>
      </p:sp>
      <p:sp>
        <p:nvSpPr>
          <p:cNvPr id="1048601" name="Rectangle 3"/>
          <p:cNvSpPr/>
          <p:nvPr/>
        </p:nvSpPr>
        <p:spPr>
          <a:xfrm>
            <a:off x="333591" y="2263775"/>
            <a:ext cx="228600" cy="152400"/>
          </a:xfrm>
          <a:prstGeom prst="rect"/>
          <a:solidFill>
            <a:srgbClr val="87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p>
            <a:r>
              <a:rPr b="0" dirty="0" lang="en-US" smtClean="0"/>
              <a:t>Agenda</a:t>
            </a:r>
            <a:endParaRPr b="0" dirty="0" lang="en-US"/>
          </a:p>
        </p:txBody>
      </p:sp>
      <p:graphicFrame>
        <p:nvGraphicFramePr>
          <p:cNvPr id="4194305" name="Diagram 3"/>
          <p:cNvGraphicFramePr>
            <a:graphicFrameLocks/>
          </p:cNvGraphicFramePr>
          <p:nvPr/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30" name="Curved Connector 5"/>
          <p:cNvCxnSpPr>
            <a:cxnSpLocks/>
          </p:cNvCxnSpPr>
          <p:nvPr/>
        </p:nvCxnSpPr>
        <p:spPr>
          <a:xfrm rot="10800000">
            <a:off x="3676650" y="1273175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1786369" y="71245"/>
            <a:ext cx="103505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Runtime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 txBox="1"/>
          <p:nvPr/>
        </p:nvSpPr>
        <p:spPr>
          <a:xfrm>
            <a:off x="347294" y="1429068"/>
            <a:ext cx="4262806" cy="5822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-5">
                <a:latin typeface="LM Sans 17"/>
                <a:cs typeface="LM Sans 17"/>
              </a:rPr>
              <a:t>How </a:t>
            </a:r>
            <a:r>
              <a:rPr dirty="0" sz="1700" spc="5">
                <a:latin typeface="LM Sans 17"/>
                <a:cs typeface="LM Sans 17"/>
              </a:rPr>
              <a:t>long do </a:t>
            </a:r>
            <a:r>
              <a:rPr dirty="0" sz="1700" spc="-5">
                <a:latin typeface="LM Sans 17"/>
                <a:cs typeface="LM Sans 17"/>
              </a:rPr>
              <a:t>Binary </a:t>
            </a:r>
            <a:r>
              <a:rPr dirty="0" sz="1700">
                <a:latin typeface="LM Sans 17"/>
                <a:cs typeface="LM Sans 17"/>
              </a:rPr>
              <a:t>Search </a:t>
            </a:r>
            <a:r>
              <a:rPr dirty="0" sz="1700" spc="-30">
                <a:latin typeface="LM Sans 17"/>
                <a:cs typeface="LM Sans 17"/>
              </a:rPr>
              <a:t>Tree </a:t>
            </a:r>
            <a:r>
              <a:rPr dirty="0" sz="1700" spc="5">
                <a:latin typeface="LM Sans 17"/>
                <a:cs typeface="LM Sans 17"/>
              </a:rPr>
              <a:t>operations  </a:t>
            </a:r>
            <a:r>
              <a:rPr dirty="0" sz="1700" spc="-5">
                <a:latin typeface="LM Sans 17"/>
                <a:cs typeface="LM Sans 17"/>
              </a:rPr>
              <a:t>take?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xfrm>
            <a:off x="2027250" y="71245"/>
            <a:ext cx="55372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dirty="0" spc="-135">
                <a:latin typeface="Trebuchet MS"/>
                <a:cs typeface="Trebuchet MS"/>
              </a:rPr>
              <a:t>Find</a:t>
            </a:r>
          </a:p>
        </p:txBody>
      </p:sp>
      <p:sp>
        <p:nvSpPr>
          <p:cNvPr id="1048614" name="object 3"/>
          <p:cNvSpPr txBox="1"/>
          <p:nvPr/>
        </p:nvSpPr>
        <p:spPr>
          <a:xfrm>
            <a:off x="347294" y="556902"/>
            <a:ext cx="727075" cy="28829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>
                <a:latin typeface="Arial"/>
                <a:cs typeface="Arial"/>
              </a:rPr>
              <a:t>Find</a:t>
            </a:r>
            <a:r>
              <a:rPr dirty="0" sz="1700" spc="5">
                <a:latin typeface="LM Sans 17"/>
                <a:cs typeface="LM Sans 17"/>
              </a:rPr>
              <a:t>(</a:t>
            </a:r>
            <a:r>
              <a:rPr dirty="0" sz="1700" spc="10">
                <a:latin typeface="LM Sans 17"/>
                <a:cs typeface="LM Sans 17"/>
              </a:rPr>
              <a:t>5</a:t>
            </a:r>
            <a:r>
              <a:rPr dirty="0" sz="1700" spc="5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48615" name="object 4"/>
          <p:cNvSpPr/>
          <p:nvPr/>
        </p:nvSpPr>
        <p:spPr>
          <a:xfrm>
            <a:off x="1277188" y="1095794"/>
            <a:ext cx="2053589" cy="161798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6" name="object 5"/>
          <p:cNvSpPr txBox="1"/>
          <p:nvPr/>
        </p:nvSpPr>
        <p:spPr>
          <a:xfrm>
            <a:off x="347294" y="3001195"/>
            <a:ext cx="38627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LM Sans 17"/>
                <a:cs typeface="LM Sans 17"/>
              </a:rPr>
              <a:t>Number </a:t>
            </a:r>
            <a:r>
              <a:rPr dirty="0" sz="1700" spc="5">
                <a:latin typeface="LM Sans 17"/>
                <a:cs typeface="LM Sans 17"/>
              </a:rPr>
              <a:t>of operations </a:t>
            </a:r>
            <a:r>
              <a:rPr dirty="0" sz="1700" spc="15">
                <a:latin typeface="LM Sans 17"/>
                <a:cs typeface="LM Sans 17"/>
              </a:rPr>
              <a:t>=</a:t>
            </a:r>
            <a:r>
              <a:rPr dirty="0" sz="1700" spc="-65">
                <a:latin typeface="LM Sans 17"/>
                <a:cs typeface="LM Sans 17"/>
              </a:rPr>
              <a:t> </a:t>
            </a:r>
            <a:r>
              <a:rPr dirty="0" sz="1700" i="1" spc="20">
                <a:latin typeface="LM Sans 17"/>
                <a:cs typeface="LM Sans 17"/>
              </a:rPr>
              <a:t>O</a:t>
            </a:r>
            <a:r>
              <a:rPr dirty="0" sz="1700" spc="20">
                <a:latin typeface="LM Sans 17"/>
                <a:cs typeface="LM Sans 17"/>
              </a:rPr>
              <a:t>(Depth)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1792452" y="71245"/>
            <a:ext cx="1023619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 txBox="1"/>
          <p:nvPr/>
        </p:nvSpPr>
        <p:spPr>
          <a:xfrm>
            <a:off x="347294" y="603060"/>
            <a:ext cx="4167556" cy="5822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1700" spc="5">
                <a:latin typeface="LM Sans 17"/>
                <a:cs typeface="LM Sans 17"/>
              </a:rPr>
              <a:t>Which </a:t>
            </a:r>
            <a:r>
              <a:rPr dirty="0" sz="1700" spc="15">
                <a:latin typeface="LM Sans 17"/>
                <a:cs typeface="LM Sans 17"/>
              </a:rPr>
              <a:t>nodes </a:t>
            </a:r>
            <a:r>
              <a:rPr dirty="0" sz="1700" spc="5">
                <a:latin typeface="LM Sans 17"/>
                <a:cs typeface="LM Sans 17"/>
              </a:rPr>
              <a:t>will </a:t>
            </a:r>
            <a:r>
              <a:rPr dirty="0" sz="1700" spc="30">
                <a:latin typeface="LM Sans 17"/>
                <a:cs typeface="LM Sans 17"/>
              </a:rPr>
              <a:t>be </a:t>
            </a:r>
            <a:r>
              <a:rPr dirty="0" sz="1700" spc="5">
                <a:latin typeface="LM Sans 17"/>
                <a:cs typeface="LM Sans 17"/>
              </a:rPr>
              <a:t>faster to </a:t>
            </a:r>
            <a:r>
              <a:rPr dirty="0" sz="1700">
                <a:latin typeface="LM Sans 17"/>
                <a:cs typeface="LM Sans 17"/>
              </a:rPr>
              <a:t>search </a:t>
            </a:r>
            <a:r>
              <a:rPr dirty="0" sz="1700" spc="-10">
                <a:latin typeface="LM Sans 17"/>
                <a:cs typeface="LM Sans 17"/>
              </a:rPr>
              <a:t>for </a:t>
            </a:r>
            <a:r>
              <a:rPr dirty="0" sz="1700">
                <a:latin typeface="LM Sans 17"/>
                <a:cs typeface="LM Sans 17"/>
              </a:rPr>
              <a:t>in  </a:t>
            </a:r>
            <a:r>
              <a:rPr dirty="0" sz="1700" spc="5">
                <a:latin typeface="LM Sans 17"/>
                <a:cs typeface="LM Sans 17"/>
              </a:rPr>
              <a:t>the </a:t>
            </a:r>
            <a:r>
              <a:rPr dirty="0" sz="1700">
                <a:latin typeface="LM Sans 17"/>
                <a:cs typeface="LM Sans 17"/>
              </a:rPr>
              <a:t>following tree?</a:t>
            </a:r>
          </a:p>
        </p:txBody>
      </p:sp>
      <p:sp>
        <p:nvSpPr>
          <p:cNvPr id="1048619" name="object 4"/>
          <p:cNvSpPr/>
          <p:nvPr/>
        </p:nvSpPr>
        <p:spPr>
          <a:xfrm>
            <a:off x="1689328" y="1424292"/>
            <a:ext cx="1229360" cy="152908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  <p:transition>
    <p:cut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/>
          <p:nvPr/>
        </p:nvSpPr>
        <p:spPr>
          <a:xfrm>
            <a:off x="1696618" y="71245"/>
            <a:ext cx="1214120" cy="4032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95">
                <a:solidFill>
                  <a:srgbClr val="006EB8"/>
                </a:solidFill>
                <a:latin typeface="Trebuchet MS"/>
                <a:cs typeface="Trebuchet MS"/>
              </a:rPr>
              <a:t>Example</a:t>
            </a:r>
            <a:r>
              <a:rPr dirty="0" sz="2450" spc="-4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dirty="0" sz="2450" spc="-60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48621" name="object 3"/>
          <p:cNvSpPr/>
          <p:nvPr/>
        </p:nvSpPr>
        <p:spPr>
          <a:xfrm>
            <a:off x="1501660" y="904430"/>
            <a:ext cx="1604645" cy="160909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2" name="object 4"/>
          <p:cNvSpPr txBox="1"/>
          <p:nvPr/>
        </p:nvSpPr>
        <p:spPr>
          <a:xfrm>
            <a:off x="347294" y="2800942"/>
            <a:ext cx="3329356" cy="276999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LM Sans 17"/>
                <a:cs typeface="LM Sans 17"/>
              </a:rPr>
              <a:t>Depth can </a:t>
            </a:r>
            <a:r>
              <a:rPr dirty="0" sz="1700" spc="25">
                <a:latin typeface="LM Sans 17"/>
                <a:cs typeface="LM Sans 17"/>
              </a:rPr>
              <a:t>be </a:t>
            </a:r>
            <a:r>
              <a:rPr dirty="0" sz="1700" spc="5">
                <a:latin typeface="LM Sans 17"/>
                <a:cs typeface="LM Sans 17"/>
              </a:rPr>
              <a:t>as bad as</a:t>
            </a:r>
            <a:r>
              <a:rPr dirty="0" sz="1700" spc="-75">
                <a:latin typeface="LM Sans 17"/>
                <a:cs typeface="LM Sans 17"/>
              </a:rPr>
              <a:t> </a:t>
            </a:r>
            <a:r>
              <a:rPr dirty="0" sz="1700" i="1" spc="20">
                <a:latin typeface="LM Sans 17"/>
                <a:cs typeface="LM Sans 17"/>
              </a:rPr>
              <a:t>n</a:t>
            </a:r>
            <a:r>
              <a:rPr dirty="0" sz="1700" spc="20">
                <a:latin typeface="LM Sans 17"/>
                <a:cs typeface="LM Sans 17"/>
              </a:rPr>
              <a:t>.</a:t>
            </a:r>
            <a:endParaRPr dirty="0"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p>
            <a:r>
              <a:rPr b="0" dirty="0" lang="en-US" smtClean="0"/>
              <a:t>Agenda</a:t>
            </a:r>
            <a:endParaRPr b="0" dirty="0" lang="en-US"/>
          </a:p>
        </p:txBody>
      </p:sp>
      <p:graphicFrame>
        <p:nvGraphicFramePr>
          <p:cNvPr id="4194306" name="Diagram 3"/>
          <p:cNvGraphicFramePr>
            <a:graphicFrameLocks/>
          </p:cNvGraphicFramePr>
          <p:nvPr/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31" name="Curved Connector 6"/>
          <p:cNvCxnSpPr>
            <a:cxnSpLocks/>
          </p:cNvCxnSpPr>
          <p:nvPr/>
        </p:nvCxnSpPr>
        <p:spPr>
          <a:xfrm rot="10800000">
            <a:off x="3676650" y="2187575"/>
            <a:ext cx="609600" cy="12700"/>
          </a:xfrm>
          <a:prstGeom prst="curvedConnector3"/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2.2|1|1.2|1.4"/>
</p:tagLst>
</file>

<file path=ppt/tags/tag2.xml><?xml version="1.0" encoding="utf-8"?>
<p:tagLst xmlns:p="http://schemas.openxmlformats.org/presentationml/2006/main">
  <p:tag name="TIMING" val="|2.2|1|1.2|1.4"/>
</p:tagLst>
</file>

<file path=ppt/tags/tag3.xml><?xml version="1.0" encoding="utf-8"?>
<p:tagLst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Binary Search Trees:  Balance</dc:title>
  <dc:creator>Saif Hassan</dc:creator>
  <cp:lastModifiedBy>Saif Hassan</cp:lastModifiedBy>
  <dcterms:created xsi:type="dcterms:W3CDTF">2020-06-21T01:17:20Z</dcterms:created>
  <dcterms:modified xsi:type="dcterms:W3CDTF">2020-11-22T15:55:57Z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