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95" autoAdjust="0"/>
  </p:normalViewPr>
  <p:slideViewPr>
    <p:cSldViewPr snapToGrid="0">
      <p:cViewPr varScale="1">
        <p:scale>
          <a:sx n="65" d="100"/>
          <a:sy n="65" d="100"/>
        </p:scale>
        <p:origin x="724"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E292F273-A22A-4439-ACCB-02DAEB0808D5}" type="slidenum">
              <a:rPr lang="en-PK" smtClean="0"/>
              <a:t>‹#›</a:t>
            </a:fld>
            <a:endParaRPr lang="en-PK"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13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E292F273-A22A-4439-ACCB-02DAEB0808D5}" type="slidenum">
              <a:rPr lang="en-PK" smtClean="0"/>
              <a:t>‹#›</a:t>
            </a:fld>
            <a:endParaRPr lang="en-PK" dirty="0"/>
          </a:p>
        </p:txBody>
      </p:sp>
    </p:spTree>
    <p:extLst>
      <p:ext uri="{BB962C8B-B14F-4D97-AF65-F5344CB8AC3E}">
        <p14:creationId xmlns:p14="http://schemas.microsoft.com/office/powerpoint/2010/main" val="218912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E292F273-A22A-4439-ACCB-02DAEB0808D5}" type="slidenum">
              <a:rPr lang="en-PK" smtClean="0"/>
              <a:t>‹#›</a:t>
            </a:fld>
            <a:endParaRPr lang="en-PK" dirty="0"/>
          </a:p>
        </p:txBody>
      </p:sp>
    </p:spTree>
    <p:extLst>
      <p:ext uri="{BB962C8B-B14F-4D97-AF65-F5344CB8AC3E}">
        <p14:creationId xmlns:p14="http://schemas.microsoft.com/office/powerpoint/2010/main" val="13608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E292F273-A22A-4439-ACCB-02DAEB0808D5}" type="slidenum">
              <a:rPr lang="en-PK" smtClean="0"/>
              <a:t>‹#›</a:t>
            </a:fld>
            <a:endParaRPr lang="en-PK" dirty="0"/>
          </a:p>
        </p:txBody>
      </p:sp>
    </p:spTree>
    <p:extLst>
      <p:ext uri="{BB962C8B-B14F-4D97-AF65-F5344CB8AC3E}">
        <p14:creationId xmlns:p14="http://schemas.microsoft.com/office/powerpoint/2010/main" val="33519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E292F273-A22A-4439-ACCB-02DAEB0808D5}" type="slidenum">
              <a:rPr lang="en-PK" smtClean="0"/>
              <a:t>‹#›</a:t>
            </a:fld>
            <a:endParaRPr lang="en-PK"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35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E292F273-A22A-4439-ACCB-02DAEB0808D5}" type="slidenum">
              <a:rPr lang="en-PK" smtClean="0"/>
              <a:t>‹#›</a:t>
            </a:fld>
            <a:endParaRPr lang="en-PK" dirty="0"/>
          </a:p>
        </p:txBody>
      </p:sp>
    </p:spTree>
    <p:extLst>
      <p:ext uri="{BB962C8B-B14F-4D97-AF65-F5344CB8AC3E}">
        <p14:creationId xmlns:p14="http://schemas.microsoft.com/office/powerpoint/2010/main" val="76446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8" name="Footer Placeholder 7"/>
          <p:cNvSpPr>
            <a:spLocks noGrp="1"/>
          </p:cNvSpPr>
          <p:nvPr>
            <p:ph type="ftr" sz="quarter" idx="11"/>
          </p:nvPr>
        </p:nvSpPr>
        <p:spPr/>
        <p:txBody>
          <a:bodyPr/>
          <a:lstStyle/>
          <a:p>
            <a:endParaRPr lang="en-PK" dirty="0"/>
          </a:p>
        </p:txBody>
      </p:sp>
      <p:sp>
        <p:nvSpPr>
          <p:cNvPr id="9" name="Slide Number Placeholder 8"/>
          <p:cNvSpPr>
            <a:spLocks noGrp="1"/>
          </p:cNvSpPr>
          <p:nvPr>
            <p:ph type="sldNum" sz="quarter" idx="12"/>
          </p:nvPr>
        </p:nvSpPr>
        <p:spPr/>
        <p:txBody>
          <a:bodyPr/>
          <a:lstStyle/>
          <a:p>
            <a:fld id="{E292F273-A22A-4439-ACCB-02DAEB0808D5}" type="slidenum">
              <a:rPr lang="en-PK" smtClean="0"/>
              <a:t>‹#›</a:t>
            </a:fld>
            <a:endParaRPr lang="en-PK" dirty="0"/>
          </a:p>
        </p:txBody>
      </p:sp>
    </p:spTree>
    <p:extLst>
      <p:ext uri="{BB962C8B-B14F-4D97-AF65-F5344CB8AC3E}">
        <p14:creationId xmlns:p14="http://schemas.microsoft.com/office/powerpoint/2010/main" val="288246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4" name="Footer Placeholder 3"/>
          <p:cNvSpPr>
            <a:spLocks noGrp="1"/>
          </p:cNvSpPr>
          <p:nvPr>
            <p:ph type="ftr" sz="quarter" idx="11"/>
          </p:nvPr>
        </p:nvSpPr>
        <p:spPr/>
        <p:txBody>
          <a:bodyPr/>
          <a:lstStyle/>
          <a:p>
            <a:endParaRPr lang="en-PK" dirty="0"/>
          </a:p>
        </p:txBody>
      </p:sp>
      <p:sp>
        <p:nvSpPr>
          <p:cNvPr id="5" name="Slide Number Placeholder 4"/>
          <p:cNvSpPr>
            <a:spLocks noGrp="1"/>
          </p:cNvSpPr>
          <p:nvPr>
            <p:ph type="sldNum" sz="quarter" idx="12"/>
          </p:nvPr>
        </p:nvSpPr>
        <p:spPr/>
        <p:txBody>
          <a:bodyPr/>
          <a:lstStyle/>
          <a:p>
            <a:fld id="{E292F273-A22A-4439-ACCB-02DAEB0808D5}" type="slidenum">
              <a:rPr lang="en-PK" smtClean="0"/>
              <a:t>‹#›</a:t>
            </a:fld>
            <a:endParaRPr lang="en-PK" dirty="0"/>
          </a:p>
        </p:txBody>
      </p:sp>
    </p:spTree>
    <p:extLst>
      <p:ext uri="{BB962C8B-B14F-4D97-AF65-F5344CB8AC3E}">
        <p14:creationId xmlns:p14="http://schemas.microsoft.com/office/powerpoint/2010/main" val="152622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K" dirty="0"/>
          </a:p>
        </p:txBody>
      </p:sp>
      <p:sp>
        <p:nvSpPr>
          <p:cNvPr id="9" name="Slide Number Placeholder 8"/>
          <p:cNvSpPr>
            <a:spLocks noGrp="1"/>
          </p:cNvSpPr>
          <p:nvPr>
            <p:ph type="sldNum" sz="quarter" idx="12"/>
          </p:nvPr>
        </p:nvSpPr>
        <p:spPr/>
        <p:txBody>
          <a:bodyPr/>
          <a:lstStyle/>
          <a:p>
            <a:fld id="{E292F273-A22A-4439-ACCB-02DAEB0808D5}" type="slidenum">
              <a:rPr lang="en-PK" smtClean="0"/>
              <a:t>‹#›</a:t>
            </a:fld>
            <a:endParaRPr lang="en-PK" dirty="0"/>
          </a:p>
        </p:txBody>
      </p:sp>
    </p:spTree>
    <p:extLst>
      <p:ext uri="{BB962C8B-B14F-4D97-AF65-F5344CB8AC3E}">
        <p14:creationId xmlns:p14="http://schemas.microsoft.com/office/powerpoint/2010/main" val="409581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5A2177-68AD-4D18-93CC-9EBC931F7524}" type="datetimeFigureOut">
              <a:rPr lang="en-PK" smtClean="0"/>
              <a:t>18/02/2023</a:t>
            </a:fld>
            <a:endParaRPr lang="en-PK"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K"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2F273-A22A-4439-ACCB-02DAEB0808D5}" type="slidenum">
              <a:rPr lang="en-PK" smtClean="0"/>
              <a:t>‹#›</a:t>
            </a:fld>
            <a:endParaRPr lang="en-PK" dirty="0"/>
          </a:p>
        </p:txBody>
      </p:sp>
    </p:spTree>
    <p:extLst>
      <p:ext uri="{BB962C8B-B14F-4D97-AF65-F5344CB8AC3E}">
        <p14:creationId xmlns:p14="http://schemas.microsoft.com/office/powerpoint/2010/main" val="280089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A2177-68AD-4D18-93CC-9EBC931F7524}" type="datetimeFigureOut">
              <a:rPr lang="en-PK" smtClean="0"/>
              <a:t>18/02/2023</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E292F273-A22A-4439-ACCB-02DAEB0808D5}" type="slidenum">
              <a:rPr lang="en-PK" smtClean="0"/>
              <a:t>‹#›</a:t>
            </a:fld>
            <a:endParaRPr lang="en-PK" dirty="0"/>
          </a:p>
        </p:txBody>
      </p:sp>
    </p:spTree>
    <p:extLst>
      <p:ext uri="{BB962C8B-B14F-4D97-AF65-F5344CB8AC3E}">
        <p14:creationId xmlns:p14="http://schemas.microsoft.com/office/powerpoint/2010/main" val="44866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5A2177-68AD-4D18-93CC-9EBC931F7524}" type="datetimeFigureOut">
              <a:rPr lang="en-PK" smtClean="0"/>
              <a:t>18/02/2023</a:t>
            </a:fld>
            <a:endParaRPr lang="en-PK"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K"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92F273-A22A-4439-ACCB-02DAEB0808D5}" type="slidenum">
              <a:rPr lang="en-PK" smtClean="0"/>
              <a:t>‹#›</a:t>
            </a:fld>
            <a:endParaRPr lang="en-PK"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501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8FA3-58F6-420D-81A3-6C0213AABC24}"/>
              </a:ext>
            </a:extLst>
          </p:cNvPr>
          <p:cNvSpPr>
            <a:spLocks noGrp="1"/>
          </p:cNvSpPr>
          <p:nvPr>
            <p:ph type="ctrTitle"/>
          </p:nvPr>
        </p:nvSpPr>
        <p:spPr/>
        <p:txBody>
          <a:bodyPr>
            <a:noAutofit/>
          </a:bodyPr>
          <a:lstStyle/>
          <a:p>
            <a:r>
              <a:rPr lang="en-US" sz="6000" dirty="0">
                <a:latin typeface="Calisto MT" panose="02040603050505030304" pitchFamily="18" charset="0"/>
              </a:rPr>
              <a:t>3D Mobile Application</a:t>
            </a:r>
            <a:br>
              <a:rPr lang="en-US" sz="6000" dirty="0">
                <a:latin typeface="Calisto MT" panose="02040603050505030304" pitchFamily="18" charset="0"/>
              </a:rPr>
            </a:br>
            <a:r>
              <a:rPr lang="en-US" sz="6000" dirty="0">
                <a:latin typeface="Calisto MT" panose="02040603050505030304" pitchFamily="18" charset="0"/>
              </a:rPr>
              <a:t> for Learning Human Brain.</a:t>
            </a:r>
            <a:br>
              <a:rPr lang="en-PK" sz="6000" dirty="0">
                <a:latin typeface="Calisto MT" panose="02040603050505030304" pitchFamily="18" charset="0"/>
              </a:rPr>
            </a:br>
            <a:endParaRPr lang="en-PK" sz="6000" dirty="0">
              <a:latin typeface="Calisto MT" panose="02040603050505030304" pitchFamily="18" charset="0"/>
            </a:endParaRPr>
          </a:p>
        </p:txBody>
      </p:sp>
      <p:sp>
        <p:nvSpPr>
          <p:cNvPr id="3" name="Subtitle 2">
            <a:extLst>
              <a:ext uri="{FF2B5EF4-FFF2-40B4-BE49-F238E27FC236}">
                <a16:creationId xmlns:a16="http://schemas.microsoft.com/office/drawing/2014/main" id="{DDB0754A-81FB-4E6A-B932-3AE6140D9E09}"/>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21793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C522-BFE8-488C-94A7-B8B47B263464}"/>
              </a:ext>
            </a:extLst>
          </p:cNvPr>
          <p:cNvSpPr>
            <a:spLocks noGrp="1"/>
          </p:cNvSpPr>
          <p:nvPr>
            <p:ph type="title"/>
          </p:nvPr>
        </p:nvSpPr>
        <p:spPr/>
        <p:txBody>
          <a:bodyPr>
            <a:normAutofit/>
          </a:bodyPr>
          <a:lstStyle/>
          <a:p>
            <a:r>
              <a:rPr lang="en-US" sz="4400" b="1" dirty="0"/>
              <a:t>Assumptions and Dependency</a:t>
            </a:r>
            <a:br>
              <a:rPr lang="en-PK" sz="4400" b="1" dirty="0"/>
            </a:br>
            <a:endParaRPr lang="en-PK" sz="4400" dirty="0"/>
          </a:p>
        </p:txBody>
      </p:sp>
      <p:sp>
        <p:nvSpPr>
          <p:cNvPr id="3" name="Content Placeholder 2">
            <a:extLst>
              <a:ext uri="{FF2B5EF4-FFF2-40B4-BE49-F238E27FC236}">
                <a16:creationId xmlns:a16="http://schemas.microsoft.com/office/drawing/2014/main" id="{12FEB3AB-6FFA-49CB-9650-93CEA83AB8B5}"/>
              </a:ext>
            </a:extLst>
          </p:cNvPr>
          <p:cNvSpPr>
            <a:spLocks noGrp="1"/>
          </p:cNvSpPr>
          <p:nvPr>
            <p:ph idx="1"/>
          </p:nvPr>
        </p:nvSpPr>
        <p:spPr>
          <a:xfrm>
            <a:off x="1097280" y="1845734"/>
            <a:ext cx="10396630" cy="4023360"/>
          </a:xfrm>
        </p:spPr>
        <p:txBody>
          <a:bodyPr>
            <a:normAutofit/>
          </a:bodyPr>
          <a:lstStyle/>
          <a:p>
            <a:pPr algn="just"/>
            <a:r>
              <a:rPr lang="en-GB" dirty="0"/>
              <a:t>Assumptions</a:t>
            </a:r>
            <a:r>
              <a:rPr lang="en-US" dirty="0"/>
              <a:t>:</a:t>
            </a:r>
          </a:p>
          <a:p>
            <a:pPr lvl="1" algn="just"/>
            <a:r>
              <a:rPr lang="en-US" dirty="0"/>
              <a:t>It is assumed that users have basic knowledge of human anatomy and the structure of the human brain. The application will not provide a comprehensive introduction to these concepts, but rather build on existing knowledge to provide a deeper understanding of the human brain.</a:t>
            </a:r>
          </a:p>
          <a:p>
            <a:pPr lvl="1" algn="just"/>
            <a:endParaRPr lang="en-GB" dirty="0"/>
          </a:p>
          <a:p>
            <a:pPr marL="201168" lvl="1" indent="0" algn="just">
              <a:buNone/>
            </a:pPr>
            <a:r>
              <a:rPr lang="en-GB" dirty="0"/>
              <a:t>Dependencies:</a:t>
            </a:r>
          </a:p>
          <a:p>
            <a:pPr lvl="1" algn="just"/>
            <a:r>
              <a:rPr lang="en-GB" dirty="0"/>
              <a:t> </a:t>
            </a:r>
            <a:r>
              <a:rPr lang="en-US" dirty="0"/>
              <a:t>The development of the application is dependent on the availability of 3D models and educational resources, which will be sourced from reputable online sources. The application may also require the use of third-party libraries and software tools for the implementation of certain features, such as 3D rendering and animation.</a:t>
            </a:r>
          </a:p>
          <a:p>
            <a:pPr marL="384048" lvl="2" indent="0" algn="just">
              <a:buNone/>
            </a:pPr>
            <a:endParaRPr lang="en-GB" dirty="0"/>
          </a:p>
        </p:txBody>
      </p:sp>
    </p:spTree>
    <p:extLst>
      <p:ext uri="{BB962C8B-B14F-4D97-AF65-F5344CB8AC3E}">
        <p14:creationId xmlns:p14="http://schemas.microsoft.com/office/powerpoint/2010/main" val="161390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E9EC-F076-432F-9341-F19999C4F587}"/>
              </a:ext>
            </a:extLst>
          </p:cNvPr>
          <p:cNvSpPr>
            <a:spLocks noGrp="1"/>
          </p:cNvSpPr>
          <p:nvPr>
            <p:ph type="title"/>
          </p:nvPr>
        </p:nvSpPr>
        <p:spPr/>
        <p:txBody>
          <a:bodyPr/>
          <a:lstStyle/>
          <a:p>
            <a:r>
              <a:rPr lang="en-US" b="1" dirty="0"/>
              <a:t>Assumptions and Dependency</a:t>
            </a:r>
            <a:br>
              <a:rPr lang="en-PK" b="1" dirty="0"/>
            </a:br>
            <a:endParaRPr lang="en-PK" dirty="0"/>
          </a:p>
        </p:txBody>
      </p:sp>
      <p:sp>
        <p:nvSpPr>
          <p:cNvPr id="3" name="Content Placeholder 2">
            <a:extLst>
              <a:ext uri="{FF2B5EF4-FFF2-40B4-BE49-F238E27FC236}">
                <a16:creationId xmlns:a16="http://schemas.microsoft.com/office/drawing/2014/main" id="{CC2495BC-11A7-4AFC-A829-A010593FABB5}"/>
              </a:ext>
            </a:extLst>
          </p:cNvPr>
          <p:cNvSpPr>
            <a:spLocks noGrp="1"/>
          </p:cNvSpPr>
          <p:nvPr>
            <p:ph idx="1"/>
          </p:nvPr>
        </p:nvSpPr>
        <p:spPr/>
        <p:txBody>
          <a:bodyPr/>
          <a:lstStyle/>
          <a:p>
            <a:pPr algn="just">
              <a:buFont typeface="Courier New" panose="02070309020205020404" pitchFamily="49" charset="0"/>
              <a:buChar char="o"/>
            </a:pPr>
            <a:r>
              <a:rPr lang="en-US" dirty="0"/>
              <a:t>Technical Dependencies:</a:t>
            </a:r>
          </a:p>
          <a:p>
            <a:pPr lvl="1" algn="just"/>
            <a:r>
              <a:rPr lang="en-US" dirty="0"/>
              <a:t>The application requires the use of the Unity 3D game engine to build and deploy the application, as well as the Android SDK for deployment to the Android platform. The development team must ensure that all required tools and technologies are available and properly configured prior to the start of development.</a:t>
            </a:r>
          </a:p>
          <a:p>
            <a:pPr algn="just">
              <a:buFont typeface="Courier New" panose="02070309020205020404" pitchFamily="49" charset="0"/>
              <a:buChar char="o"/>
            </a:pPr>
            <a:endParaRPr lang="en-GB" dirty="0"/>
          </a:p>
          <a:p>
            <a:pPr algn="just">
              <a:buFont typeface="Courier New" panose="02070309020205020404" pitchFamily="49" charset="0"/>
              <a:buChar char="o"/>
            </a:pPr>
            <a:r>
              <a:rPr lang="en-GB" dirty="0"/>
              <a:t>Resource Dependencies</a:t>
            </a:r>
          </a:p>
          <a:p>
            <a:pPr lvl="1" algn="just"/>
            <a:r>
              <a:rPr lang="en-GB" dirty="0"/>
              <a:t> The development of the application requires the availability of qualified software developers, designers, and project managers. The development team must ensure that all necessary personnel is available and properly trained to perform their roles effectively.</a:t>
            </a:r>
          </a:p>
        </p:txBody>
      </p:sp>
    </p:spTree>
    <p:extLst>
      <p:ext uri="{BB962C8B-B14F-4D97-AF65-F5344CB8AC3E}">
        <p14:creationId xmlns:p14="http://schemas.microsoft.com/office/powerpoint/2010/main" val="55118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A66E-7438-4921-B6D5-CE4AE4B62943}"/>
              </a:ext>
            </a:extLst>
          </p:cNvPr>
          <p:cNvSpPr>
            <a:spLocks noGrp="1"/>
          </p:cNvSpPr>
          <p:nvPr>
            <p:ph type="title"/>
          </p:nvPr>
        </p:nvSpPr>
        <p:spPr/>
        <p:txBody>
          <a:bodyPr>
            <a:normAutofit/>
          </a:bodyPr>
          <a:lstStyle/>
          <a:p>
            <a:r>
              <a:rPr lang="en-US" sz="4400" b="1" dirty="0"/>
              <a:t>External Interface Requirements</a:t>
            </a:r>
            <a:br>
              <a:rPr lang="en-PK" sz="4400" b="1" dirty="0"/>
            </a:br>
            <a:endParaRPr lang="en-PK" sz="4400" dirty="0"/>
          </a:p>
        </p:txBody>
      </p:sp>
      <p:sp>
        <p:nvSpPr>
          <p:cNvPr id="3" name="Content Placeholder 2">
            <a:extLst>
              <a:ext uri="{FF2B5EF4-FFF2-40B4-BE49-F238E27FC236}">
                <a16:creationId xmlns:a16="http://schemas.microsoft.com/office/drawing/2014/main" id="{A5CA124C-212C-4A29-B514-DEDD0CC9274F}"/>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2400" b="1" dirty="0"/>
              <a:t>Hardware Interface</a:t>
            </a:r>
          </a:p>
          <a:p>
            <a:pPr lvl="1" algn="just">
              <a:buFont typeface="Arial" panose="020B0604020202020204" pitchFamily="34" charset="0"/>
              <a:buChar char="•"/>
            </a:pPr>
            <a:r>
              <a:rPr lang="en-GB" sz="2000" dirty="0"/>
              <a:t>Device requirements: </a:t>
            </a:r>
          </a:p>
          <a:p>
            <a:pPr lvl="2" algn="just">
              <a:buFont typeface="Arial" panose="020B0604020202020204" pitchFamily="34" charset="0"/>
              <a:buChar char="•"/>
            </a:pPr>
            <a:r>
              <a:rPr lang="en-GB" sz="1600" dirty="0"/>
              <a:t>The type of devices the application will run on, such as smartphones or tablets, with the minimum operating system and screen resolution requirements.</a:t>
            </a:r>
          </a:p>
          <a:p>
            <a:pPr lvl="1" algn="just">
              <a:buFont typeface="Arial" panose="020B0604020202020204" pitchFamily="34" charset="0"/>
              <a:buChar char="•"/>
            </a:pPr>
            <a:r>
              <a:rPr lang="en-GB" sz="2000" dirty="0"/>
              <a:t>Storage requirements:</a:t>
            </a:r>
          </a:p>
          <a:p>
            <a:pPr lvl="2" algn="just">
              <a:buFont typeface="Arial" panose="020B0604020202020204" pitchFamily="34" charset="0"/>
              <a:buChar char="•"/>
            </a:pPr>
            <a:r>
              <a:rPr lang="en-GB" sz="1600" dirty="0"/>
              <a:t>The amount of storage space required to install the application and its associated files</a:t>
            </a:r>
          </a:p>
          <a:p>
            <a:pPr lvl="1" algn="just">
              <a:buFont typeface="Arial" panose="020B0604020202020204" pitchFamily="34" charset="0"/>
              <a:buChar char="•"/>
            </a:pPr>
            <a:r>
              <a:rPr lang="en-GB" sz="2000" dirty="0"/>
              <a:t>Input devices:</a:t>
            </a:r>
          </a:p>
          <a:p>
            <a:pPr lvl="2" algn="just">
              <a:buFont typeface="Arial" panose="020B0604020202020204" pitchFamily="34" charset="0"/>
              <a:buChar char="•"/>
            </a:pPr>
            <a:r>
              <a:rPr lang="en-GB" sz="1600" dirty="0"/>
              <a:t>The types of input devices required to interact with the application, such as touch screens or buttons.</a:t>
            </a:r>
          </a:p>
          <a:p>
            <a:pPr lvl="1" algn="just">
              <a:buFont typeface="Arial" panose="020B0604020202020204" pitchFamily="34" charset="0"/>
              <a:buChar char="•"/>
            </a:pPr>
            <a:r>
              <a:rPr lang="en-GB" sz="2000" dirty="0"/>
              <a:t>Output devices:</a:t>
            </a:r>
          </a:p>
          <a:p>
            <a:pPr lvl="2" algn="just">
              <a:buFont typeface="Arial" panose="020B0604020202020204" pitchFamily="34" charset="0"/>
              <a:buChar char="•"/>
            </a:pPr>
            <a:r>
              <a:rPr lang="en-GB" sz="1600" dirty="0"/>
              <a:t>: The types of output devices required to display the application, such as displays or speakers.</a:t>
            </a:r>
          </a:p>
          <a:p>
            <a:pPr lvl="1" algn="just">
              <a:buFont typeface="Arial" panose="020B0604020202020204" pitchFamily="34" charset="0"/>
              <a:buChar char="•"/>
            </a:pPr>
            <a:r>
              <a:rPr lang="en-GB" sz="2000" dirty="0"/>
              <a:t>Connectivity:</a:t>
            </a:r>
          </a:p>
          <a:p>
            <a:pPr lvl="2" algn="just">
              <a:buFont typeface="Arial" panose="020B0604020202020204" pitchFamily="34" charset="0"/>
              <a:buChar char="•"/>
            </a:pPr>
            <a:r>
              <a:rPr lang="en-GB" sz="1600" dirty="0"/>
              <a:t>Any connectivity requirements, such as Wi-Fi or cellular data, needed to access the application's content or features.</a:t>
            </a:r>
            <a:endParaRPr lang="en-PK" sz="1600" dirty="0"/>
          </a:p>
          <a:p>
            <a:pPr lvl="2" algn="just">
              <a:buFont typeface="Arial" panose="020B0604020202020204" pitchFamily="34" charset="0"/>
              <a:buChar char="•"/>
            </a:pPr>
            <a:endParaRPr lang="en-PK" sz="1600" b="1" dirty="0"/>
          </a:p>
          <a:p>
            <a:pPr algn="just">
              <a:buFont typeface="Arial" panose="020B0604020202020204" pitchFamily="34" charset="0"/>
              <a:buChar char="•"/>
            </a:pPr>
            <a:endParaRPr lang="en-PK" sz="2400" dirty="0"/>
          </a:p>
        </p:txBody>
      </p:sp>
    </p:spTree>
    <p:extLst>
      <p:ext uri="{BB962C8B-B14F-4D97-AF65-F5344CB8AC3E}">
        <p14:creationId xmlns:p14="http://schemas.microsoft.com/office/powerpoint/2010/main" val="347878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5E0C-9BC3-404E-8B86-BCBEC09B0759}"/>
              </a:ext>
            </a:extLst>
          </p:cNvPr>
          <p:cNvSpPr>
            <a:spLocks noGrp="1"/>
          </p:cNvSpPr>
          <p:nvPr>
            <p:ph type="title"/>
          </p:nvPr>
        </p:nvSpPr>
        <p:spPr/>
        <p:txBody>
          <a:bodyPr/>
          <a:lstStyle/>
          <a:p>
            <a:r>
              <a:rPr lang="en-US" b="1" dirty="0"/>
              <a:t>External Interface Requirements</a:t>
            </a:r>
            <a:br>
              <a:rPr lang="en-PK" b="1" dirty="0"/>
            </a:br>
            <a:endParaRPr lang="en-PK" dirty="0"/>
          </a:p>
        </p:txBody>
      </p:sp>
      <p:sp>
        <p:nvSpPr>
          <p:cNvPr id="3" name="Content Placeholder 2">
            <a:extLst>
              <a:ext uri="{FF2B5EF4-FFF2-40B4-BE49-F238E27FC236}">
                <a16:creationId xmlns:a16="http://schemas.microsoft.com/office/drawing/2014/main" id="{43FADFA7-DABF-4AD7-A962-1275EB37CC4A}"/>
              </a:ext>
            </a:extLst>
          </p:cNvPr>
          <p:cNvSpPr>
            <a:spLocks noGrp="1"/>
          </p:cNvSpPr>
          <p:nvPr>
            <p:ph idx="1"/>
          </p:nvPr>
        </p:nvSpPr>
        <p:spPr/>
        <p:txBody>
          <a:bodyPr>
            <a:normAutofit/>
          </a:bodyPr>
          <a:lstStyle/>
          <a:p>
            <a:pPr algn="just">
              <a:buFont typeface="Arial" panose="020B0604020202020204" pitchFamily="34" charset="0"/>
              <a:buChar char="•"/>
            </a:pPr>
            <a:r>
              <a:rPr lang="en-US" sz="3200" b="1" dirty="0"/>
              <a:t>Software Interface</a:t>
            </a:r>
          </a:p>
          <a:p>
            <a:pPr lvl="1" algn="just">
              <a:buFont typeface="Arial" panose="020B0604020202020204" pitchFamily="34" charset="0"/>
              <a:buChar char="•"/>
            </a:pPr>
            <a:r>
              <a:rPr lang="en-GB" sz="2400" dirty="0"/>
              <a:t>Operating System compatibility:</a:t>
            </a:r>
          </a:p>
          <a:p>
            <a:pPr lvl="2" algn="just">
              <a:buFont typeface="Arial" panose="020B0604020202020204" pitchFamily="34" charset="0"/>
              <a:buChar char="•"/>
            </a:pPr>
            <a:r>
              <a:rPr lang="en-GB" sz="2400" dirty="0"/>
              <a:t>The operating system versions the application will support.</a:t>
            </a:r>
          </a:p>
          <a:p>
            <a:pPr lvl="1" algn="just">
              <a:buFont typeface="Arial" panose="020B0604020202020204" pitchFamily="34" charset="0"/>
              <a:buChar char="•"/>
            </a:pPr>
            <a:r>
              <a:rPr lang="en-GB" sz="2400" dirty="0"/>
              <a:t>APIs:</a:t>
            </a:r>
          </a:p>
          <a:p>
            <a:pPr lvl="2" algn="just">
              <a:buFont typeface="Arial" panose="020B0604020202020204" pitchFamily="34" charset="0"/>
              <a:buChar char="•"/>
            </a:pPr>
            <a:r>
              <a:rPr lang="en-GB" sz="2400" dirty="0"/>
              <a:t>Any APIs the application will use to access external data or services, including any security considerations.</a:t>
            </a:r>
          </a:p>
          <a:p>
            <a:pPr lvl="1" algn="just">
              <a:buFont typeface="Arial" panose="020B0604020202020204" pitchFamily="34" charset="0"/>
              <a:buChar char="•"/>
            </a:pPr>
            <a:r>
              <a:rPr lang="en-GB" sz="2000" dirty="0"/>
              <a:t>Third-party software: </a:t>
            </a:r>
          </a:p>
          <a:p>
            <a:pPr lvl="2" algn="just">
              <a:buFont typeface="Arial" panose="020B0604020202020204" pitchFamily="34" charset="0"/>
              <a:buChar char="•"/>
            </a:pPr>
            <a:r>
              <a:rPr lang="en-US" sz="2400" dirty="0"/>
              <a:t>Any third-party software that the application will rely on, such as libraries or plugins.</a:t>
            </a:r>
          </a:p>
          <a:p>
            <a:pPr marL="384048" lvl="2" indent="0" algn="just">
              <a:buNone/>
            </a:pPr>
            <a:endParaRPr lang="en-PK" sz="2400" dirty="0"/>
          </a:p>
        </p:txBody>
      </p:sp>
    </p:spTree>
    <p:extLst>
      <p:ext uri="{BB962C8B-B14F-4D97-AF65-F5344CB8AC3E}">
        <p14:creationId xmlns:p14="http://schemas.microsoft.com/office/powerpoint/2010/main" val="375199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A712-A7BA-485A-AC8D-08CFCB0F3A17}"/>
              </a:ext>
            </a:extLst>
          </p:cNvPr>
          <p:cNvSpPr>
            <a:spLocks noGrp="1"/>
          </p:cNvSpPr>
          <p:nvPr>
            <p:ph type="title"/>
          </p:nvPr>
        </p:nvSpPr>
        <p:spPr/>
        <p:txBody>
          <a:bodyPr>
            <a:normAutofit/>
          </a:bodyPr>
          <a:lstStyle/>
          <a:p>
            <a:r>
              <a:rPr lang="en-US" sz="4400" b="1" dirty="0"/>
              <a:t>Functional Requirements</a:t>
            </a:r>
            <a:br>
              <a:rPr lang="en-PK" sz="4400" b="1" dirty="0"/>
            </a:br>
            <a:endParaRPr lang="en-PK" sz="4400" dirty="0"/>
          </a:p>
        </p:txBody>
      </p:sp>
      <p:sp>
        <p:nvSpPr>
          <p:cNvPr id="3" name="Content Placeholder 2">
            <a:extLst>
              <a:ext uri="{FF2B5EF4-FFF2-40B4-BE49-F238E27FC236}">
                <a16:creationId xmlns:a16="http://schemas.microsoft.com/office/drawing/2014/main" id="{025B9BA9-C5E7-43A8-8E61-C37D33DD4383}"/>
              </a:ext>
            </a:extLst>
          </p:cNvPr>
          <p:cNvSpPr>
            <a:spLocks noGrp="1"/>
          </p:cNvSpPr>
          <p:nvPr>
            <p:ph idx="1"/>
          </p:nvPr>
        </p:nvSpPr>
        <p:spPr/>
        <p:txBody>
          <a:bodyPr>
            <a:normAutofit/>
          </a:bodyPr>
          <a:lstStyle/>
          <a:p>
            <a:pPr>
              <a:buFont typeface="Arial" panose="020B0604020202020204" pitchFamily="34" charset="0"/>
              <a:buChar char="•"/>
            </a:pPr>
            <a:r>
              <a:rPr lang="en-US" sz="2400" b="1" dirty="0"/>
              <a:t>Functional Hierarchy</a:t>
            </a:r>
          </a:p>
          <a:p>
            <a:pPr lvl="1">
              <a:buFont typeface="Arial" panose="020B0604020202020204" pitchFamily="34" charset="0"/>
              <a:buChar char="•"/>
            </a:pPr>
            <a:r>
              <a:rPr lang="en-US" sz="2200" dirty="0"/>
              <a:t>The functional hierarchy of the 3D android application for the human brain can be divided into the following modules:</a:t>
            </a:r>
            <a:endParaRPr lang="en-PK" sz="2200" dirty="0"/>
          </a:p>
          <a:p>
            <a:endParaRPr lang="en-PK" sz="2400" dirty="0"/>
          </a:p>
        </p:txBody>
      </p:sp>
      <p:pic>
        <p:nvPicPr>
          <p:cNvPr id="4" name="Picture 3">
            <a:extLst>
              <a:ext uri="{FF2B5EF4-FFF2-40B4-BE49-F238E27FC236}">
                <a16:creationId xmlns:a16="http://schemas.microsoft.com/office/drawing/2014/main" id="{A16BD3BF-E1C0-43B2-82C1-16D9B93E387D}"/>
              </a:ext>
            </a:extLst>
          </p:cNvPr>
          <p:cNvPicPr>
            <a:picLocks noChangeAspect="1"/>
          </p:cNvPicPr>
          <p:nvPr/>
        </p:nvPicPr>
        <p:blipFill rotWithShape="1">
          <a:blip r:embed="rId2"/>
          <a:srcRect l="8952" r="5458"/>
          <a:stretch/>
        </p:blipFill>
        <p:spPr>
          <a:xfrm>
            <a:off x="5692878" y="2526890"/>
            <a:ext cx="3854246" cy="3818791"/>
          </a:xfrm>
          <a:prstGeom prst="rect">
            <a:avLst/>
          </a:prstGeom>
        </p:spPr>
      </p:pic>
    </p:spTree>
    <p:extLst>
      <p:ext uri="{BB962C8B-B14F-4D97-AF65-F5344CB8AC3E}">
        <p14:creationId xmlns:p14="http://schemas.microsoft.com/office/powerpoint/2010/main" val="19890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1A8C-8FC4-4C11-8D9D-B122E680773A}"/>
              </a:ext>
            </a:extLst>
          </p:cNvPr>
          <p:cNvSpPr>
            <a:spLocks noGrp="1"/>
          </p:cNvSpPr>
          <p:nvPr>
            <p:ph type="title"/>
          </p:nvPr>
        </p:nvSpPr>
        <p:spPr/>
        <p:txBody>
          <a:bodyPr/>
          <a:lstStyle/>
          <a:p>
            <a:r>
              <a:rPr lang="en-US" b="1" dirty="0"/>
              <a:t>Use Cases</a:t>
            </a:r>
            <a:br>
              <a:rPr lang="en-PK" b="1" dirty="0"/>
            </a:br>
            <a:endParaRPr lang="en-PK" dirty="0"/>
          </a:p>
        </p:txBody>
      </p:sp>
      <p:pic>
        <p:nvPicPr>
          <p:cNvPr id="4" name="Content Placeholder 3">
            <a:extLst>
              <a:ext uri="{FF2B5EF4-FFF2-40B4-BE49-F238E27FC236}">
                <a16:creationId xmlns:a16="http://schemas.microsoft.com/office/drawing/2014/main" id="{9C4F683B-8B60-4074-8761-1062C4B1AC1C}"/>
              </a:ext>
            </a:extLst>
          </p:cNvPr>
          <p:cNvPicPr>
            <a:picLocks noGrp="1" noChangeAspect="1"/>
          </p:cNvPicPr>
          <p:nvPr>
            <p:ph idx="1"/>
          </p:nvPr>
        </p:nvPicPr>
        <p:blipFill>
          <a:blip r:embed="rId2"/>
          <a:stretch>
            <a:fillRect/>
          </a:stretch>
        </p:blipFill>
        <p:spPr>
          <a:xfrm>
            <a:off x="2740062" y="1846263"/>
            <a:ext cx="6772202" cy="4022725"/>
          </a:xfrm>
          <a:prstGeom prst="rect">
            <a:avLst/>
          </a:prstGeom>
        </p:spPr>
      </p:pic>
    </p:spTree>
    <p:extLst>
      <p:ext uri="{BB962C8B-B14F-4D97-AF65-F5344CB8AC3E}">
        <p14:creationId xmlns:p14="http://schemas.microsoft.com/office/powerpoint/2010/main" val="299137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E07B-AFA8-4B03-B959-D76EB46DF035}"/>
              </a:ext>
            </a:extLst>
          </p:cNvPr>
          <p:cNvSpPr>
            <a:spLocks noGrp="1"/>
          </p:cNvSpPr>
          <p:nvPr>
            <p:ph type="title"/>
          </p:nvPr>
        </p:nvSpPr>
        <p:spPr/>
        <p:txBody>
          <a:bodyPr>
            <a:normAutofit/>
          </a:bodyPr>
          <a:lstStyle/>
          <a:p>
            <a:r>
              <a:rPr lang="en-US" sz="4400" b="1" dirty="0"/>
              <a:t>Non-Functional Requirements</a:t>
            </a:r>
            <a:br>
              <a:rPr lang="en-PK" sz="4400" b="1" dirty="0"/>
            </a:br>
            <a:endParaRPr lang="en-PK" sz="4400" dirty="0"/>
          </a:p>
        </p:txBody>
      </p:sp>
      <p:sp>
        <p:nvSpPr>
          <p:cNvPr id="3" name="Content Placeholder 2">
            <a:extLst>
              <a:ext uri="{FF2B5EF4-FFF2-40B4-BE49-F238E27FC236}">
                <a16:creationId xmlns:a16="http://schemas.microsoft.com/office/drawing/2014/main" id="{CE5E261E-1C88-4B80-96F5-234FCB257755}"/>
              </a:ext>
            </a:extLst>
          </p:cNvPr>
          <p:cNvSpPr>
            <a:spLocks noGrp="1"/>
          </p:cNvSpPr>
          <p:nvPr>
            <p:ph idx="1"/>
          </p:nvPr>
        </p:nvSpPr>
        <p:spPr/>
        <p:txBody>
          <a:bodyPr/>
          <a:lstStyle/>
          <a:p>
            <a:pPr>
              <a:buFont typeface="Arial" panose="020B0604020202020204" pitchFamily="34" charset="0"/>
              <a:buChar char="•"/>
            </a:pPr>
            <a:r>
              <a:rPr lang="en-US" b="1" dirty="0"/>
              <a:t>Performance Requirements</a:t>
            </a:r>
          </a:p>
          <a:p>
            <a:pPr lvl="1">
              <a:buFont typeface="Arial" panose="020B0604020202020204" pitchFamily="34" charset="0"/>
              <a:buChar char="•"/>
            </a:pPr>
            <a:r>
              <a:rPr lang="en-GB" dirty="0"/>
              <a:t>The application should run smoothly on Android devices with minimum system requirements and not have any lag or delay in loading the 3D models and information.</a:t>
            </a:r>
            <a:endParaRPr lang="en-PK" dirty="0"/>
          </a:p>
          <a:p>
            <a:pPr>
              <a:buFont typeface="Arial" panose="020B0604020202020204" pitchFamily="34" charset="0"/>
              <a:buChar char="•"/>
            </a:pPr>
            <a:r>
              <a:rPr lang="en-US" b="1" dirty="0"/>
              <a:t>Reliability Requirements</a:t>
            </a:r>
            <a:endParaRPr lang="en-PK" b="1" dirty="0"/>
          </a:p>
          <a:p>
            <a:pPr lvl="1">
              <a:buFont typeface="Arial" panose="020B0604020202020204" pitchFamily="34" charset="0"/>
              <a:buChar char="•"/>
            </a:pPr>
            <a:r>
              <a:rPr lang="en-GB" dirty="0"/>
              <a:t>The application should be reliable and have minimal downtime. The application should not crash or have any unexpected errors.</a:t>
            </a:r>
            <a:endParaRPr lang="en-PK" dirty="0"/>
          </a:p>
          <a:p>
            <a:pPr>
              <a:buFont typeface="Arial" panose="020B0604020202020204" pitchFamily="34" charset="0"/>
              <a:buChar char="•"/>
            </a:pPr>
            <a:r>
              <a:rPr lang="en-US" b="1" dirty="0"/>
              <a:t>Security Requirements</a:t>
            </a:r>
            <a:endParaRPr lang="en-PK" b="1" dirty="0"/>
          </a:p>
          <a:p>
            <a:pPr lvl="1">
              <a:buFont typeface="Arial" panose="020B0604020202020204" pitchFamily="34" charset="0"/>
              <a:buChar char="•"/>
            </a:pPr>
            <a:r>
              <a:rPr lang="en-GB" dirty="0"/>
              <a:t>The application should be secure from any unauthorized access or data theft. The personal information of the users should be protected and not shared with any third parties.</a:t>
            </a:r>
            <a:endParaRPr lang="en-PK" dirty="0"/>
          </a:p>
          <a:p>
            <a:pPr>
              <a:buFont typeface="Arial" panose="020B0604020202020204" pitchFamily="34" charset="0"/>
              <a:buChar char="•"/>
            </a:pPr>
            <a:r>
              <a:rPr lang="en-US" b="1" dirty="0"/>
              <a:t>User Documentation</a:t>
            </a:r>
            <a:endParaRPr lang="en-PK" b="1" dirty="0"/>
          </a:p>
          <a:p>
            <a:pPr>
              <a:buFont typeface="Arial" panose="020B0604020202020204" pitchFamily="34" charset="0"/>
              <a:buChar char="•"/>
            </a:pPr>
            <a:endParaRPr lang="en-PK" b="1" dirty="0"/>
          </a:p>
          <a:p>
            <a:pPr>
              <a:buFont typeface="Arial" panose="020B0604020202020204" pitchFamily="34" charset="0"/>
              <a:buChar char="•"/>
            </a:pPr>
            <a:endParaRPr lang="en-PK" dirty="0"/>
          </a:p>
        </p:txBody>
      </p:sp>
    </p:spTree>
    <p:extLst>
      <p:ext uri="{BB962C8B-B14F-4D97-AF65-F5344CB8AC3E}">
        <p14:creationId xmlns:p14="http://schemas.microsoft.com/office/powerpoint/2010/main" val="3222804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45E4-6AA3-4269-8EED-03BF06ECCAD2}"/>
              </a:ext>
            </a:extLst>
          </p:cNvPr>
          <p:cNvSpPr>
            <a:spLocks noGrp="1"/>
          </p:cNvSpPr>
          <p:nvPr>
            <p:ph type="title"/>
          </p:nvPr>
        </p:nvSpPr>
        <p:spPr/>
        <p:txBody>
          <a:bodyPr/>
          <a:lstStyle/>
          <a:p>
            <a:pPr lvl="0"/>
            <a:r>
              <a:rPr lang="en-US" b="1"/>
              <a:t>Conclusion</a:t>
            </a:r>
            <a:endParaRPr lang="en-PK" b="1"/>
          </a:p>
        </p:txBody>
      </p:sp>
      <p:sp>
        <p:nvSpPr>
          <p:cNvPr id="3" name="Content Placeholder 2">
            <a:extLst>
              <a:ext uri="{FF2B5EF4-FFF2-40B4-BE49-F238E27FC236}">
                <a16:creationId xmlns:a16="http://schemas.microsoft.com/office/drawing/2014/main" id="{1223A0E4-F07B-4F29-BD1C-7EBCBA090E27}"/>
              </a:ext>
            </a:extLst>
          </p:cNvPr>
          <p:cNvSpPr>
            <a:spLocks noGrp="1"/>
          </p:cNvSpPr>
          <p:nvPr>
            <p:ph idx="1"/>
          </p:nvPr>
        </p:nvSpPr>
        <p:spPr/>
        <p:txBody>
          <a:bodyPr/>
          <a:lstStyle/>
          <a:p>
            <a:pPr algn="just"/>
            <a:endParaRPr lang="en-GB" dirty="0"/>
          </a:p>
          <a:p>
            <a:pPr algn="just"/>
            <a:endParaRPr lang="en-GB" dirty="0"/>
          </a:p>
          <a:p>
            <a:pPr algn="just"/>
            <a:endParaRPr lang="en-GB" dirty="0"/>
          </a:p>
          <a:p>
            <a:pPr algn="just"/>
            <a:r>
              <a:rPr lang="en-GB" dirty="0"/>
              <a:t>Our 3D Android application for learning the human brain from a taxonomical, anatomical, physiological, and morphological perspective is a unique and valuable tool for students, educators, and anyone who wants to explore the complexities of the human brain. </a:t>
            </a:r>
            <a:endParaRPr lang="en-PK" dirty="0"/>
          </a:p>
        </p:txBody>
      </p:sp>
    </p:spTree>
    <p:extLst>
      <p:ext uri="{BB962C8B-B14F-4D97-AF65-F5344CB8AC3E}">
        <p14:creationId xmlns:p14="http://schemas.microsoft.com/office/powerpoint/2010/main" val="664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22E3-3F36-48AE-B413-52C82301A263}"/>
              </a:ext>
            </a:extLst>
          </p:cNvPr>
          <p:cNvSpPr>
            <a:spLocks noGrp="1"/>
          </p:cNvSpPr>
          <p:nvPr>
            <p:ph type="title"/>
          </p:nvPr>
        </p:nvSpPr>
        <p:spPr>
          <a:xfrm>
            <a:off x="921788" y="711476"/>
            <a:ext cx="10217265" cy="4377761"/>
          </a:xfrm>
        </p:spPr>
        <p:txBody>
          <a:bodyPr>
            <a:normAutofit/>
          </a:bodyPr>
          <a:lstStyle/>
          <a:p>
            <a:pPr algn="ctr"/>
            <a:r>
              <a:rPr lang="en-US" sz="9600" dirty="0">
                <a:latin typeface="Blackadder ITC" panose="04020505051007020D02" pitchFamily="82" charset="0"/>
              </a:rPr>
              <a:t>Thank you!</a:t>
            </a:r>
            <a:br>
              <a:rPr lang="en-PK" sz="9600" dirty="0">
                <a:latin typeface="Blackadder ITC" panose="04020505051007020D02" pitchFamily="82" charset="0"/>
              </a:rPr>
            </a:br>
            <a:endParaRPr lang="en-PK" sz="9600" dirty="0">
              <a:latin typeface="Blackadder ITC" panose="04020505051007020D02" pitchFamily="82" charset="0"/>
            </a:endParaRPr>
          </a:p>
        </p:txBody>
      </p:sp>
    </p:spTree>
    <p:extLst>
      <p:ext uri="{BB962C8B-B14F-4D97-AF65-F5344CB8AC3E}">
        <p14:creationId xmlns:p14="http://schemas.microsoft.com/office/powerpoint/2010/main" val="71977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16CF-798E-403D-AE78-F3247387D722}"/>
              </a:ext>
            </a:extLst>
          </p:cNvPr>
          <p:cNvSpPr>
            <a:spLocks noGrp="1"/>
          </p:cNvSpPr>
          <p:nvPr>
            <p:ph type="title"/>
          </p:nvPr>
        </p:nvSpPr>
        <p:spPr/>
        <p:txBody>
          <a:bodyPr/>
          <a:lstStyle/>
          <a:p>
            <a:r>
              <a:rPr lang="en" b="1" dirty="0">
                <a:latin typeface="+mn-lt"/>
              </a:rPr>
              <a:t>Our Team</a:t>
            </a:r>
            <a:endParaRPr lang="en-PK" dirty="0">
              <a:latin typeface="+mn-lt"/>
            </a:endParaRPr>
          </a:p>
        </p:txBody>
      </p:sp>
      <p:sp>
        <p:nvSpPr>
          <p:cNvPr id="3" name="Content Placeholder 2">
            <a:extLst>
              <a:ext uri="{FF2B5EF4-FFF2-40B4-BE49-F238E27FC236}">
                <a16:creationId xmlns:a16="http://schemas.microsoft.com/office/drawing/2014/main" id="{67328C4E-00F5-4FA4-8A1B-4DF9171012C8}"/>
              </a:ext>
            </a:extLst>
          </p:cNvPr>
          <p:cNvSpPr>
            <a:spLocks noGrp="1"/>
          </p:cNvSpPr>
          <p:nvPr>
            <p:ph idx="1"/>
          </p:nvPr>
        </p:nvSpPr>
        <p:spPr/>
        <p:txBody>
          <a:bodyPr/>
          <a:lstStyle/>
          <a:p>
            <a:pPr marL="0" lvl="0" indent="0" algn="ctr">
              <a:lnSpc>
                <a:spcPct val="100000"/>
              </a:lnSpc>
              <a:spcBef>
                <a:spcPts val="0"/>
              </a:spcBef>
              <a:buSzPts val="935"/>
              <a:buNone/>
            </a:pPr>
            <a:r>
              <a:rPr lang="en-US" b="1" dirty="0">
                <a:latin typeface="Arial Narrow" panose="020B0606020202030204" pitchFamily="34" charset="0"/>
                <a:ea typeface="Arial"/>
                <a:cs typeface="Arial"/>
                <a:sym typeface="Arial"/>
              </a:rPr>
              <a:t>Team Members:</a:t>
            </a:r>
          </a:p>
          <a:p>
            <a:pPr marL="0" lvl="0" indent="0" algn="ctr">
              <a:lnSpc>
                <a:spcPct val="100000"/>
              </a:lnSpc>
              <a:spcBef>
                <a:spcPts val="0"/>
              </a:spcBef>
              <a:buSzPts val="935"/>
              <a:buNone/>
            </a:pPr>
            <a:r>
              <a:rPr lang="en-US" dirty="0">
                <a:latin typeface="Arial Narrow" panose="020B0606020202030204" pitchFamily="34" charset="0"/>
                <a:ea typeface="Arial"/>
                <a:cs typeface="Arial"/>
                <a:sym typeface="Arial"/>
              </a:rPr>
              <a:t>Mohammad Hasnain</a:t>
            </a:r>
          </a:p>
          <a:p>
            <a:pPr marL="0" lvl="0" indent="0" algn="ctr">
              <a:lnSpc>
                <a:spcPct val="100000"/>
              </a:lnSpc>
              <a:spcBef>
                <a:spcPts val="1200"/>
              </a:spcBef>
              <a:buSzPts val="935"/>
              <a:buNone/>
            </a:pPr>
            <a:r>
              <a:rPr lang="en-US" dirty="0">
                <a:latin typeface="Arial Narrow" panose="020B0606020202030204" pitchFamily="34" charset="0"/>
                <a:ea typeface="Arial"/>
                <a:cs typeface="Arial"/>
                <a:sym typeface="Arial"/>
              </a:rPr>
              <a:t>Sajjad Ali</a:t>
            </a:r>
          </a:p>
          <a:p>
            <a:pPr marL="0" lvl="0" indent="0" algn="ctr">
              <a:lnSpc>
                <a:spcPct val="100000"/>
              </a:lnSpc>
              <a:spcBef>
                <a:spcPts val="1200"/>
              </a:spcBef>
              <a:buSzPts val="935"/>
              <a:buNone/>
            </a:pPr>
            <a:r>
              <a:rPr lang="en-US" dirty="0">
                <a:latin typeface="Arial Narrow" panose="020B0606020202030204" pitchFamily="34" charset="0"/>
                <a:ea typeface="Arial"/>
                <a:cs typeface="Arial"/>
                <a:sym typeface="Arial"/>
              </a:rPr>
              <a:t>Mujeeb Ahmed</a:t>
            </a:r>
          </a:p>
          <a:p>
            <a:pPr marL="0" lvl="0" indent="0" algn="ctr">
              <a:lnSpc>
                <a:spcPct val="100000"/>
              </a:lnSpc>
              <a:spcBef>
                <a:spcPts val="1200"/>
              </a:spcBef>
              <a:buSzPts val="935"/>
              <a:buNone/>
            </a:pPr>
            <a:endParaRPr lang="en-US" dirty="0">
              <a:latin typeface="Arial Narrow" panose="020B0606020202030204" pitchFamily="34" charset="0"/>
              <a:ea typeface="Arial"/>
              <a:cs typeface="Arial"/>
              <a:sym typeface="Arial"/>
            </a:endParaRPr>
          </a:p>
          <a:p>
            <a:pPr marL="0" lvl="0" indent="0" algn="ctr">
              <a:lnSpc>
                <a:spcPct val="100000"/>
              </a:lnSpc>
              <a:spcBef>
                <a:spcPts val="1200"/>
              </a:spcBef>
              <a:buSzPts val="935"/>
              <a:buNone/>
            </a:pPr>
            <a:r>
              <a:rPr lang="en-US" b="1" dirty="0">
                <a:latin typeface="Arial Narrow" panose="020B0606020202030204" pitchFamily="34" charset="0"/>
                <a:ea typeface="Arial"/>
                <a:cs typeface="Arial"/>
                <a:sym typeface="Arial"/>
              </a:rPr>
              <a:t>Supervised by:</a:t>
            </a:r>
          </a:p>
          <a:p>
            <a:pPr marL="0" lvl="0" indent="0" algn="ctr">
              <a:lnSpc>
                <a:spcPct val="100000"/>
              </a:lnSpc>
              <a:spcBef>
                <a:spcPts val="1200"/>
              </a:spcBef>
              <a:spcAft>
                <a:spcPts val="1200"/>
              </a:spcAft>
              <a:buSzPts val="935"/>
              <a:buNone/>
            </a:pPr>
            <a:r>
              <a:rPr lang="en-US" dirty="0">
                <a:latin typeface="Arial Narrow" panose="020B0606020202030204" pitchFamily="34" charset="0"/>
                <a:ea typeface="Arial"/>
                <a:cs typeface="Arial"/>
                <a:sym typeface="Arial"/>
              </a:rPr>
              <a:t>Dr. </a:t>
            </a:r>
            <a:r>
              <a:rPr lang="en-US" dirty="0" err="1">
                <a:latin typeface="Arial Narrow" panose="020B0606020202030204" pitchFamily="34" charset="0"/>
                <a:ea typeface="Arial"/>
                <a:cs typeface="Arial"/>
                <a:sym typeface="Arial"/>
              </a:rPr>
              <a:t>Ahsanullah</a:t>
            </a:r>
            <a:r>
              <a:rPr lang="en-US" dirty="0">
                <a:latin typeface="Arial Narrow" panose="020B0606020202030204" pitchFamily="34" charset="0"/>
                <a:ea typeface="Arial"/>
                <a:cs typeface="Arial"/>
                <a:sym typeface="Arial"/>
              </a:rPr>
              <a:t> </a:t>
            </a:r>
            <a:r>
              <a:rPr lang="en-US" dirty="0" err="1">
                <a:latin typeface="Arial Narrow" panose="020B0606020202030204" pitchFamily="34" charset="0"/>
                <a:ea typeface="Arial"/>
                <a:cs typeface="Arial"/>
                <a:sym typeface="Arial"/>
              </a:rPr>
              <a:t>Abro</a:t>
            </a:r>
            <a:endParaRPr lang="en-US" dirty="0">
              <a:latin typeface="Arial Narrow" panose="020B0606020202030204" pitchFamily="34" charset="0"/>
              <a:ea typeface="Arial"/>
              <a:cs typeface="Arial"/>
              <a:sym typeface="Arial"/>
            </a:endParaRPr>
          </a:p>
          <a:p>
            <a:endParaRPr lang="en-PK" dirty="0">
              <a:latin typeface="Arial Narrow" panose="020B0606020202030204" pitchFamily="34" charset="0"/>
            </a:endParaRPr>
          </a:p>
        </p:txBody>
      </p:sp>
    </p:spTree>
    <p:extLst>
      <p:ext uri="{BB962C8B-B14F-4D97-AF65-F5344CB8AC3E}">
        <p14:creationId xmlns:p14="http://schemas.microsoft.com/office/powerpoint/2010/main" val="288675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2678-F9CE-4DC2-B535-439C4E4F3E86}"/>
              </a:ext>
            </a:extLst>
          </p:cNvPr>
          <p:cNvSpPr>
            <a:spLocks noGrp="1"/>
          </p:cNvSpPr>
          <p:nvPr>
            <p:ph type="title"/>
          </p:nvPr>
        </p:nvSpPr>
        <p:spPr/>
        <p:txBody>
          <a:bodyPr/>
          <a:lstStyle/>
          <a:p>
            <a:r>
              <a:rPr lang="en" b="1" dirty="0"/>
              <a:t>Agenda</a:t>
            </a:r>
            <a:endParaRPr lang="en-PK" dirty="0"/>
          </a:p>
        </p:txBody>
      </p:sp>
      <p:sp>
        <p:nvSpPr>
          <p:cNvPr id="6" name="Google Shape;292;p15">
            <a:extLst>
              <a:ext uri="{FF2B5EF4-FFF2-40B4-BE49-F238E27FC236}">
                <a16:creationId xmlns:a16="http://schemas.microsoft.com/office/drawing/2014/main" id="{EA48BFFE-5953-4883-AD60-EA4E3DE397C5}"/>
              </a:ext>
            </a:extLst>
          </p:cNvPr>
          <p:cNvSpPr txBox="1">
            <a:spLocks/>
          </p:cNvSpPr>
          <p:nvPr/>
        </p:nvSpPr>
        <p:spPr>
          <a:xfrm>
            <a:off x="2126928" y="1851275"/>
            <a:ext cx="6848251" cy="4847727"/>
          </a:xfrm>
          <a:prstGeom prst="rect">
            <a:avLst/>
          </a:prstGeom>
        </p:spPr>
        <p:txBody>
          <a:bodyPr spcFirstLastPara="1" vert="horz" wrap="square" lIns="121900" tIns="121900" rIns="121900" bIns="121900"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Wingdings" panose="05000000000000000000" pitchFamily="2" charset="2"/>
              <a:buChar char="Ø"/>
            </a:pPr>
            <a:r>
              <a:rPr lang="en" b="1" dirty="0"/>
              <a:t>Introduction</a:t>
            </a:r>
          </a:p>
          <a:p>
            <a:pPr>
              <a:buFont typeface="Wingdings" panose="05000000000000000000" pitchFamily="2" charset="2"/>
              <a:buChar char="Ø"/>
            </a:pPr>
            <a:r>
              <a:rPr lang="en-GB" b="1" dirty="0"/>
              <a:t>Overall System Description</a:t>
            </a:r>
          </a:p>
          <a:p>
            <a:pPr>
              <a:buFont typeface="Wingdings" panose="05000000000000000000" pitchFamily="2" charset="2"/>
              <a:buChar char="Ø"/>
            </a:pPr>
            <a:r>
              <a:rPr lang="en-GB" b="1" dirty="0"/>
              <a:t>External Interface Requirements</a:t>
            </a:r>
          </a:p>
          <a:p>
            <a:pPr>
              <a:buFont typeface="Wingdings" panose="05000000000000000000" pitchFamily="2" charset="2"/>
              <a:buChar char="Ø"/>
            </a:pPr>
            <a:r>
              <a:rPr lang="en-GB" b="1" dirty="0"/>
              <a:t>Functional Requirements</a:t>
            </a:r>
          </a:p>
          <a:p>
            <a:pPr>
              <a:buFont typeface="Wingdings" panose="05000000000000000000" pitchFamily="2" charset="2"/>
              <a:buChar char="Ø"/>
            </a:pPr>
            <a:r>
              <a:rPr lang="en-GB" b="1" dirty="0"/>
              <a:t>Non-Functional Requirements</a:t>
            </a:r>
          </a:p>
          <a:p>
            <a:pPr>
              <a:buFont typeface="Wingdings" panose="05000000000000000000" pitchFamily="2" charset="2"/>
              <a:buChar char="Ø"/>
            </a:pPr>
            <a:r>
              <a:rPr lang="en-GB" b="1" dirty="0"/>
              <a:t>Conclusion</a:t>
            </a:r>
            <a:br>
              <a:rPr lang="en-US" b="1" dirty="0"/>
            </a:br>
            <a:endParaRPr lang="en-US" dirty="0">
              <a:latin typeface="Maven Pro SemiBold"/>
              <a:ea typeface="Maven Pro SemiBold"/>
              <a:cs typeface="Maven Pro SemiBold"/>
              <a:sym typeface="Maven Pro SemiBold"/>
            </a:endParaRPr>
          </a:p>
        </p:txBody>
      </p:sp>
    </p:spTree>
    <p:extLst>
      <p:ext uri="{BB962C8B-B14F-4D97-AF65-F5344CB8AC3E}">
        <p14:creationId xmlns:p14="http://schemas.microsoft.com/office/powerpoint/2010/main" val="402384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4FD7-FDCD-415C-9B34-7405C1225ED3}"/>
              </a:ext>
            </a:extLst>
          </p:cNvPr>
          <p:cNvSpPr>
            <a:spLocks noGrp="1"/>
          </p:cNvSpPr>
          <p:nvPr>
            <p:ph type="title"/>
          </p:nvPr>
        </p:nvSpPr>
        <p:spPr/>
        <p:txBody>
          <a:bodyPr/>
          <a:lstStyle/>
          <a:p>
            <a:r>
              <a:rPr lang="en" b="1" dirty="0"/>
              <a:t>Introduction</a:t>
            </a:r>
            <a:br>
              <a:rPr lang="en" b="1" dirty="0"/>
            </a:br>
            <a:endParaRPr lang="en-PK" dirty="0"/>
          </a:p>
        </p:txBody>
      </p:sp>
      <p:sp>
        <p:nvSpPr>
          <p:cNvPr id="3" name="Content Placeholder 2">
            <a:extLst>
              <a:ext uri="{FF2B5EF4-FFF2-40B4-BE49-F238E27FC236}">
                <a16:creationId xmlns:a16="http://schemas.microsoft.com/office/drawing/2014/main" id="{7CB3FB09-9555-4717-9317-A7203F5822CC}"/>
              </a:ext>
            </a:extLst>
          </p:cNvPr>
          <p:cNvSpPr>
            <a:spLocks noGrp="1"/>
          </p:cNvSpPr>
          <p:nvPr>
            <p:ph idx="1"/>
          </p:nvPr>
        </p:nvSpPr>
        <p:spPr/>
        <p:txBody>
          <a:bodyPr/>
          <a:lstStyle/>
          <a:p>
            <a:r>
              <a:rPr lang="en-US" dirty="0"/>
              <a:t>Purpose of Document</a:t>
            </a:r>
          </a:p>
          <a:p>
            <a:r>
              <a:rPr lang="en-US" dirty="0"/>
              <a:t>Intended Audience </a:t>
            </a:r>
          </a:p>
          <a:p>
            <a:r>
              <a:rPr lang="en-US" dirty="0"/>
              <a:t>Project Objective</a:t>
            </a:r>
          </a:p>
          <a:p>
            <a:pPr lvl="1"/>
            <a:r>
              <a:rPr lang="en-GB" dirty="0"/>
              <a:t>Interactive 3D visualization of the human brain</a:t>
            </a:r>
            <a:endParaRPr lang="en-PK" dirty="0"/>
          </a:p>
          <a:p>
            <a:pPr lvl="1"/>
            <a:r>
              <a:rPr lang="en-GB" dirty="0"/>
              <a:t>Detailed information on different parts of the brain</a:t>
            </a:r>
            <a:endParaRPr lang="en-PK" dirty="0"/>
          </a:p>
          <a:p>
            <a:pPr lvl="1"/>
            <a:r>
              <a:rPr lang="en-GB" dirty="0"/>
              <a:t>Information on the functions of each part of the brain</a:t>
            </a:r>
            <a:endParaRPr lang="en-PK" dirty="0"/>
          </a:p>
          <a:p>
            <a:pPr lvl="1"/>
            <a:r>
              <a:rPr lang="en-GB" dirty="0"/>
              <a:t>Quizzes and assessments to test the user's understanding</a:t>
            </a:r>
            <a:r>
              <a:rPr lang="en-US" dirty="0"/>
              <a:t>	</a:t>
            </a:r>
            <a:endParaRPr lang="en-PK" dirty="0"/>
          </a:p>
        </p:txBody>
      </p:sp>
    </p:spTree>
    <p:extLst>
      <p:ext uri="{BB962C8B-B14F-4D97-AF65-F5344CB8AC3E}">
        <p14:creationId xmlns:p14="http://schemas.microsoft.com/office/powerpoint/2010/main" val="284676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BDBA-1705-4395-BD89-77792400D7B8}"/>
              </a:ext>
            </a:extLst>
          </p:cNvPr>
          <p:cNvSpPr>
            <a:spLocks noGrp="1"/>
          </p:cNvSpPr>
          <p:nvPr>
            <p:ph type="title"/>
          </p:nvPr>
        </p:nvSpPr>
        <p:spPr/>
        <p:txBody>
          <a:bodyPr/>
          <a:lstStyle/>
          <a:p>
            <a:r>
              <a:rPr lang="en-US" dirty="0"/>
              <a:t>Introduction	</a:t>
            </a:r>
            <a:endParaRPr lang="en-PK" dirty="0"/>
          </a:p>
        </p:txBody>
      </p:sp>
      <p:sp>
        <p:nvSpPr>
          <p:cNvPr id="3" name="Content Placeholder 2">
            <a:extLst>
              <a:ext uri="{FF2B5EF4-FFF2-40B4-BE49-F238E27FC236}">
                <a16:creationId xmlns:a16="http://schemas.microsoft.com/office/drawing/2014/main" id="{242CF82E-C265-448E-BC29-05CA8C61F534}"/>
              </a:ext>
            </a:extLst>
          </p:cNvPr>
          <p:cNvSpPr>
            <a:spLocks noGrp="1"/>
          </p:cNvSpPr>
          <p:nvPr>
            <p:ph idx="1"/>
          </p:nvPr>
        </p:nvSpPr>
        <p:spPr/>
        <p:txBody>
          <a:bodyPr>
            <a:normAutofit fontScale="85000" lnSpcReduction="20000"/>
          </a:bodyPr>
          <a:lstStyle/>
          <a:p>
            <a:r>
              <a:rPr lang="en-GB" dirty="0"/>
              <a:t>Not in Scope</a:t>
            </a:r>
          </a:p>
          <a:p>
            <a:pPr lvl="1" algn="just"/>
            <a:r>
              <a:rPr lang="en-GB" sz="2600" dirty="0"/>
              <a:t>Integration with other systems or applications.</a:t>
            </a:r>
            <a:endParaRPr lang="en-PK" sz="2200" dirty="0"/>
          </a:p>
          <a:p>
            <a:pPr lvl="1" algn="just"/>
            <a:r>
              <a:rPr lang="en-GB" sz="2600" dirty="0"/>
              <a:t>Any hardware requirements beyond a device with an Android operating system and access to the Google Play Store.</a:t>
            </a:r>
            <a:endParaRPr lang="en-PK" sz="2200" dirty="0"/>
          </a:p>
          <a:p>
            <a:pPr lvl="1" algn="just"/>
            <a:r>
              <a:rPr lang="en-GB" sz="2600" dirty="0"/>
              <a:t>User data storage and management.</a:t>
            </a:r>
            <a:endParaRPr lang="en-PK" sz="2200" dirty="0"/>
          </a:p>
          <a:p>
            <a:pPr lvl="1" algn="just"/>
            <a:r>
              <a:rPr lang="en-GB" sz="2600" dirty="0"/>
              <a:t>User authentication or login functionality.</a:t>
            </a:r>
            <a:endParaRPr lang="en-PK" sz="2200" dirty="0"/>
          </a:p>
          <a:p>
            <a:pPr lvl="1" algn="just"/>
            <a:r>
              <a:rPr lang="en-GB" sz="2600" dirty="0"/>
              <a:t>User accounts or profiles.</a:t>
            </a:r>
            <a:endParaRPr lang="en-PK" sz="2200" dirty="0"/>
          </a:p>
          <a:p>
            <a:pPr lvl="1" algn="just"/>
            <a:r>
              <a:rPr lang="en-GB" sz="2600" dirty="0"/>
              <a:t>Advertising or in-app purchases.</a:t>
            </a:r>
            <a:endParaRPr lang="en-PK" sz="2200" dirty="0"/>
          </a:p>
          <a:p>
            <a:pPr lvl="1" algn="just"/>
            <a:r>
              <a:rPr lang="en-GB" sz="2600" dirty="0"/>
              <a:t>User feedback or support mechanisms.</a:t>
            </a:r>
            <a:endParaRPr lang="en-PK" sz="2200" dirty="0"/>
          </a:p>
          <a:p>
            <a:pPr lvl="1" algn="just"/>
            <a:r>
              <a:rPr lang="en-GB" sz="2600" dirty="0"/>
              <a:t>Accessibility features for individuals with disabilities.</a:t>
            </a:r>
            <a:endParaRPr lang="en-PK" sz="2200" dirty="0"/>
          </a:p>
          <a:p>
            <a:pPr lvl="1" algn="just"/>
            <a:r>
              <a:rPr lang="en-GB" sz="2600" dirty="0"/>
              <a:t>Technical support or maintenance of the application.</a:t>
            </a:r>
            <a:endParaRPr lang="en-PK" sz="2200" dirty="0"/>
          </a:p>
          <a:p>
            <a:pPr lvl="1" algn="just"/>
            <a:r>
              <a:rPr lang="en-GB" sz="2600" dirty="0"/>
              <a:t>Compliance with legal or regulatory requirements beyond those required for distributing an Android app via the Google Play Store.</a:t>
            </a:r>
            <a:endParaRPr lang="en-PK" sz="2200" dirty="0"/>
          </a:p>
          <a:p>
            <a:pPr marL="457200" lvl="1" indent="0">
              <a:buNone/>
            </a:pPr>
            <a:endParaRPr lang="en-PK" dirty="0"/>
          </a:p>
        </p:txBody>
      </p:sp>
    </p:spTree>
    <p:extLst>
      <p:ext uri="{BB962C8B-B14F-4D97-AF65-F5344CB8AC3E}">
        <p14:creationId xmlns:p14="http://schemas.microsoft.com/office/powerpoint/2010/main" val="33834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97AA-8A60-46E7-B956-D94B430CCAC3}"/>
              </a:ext>
            </a:extLst>
          </p:cNvPr>
          <p:cNvSpPr>
            <a:spLocks noGrp="1"/>
          </p:cNvSpPr>
          <p:nvPr>
            <p:ph type="title"/>
          </p:nvPr>
        </p:nvSpPr>
        <p:spPr/>
        <p:txBody>
          <a:bodyPr/>
          <a:lstStyle/>
          <a:p>
            <a:r>
              <a:rPr lang="en-GB" b="1" dirty="0"/>
              <a:t>Overall System Description</a:t>
            </a:r>
            <a:br>
              <a:rPr lang="en-PK" b="1" dirty="0"/>
            </a:br>
            <a:endParaRPr lang="en-PK" dirty="0"/>
          </a:p>
        </p:txBody>
      </p:sp>
      <p:sp>
        <p:nvSpPr>
          <p:cNvPr id="3" name="Content Placeholder 2">
            <a:extLst>
              <a:ext uri="{FF2B5EF4-FFF2-40B4-BE49-F238E27FC236}">
                <a16:creationId xmlns:a16="http://schemas.microsoft.com/office/drawing/2014/main" id="{020BAA52-398C-4AAA-89C6-EA58AE260DAE}"/>
              </a:ext>
            </a:extLst>
          </p:cNvPr>
          <p:cNvSpPr>
            <a:spLocks noGrp="1"/>
          </p:cNvSpPr>
          <p:nvPr>
            <p:ph idx="1"/>
          </p:nvPr>
        </p:nvSpPr>
        <p:spPr/>
        <p:txBody>
          <a:bodyPr/>
          <a:lstStyle/>
          <a:p>
            <a:pPr algn="just"/>
            <a:r>
              <a:rPr lang="en-GB" b="1" dirty="0"/>
              <a:t>Project Background</a:t>
            </a:r>
            <a:endParaRPr lang="en-PK" b="1" dirty="0"/>
          </a:p>
          <a:p>
            <a:pPr lvl="1" algn="just"/>
            <a:r>
              <a:rPr lang="en-GB" dirty="0"/>
              <a:t>The 3D android application for the human brain is a tutorial app that provides a unique and interactive way of learning about the human brain. </a:t>
            </a:r>
          </a:p>
          <a:p>
            <a:pPr algn="just"/>
            <a:r>
              <a:rPr lang="en-US" b="1" dirty="0"/>
              <a:t>Project Objectives</a:t>
            </a:r>
            <a:endParaRPr lang="en-PK" b="1" dirty="0"/>
          </a:p>
          <a:p>
            <a:pPr lvl="1" algn="just"/>
            <a:r>
              <a:rPr lang="en-GB" dirty="0"/>
              <a:t>To design and develop an interactive User Interface to learn about the human brain using 3D models.</a:t>
            </a:r>
            <a:endParaRPr lang="en-PK" dirty="0"/>
          </a:p>
          <a:p>
            <a:pPr lvl="1" algn="just"/>
            <a:r>
              <a:rPr lang="en-GB" dirty="0"/>
              <a:t>To offer to learn to users about the human brain and its different parts of the human brain and how they work.</a:t>
            </a:r>
            <a:endParaRPr lang="en-PK" dirty="0"/>
          </a:p>
          <a:p>
            <a:pPr lvl="1" algn="just"/>
            <a:r>
              <a:rPr lang="en-GB" dirty="0"/>
              <a:t>To provide an engaging learning user experience to understand the human brain for students, educators, and even anyone who is of his/hers interest.</a:t>
            </a:r>
            <a:endParaRPr lang="en-PK" dirty="0"/>
          </a:p>
          <a:p>
            <a:pPr lvl="1" algn="just"/>
            <a:endParaRPr lang="en-GB" dirty="0"/>
          </a:p>
        </p:txBody>
      </p:sp>
    </p:spTree>
    <p:extLst>
      <p:ext uri="{BB962C8B-B14F-4D97-AF65-F5344CB8AC3E}">
        <p14:creationId xmlns:p14="http://schemas.microsoft.com/office/powerpoint/2010/main" val="251860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E16-AEF1-4A31-A9C0-6701843868D8}"/>
              </a:ext>
            </a:extLst>
          </p:cNvPr>
          <p:cNvSpPr>
            <a:spLocks noGrp="1"/>
          </p:cNvSpPr>
          <p:nvPr>
            <p:ph type="title"/>
          </p:nvPr>
        </p:nvSpPr>
        <p:spPr/>
        <p:txBody>
          <a:bodyPr/>
          <a:lstStyle/>
          <a:p>
            <a:r>
              <a:rPr lang="en-US" b="1" dirty="0"/>
              <a:t>Stakeholders</a:t>
            </a:r>
            <a:br>
              <a:rPr lang="en-PK" b="1" dirty="0"/>
            </a:br>
            <a:endParaRPr lang="en-PK" dirty="0"/>
          </a:p>
        </p:txBody>
      </p:sp>
      <p:sp>
        <p:nvSpPr>
          <p:cNvPr id="3" name="Content Placeholder 2">
            <a:extLst>
              <a:ext uri="{FF2B5EF4-FFF2-40B4-BE49-F238E27FC236}">
                <a16:creationId xmlns:a16="http://schemas.microsoft.com/office/drawing/2014/main" id="{77D74A23-505C-4814-BE22-407DFB5ACFBF}"/>
              </a:ext>
            </a:extLst>
          </p:cNvPr>
          <p:cNvSpPr>
            <a:spLocks noGrp="1"/>
          </p:cNvSpPr>
          <p:nvPr>
            <p:ph idx="1"/>
          </p:nvPr>
        </p:nvSpPr>
        <p:spPr/>
        <p:txBody>
          <a:bodyPr>
            <a:normAutofit/>
          </a:bodyPr>
          <a:lstStyle/>
          <a:p>
            <a:pPr lvl="1"/>
            <a:r>
              <a:rPr lang="en-GB" sz="2000" dirty="0"/>
              <a:t>Users</a:t>
            </a:r>
          </a:p>
          <a:p>
            <a:pPr lvl="1"/>
            <a:r>
              <a:rPr lang="en-GB" sz="2000" dirty="0"/>
              <a:t>Development Team</a:t>
            </a:r>
          </a:p>
          <a:p>
            <a:pPr lvl="1"/>
            <a:r>
              <a:rPr lang="en-GB" sz="2000" dirty="0"/>
              <a:t>Project Manager</a:t>
            </a:r>
          </a:p>
          <a:p>
            <a:pPr lvl="1"/>
            <a:r>
              <a:rPr lang="en-GB" sz="2000" dirty="0"/>
              <a:t>Investors</a:t>
            </a:r>
          </a:p>
          <a:p>
            <a:pPr lvl="1"/>
            <a:r>
              <a:rPr lang="en-GB" sz="2000" dirty="0"/>
              <a:t>Educators</a:t>
            </a:r>
          </a:p>
          <a:p>
            <a:pPr lvl="1"/>
            <a:r>
              <a:rPr lang="en-GB" sz="2000" dirty="0"/>
              <a:t>Medical Professionals</a:t>
            </a:r>
            <a:endParaRPr lang="en-PK" sz="2000" dirty="0"/>
          </a:p>
        </p:txBody>
      </p:sp>
    </p:spTree>
    <p:extLst>
      <p:ext uri="{BB962C8B-B14F-4D97-AF65-F5344CB8AC3E}">
        <p14:creationId xmlns:p14="http://schemas.microsoft.com/office/powerpoint/2010/main" val="94310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7E6E-AEEF-4923-9A6F-4E6C3E50CD28}"/>
              </a:ext>
            </a:extLst>
          </p:cNvPr>
          <p:cNvSpPr>
            <a:spLocks noGrp="1"/>
          </p:cNvSpPr>
          <p:nvPr>
            <p:ph type="title"/>
          </p:nvPr>
        </p:nvSpPr>
        <p:spPr>
          <a:xfrm>
            <a:off x="838200" y="1200868"/>
            <a:ext cx="7902677" cy="315912"/>
          </a:xfrm>
        </p:spPr>
        <p:txBody>
          <a:bodyPr>
            <a:normAutofit fontScale="90000"/>
          </a:bodyPr>
          <a:lstStyle/>
          <a:p>
            <a:r>
              <a:rPr lang="en-US" b="1" dirty="0"/>
              <a:t>Operating Environment</a:t>
            </a:r>
            <a:br>
              <a:rPr lang="en-PK" b="1" dirty="0"/>
            </a:br>
            <a:endParaRPr lang="en-PK" dirty="0"/>
          </a:p>
        </p:txBody>
      </p:sp>
      <p:sp>
        <p:nvSpPr>
          <p:cNvPr id="3" name="Content Placeholder 2">
            <a:extLst>
              <a:ext uri="{FF2B5EF4-FFF2-40B4-BE49-F238E27FC236}">
                <a16:creationId xmlns:a16="http://schemas.microsoft.com/office/drawing/2014/main" id="{C978BE2F-4F7A-43D4-8040-DEC7345E494C}"/>
              </a:ext>
            </a:extLst>
          </p:cNvPr>
          <p:cNvSpPr>
            <a:spLocks noGrp="1"/>
          </p:cNvSpPr>
          <p:nvPr>
            <p:ph idx="1"/>
          </p:nvPr>
        </p:nvSpPr>
        <p:spPr/>
        <p:txBody>
          <a:bodyPr/>
          <a:lstStyle/>
          <a:p>
            <a:r>
              <a:rPr lang="en-GB" dirty="0"/>
              <a:t>The operating environment for the 3D Android application for the human brain consists of the following requirements:</a:t>
            </a:r>
          </a:p>
          <a:p>
            <a:pPr marL="0" indent="0">
              <a:buNone/>
            </a:pPr>
            <a:endParaRPr lang="en-GB" dirty="0"/>
          </a:p>
          <a:p>
            <a:pPr lvl="1"/>
            <a:r>
              <a:rPr lang="en-GB" dirty="0"/>
              <a:t>Hardware Requirements: The application will run on any Android device with a minimum of 2GB of RAM and a quad-core processor.</a:t>
            </a:r>
            <a:endParaRPr lang="en-PK" dirty="0"/>
          </a:p>
          <a:p>
            <a:pPr lvl="1"/>
            <a:r>
              <a:rPr lang="en-GB" dirty="0"/>
              <a:t>Software Requirements: The application requires the latest version of the Android operating system to be installed on the device.</a:t>
            </a:r>
            <a:endParaRPr lang="en-PK" dirty="0"/>
          </a:p>
          <a:p>
            <a:pPr lvl="1"/>
            <a:r>
              <a:rPr lang="en-GB" dirty="0"/>
              <a:t>Network Requirements: The application requires an active internet connection to access online resources.</a:t>
            </a:r>
            <a:endParaRPr lang="en-PK" dirty="0"/>
          </a:p>
          <a:p>
            <a:pPr lvl="1"/>
            <a:endParaRPr lang="en-PK" dirty="0"/>
          </a:p>
          <a:p>
            <a:endParaRPr lang="en-PK" dirty="0"/>
          </a:p>
        </p:txBody>
      </p:sp>
    </p:spTree>
    <p:extLst>
      <p:ext uri="{BB962C8B-B14F-4D97-AF65-F5344CB8AC3E}">
        <p14:creationId xmlns:p14="http://schemas.microsoft.com/office/powerpoint/2010/main" val="90761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D1C0-6546-4025-8DF9-8A8D5BF3AA7E}"/>
              </a:ext>
            </a:extLst>
          </p:cNvPr>
          <p:cNvSpPr>
            <a:spLocks noGrp="1"/>
          </p:cNvSpPr>
          <p:nvPr>
            <p:ph type="title"/>
          </p:nvPr>
        </p:nvSpPr>
        <p:spPr>
          <a:xfrm>
            <a:off x="838200" y="856739"/>
            <a:ext cx="5257800" cy="745920"/>
          </a:xfrm>
        </p:spPr>
        <p:txBody>
          <a:bodyPr>
            <a:normAutofit fontScale="90000"/>
          </a:bodyPr>
          <a:lstStyle/>
          <a:p>
            <a:r>
              <a:rPr lang="en-US" b="1" dirty="0"/>
              <a:t>System Constraints</a:t>
            </a:r>
            <a:br>
              <a:rPr lang="en-PK" b="1" dirty="0"/>
            </a:br>
            <a:endParaRPr lang="en-PK" dirty="0"/>
          </a:p>
        </p:txBody>
      </p:sp>
      <p:sp>
        <p:nvSpPr>
          <p:cNvPr id="3" name="Content Placeholder 2">
            <a:extLst>
              <a:ext uri="{FF2B5EF4-FFF2-40B4-BE49-F238E27FC236}">
                <a16:creationId xmlns:a16="http://schemas.microsoft.com/office/drawing/2014/main" id="{1E2538D5-19EA-4815-8EF2-0D20350308F9}"/>
              </a:ext>
            </a:extLst>
          </p:cNvPr>
          <p:cNvSpPr>
            <a:spLocks noGrp="1"/>
          </p:cNvSpPr>
          <p:nvPr>
            <p:ph idx="1"/>
          </p:nvPr>
        </p:nvSpPr>
        <p:spPr/>
        <p:txBody>
          <a:bodyPr/>
          <a:lstStyle/>
          <a:p>
            <a:r>
              <a:rPr lang="en-GB" sz="2400" dirty="0"/>
              <a:t>The system constraints for the 3D Android application for the human brain are:</a:t>
            </a:r>
          </a:p>
          <a:p>
            <a:pPr lvl="1"/>
            <a:r>
              <a:rPr lang="en-GB" sz="2000" dirty="0"/>
              <a:t>Memory Constraints</a:t>
            </a:r>
          </a:p>
          <a:p>
            <a:pPr lvl="1"/>
            <a:r>
              <a:rPr lang="en-GB" sz="2000" dirty="0"/>
              <a:t>Performance Constraints</a:t>
            </a:r>
          </a:p>
          <a:p>
            <a:pPr lvl="1"/>
            <a:r>
              <a:rPr lang="en-GB" sz="2000" dirty="0"/>
              <a:t>Connectivity Constraints</a:t>
            </a:r>
          </a:p>
          <a:p>
            <a:pPr lvl="1"/>
            <a:r>
              <a:rPr lang="en-GB" sz="2000" dirty="0"/>
              <a:t>User Constraints	</a:t>
            </a:r>
            <a:br>
              <a:rPr lang="en-GB" sz="2000" dirty="0"/>
            </a:br>
            <a:r>
              <a:rPr lang="en-GB" sz="2000" dirty="0"/>
              <a:t>		</a:t>
            </a:r>
            <a:r>
              <a:rPr lang="en-GB" dirty="0"/>
              <a:t>		</a:t>
            </a:r>
            <a:endParaRPr lang="en-PK" dirty="0"/>
          </a:p>
          <a:p>
            <a:r>
              <a:rPr lang="en-US" dirty="0"/>
              <a:t>It is important to note that these constraints may change as the development of the application progresses and new technologies become available. </a:t>
            </a:r>
            <a:endParaRPr lang="en-PK" dirty="0"/>
          </a:p>
        </p:txBody>
      </p:sp>
    </p:spTree>
    <p:extLst>
      <p:ext uri="{BB962C8B-B14F-4D97-AF65-F5344CB8AC3E}">
        <p14:creationId xmlns:p14="http://schemas.microsoft.com/office/powerpoint/2010/main" val="42342777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613</TotalTime>
  <Words>981</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Narrow</vt:lpstr>
      <vt:lpstr>Blackadder ITC</vt:lpstr>
      <vt:lpstr>Calibri</vt:lpstr>
      <vt:lpstr>Calibri Light</vt:lpstr>
      <vt:lpstr>Calisto MT</vt:lpstr>
      <vt:lpstr>Courier New</vt:lpstr>
      <vt:lpstr>Maven Pro SemiBold</vt:lpstr>
      <vt:lpstr>Wingdings</vt:lpstr>
      <vt:lpstr>Retrospect</vt:lpstr>
      <vt:lpstr>3D Mobile Application  for Learning Human Brain. </vt:lpstr>
      <vt:lpstr>Our Team</vt:lpstr>
      <vt:lpstr>Agenda</vt:lpstr>
      <vt:lpstr>Introduction </vt:lpstr>
      <vt:lpstr>Introduction </vt:lpstr>
      <vt:lpstr>Overall System Description </vt:lpstr>
      <vt:lpstr>Stakeholders </vt:lpstr>
      <vt:lpstr>Operating Environment </vt:lpstr>
      <vt:lpstr>System Constraints </vt:lpstr>
      <vt:lpstr>Assumptions and Dependency </vt:lpstr>
      <vt:lpstr>Assumptions and Dependency </vt:lpstr>
      <vt:lpstr>External Interface Requirements </vt:lpstr>
      <vt:lpstr>External Interface Requirements </vt:lpstr>
      <vt:lpstr>Functional Requirements </vt:lpstr>
      <vt:lpstr>Use Cases </vt:lpstr>
      <vt:lpstr>Non-Functional Requirements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Mobile Application  for Learning Human Brain.</dc:title>
  <dc:creator>Mir Mujeeb</dc:creator>
  <cp:lastModifiedBy>Mir Mujeeb</cp:lastModifiedBy>
  <cp:revision>26</cp:revision>
  <dcterms:created xsi:type="dcterms:W3CDTF">2023-02-05T13:10:09Z</dcterms:created>
  <dcterms:modified xsi:type="dcterms:W3CDTF">2023-02-18T22:17:06Z</dcterms:modified>
</cp:coreProperties>
</file>