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 Heavy" charset="1" panose="00000A00000000000000"/>
      <p:regular r:id="rId10"/>
    </p:embeddedFont>
    <p:embeddedFont>
      <p:font typeface="Aileron Heavy Bold" charset="1" panose="00000A00000000000000"/>
      <p:regular r:id="rId11"/>
    </p:embeddedFont>
    <p:embeddedFont>
      <p:font typeface="Aileron Heavy Italics" charset="1" panose="00000A00000000000000"/>
      <p:regular r:id="rId12"/>
    </p:embeddedFont>
    <p:embeddedFont>
      <p:font typeface="Aileron Heavy Bold Italics" charset="1" panose="00000A00000000000000"/>
      <p:regular r:id="rId13"/>
    </p:embeddedFont>
    <p:embeddedFont>
      <p:font typeface="Montserrat Semi-Bold" charset="1" panose="00000700000000000000"/>
      <p:regular r:id="rId14"/>
    </p:embeddedFont>
    <p:embeddedFont>
      <p:font typeface="Montserrat Semi-Bold Bold" charset="1" panose="00000800000000000000"/>
      <p:regular r:id="rId15"/>
    </p:embeddedFont>
    <p:embeddedFont>
      <p:font typeface="Montserrat Semi-Bold Italics" charset="1" panose="00000700000000000000"/>
      <p:regular r:id="rId16"/>
    </p:embeddedFont>
    <p:embeddedFont>
      <p:font typeface="Montserrat Semi-Bold Bold Italics" charset="1" panose="00000800000000000000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600000000000000"/>
      <p:regular r:id="rId19"/>
    </p:embeddedFont>
    <p:embeddedFont>
      <p:font typeface="Montserrat Italics" charset="1" panose="00000500000000000000"/>
      <p:regular r:id="rId20"/>
    </p:embeddedFont>
    <p:embeddedFont>
      <p:font typeface="Montserrat Bold Italics" charset="1" panose="000006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Relationship Id="rId6" Target="../media/image11.pn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jpe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9989" y="468677"/>
            <a:ext cx="770669" cy="79525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91401" y="468677"/>
            <a:ext cx="7124398" cy="713761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59989" y="2420510"/>
            <a:ext cx="6030309" cy="150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75"/>
              </a:lnSpc>
            </a:pPr>
            <a:r>
              <a:rPr lang="en-US" sz="11389">
                <a:solidFill>
                  <a:srgbClr val="000000"/>
                </a:solidFill>
                <a:latin typeface="Aileron Heavy"/>
              </a:rPr>
              <a:t>SQLite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579530" y="5810975"/>
            <a:ext cx="3589320" cy="0"/>
          </a:xfrm>
          <a:prstGeom prst="line">
            <a:avLst/>
          </a:prstGeom>
          <a:ln cap="rnd" w="4762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459989" y="3957136"/>
            <a:ext cx="7064527" cy="150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75"/>
              </a:lnSpc>
            </a:pPr>
            <a:r>
              <a:rPr lang="en-US" sz="11389">
                <a:solidFill>
                  <a:srgbClr val="03989E"/>
                </a:solidFill>
                <a:latin typeface="Aileron Heavy"/>
              </a:rPr>
              <a:t>Database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05235" y="-45701"/>
            <a:ext cx="5364480" cy="3017482"/>
            <a:chOff x="0" y="0"/>
            <a:chExt cx="11289030" cy="635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5235" y="0"/>
            <a:ext cx="5364480" cy="3017482"/>
            <a:chOff x="0" y="0"/>
            <a:chExt cx="11289030" cy="63500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0" r="-6239" t="0" b="0"/>
              </a:stretch>
            </a:blip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50306" y="5885909"/>
            <a:ext cx="3400501" cy="3406810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741889" y="4451696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8322" y="667790"/>
            <a:ext cx="770669" cy="79525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91261" y="5885909"/>
            <a:ext cx="2001448" cy="196869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3554222" y="3214298"/>
            <a:ext cx="5863104" cy="247479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31019" y="3439479"/>
            <a:ext cx="4048118" cy="80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28"/>
              </a:lnSpc>
            </a:pPr>
            <a:r>
              <a:rPr lang="en-US" sz="5226">
                <a:solidFill>
                  <a:srgbClr val="03989E"/>
                </a:solidFill>
                <a:latin typeface="Aileron Heavy"/>
              </a:rPr>
              <a:t>Tables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76800" y="863804"/>
            <a:ext cx="4774007" cy="53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4124">
                <a:solidFill>
                  <a:srgbClr val="03989E"/>
                </a:solidFill>
                <a:latin typeface="Montserrat Semi-Bold Bold"/>
              </a:rPr>
              <a:t>Created Table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50306" y="5885909"/>
            <a:ext cx="3400501" cy="340681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21058" y="1065415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8322" y="667790"/>
            <a:ext cx="770669" cy="79525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91261" y="5885909"/>
            <a:ext cx="2001448" cy="196869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4062656" y="1157555"/>
            <a:ext cx="4375299" cy="460194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410188" y="108955"/>
            <a:ext cx="4048118" cy="80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28"/>
              </a:lnSpc>
            </a:pPr>
            <a:r>
              <a:rPr lang="en-US" sz="5226">
                <a:solidFill>
                  <a:srgbClr val="03989E"/>
                </a:solidFill>
                <a:latin typeface="Aileron Heavy"/>
              </a:rPr>
              <a:t>Insert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8322" y="2736266"/>
            <a:ext cx="3528941" cy="190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Same execute method is also used to insert data into table</a:t>
            </a:r>
          </a:p>
          <a:p>
            <a:pPr algn="ctr">
              <a:lnSpc>
                <a:spcPts val="1886"/>
              </a:lnSpc>
            </a:pPr>
          </a:p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"/>
              </a:rPr>
              <a:t>closing the connection is important, or else there might be some problems or issues.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50306" y="5885909"/>
            <a:ext cx="3400501" cy="340681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410188" y="917717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8322" y="667790"/>
            <a:ext cx="770669" cy="79525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91261" y="5885909"/>
            <a:ext cx="2001448" cy="196869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3294478" y="1065415"/>
            <a:ext cx="5911655" cy="365345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410188" y="108955"/>
            <a:ext cx="4048118" cy="80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28"/>
              </a:lnSpc>
            </a:pPr>
            <a:r>
              <a:rPr lang="en-US" sz="5226">
                <a:solidFill>
                  <a:srgbClr val="03989E"/>
                </a:solidFill>
                <a:latin typeface="Aileron Heavy"/>
              </a:rPr>
              <a:t>Insert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94478" y="5394284"/>
            <a:ext cx="5727602" cy="24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"/>
              </a:rPr>
              <a:t>Another appraoch to insert records in table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550059"/>
            <a:ext cx="3014069" cy="95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Use executemany with placeholders if you have data available as list or any iterable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50306" y="5885909"/>
            <a:ext cx="3400501" cy="340681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698484" y="1065415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8322" y="667790"/>
            <a:ext cx="770669" cy="79525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91261" y="5885909"/>
            <a:ext cx="2001448" cy="196869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633656" y="3087275"/>
            <a:ext cx="3386752" cy="239316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0" b="10909"/>
          <a:stretch>
            <a:fillRect/>
          </a:stretch>
        </p:blipFill>
        <p:spPr>
          <a:xfrm flipH="false" flipV="false" rot="0">
            <a:off x="1698484" y="1463040"/>
            <a:ext cx="6540369" cy="121876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698484" y="253884"/>
            <a:ext cx="4048118" cy="80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28"/>
              </a:lnSpc>
            </a:pPr>
            <a:r>
              <a:rPr lang="en-US" sz="5226">
                <a:solidFill>
                  <a:srgbClr val="03989E"/>
                </a:solidFill>
                <a:latin typeface="Aileron Heavy"/>
              </a:rPr>
              <a:t>Read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21616" y="3197262"/>
            <a:ext cx="3528941" cy="166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Same execute method is also used to read from the table. It returns the resource object.</a:t>
            </a:r>
          </a:p>
          <a:p>
            <a:pPr algn="ctr">
              <a:lnSpc>
                <a:spcPts val="1886"/>
              </a:lnSpc>
            </a:pPr>
          </a:p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"/>
              </a:rPr>
              <a:t>Its fetchall method returns the records as a 2d list.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49833" y="1353431"/>
            <a:ext cx="3940334" cy="689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4"/>
              </a:lnSpc>
            </a:pPr>
            <a:r>
              <a:rPr lang="en-US" sz="5226">
                <a:solidFill>
                  <a:srgbClr val="03989E"/>
                </a:solidFill>
                <a:latin typeface="Aileron Heavy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76800" y="2674928"/>
            <a:ext cx="3940334" cy="317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7"/>
              </a:lnSpc>
            </a:pPr>
            <a:r>
              <a:rPr lang="en-US" sz="1493">
                <a:solidFill>
                  <a:srgbClr val="686869"/>
                </a:solidFill>
                <a:latin typeface="Montserrat"/>
              </a:rPr>
              <a:t>You can also update and delete records using execute method similarly.</a:t>
            </a:r>
          </a:p>
          <a:p>
            <a:pPr>
              <a:lnSpc>
                <a:spcPts val="2837"/>
              </a:lnSpc>
            </a:pPr>
          </a:p>
          <a:p>
            <a:pPr>
              <a:lnSpc>
                <a:spcPts val="2837"/>
              </a:lnSpc>
            </a:pPr>
            <a:r>
              <a:rPr lang="en-US" sz="1493">
                <a:solidFill>
                  <a:srgbClr val="686869"/>
                </a:solidFill>
                <a:latin typeface="Montserrat"/>
              </a:rPr>
              <a:t>So, first</a:t>
            </a:r>
          </a:p>
          <a:p>
            <a:pPr>
              <a:lnSpc>
                <a:spcPts val="2837"/>
              </a:lnSpc>
            </a:pPr>
            <a:r>
              <a:rPr lang="en-US" sz="1493">
                <a:solidFill>
                  <a:srgbClr val="686869"/>
                </a:solidFill>
                <a:latin typeface="Montserrat"/>
              </a:rPr>
              <a:t>Connect to database</a:t>
            </a:r>
          </a:p>
          <a:p>
            <a:pPr>
              <a:lnSpc>
                <a:spcPts val="2837"/>
              </a:lnSpc>
            </a:pPr>
            <a:r>
              <a:rPr lang="en-US" sz="1493">
                <a:solidFill>
                  <a:srgbClr val="686869"/>
                </a:solidFill>
                <a:latin typeface="Montserrat"/>
              </a:rPr>
              <a:t>Create cursor</a:t>
            </a:r>
          </a:p>
          <a:p>
            <a:pPr>
              <a:lnSpc>
                <a:spcPts val="2837"/>
              </a:lnSpc>
            </a:pPr>
            <a:r>
              <a:rPr lang="en-US" sz="1493">
                <a:solidFill>
                  <a:srgbClr val="686869"/>
                </a:solidFill>
                <a:latin typeface="Montserrat"/>
              </a:rPr>
              <a:t>Execute queries</a:t>
            </a:r>
          </a:p>
          <a:p>
            <a:pPr>
              <a:lnSpc>
                <a:spcPts val="2837"/>
              </a:lnSpc>
            </a:pPr>
            <a:r>
              <a:rPr lang="en-US" sz="1493">
                <a:solidFill>
                  <a:srgbClr val="686869"/>
                </a:solidFill>
                <a:latin typeface="Montserrat"/>
              </a:rPr>
              <a:t>Commit the changes</a:t>
            </a:r>
          </a:p>
          <a:p>
            <a:pPr>
              <a:lnSpc>
                <a:spcPts val="2837"/>
              </a:lnSpc>
            </a:pPr>
            <a:r>
              <a:rPr lang="en-US" sz="1493">
                <a:solidFill>
                  <a:srgbClr val="686869"/>
                </a:solidFill>
                <a:latin typeface="Montserrat"/>
              </a:rPr>
              <a:t>Close the connection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4876800" y="2246219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2043369"/>
            <a:ext cx="4531903" cy="4540311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1215144" y="2565269"/>
            <a:ext cx="5323808" cy="5323787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4710" r="-63066" t="0" b="0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44393" y="-95970"/>
            <a:ext cx="2381154" cy="234218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37788" y="5553081"/>
            <a:ext cx="4531903" cy="454031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9989" y="468677"/>
            <a:ext cx="770669" cy="795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8857" y="5652121"/>
            <a:ext cx="7813925" cy="782842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71730" y="2436361"/>
            <a:ext cx="7010140" cy="100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</a:pPr>
            <a:r>
              <a:rPr lang="en-US" sz="7635">
                <a:solidFill>
                  <a:srgbClr val="000000"/>
                </a:solidFill>
                <a:latin typeface="Aileron Heavy"/>
              </a:rPr>
              <a:t>Thank </a:t>
            </a:r>
            <a:r>
              <a:rPr lang="en-US" sz="7635">
                <a:solidFill>
                  <a:srgbClr val="03989E"/>
                </a:solidFill>
                <a:latin typeface="Aileron Heavy"/>
              </a:rPr>
              <a:t>You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3783684" y="3643806"/>
            <a:ext cx="2186233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91465" y="914616"/>
            <a:ext cx="770669" cy="79525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alphaModFix amt="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4078244" y="-153169"/>
            <a:ext cx="5901865" cy="580528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9979" y="-153169"/>
            <a:ext cx="5901865" cy="58052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07486" y="5326321"/>
            <a:ext cx="5938628" cy="5949646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3733466" y="2809140"/>
            <a:ext cx="2286669" cy="0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24098" y="277522"/>
            <a:ext cx="2001448" cy="196869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91793" y="855345"/>
            <a:ext cx="4570013" cy="8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84"/>
              </a:lnSpc>
            </a:pPr>
            <a:r>
              <a:rPr lang="en-US" sz="6246">
                <a:solidFill>
                  <a:srgbClr val="000000"/>
                </a:solidFill>
                <a:latin typeface="Aileron Heavy"/>
              </a:rPr>
              <a:t>Table of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7996" y="3350895"/>
            <a:ext cx="2365507" cy="104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2099" indent="-236049" lvl="1">
              <a:lnSpc>
                <a:spcPts val="4307"/>
              </a:lnSpc>
              <a:buFont typeface="Arial"/>
              <a:buChar char="•"/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Introduction</a:t>
            </a:r>
          </a:p>
          <a:p>
            <a:pPr marL="472099" indent="-236049" lvl="1">
              <a:lnSpc>
                <a:spcPts val="4307"/>
              </a:lnSpc>
              <a:buFont typeface="Arial"/>
              <a:buChar char="•"/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Insert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94317" y="3350895"/>
            <a:ext cx="2446825" cy="104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2099" indent="-236049" lvl="1">
              <a:lnSpc>
                <a:spcPts val="4307"/>
              </a:lnSpc>
              <a:buFont typeface="Arial"/>
              <a:buChar char="•"/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Connection</a:t>
            </a:r>
          </a:p>
          <a:p>
            <a:pPr marL="472099" indent="-236049" lvl="1">
              <a:lnSpc>
                <a:spcPts val="4307"/>
              </a:lnSpc>
              <a:buFont typeface="Arial"/>
              <a:buChar char="•"/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Read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6800" y="3350895"/>
            <a:ext cx="2364865" cy="104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2099" indent="-236049" lvl="1">
              <a:lnSpc>
                <a:spcPts val="4307"/>
              </a:lnSpc>
              <a:buFont typeface="Arial"/>
              <a:buChar char="•"/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Cursor</a:t>
            </a:r>
          </a:p>
          <a:p>
            <a:pPr algn="just" marL="472099" indent="-236049" lvl="1">
              <a:lnSpc>
                <a:spcPts val="4307"/>
              </a:lnSpc>
              <a:buFont typeface="Arial"/>
              <a:buChar char="•"/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41665" y="3350895"/>
            <a:ext cx="2364865" cy="104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2099" indent="-236049" lvl="1">
              <a:lnSpc>
                <a:spcPts val="4307"/>
              </a:lnSpc>
              <a:buFont typeface="Arial"/>
              <a:buChar char="•"/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Tables</a:t>
            </a:r>
          </a:p>
          <a:p>
            <a:pPr algn="just">
              <a:lnSpc>
                <a:spcPts val="430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591793" y="1744562"/>
            <a:ext cx="4570013" cy="8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84"/>
              </a:lnSpc>
            </a:pPr>
            <a:r>
              <a:rPr lang="en-US" sz="6246">
                <a:solidFill>
                  <a:srgbClr val="03989E"/>
                </a:solidFill>
                <a:latin typeface="Aileron Heavy"/>
              </a:rPr>
              <a:t>Content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9989" y="468677"/>
            <a:ext cx="770669" cy="795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68474" y="3096523"/>
            <a:ext cx="2339219" cy="0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21305" y="-118046"/>
            <a:ext cx="2241693" cy="2205011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521459" y="2664758"/>
            <a:ext cx="5323808" cy="5323787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0787" r="-154925" t="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011215" y="1780977"/>
            <a:ext cx="2693214" cy="2693203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329" r="-25329" t="0" b="0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738655" y="6218657"/>
            <a:ext cx="5938628" cy="594964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9989" y="468677"/>
            <a:ext cx="770669" cy="79525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68474" y="1715425"/>
            <a:ext cx="5061469" cy="856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26"/>
              </a:lnSpc>
            </a:pPr>
            <a:r>
              <a:rPr lang="en-US" sz="6390">
                <a:solidFill>
                  <a:srgbClr val="03989E"/>
                </a:solidFill>
                <a:latin typeface="Aileron Heavy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9989" y="3810046"/>
            <a:ext cx="3739984" cy="72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0"/>
              </a:lnSpc>
            </a:pPr>
            <a:r>
              <a:rPr lang="en-US" sz="1600">
                <a:solidFill>
                  <a:srgbClr val="686869"/>
                </a:solidFill>
                <a:latin typeface="Montserrat Bold"/>
              </a:rPr>
              <a:t>C Language Library that implements SQL engine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3093" y="2595003"/>
            <a:ext cx="1576620" cy="1579545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40746" y="2811614"/>
            <a:ext cx="1443151" cy="1443145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04060" r="-27152" t="0" b="0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62005" y="2666270"/>
            <a:ext cx="1576620" cy="1579545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690286" y="2734469"/>
            <a:ext cx="1443151" cy="1443145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39605" r="-10487" t="0" b="0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87281" y="2666270"/>
            <a:ext cx="1576620" cy="1579545"/>
          </a:xfrm>
          <a:prstGeom prst="rect">
            <a:avLst/>
          </a:prstGeom>
        </p:spPr>
      </p:pic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987456" y="2737536"/>
            <a:ext cx="1443151" cy="1443145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r="0" t="-441" b="-441"/>
              </a:stretch>
            </a:blip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24098" y="277522"/>
            <a:ext cx="2001448" cy="1968698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3673364" y="2037182"/>
            <a:ext cx="2406873" cy="0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10848" y="6158483"/>
            <a:ext cx="4531903" cy="454031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9989" y="468677"/>
            <a:ext cx="770669" cy="79525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855989" y="4972409"/>
            <a:ext cx="6041622" cy="322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443">
                <a:solidFill>
                  <a:srgbClr val="686869"/>
                </a:solidFill>
                <a:latin typeface="Montserrat"/>
              </a:rPr>
              <a:t>SQLite Database Features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2428" y="4416251"/>
            <a:ext cx="2205604" cy="24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Fast &amp; Reliable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63981" y="4416251"/>
            <a:ext cx="2700949" cy="24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Small &amp; Lightweight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36849" y="4416251"/>
            <a:ext cx="2479903" cy="485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Stable &amp; Cross Platform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65514" y="990127"/>
            <a:ext cx="6222571" cy="8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</a:pPr>
            <a:r>
              <a:rPr lang="en-US" sz="6575">
                <a:solidFill>
                  <a:srgbClr val="03989E"/>
                </a:solidFill>
                <a:latin typeface="Aileron Heavy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3093" y="2595003"/>
            <a:ext cx="1576620" cy="1579545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40746" y="2811614"/>
            <a:ext cx="1443151" cy="1443145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4976" r="-24976" t="0" b="0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62005" y="2666270"/>
            <a:ext cx="1576620" cy="1579545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690286" y="2734469"/>
            <a:ext cx="1443151" cy="1443145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3732" r="-161980" t="0" b="0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24098" y="277522"/>
            <a:ext cx="2001448" cy="1968698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0">
            <a:off x="3673364" y="2037182"/>
            <a:ext cx="2406873" cy="0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10848" y="6158483"/>
            <a:ext cx="4531903" cy="454031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9989" y="468677"/>
            <a:ext cx="770669" cy="795250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3198032" y="3365725"/>
            <a:ext cx="3065949" cy="0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487479" y="5189362"/>
            <a:ext cx="6936618" cy="77342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992428" y="4416251"/>
            <a:ext cx="2205604" cy="24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Python Code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63981" y="4416251"/>
            <a:ext cx="2700949" cy="24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Database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65514" y="990127"/>
            <a:ext cx="6222571" cy="8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</a:pPr>
            <a:r>
              <a:rPr lang="en-US" sz="6575">
                <a:solidFill>
                  <a:srgbClr val="03989E"/>
                </a:solidFill>
                <a:latin typeface="Aileron Heavy"/>
              </a:rPr>
              <a:t>Connection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73872" y="2633103"/>
            <a:ext cx="3492255" cy="72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Connect database with connect method of sqlite3 module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3093" y="2595003"/>
            <a:ext cx="1576620" cy="1579545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40746" y="2811614"/>
            <a:ext cx="1443151" cy="1443145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4976" r="-24976" t="0" b="0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62005" y="2666270"/>
            <a:ext cx="1576620" cy="1579545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690286" y="2734469"/>
            <a:ext cx="1443151" cy="1443145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39341" r="-146371" t="0" b="0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24098" y="277522"/>
            <a:ext cx="2001448" cy="1968698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0">
            <a:off x="3673364" y="2037182"/>
            <a:ext cx="2406873" cy="0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10848" y="6158483"/>
            <a:ext cx="4531903" cy="454031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9989" y="468677"/>
            <a:ext cx="770669" cy="795250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3198032" y="3365725"/>
            <a:ext cx="3065949" cy="0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2337584" y="5210087"/>
            <a:ext cx="4805168" cy="403796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992428" y="4416251"/>
            <a:ext cx="2205604" cy="24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Cursor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63981" y="4416251"/>
            <a:ext cx="2700949" cy="24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Database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65514" y="990127"/>
            <a:ext cx="6222571" cy="8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</a:pPr>
            <a:r>
              <a:rPr lang="en-US" sz="6575">
                <a:solidFill>
                  <a:srgbClr val="03989E"/>
                </a:solidFill>
                <a:latin typeface="Aileron Heavy"/>
              </a:rPr>
              <a:t>Cursor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28204" y="2916464"/>
            <a:ext cx="2205604" cy="24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Execute queries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98032" y="3695700"/>
            <a:ext cx="3267527" cy="72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Create cursor via cursor method of connection object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514608" y="3501398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709698" y="452580"/>
            <a:ext cx="6407261" cy="630241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56414" y="5480954"/>
            <a:ext cx="4531903" cy="4540311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1028908" y="1971303"/>
            <a:ext cx="5995797" cy="3372594"/>
            <a:chOff x="0" y="0"/>
            <a:chExt cx="11289030" cy="635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6"/>
              <a:stretch>
                <a:fillRect l="0" r="-16291" t="0" b="0"/>
              </a:stretch>
            </a:blip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12920" y="452580"/>
            <a:ext cx="770669" cy="79525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466974" y="2533753"/>
            <a:ext cx="4150828" cy="68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4"/>
              </a:lnSpc>
            </a:pPr>
            <a:r>
              <a:rPr lang="en-US" sz="5226">
                <a:solidFill>
                  <a:srgbClr val="03989E"/>
                </a:solidFill>
                <a:latin typeface="Aileron Heavy"/>
              </a:rPr>
              <a:t>Cursor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14608" y="3789182"/>
            <a:ext cx="3907758" cy="667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36"/>
              </a:lnSpc>
            </a:pPr>
            <a:r>
              <a:rPr lang="en-US" sz="1440">
                <a:solidFill>
                  <a:srgbClr val="686869"/>
                </a:solidFill>
                <a:latin typeface="Montserrat Bold"/>
              </a:rPr>
              <a:t>Basically it is a pointer to the current row in the table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05235" y="-45701"/>
            <a:ext cx="5364480" cy="3017482"/>
            <a:chOff x="0" y="0"/>
            <a:chExt cx="11289030" cy="635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5235" y="0"/>
            <a:ext cx="5364480" cy="3017482"/>
            <a:chOff x="0" y="0"/>
            <a:chExt cx="11289030" cy="63500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-7498" r="-7498" t="0" b="0"/>
              </a:stretch>
            </a:blip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50306" y="5885909"/>
            <a:ext cx="3400501" cy="3406810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310718" y="3838724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8322" y="667790"/>
            <a:ext cx="770669" cy="79525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91261" y="5885909"/>
            <a:ext cx="2001448" cy="196869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3554222" y="3214298"/>
            <a:ext cx="5863104" cy="247479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48322" y="3029963"/>
            <a:ext cx="4048118" cy="80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28"/>
              </a:lnSpc>
            </a:pPr>
            <a:r>
              <a:rPr lang="en-US" sz="5226">
                <a:solidFill>
                  <a:srgbClr val="03989E"/>
                </a:solidFill>
                <a:latin typeface="Aileron Heavy"/>
              </a:rPr>
              <a:t>Tables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217593"/>
            <a:ext cx="3106630" cy="166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"/>
              </a:rPr>
              <a:t>execute method of cursor executes the SQL queries</a:t>
            </a:r>
          </a:p>
          <a:p>
            <a:pPr algn="ctr">
              <a:lnSpc>
                <a:spcPts val="1886"/>
              </a:lnSpc>
            </a:pPr>
          </a:p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"/>
              </a:rPr>
              <a:t>Create as many table as you want</a:t>
            </a:r>
          </a:p>
          <a:p>
            <a:pPr algn="ctr">
              <a:lnSpc>
                <a:spcPts val="188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05235" y="-45701"/>
            <a:ext cx="5364480" cy="3017482"/>
            <a:chOff x="0" y="0"/>
            <a:chExt cx="11289030" cy="635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5235" y="0"/>
            <a:ext cx="5364480" cy="3017482"/>
            <a:chOff x="0" y="0"/>
            <a:chExt cx="11289030" cy="63500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-7498" r="-7498" t="0" b="0"/>
              </a:stretch>
            </a:blip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50306" y="5885909"/>
            <a:ext cx="3400501" cy="3406810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310718" y="3838724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8322" y="667790"/>
            <a:ext cx="770669" cy="79525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91261" y="5885909"/>
            <a:ext cx="2001448" cy="196869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3554222" y="3214298"/>
            <a:ext cx="5863104" cy="247479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48322" y="3029963"/>
            <a:ext cx="4048118" cy="80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28"/>
              </a:lnSpc>
            </a:pPr>
            <a:r>
              <a:rPr lang="en-US" sz="5226">
                <a:solidFill>
                  <a:srgbClr val="03989E"/>
                </a:solidFill>
                <a:latin typeface="Aileron Heavy"/>
              </a:rPr>
              <a:t>Tables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217593"/>
            <a:ext cx="3106630" cy="72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>
                <a:solidFill>
                  <a:srgbClr val="1B1B1B"/>
                </a:solidFill>
                <a:latin typeface="Montserrat Semi-Bold Bold"/>
              </a:rPr>
              <a:t>commit method makes the changes for longer term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DAFRMMCGsfE</dc:identifier>
  <dcterms:modified xsi:type="dcterms:W3CDTF">2011-08-01T06:04:30Z</dcterms:modified>
  <cp:revision>1</cp:revision>
  <dc:title>Peach Digital marketing Graph Template</dc:title>
</cp:coreProperties>
</file>