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handoutMasterIdLst>
    <p:handoutMasterId r:id="rId24"/>
  </p:handoutMasterIdLst>
  <p:sldIdLst>
    <p:sldId id="256" r:id="rId2"/>
    <p:sldId id="257" r:id="rId3"/>
    <p:sldId id="258" r:id="rId4"/>
    <p:sldId id="259" r:id="rId5"/>
    <p:sldId id="273" r:id="rId6"/>
    <p:sldId id="274" r:id="rId7"/>
    <p:sldId id="275" r:id="rId8"/>
    <p:sldId id="276" r:id="rId9"/>
    <p:sldId id="277" r:id="rId10"/>
    <p:sldId id="260" r:id="rId11"/>
    <p:sldId id="261" r:id="rId12"/>
    <p:sldId id="264" r:id="rId13"/>
    <p:sldId id="265" r:id="rId14"/>
    <p:sldId id="266" r:id="rId15"/>
    <p:sldId id="271" r:id="rId16"/>
    <p:sldId id="262" r:id="rId17"/>
    <p:sldId id="267" r:id="rId18"/>
    <p:sldId id="268" r:id="rId19"/>
    <p:sldId id="278" r:id="rId20"/>
    <p:sldId id="272"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B07867D-52C2-55E0-CAA4-54CAA55EF0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xmlns="" id="{67878EC5-990F-7D3E-2E12-602F4F6975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1326E5-234C-40D0-9222-9B52CE7CD744}" type="datetimeFigureOut">
              <a:rPr lang="aa-ET" smtClean="0"/>
              <a:t>13/11/2022</a:t>
            </a:fld>
            <a:endParaRPr lang="aa-ET"/>
          </a:p>
        </p:txBody>
      </p:sp>
      <p:sp>
        <p:nvSpPr>
          <p:cNvPr id="4" name="Footer Placeholder 3">
            <a:extLst>
              <a:ext uri="{FF2B5EF4-FFF2-40B4-BE49-F238E27FC236}">
                <a16:creationId xmlns:a16="http://schemas.microsoft.com/office/drawing/2014/main" xmlns="" id="{792E8A1C-4494-FAAF-426C-E019FD59AD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xmlns="" id="{4B9A82AE-CBF2-DD14-FFAF-8B7ACF6D5A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5AFBAF-AE42-4F00-ADA6-582A3237CC4F}" type="slidenum">
              <a:rPr lang="aa-ET" smtClean="0"/>
              <a:t>‹#›</a:t>
            </a:fld>
            <a:endParaRPr lang="aa-ET"/>
          </a:p>
        </p:txBody>
      </p:sp>
    </p:spTree>
    <p:extLst>
      <p:ext uri="{BB962C8B-B14F-4D97-AF65-F5344CB8AC3E}">
        <p14:creationId xmlns:p14="http://schemas.microsoft.com/office/powerpoint/2010/main" val="13490574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B1721-108B-4BCE-A142-A5C5E863DCC4}" type="datetimeFigureOut">
              <a:rPr lang="aa-ET" smtClean="0"/>
              <a:t>13/11/2022</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B482A-8B91-4074-BC8E-E7D12D6E1B90}" type="slidenum">
              <a:rPr lang="aa-ET" smtClean="0"/>
              <a:t>‹#›</a:t>
            </a:fld>
            <a:endParaRPr lang="aa-ET"/>
          </a:p>
        </p:txBody>
      </p:sp>
    </p:spTree>
    <p:extLst>
      <p:ext uri="{BB962C8B-B14F-4D97-AF65-F5344CB8AC3E}">
        <p14:creationId xmlns:p14="http://schemas.microsoft.com/office/powerpoint/2010/main" val="543265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67E14-09B7-4077-A283-7AACD716F7FC}" type="datetime8">
              <a:rPr lang="aa-ET" smtClean="0"/>
              <a:t>13/11/2022 8:49 carra</a:t>
            </a:fld>
            <a:endParaRPr lang="aa-ET"/>
          </a:p>
        </p:txBody>
      </p:sp>
      <p:sp>
        <p:nvSpPr>
          <p:cNvPr id="5" name="Footer Placeholder 4"/>
          <p:cNvSpPr>
            <a:spLocks noGrp="1"/>
          </p:cNvSpPr>
          <p:nvPr>
            <p:ph type="ftr" sz="quarter" idx="11"/>
          </p:nvPr>
        </p:nvSpPr>
        <p:spPr>
          <a:xfrm>
            <a:off x="5332412" y="5883275"/>
            <a:ext cx="4324044" cy="365125"/>
          </a:xfrm>
        </p:spPr>
        <p:txBody>
          <a:bodyPr/>
          <a:lstStyle/>
          <a:p>
            <a:endParaRPr lang="aa-ET"/>
          </a:p>
        </p:txBody>
      </p:sp>
      <p:sp>
        <p:nvSpPr>
          <p:cNvPr id="6" name="Slide Number Placeholder 5"/>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111500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27FE5-0946-46F7-B158-56F6D105649A}" type="datetime8">
              <a:rPr lang="aa-ET" smtClean="0"/>
              <a:t>13/11/2022 8:49 carra</a:t>
            </a:fld>
            <a:endParaRPr lang="aa-ET"/>
          </a:p>
        </p:txBody>
      </p:sp>
      <p:sp>
        <p:nvSpPr>
          <p:cNvPr id="6" name="Footer Placeholder 5"/>
          <p:cNvSpPr>
            <a:spLocks noGrp="1"/>
          </p:cNvSpPr>
          <p:nvPr>
            <p:ph type="ftr" sz="quarter" idx="11"/>
          </p:nvPr>
        </p:nvSpPr>
        <p:spPr/>
        <p:txBody>
          <a:bodyPr/>
          <a:lstStyle/>
          <a:p>
            <a:endParaRPr lang="aa-ET"/>
          </a:p>
        </p:txBody>
      </p:sp>
      <p:sp>
        <p:nvSpPr>
          <p:cNvPr id="7" name="Slide Number Placeholder 6"/>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287451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2062C-C6AE-46BF-974C-EE11A76CCE8B}" type="datetime8">
              <a:rPr lang="aa-ET" smtClean="0"/>
              <a:t>13/11/2022 8:49 carra</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1319306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B010E1-E161-4FF2-B300-515363A16379}" type="datetime8">
              <a:rPr lang="aa-ET" smtClean="0"/>
              <a:t>13/11/2022 8:49 carra</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3289159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71B3E7-D7E5-4181-805A-52CF8D60CF0A}" type="datetime8">
              <a:rPr lang="aa-ET" smtClean="0"/>
              <a:t>13/11/2022 8:49 carra</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2736980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09EA5-CEF0-4CE3-9F20-C8156D0407FC}" type="datetime8">
              <a:rPr lang="aa-ET" smtClean="0"/>
              <a:t>13/11/2022 8:49 carra</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3244792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257CE-CC0F-4999-A592-789C764329CD}" type="datetime8">
              <a:rPr lang="aa-ET" smtClean="0"/>
              <a:t>13/11/2022 8:49 carra</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2343599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01E6A-16CD-4FF7-AFE9-9C1F3ADE86E4}" type="datetime8">
              <a:rPr lang="aa-ET" smtClean="0"/>
              <a:t>13/11/2022 8:49 carra</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2836402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26E4A-349D-49CE-8408-35E18674064A}" type="datetime8">
              <a:rPr lang="aa-ET" smtClean="0"/>
              <a:t>13/11/2022 8:49 carra</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405233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82902-3ADA-43F9-8741-473DD69D0231}" type="datetime8">
              <a:rPr lang="aa-ET" smtClean="0"/>
              <a:t>13/11/2022 8:49 carra</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a:xfrm>
            <a:off x="10951856" y="5867131"/>
            <a:ext cx="551167" cy="365125"/>
          </a:xfrm>
        </p:spPr>
        <p:txBody>
          <a:bodyPr/>
          <a:lstStyle/>
          <a:p>
            <a:fld id="{8BA92786-EBA3-4737-B15E-70E530297AD7}" type="slidenum">
              <a:rPr lang="aa-ET" smtClean="0"/>
              <a:t>‹#›</a:t>
            </a:fld>
            <a:endParaRPr lang="aa-ET"/>
          </a:p>
        </p:txBody>
      </p:sp>
      <p:pic>
        <p:nvPicPr>
          <p:cNvPr id="8" name="Picture 7">
            <a:extLst>
              <a:ext uri="{FF2B5EF4-FFF2-40B4-BE49-F238E27FC236}">
                <a16:creationId xmlns:a16="http://schemas.microsoft.com/office/drawing/2014/main" xmlns="" id="{E3F83A23-0E35-3C83-BD2A-73B90E2670D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5398" y="5128941"/>
            <a:ext cx="2304081" cy="1729059"/>
          </a:xfrm>
          <a:prstGeom prst="rect">
            <a:avLst/>
          </a:prstGeom>
        </p:spPr>
      </p:pic>
    </p:spTree>
    <p:extLst>
      <p:ext uri="{BB962C8B-B14F-4D97-AF65-F5344CB8AC3E}">
        <p14:creationId xmlns:p14="http://schemas.microsoft.com/office/powerpoint/2010/main" val="417416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CF0BE-C284-4E27-82E9-50B76E63E325}" type="datetime8">
              <a:rPr lang="aa-ET" smtClean="0"/>
              <a:t>13/11/2022 8:49 carra</a:t>
            </a:fld>
            <a:endParaRPr lang="aa-ET"/>
          </a:p>
        </p:txBody>
      </p:sp>
      <p:sp>
        <p:nvSpPr>
          <p:cNvPr id="5" name="Footer Placeholder 4"/>
          <p:cNvSpPr>
            <a:spLocks noGrp="1"/>
          </p:cNvSpPr>
          <p:nvPr>
            <p:ph type="ftr" sz="quarter" idx="11"/>
          </p:nvPr>
        </p:nvSpPr>
        <p:spPr/>
        <p:txBody>
          <a:bodyPr/>
          <a:lstStyle/>
          <a:p>
            <a:endParaRPr lang="aa-ET"/>
          </a:p>
        </p:txBody>
      </p:sp>
      <p:sp>
        <p:nvSpPr>
          <p:cNvPr id="6" name="Slide Number Placeholder 5"/>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242353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23A982-2603-44C4-BECD-8AFA129890A7}" type="datetime8">
              <a:rPr lang="aa-ET" smtClean="0"/>
              <a:t>13/11/2022 8:49 carra</a:t>
            </a:fld>
            <a:endParaRPr lang="aa-ET"/>
          </a:p>
        </p:txBody>
      </p:sp>
      <p:sp>
        <p:nvSpPr>
          <p:cNvPr id="6" name="Footer Placeholder 5"/>
          <p:cNvSpPr>
            <a:spLocks noGrp="1"/>
          </p:cNvSpPr>
          <p:nvPr>
            <p:ph type="ftr" sz="quarter" idx="11"/>
          </p:nvPr>
        </p:nvSpPr>
        <p:spPr/>
        <p:txBody>
          <a:bodyPr/>
          <a:lstStyle/>
          <a:p>
            <a:endParaRPr lang="aa-ET"/>
          </a:p>
        </p:txBody>
      </p:sp>
      <p:sp>
        <p:nvSpPr>
          <p:cNvPr id="7" name="Slide Number Placeholder 6"/>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3839638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13B0A-A7DC-4695-9CA2-18410349B928}" type="datetime8">
              <a:rPr lang="aa-ET" smtClean="0"/>
              <a:t>13/11/2022 8:49 carra</a:t>
            </a:fld>
            <a:endParaRPr lang="aa-ET"/>
          </a:p>
        </p:txBody>
      </p:sp>
      <p:sp>
        <p:nvSpPr>
          <p:cNvPr id="8" name="Footer Placeholder 7"/>
          <p:cNvSpPr>
            <a:spLocks noGrp="1"/>
          </p:cNvSpPr>
          <p:nvPr>
            <p:ph type="ftr" sz="quarter" idx="11"/>
          </p:nvPr>
        </p:nvSpPr>
        <p:spPr/>
        <p:txBody>
          <a:bodyPr/>
          <a:lstStyle/>
          <a:p>
            <a:endParaRPr lang="aa-ET"/>
          </a:p>
        </p:txBody>
      </p:sp>
      <p:sp>
        <p:nvSpPr>
          <p:cNvPr id="9" name="Slide Number Placeholder 8"/>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33408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3AEB23-54AC-4132-A712-B73840D69143}" type="datetime8">
              <a:rPr lang="aa-ET" smtClean="0"/>
              <a:t>13/11/2022 8:49 carra</a:t>
            </a:fld>
            <a:endParaRPr lang="aa-ET"/>
          </a:p>
        </p:txBody>
      </p:sp>
      <p:sp>
        <p:nvSpPr>
          <p:cNvPr id="4" name="Footer Placeholder 3"/>
          <p:cNvSpPr>
            <a:spLocks noGrp="1"/>
          </p:cNvSpPr>
          <p:nvPr>
            <p:ph type="ftr" sz="quarter" idx="11"/>
          </p:nvPr>
        </p:nvSpPr>
        <p:spPr/>
        <p:txBody>
          <a:bodyPr/>
          <a:lstStyle/>
          <a:p>
            <a:endParaRPr lang="aa-ET"/>
          </a:p>
        </p:txBody>
      </p:sp>
      <p:sp>
        <p:nvSpPr>
          <p:cNvPr id="5" name="Slide Number Placeholder 4"/>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152699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3AD63-20B7-473E-B600-C21D448BDC83}" type="datetime8">
              <a:rPr lang="aa-ET" smtClean="0"/>
              <a:t>13/11/2022 8:49 carra</a:t>
            </a:fld>
            <a:endParaRPr lang="aa-ET"/>
          </a:p>
        </p:txBody>
      </p:sp>
      <p:sp>
        <p:nvSpPr>
          <p:cNvPr id="3" name="Footer Placeholder 2"/>
          <p:cNvSpPr>
            <a:spLocks noGrp="1"/>
          </p:cNvSpPr>
          <p:nvPr>
            <p:ph type="ftr" sz="quarter" idx="11"/>
          </p:nvPr>
        </p:nvSpPr>
        <p:spPr/>
        <p:txBody>
          <a:bodyPr/>
          <a:lstStyle/>
          <a:p>
            <a:endParaRPr lang="aa-ET"/>
          </a:p>
        </p:txBody>
      </p:sp>
      <p:sp>
        <p:nvSpPr>
          <p:cNvPr id="4" name="Slide Number Placeholder 3"/>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3655326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C5A5DB-2F68-40E1-8E56-E336CFE48650}" type="datetime8">
              <a:rPr lang="aa-ET" smtClean="0"/>
              <a:t>13/11/2022 8:49 carra</a:t>
            </a:fld>
            <a:endParaRPr lang="aa-ET"/>
          </a:p>
        </p:txBody>
      </p:sp>
      <p:sp>
        <p:nvSpPr>
          <p:cNvPr id="6" name="Footer Placeholder 5"/>
          <p:cNvSpPr>
            <a:spLocks noGrp="1"/>
          </p:cNvSpPr>
          <p:nvPr>
            <p:ph type="ftr" sz="quarter" idx="11"/>
          </p:nvPr>
        </p:nvSpPr>
        <p:spPr/>
        <p:txBody>
          <a:bodyPr/>
          <a:lstStyle/>
          <a:p>
            <a:endParaRPr lang="aa-ET"/>
          </a:p>
        </p:txBody>
      </p:sp>
      <p:sp>
        <p:nvSpPr>
          <p:cNvPr id="7" name="Slide Number Placeholder 6"/>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204735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1CDB2-D901-4672-87C2-D09FAD23367C}" type="datetime8">
              <a:rPr lang="aa-ET" smtClean="0"/>
              <a:t>13/11/2022 8:49 carra</a:t>
            </a:fld>
            <a:endParaRPr lang="aa-ET"/>
          </a:p>
        </p:txBody>
      </p:sp>
      <p:sp>
        <p:nvSpPr>
          <p:cNvPr id="6" name="Footer Placeholder 5"/>
          <p:cNvSpPr>
            <a:spLocks noGrp="1"/>
          </p:cNvSpPr>
          <p:nvPr>
            <p:ph type="ftr" sz="quarter" idx="11"/>
          </p:nvPr>
        </p:nvSpPr>
        <p:spPr/>
        <p:txBody>
          <a:bodyPr/>
          <a:lstStyle/>
          <a:p>
            <a:endParaRPr lang="aa-ET"/>
          </a:p>
        </p:txBody>
      </p:sp>
      <p:sp>
        <p:nvSpPr>
          <p:cNvPr id="7" name="Slide Number Placeholder 6"/>
          <p:cNvSpPr>
            <a:spLocks noGrp="1"/>
          </p:cNvSpPr>
          <p:nvPr>
            <p:ph type="sldNum" sz="quarter" idx="12"/>
          </p:nvPr>
        </p:nvSpPr>
        <p:spPr/>
        <p:txBody>
          <a:bodyPr/>
          <a:lstStyle/>
          <a:p>
            <a:fld id="{8BA92786-EBA3-4737-B15E-70E530297AD7}" type="slidenum">
              <a:rPr lang="aa-ET" smtClean="0"/>
              <a:t>‹#›</a:t>
            </a:fld>
            <a:endParaRPr lang="aa-ET"/>
          </a:p>
        </p:txBody>
      </p:sp>
    </p:spTree>
    <p:extLst>
      <p:ext uri="{BB962C8B-B14F-4D97-AF65-F5344CB8AC3E}">
        <p14:creationId xmlns:p14="http://schemas.microsoft.com/office/powerpoint/2010/main" val="47871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797457-E97D-484A-AC4A-7B29D506A286}" type="datetime8">
              <a:rPr lang="aa-ET" smtClean="0"/>
              <a:t>13/11/2022 8:49 carra</a:t>
            </a:fld>
            <a:endParaRPr lang="aa-E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aa-E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A92786-EBA3-4737-B15E-70E530297AD7}" type="slidenum">
              <a:rPr lang="aa-ET" smtClean="0"/>
              <a:t>‹#›</a:t>
            </a:fld>
            <a:endParaRPr lang="aa-ET"/>
          </a:p>
        </p:txBody>
      </p:sp>
    </p:spTree>
    <p:extLst>
      <p:ext uri="{BB962C8B-B14F-4D97-AF65-F5344CB8AC3E}">
        <p14:creationId xmlns:p14="http://schemas.microsoft.com/office/powerpoint/2010/main" val="158900336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79;p13">
            <a:extLst>
              <a:ext uri="{FF2B5EF4-FFF2-40B4-BE49-F238E27FC236}">
                <a16:creationId xmlns:a16="http://schemas.microsoft.com/office/drawing/2014/main" xmlns="" id="{A8881622-464A-3EE0-7E66-48487825FE61}"/>
              </a:ext>
            </a:extLst>
          </p:cNvPr>
          <p:cNvPicPr preferRelativeResize="0"/>
          <p:nvPr/>
        </p:nvPicPr>
        <p:blipFill>
          <a:blip r:embed="rId2">
            <a:alphaModFix/>
          </a:blip>
          <a:stretch>
            <a:fillRect/>
          </a:stretch>
        </p:blipFill>
        <p:spPr>
          <a:xfrm>
            <a:off x="9670816" y="0"/>
            <a:ext cx="2532300" cy="1688200"/>
          </a:xfrm>
          <a:prstGeom prst="rect">
            <a:avLst/>
          </a:prstGeom>
          <a:noFill/>
          <a:ln>
            <a:noFill/>
          </a:ln>
        </p:spPr>
      </p:pic>
      <p:sp>
        <p:nvSpPr>
          <p:cNvPr id="5" name="TextBox 4">
            <a:extLst>
              <a:ext uri="{FF2B5EF4-FFF2-40B4-BE49-F238E27FC236}">
                <a16:creationId xmlns:a16="http://schemas.microsoft.com/office/drawing/2014/main" xmlns="" id="{CA185951-88F3-6031-60A2-4CB0D5D3830D}"/>
              </a:ext>
            </a:extLst>
          </p:cNvPr>
          <p:cNvSpPr txBox="1"/>
          <p:nvPr/>
        </p:nvSpPr>
        <p:spPr>
          <a:xfrm>
            <a:off x="2708366" y="1859340"/>
            <a:ext cx="9614263" cy="1569660"/>
          </a:xfrm>
          <a:prstGeom prst="rect">
            <a:avLst/>
          </a:prstGeom>
          <a:noFill/>
        </p:spPr>
        <p:txBody>
          <a:bodyPr wrap="square" rtlCol="0">
            <a:spAutoFit/>
          </a:bodyPr>
          <a:lstStyle/>
          <a:p>
            <a:r>
              <a:rPr lang="en-US" sz="4800" dirty="0">
                <a:latin typeface="Comic Sans MS" panose="030F0702030302020204" pitchFamily="66" charset="0"/>
              </a:rPr>
              <a:t>3D Mobile Application</a:t>
            </a:r>
            <a:br>
              <a:rPr lang="en-US" sz="4800" dirty="0">
                <a:latin typeface="Comic Sans MS" panose="030F0702030302020204" pitchFamily="66" charset="0"/>
              </a:rPr>
            </a:br>
            <a:r>
              <a:rPr lang="en-US" sz="4800" dirty="0">
                <a:latin typeface="Comic Sans MS" panose="030F0702030302020204" pitchFamily="66" charset="0"/>
              </a:rPr>
              <a:t> for Learning Human Brain.</a:t>
            </a:r>
            <a:endParaRPr lang="aa-ET" sz="4800" dirty="0">
              <a:latin typeface="Comic Sans MS" panose="030F0702030302020204" pitchFamily="66" charset="0"/>
            </a:endParaRPr>
          </a:p>
        </p:txBody>
      </p:sp>
      <p:pic>
        <p:nvPicPr>
          <p:cNvPr id="7" name="Picture 6">
            <a:extLst>
              <a:ext uri="{FF2B5EF4-FFF2-40B4-BE49-F238E27FC236}">
                <a16:creationId xmlns:a16="http://schemas.microsoft.com/office/drawing/2014/main" xmlns="" id="{BDFA36D6-45B3-7834-DF5F-7FD946483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0197" y="3815557"/>
            <a:ext cx="4054249" cy="3042443"/>
          </a:xfrm>
          <a:prstGeom prst="rect">
            <a:avLst/>
          </a:prstGeom>
        </p:spPr>
      </p:pic>
    </p:spTree>
    <p:extLst>
      <p:ext uri="{BB962C8B-B14F-4D97-AF65-F5344CB8AC3E}">
        <p14:creationId xmlns:p14="http://schemas.microsoft.com/office/powerpoint/2010/main" val="2131794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3;p17">
            <a:extLst>
              <a:ext uri="{FF2B5EF4-FFF2-40B4-BE49-F238E27FC236}">
                <a16:creationId xmlns:a16="http://schemas.microsoft.com/office/drawing/2014/main" xmlns="" id="{22CEB43D-68C3-A1D3-F79F-0562EE50531F}"/>
              </a:ext>
            </a:extLst>
          </p:cNvPr>
          <p:cNvSpPr txBox="1">
            <a:spLocks noGrp="1"/>
          </p:cNvSpPr>
          <p:nvPr>
            <p:ph type="title"/>
          </p:nvPr>
        </p:nvSpPr>
        <p:spPr>
          <a:xfrm>
            <a:off x="2046515" y="609600"/>
            <a:ext cx="9379132" cy="188832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Problem Statement</a:t>
            </a:r>
            <a:endParaRPr b="1" dirty="0"/>
          </a:p>
        </p:txBody>
      </p:sp>
      <p:sp>
        <p:nvSpPr>
          <p:cNvPr id="5" name="Google Shape;304;p17">
            <a:extLst>
              <a:ext uri="{FF2B5EF4-FFF2-40B4-BE49-F238E27FC236}">
                <a16:creationId xmlns:a16="http://schemas.microsoft.com/office/drawing/2014/main" xmlns="" id="{5CC57266-8859-50F5-A18C-BB366C256FC8}"/>
              </a:ext>
            </a:extLst>
          </p:cNvPr>
          <p:cNvSpPr txBox="1">
            <a:spLocks/>
          </p:cNvSpPr>
          <p:nvPr/>
        </p:nvSpPr>
        <p:spPr>
          <a:xfrm>
            <a:off x="2046515" y="1659043"/>
            <a:ext cx="9379132" cy="4802717"/>
          </a:xfrm>
          <a:prstGeom prst="rect">
            <a:avLst/>
          </a:prstGeom>
        </p:spPr>
        <p:txBody>
          <a:bodyPr spcFirstLastPara="1" vert="horz" wrap="square" lIns="91425" tIns="91425" rIns="91425" bIns="91425"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spcAft>
                <a:spcPts val="1200"/>
              </a:spcAft>
            </a:pPr>
            <a:r>
              <a:rPr lang="en-US" sz="2800" dirty="0"/>
              <a:t>S</a:t>
            </a:r>
            <a:r>
              <a:rPr lang="en-US" sz="2800" dirty="0" smtClean="0"/>
              <a:t>tudents </a:t>
            </a:r>
            <a:r>
              <a:rPr lang="en-US" sz="2800" dirty="0"/>
              <a:t>frequently run into difficulties when studying the human brain, especially college students or beginners. </a:t>
            </a:r>
          </a:p>
          <a:p>
            <a:pPr>
              <a:spcAft>
                <a:spcPts val="1200"/>
              </a:spcAft>
            </a:pPr>
            <a:r>
              <a:rPr lang="en-US" sz="2800" dirty="0" smtClean="0"/>
              <a:t>A </a:t>
            </a:r>
            <a:r>
              <a:rPr lang="en-US" sz="2800" dirty="0"/>
              <a:t>lack of 2D/3D desktop/mobile applications for understanding the human brain from the aforementioned perspectives</a:t>
            </a:r>
          </a:p>
          <a:p>
            <a:pPr lvl="1">
              <a:spcAft>
                <a:spcPts val="1200"/>
              </a:spcAft>
            </a:pPr>
            <a:endParaRPr lang="en-US" sz="1400" dirty="0">
              <a:latin typeface="Maven Pro SemiBold" panose="020B0604020202020204" charset="0"/>
            </a:endParaRPr>
          </a:p>
        </p:txBody>
      </p:sp>
    </p:spTree>
    <p:extLst>
      <p:ext uri="{BB962C8B-B14F-4D97-AF65-F5344CB8AC3E}">
        <p14:creationId xmlns:p14="http://schemas.microsoft.com/office/powerpoint/2010/main" val="3344281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9;p18">
            <a:extLst>
              <a:ext uri="{FF2B5EF4-FFF2-40B4-BE49-F238E27FC236}">
                <a16:creationId xmlns:a16="http://schemas.microsoft.com/office/drawing/2014/main" xmlns="" id="{4B036CFC-5B16-ECFA-FDC2-2F00C6046FC8}"/>
              </a:ext>
            </a:extLst>
          </p:cNvPr>
          <p:cNvSpPr txBox="1">
            <a:spLocks noGrp="1"/>
          </p:cNvSpPr>
          <p:nvPr>
            <p:ph type="title"/>
          </p:nvPr>
        </p:nvSpPr>
        <p:spPr>
          <a:xfrm>
            <a:off x="1686977" y="1024725"/>
            <a:ext cx="10505023" cy="178264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t>Proposed Solution</a:t>
            </a:r>
          </a:p>
        </p:txBody>
      </p:sp>
      <p:sp>
        <p:nvSpPr>
          <p:cNvPr id="5" name="Google Shape;310;p18">
            <a:extLst>
              <a:ext uri="{FF2B5EF4-FFF2-40B4-BE49-F238E27FC236}">
                <a16:creationId xmlns:a16="http://schemas.microsoft.com/office/drawing/2014/main" xmlns="" id="{2069C100-9106-F81D-4894-9F3A4F494133}"/>
              </a:ext>
            </a:extLst>
          </p:cNvPr>
          <p:cNvSpPr txBox="1">
            <a:spLocks/>
          </p:cNvSpPr>
          <p:nvPr/>
        </p:nvSpPr>
        <p:spPr>
          <a:xfrm>
            <a:off x="1686977" y="2336539"/>
            <a:ext cx="10505023" cy="4533953"/>
          </a:xfrm>
          <a:prstGeom prst="rect">
            <a:avLst/>
          </a:prstGeom>
        </p:spPr>
        <p:txBody>
          <a:bodyPr spcFirstLastPara="1" vert="horz" wrap="square" lIns="91425" tIns="91425" rIns="91425" bIns="91425"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spcAft>
                <a:spcPts val="1200"/>
              </a:spcAft>
            </a:pPr>
            <a:r>
              <a:rPr lang="en-US" dirty="0"/>
              <a:t>By considering the above-mentioned problem, we have chosen the project to develop a 3D mobile application for understanding the human brain. It will specifically focus on the morphology, anatomy, physiology, and taxonomy of the human brain. As a result, learners will find it easier to grasp the concepts of the human brain with our app.</a:t>
            </a:r>
          </a:p>
          <a:p>
            <a:pPr>
              <a:spcAft>
                <a:spcPts val="1200"/>
              </a:spcAft>
            </a:pPr>
            <a:r>
              <a:rPr lang="en-US" dirty="0"/>
              <a:t>The main objective of our project is to design and develop an application system that will have a human-centered interface.</a:t>
            </a:r>
          </a:p>
          <a:p>
            <a:pPr>
              <a:spcAft>
                <a:spcPts val="1200"/>
              </a:spcAft>
            </a:pPr>
            <a:r>
              <a:rPr lang="en-US" dirty="0"/>
              <a:t>System that boosts positive usability.</a:t>
            </a:r>
          </a:p>
          <a:p>
            <a:pPr>
              <a:spcAft>
                <a:spcPts val="1200"/>
              </a:spcAft>
            </a:pPr>
            <a:endParaRPr lang="en-US" dirty="0"/>
          </a:p>
        </p:txBody>
      </p:sp>
    </p:spTree>
    <p:extLst>
      <p:ext uri="{BB962C8B-B14F-4D97-AF65-F5344CB8AC3E}">
        <p14:creationId xmlns:p14="http://schemas.microsoft.com/office/powerpoint/2010/main" val="424363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52FCC-88AC-A66C-1386-8B46461681F4}"/>
              </a:ext>
            </a:extLst>
          </p:cNvPr>
          <p:cNvSpPr>
            <a:spLocks noGrp="1"/>
          </p:cNvSpPr>
          <p:nvPr>
            <p:ph type="title"/>
          </p:nvPr>
        </p:nvSpPr>
        <p:spPr/>
        <p:txBody>
          <a:bodyPr/>
          <a:lstStyle/>
          <a:p>
            <a:pPr algn="l"/>
            <a:r>
              <a:rPr lang="en-US" b="1" dirty="0"/>
              <a:t>Objectives</a:t>
            </a:r>
            <a:endParaRPr lang="aa-ET" b="1" dirty="0"/>
          </a:p>
        </p:txBody>
      </p:sp>
      <p:sp>
        <p:nvSpPr>
          <p:cNvPr id="3" name="Content Placeholder 2">
            <a:extLst>
              <a:ext uri="{FF2B5EF4-FFF2-40B4-BE49-F238E27FC236}">
                <a16:creationId xmlns:a16="http://schemas.microsoft.com/office/drawing/2014/main" xmlns="" id="{C2F5A710-11C6-E464-722D-21FD3D643A80}"/>
              </a:ext>
            </a:extLst>
          </p:cNvPr>
          <p:cNvSpPr>
            <a:spLocks noGrp="1"/>
          </p:cNvSpPr>
          <p:nvPr>
            <p:ph idx="1"/>
          </p:nvPr>
        </p:nvSpPr>
        <p:spPr>
          <a:xfrm>
            <a:off x="1484311" y="1961604"/>
            <a:ext cx="10018713" cy="3124201"/>
          </a:xfrm>
        </p:spPr>
        <p:txBody>
          <a:bodyPr/>
          <a:lstStyle/>
          <a:p>
            <a:pPr>
              <a:buFont typeface="Wingdings" panose="05000000000000000000" pitchFamily="2" charset="2"/>
              <a:buChar char="§"/>
            </a:pPr>
            <a:r>
              <a:rPr lang="en-US" dirty="0"/>
              <a:t>In order to illustrate the morphology, taxonomy, anatomy, and physiology of the human brain, we plan to create a user-friendly 3D application.</a:t>
            </a:r>
          </a:p>
          <a:p>
            <a:pPr>
              <a:buFont typeface="Wingdings" panose="05000000000000000000" pitchFamily="2" charset="2"/>
              <a:buChar char="§"/>
            </a:pPr>
            <a:r>
              <a:rPr lang="en-US" dirty="0"/>
              <a:t>Our project's major goal is to design and create an application system with a user-centered interface that will improve usability.</a:t>
            </a:r>
            <a:endParaRPr lang="aa-ET" dirty="0"/>
          </a:p>
        </p:txBody>
      </p:sp>
    </p:spTree>
    <p:extLst>
      <p:ext uri="{BB962C8B-B14F-4D97-AF65-F5344CB8AC3E}">
        <p14:creationId xmlns:p14="http://schemas.microsoft.com/office/powerpoint/2010/main" val="2290513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C8447-25DE-CAFC-9BF9-43CE5B1C6955}"/>
              </a:ext>
            </a:extLst>
          </p:cNvPr>
          <p:cNvSpPr>
            <a:spLocks noGrp="1"/>
          </p:cNvSpPr>
          <p:nvPr>
            <p:ph type="title"/>
          </p:nvPr>
        </p:nvSpPr>
        <p:spPr>
          <a:xfrm>
            <a:off x="1780402" y="0"/>
            <a:ext cx="10018713" cy="1752599"/>
          </a:xfrm>
        </p:spPr>
        <p:txBody>
          <a:bodyPr/>
          <a:lstStyle/>
          <a:p>
            <a:pPr algn="l"/>
            <a:r>
              <a:rPr lang="en-US" b="1" dirty="0"/>
              <a:t>Literature Review</a:t>
            </a:r>
            <a:endParaRPr lang="aa-ET" b="1" dirty="0"/>
          </a:p>
        </p:txBody>
      </p:sp>
      <p:sp>
        <p:nvSpPr>
          <p:cNvPr id="3" name="Content Placeholder 2">
            <a:extLst>
              <a:ext uri="{FF2B5EF4-FFF2-40B4-BE49-F238E27FC236}">
                <a16:creationId xmlns:a16="http://schemas.microsoft.com/office/drawing/2014/main" xmlns="" id="{35FFB387-7295-0E8C-F131-C120B478D5C5}"/>
              </a:ext>
            </a:extLst>
          </p:cNvPr>
          <p:cNvSpPr>
            <a:spLocks noGrp="1"/>
          </p:cNvSpPr>
          <p:nvPr>
            <p:ph idx="1"/>
          </p:nvPr>
        </p:nvSpPr>
        <p:spPr>
          <a:xfrm>
            <a:off x="1484310" y="1866899"/>
            <a:ext cx="10018713" cy="3124201"/>
          </a:xfrm>
        </p:spPr>
        <p:txBody>
          <a:bodyPr/>
          <a:lstStyle/>
          <a:p>
            <a:r>
              <a:rPr lang="en-US" dirty="0"/>
              <a:t>We have reviewed many real-world existing 3D applications for learning the human brain. They do have some amazing features, but also lack some features such as information design, content, etc. Some of them are given below:</a:t>
            </a:r>
          </a:p>
          <a:p>
            <a:pPr lvl="1">
              <a:lnSpc>
                <a:spcPct val="107000"/>
              </a:lnSpc>
              <a:spcBef>
                <a:spcPts val="200"/>
              </a:spcBef>
            </a:pPr>
            <a:r>
              <a:rPr lang="en-US"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3D Human Brain</a:t>
            </a:r>
            <a:endParaRPr lang="aa-ET"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2" algn="just">
              <a:lnSpc>
                <a:spcPct val="115000"/>
              </a:lnSpc>
            </a:pPr>
            <a:r>
              <a:rPr lang="en-US" sz="1600" dirty="0">
                <a:effectLst/>
                <a:latin typeface="Arial" panose="020B0604020202020204" pitchFamily="34" charset="0"/>
                <a:ea typeface="Arial" panose="020B0604020202020204" pitchFamily="34" charset="0"/>
              </a:rPr>
              <a:t>It is an android/windows application that contains 3D models of the human brain which you can easily use for visualization. However, it does not describe any of the four perspectives taxonomy, anatomy, physiology, or morphology.</a:t>
            </a:r>
          </a:p>
          <a:p>
            <a:pPr marL="914400" lvl="2" indent="0" algn="just">
              <a:lnSpc>
                <a:spcPct val="115000"/>
              </a:lnSpc>
              <a:buNone/>
            </a:pPr>
            <a:endParaRPr lang="aa-ET" sz="1600" dirty="0">
              <a:effectLst/>
              <a:latin typeface="Arial" panose="020B0604020202020204" pitchFamily="34" charset="0"/>
              <a:ea typeface="Arial" panose="020B0604020202020204" pitchFamily="34" charset="0"/>
            </a:endParaRPr>
          </a:p>
          <a:p>
            <a:pPr lvl="1"/>
            <a:endParaRPr lang="aa-ET" dirty="0"/>
          </a:p>
        </p:txBody>
      </p:sp>
      <p:pic>
        <p:nvPicPr>
          <p:cNvPr id="4" name="Picture 3">
            <a:extLst>
              <a:ext uri="{FF2B5EF4-FFF2-40B4-BE49-F238E27FC236}">
                <a16:creationId xmlns:a16="http://schemas.microsoft.com/office/drawing/2014/main" xmlns="" id="{CA824816-0640-E367-608E-0B32F09ED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451" y="4185195"/>
            <a:ext cx="1320800" cy="2336800"/>
          </a:xfrm>
          <a:prstGeom prst="rect">
            <a:avLst/>
          </a:prstGeom>
        </p:spPr>
      </p:pic>
    </p:spTree>
    <p:extLst>
      <p:ext uri="{BB962C8B-B14F-4D97-AF65-F5344CB8AC3E}">
        <p14:creationId xmlns:p14="http://schemas.microsoft.com/office/powerpoint/2010/main" val="24483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C8447-25DE-CAFC-9BF9-43CE5B1C6955}"/>
              </a:ext>
            </a:extLst>
          </p:cNvPr>
          <p:cNvSpPr>
            <a:spLocks noGrp="1"/>
          </p:cNvSpPr>
          <p:nvPr>
            <p:ph type="title"/>
          </p:nvPr>
        </p:nvSpPr>
        <p:spPr>
          <a:xfrm>
            <a:off x="1780402" y="0"/>
            <a:ext cx="10018713" cy="1752599"/>
          </a:xfrm>
        </p:spPr>
        <p:txBody>
          <a:bodyPr/>
          <a:lstStyle/>
          <a:p>
            <a:pPr algn="l"/>
            <a:r>
              <a:rPr lang="en-US" b="1" dirty="0"/>
              <a:t>Literature Review</a:t>
            </a:r>
            <a:endParaRPr lang="aa-ET" b="1" dirty="0"/>
          </a:p>
        </p:txBody>
      </p:sp>
      <p:sp>
        <p:nvSpPr>
          <p:cNvPr id="3" name="Content Placeholder 2">
            <a:extLst>
              <a:ext uri="{FF2B5EF4-FFF2-40B4-BE49-F238E27FC236}">
                <a16:creationId xmlns:a16="http://schemas.microsoft.com/office/drawing/2014/main" xmlns="" id="{35FFB387-7295-0E8C-F131-C120B478D5C5}"/>
              </a:ext>
            </a:extLst>
          </p:cNvPr>
          <p:cNvSpPr>
            <a:spLocks noGrp="1"/>
          </p:cNvSpPr>
          <p:nvPr>
            <p:ph idx="1"/>
          </p:nvPr>
        </p:nvSpPr>
        <p:spPr>
          <a:xfrm>
            <a:off x="1436914" y="1466303"/>
            <a:ext cx="10100943" cy="5055691"/>
          </a:xfrm>
        </p:spPr>
        <p:txBody>
          <a:bodyPr>
            <a:normAutofit/>
          </a:bodyPr>
          <a:lstStyle/>
          <a:p>
            <a:pPr lvl="1">
              <a:lnSpc>
                <a:spcPct val="107000"/>
              </a:lnSpc>
              <a:spcBef>
                <a:spcPts val="200"/>
              </a:spcBef>
            </a:pPr>
            <a:r>
              <a:rPr lang="en-US"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Brain Pro</a:t>
            </a:r>
            <a:endParaRPr lang="aa-ET"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2" algn="just">
              <a:lnSpc>
                <a:spcPct val="115000"/>
              </a:lnSpc>
            </a:pPr>
            <a:r>
              <a:rPr lang="en-US" dirty="0">
                <a:effectLst/>
                <a:latin typeface="Arial" panose="020B0604020202020204" pitchFamily="34" charset="0"/>
                <a:ea typeface="Arial" panose="020B0604020202020204" pitchFamily="34" charset="0"/>
              </a:rPr>
              <a:t>It is a mac edition 3D app that has wonderful features for the anatomical perspectives of the brain.  Following are some of its main features:</a:t>
            </a:r>
          </a:p>
          <a:p>
            <a:pPr marL="1600200" lvl="3" indent="-342900" algn="just">
              <a:lnSpc>
                <a:spcPct val="115000"/>
              </a:lnSpc>
              <a:buFont typeface="+mj-lt"/>
              <a:buAutoNum type="arabicPeriod"/>
            </a:pPr>
            <a:r>
              <a:rPr lang="en-US" sz="1800" dirty="0">
                <a:effectLst/>
                <a:latin typeface="Arial" panose="020B0604020202020204" pitchFamily="34" charset="0"/>
                <a:ea typeface="Arial" panose="020B0604020202020204" pitchFamily="34" charset="0"/>
              </a:rPr>
              <a:t>Allows sectioned views and custom label</a:t>
            </a:r>
          </a:p>
          <a:p>
            <a:pPr marL="1600200" lvl="3" indent="-342900" algn="just">
              <a:lnSpc>
                <a:spcPct val="115000"/>
              </a:lnSpc>
              <a:buFont typeface="+mj-lt"/>
              <a:buAutoNum type="arabicPeriod"/>
            </a:pPr>
            <a:r>
              <a:rPr lang="en-US" sz="1800" dirty="0">
                <a:effectLst/>
                <a:latin typeface="Arial" panose="020B0604020202020204" pitchFamily="34" charset="0"/>
                <a:ea typeface="Arial" panose="020B0604020202020204" pitchFamily="34" charset="0"/>
              </a:rPr>
              <a:t>360-degree rotation and slice</a:t>
            </a:r>
          </a:p>
          <a:p>
            <a:pPr marL="1600200" lvl="3" indent="-342900" algn="just">
              <a:lnSpc>
                <a:spcPct val="115000"/>
              </a:lnSpc>
              <a:buFont typeface="+mj-lt"/>
              <a:buAutoNum type="arabicPeriod"/>
            </a:pPr>
            <a:r>
              <a:rPr lang="en-US" sz="1800" dirty="0">
                <a:effectLst/>
                <a:latin typeface="Arial" panose="020B0604020202020204" pitchFamily="34" charset="0"/>
                <a:ea typeface="Arial" panose="020B0604020202020204" pitchFamily="34" charset="0"/>
              </a:rPr>
              <a:t>View, Edit and Add pins with notes</a:t>
            </a:r>
          </a:p>
          <a:p>
            <a:pPr marL="1600200" lvl="3" indent="-342900" algn="just">
              <a:lnSpc>
                <a:spcPct val="115000"/>
              </a:lnSpc>
              <a:buFont typeface="+mj-lt"/>
              <a:buAutoNum type="arabicPeriod"/>
            </a:pPr>
            <a:r>
              <a:rPr lang="en-US" sz="1800" dirty="0">
                <a:effectLst/>
                <a:latin typeface="Arial" panose="020B0604020202020204" pitchFamily="34" charset="0"/>
                <a:ea typeface="Arial" panose="020B0604020202020204" pitchFamily="34" charset="0"/>
              </a:rPr>
              <a:t>Layers, Map and Transparency</a:t>
            </a:r>
          </a:p>
          <a:p>
            <a:pPr lvl="2">
              <a:lnSpc>
                <a:spcPct val="115000"/>
              </a:lnSpc>
            </a:pPr>
            <a:r>
              <a:rPr lang="en-US" sz="1600" dirty="0">
                <a:effectLst/>
                <a:latin typeface="Arial" panose="020B0604020202020204" pitchFamily="34" charset="0"/>
                <a:ea typeface="Arial" panose="020B0604020202020204" pitchFamily="34" charset="0"/>
              </a:rPr>
              <a:t>Some of its limitations are:</a:t>
            </a:r>
          </a:p>
          <a:p>
            <a:pPr marL="1600200" lvl="3" indent="-342900">
              <a:lnSpc>
                <a:spcPct val="115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does not describe other characteristics such as taxonomy, physiology, and morphology</a:t>
            </a:r>
            <a:endParaRPr lang="aa-ET" sz="18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342900">
              <a:lnSpc>
                <a:spcPct val="115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only available for MAC.</a:t>
            </a:r>
            <a:endParaRPr lang="aa-ET" sz="18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342900">
              <a:lnSpc>
                <a:spcPct val="115000"/>
              </a:lnSpc>
              <a:buFont typeface="+mj-lt"/>
              <a:buAutoNum type="arabicPeriod"/>
            </a:pPr>
            <a:r>
              <a:rPr lang="en-US" sz="1800" dirty="0">
                <a:effectLst/>
                <a:latin typeface="Arial" panose="020B0604020202020204" pitchFamily="34" charset="0"/>
                <a:ea typeface="Arial" panose="020B0604020202020204" pitchFamily="34" charset="0"/>
              </a:rPr>
              <a:t>It is not free</a:t>
            </a:r>
            <a:endParaRPr lang="aa-ET" sz="1800" dirty="0">
              <a:effectLst/>
              <a:latin typeface="Arial" panose="020B0604020202020204" pitchFamily="34" charset="0"/>
              <a:ea typeface="Arial" panose="020B0604020202020204" pitchFamily="34" charset="0"/>
            </a:endParaRPr>
          </a:p>
          <a:p>
            <a:pPr marL="457200" lvl="1" indent="0">
              <a:lnSpc>
                <a:spcPct val="115000"/>
              </a:lnSpc>
              <a:buNone/>
            </a:pPr>
            <a:endParaRPr lang="aa-ET" sz="1800" dirty="0">
              <a:effectLst/>
              <a:latin typeface="Arial" panose="020B0604020202020204" pitchFamily="34" charset="0"/>
              <a:ea typeface="Arial" panose="020B0604020202020204" pitchFamily="34" charset="0"/>
            </a:endParaRPr>
          </a:p>
          <a:p>
            <a:pPr lvl="1"/>
            <a:endParaRPr lang="aa-ET" sz="1800" dirty="0"/>
          </a:p>
        </p:txBody>
      </p:sp>
      <p:pic>
        <p:nvPicPr>
          <p:cNvPr id="5" name="Picture 4">
            <a:extLst>
              <a:ext uri="{FF2B5EF4-FFF2-40B4-BE49-F238E27FC236}">
                <a16:creationId xmlns:a16="http://schemas.microsoft.com/office/drawing/2014/main" xmlns="" id="{BDA8F0A1-1819-409C-0882-5825DF370F7C}"/>
              </a:ext>
            </a:extLst>
          </p:cNvPr>
          <p:cNvPicPr>
            <a:picLocks noChangeAspect="1"/>
          </p:cNvPicPr>
          <p:nvPr/>
        </p:nvPicPr>
        <p:blipFill>
          <a:blip r:embed="rId2"/>
          <a:stretch>
            <a:fillRect/>
          </a:stretch>
        </p:blipFill>
        <p:spPr>
          <a:xfrm>
            <a:off x="8194765" y="2296339"/>
            <a:ext cx="3343092" cy="2036715"/>
          </a:xfrm>
          <a:prstGeom prst="rect">
            <a:avLst/>
          </a:prstGeom>
        </p:spPr>
      </p:pic>
    </p:spTree>
    <p:extLst>
      <p:ext uri="{BB962C8B-B14F-4D97-AF65-F5344CB8AC3E}">
        <p14:creationId xmlns:p14="http://schemas.microsoft.com/office/powerpoint/2010/main" val="289764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A7AF59-ED39-B25B-7B6B-991C70D78D45}"/>
              </a:ext>
            </a:extLst>
          </p:cNvPr>
          <p:cNvSpPr>
            <a:spLocks noGrp="1"/>
          </p:cNvSpPr>
          <p:nvPr>
            <p:ph type="title"/>
          </p:nvPr>
        </p:nvSpPr>
        <p:spPr/>
        <p:txBody>
          <a:bodyPr/>
          <a:lstStyle/>
          <a:p>
            <a:pPr algn="l"/>
            <a:r>
              <a:rPr lang="en-US" b="1" dirty="0"/>
              <a:t>Scope of the Project</a:t>
            </a:r>
            <a:br>
              <a:rPr lang="en-US" b="1" dirty="0"/>
            </a:br>
            <a:endParaRPr lang="aa-ET" b="1" dirty="0"/>
          </a:p>
        </p:txBody>
      </p:sp>
      <p:sp>
        <p:nvSpPr>
          <p:cNvPr id="3" name="Content Placeholder 2">
            <a:extLst>
              <a:ext uri="{FF2B5EF4-FFF2-40B4-BE49-F238E27FC236}">
                <a16:creationId xmlns:a16="http://schemas.microsoft.com/office/drawing/2014/main" xmlns="" id="{6E40F514-7001-B1CD-4660-A96AE143FC15}"/>
              </a:ext>
            </a:extLst>
          </p:cNvPr>
          <p:cNvSpPr>
            <a:spLocks noGrp="1"/>
          </p:cNvSpPr>
          <p:nvPr>
            <p:ph idx="1"/>
          </p:nvPr>
        </p:nvSpPr>
        <p:spPr>
          <a:xfrm>
            <a:off x="1641064" y="1682931"/>
            <a:ext cx="10018713" cy="3124201"/>
          </a:xfrm>
        </p:spPr>
        <p:txBody>
          <a:bodyPr/>
          <a:lstStyle/>
          <a:p>
            <a:pPr algn="just">
              <a:lnSpc>
                <a:spcPct val="150000"/>
              </a:lnSpc>
            </a:pPr>
            <a:r>
              <a:rPr lang="en" dirty="0">
                <a:effectLst/>
                <a:latin typeface="Arial" panose="020B0604020202020204" pitchFamily="34" charset="0"/>
                <a:ea typeface="Arial" panose="020B0604020202020204" pitchFamily="34" charset="0"/>
              </a:rPr>
              <a:t>It will just focus on the basic introduction of the human brain with the aforementioned perspectives. It will not have the features of visualizing the working of neurons for example.</a:t>
            </a:r>
            <a:endParaRPr lang="aa-ET" dirty="0">
              <a:effectLst/>
              <a:latin typeface="Arial" panose="020B0604020202020204" pitchFamily="34" charset="0"/>
              <a:ea typeface="Arial" panose="020B0604020202020204" pitchFamily="34" charset="0"/>
            </a:endParaRPr>
          </a:p>
          <a:p>
            <a:endParaRPr lang="aa-ET" dirty="0"/>
          </a:p>
        </p:txBody>
      </p:sp>
    </p:spTree>
    <p:extLst>
      <p:ext uri="{BB962C8B-B14F-4D97-AF65-F5344CB8AC3E}">
        <p14:creationId xmlns:p14="http://schemas.microsoft.com/office/powerpoint/2010/main" val="38064056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6F4CBB3-DFB2-5041-D409-5F060CD9F9F1}"/>
              </a:ext>
            </a:extLst>
          </p:cNvPr>
          <p:cNvSpPr>
            <a:spLocks noGrp="1"/>
          </p:cNvSpPr>
          <p:nvPr>
            <p:ph type="title"/>
          </p:nvPr>
        </p:nvSpPr>
        <p:spPr>
          <a:xfrm>
            <a:off x="4779762" y="607341"/>
            <a:ext cx="4443856" cy="463871"/>
          </a:xfrm>
        </p:spPr>
        <p:txBody>
          <a:bodyPr>
            <a:normAutofit fontScale="90000"/>
          </a:bodyPr>
          <a:lstStyle/>
          <a:p>
            <a:pPr algn="l"/>
            <a:r>
              <a:rPr lang="en" b="1" dirty="0"/>
              <a:t>Methodology</a:t>
            </a:r>
            <a:br>
              <a:rPr lang="en" b="1" dirty="0"/>
            </a:br>
            <a:endParaRPr lang="en-GB" b="1" dirty="0"/>
          </a:p>
        </p:txBody>
      </p:sp>
      <p:sp>
        <p:nvSpPr>
          <p:cNvPr id="5" name="Text Placeholder 2">
            <a:extLst>
              <a:ext uri="{FF2B5EF4-FFF2-40B4-BE49-F238E27FC236}">
                <a16:creationId xmlns:a16="http://schemas.microsoft.com/office/drawing/2014/main" xmlns="" id="{EAAE0467-1128-FF2F-4125-5B137B698CB5}"/>
              </a:ext>
            </a:extLst>
          </p:cNvPr>
          <p:cNvSpPr txBox="1">
            <a:spLocks/>
          </p:cNvSpPr>
          <p:nvPr/>
        </p:nvSpPr>
        <p:spPr>
          <a:xfrm>
            <a:off x="1177755" y="912289"/>
            <a:ext cx="10909742" cy="472454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a:t>We would choose the Agile methodology for design and development. Specifically, we would be following the Extreme Programming (XP) discipline of Agile.</a:t>
            </a:r>
          </a:p>
          <a:p>
            <a:pPr algn="just"/>
            <a:r>
              <a:rPr lang="en-US" dirty="0"/>
              <a:t>It provides many benefits such as shorter development times, control over cost and schedule, accepting changes, and producing high-quality projects.</a:t>
            </a:r>
          </a:p>
          <a:p>
            <a:pPr marL="0" indent="0" algn="just">
              <a:buNone/>
            </a:pPr>
            <a:endParaRPr lang="en-GB" dirty="0"/>
          </a:p>
        </p:txBody>
      </p:sp>
      <p:pic>
        <p:nvPicPr>
          <p:cNvPr id="6" name="Content Placeholder 12">
            <a:extLst>
              <a:ext uri="{FF2B5EF4-FFF2-40B4-BE49-F238E27FC236}">
                <a16:creationId xmlns:a16="http://schemas.microsoft.com/office/drawing/2014/main" xmlns="" id="{0B0C3FD7-764B-2A7D-A03E-CC5A8F8AC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8227" y="3822773"/>
            <a:ext cx="4085057" cy="3035227"/>
          </a:xfrm>
        </p:spPr>
      </p:pic>
      <p:sp>
        <p:nvSpPr>
          <p:cNvPr id="7" name="TextBox 6">
            <a:extLst>
              <a:ext uri="{FF2B5EF4-FFF2-40B4-BE49-F238E27FC236}">
                <a16:creationId xmlns:a16="http://schemas.microsoft.com/office/drawing/2014/main" xmlns="" id="{5C6E8C57-D5CB-F9C3-DA7A-63CAF7A8567A}"/>
              </a:ext>
            </a:extLst>
          </p:cNvPr>
          <p:cNvSpPr txBox="1"/>
          <p:nvPr/>
        </p:nvSpPr>
        <p:spPr>
          <a:xfrm>
            <a:off x="1345841" y="1515349"/>
            <a:ext cx="4598125" cy="523220"/>
          </a:xfrm>
          <a:prstGeom prst="rect">
            <a:avLst/>
          </a:prstGeom>
          <a:noFill/>
        </p:spPr>
        <p:txBody>
          <a:bodyPr wrap="square" rtlCol="0">
            <a:spAutoFit/>
          </a:bodyPr>
          <a:lstStyle/>
          <a:p>
            <a:pPr marL="571500" indent="-571500">
              <a:buFont typeface="Wingdings" panose="05000000000000000000" pitchFamily="2" charset="2"/>
              <a:buChar char="Ø"/>
            </a:pPr>
            <a:r>
              <a:rPr lang="en-US" sz="2800" dirty="0"/>
              <a:t>Agile Model</a:t>
            </a:r>
            <a:endParaRPr lang="aa-ET" sz="2800" dirty="0"/>
          </a:p>
        </p:txBody>
      </p:sp>
    </p:spTree>
    <p:extLst>
      <p:ext uri="{BB962C8B-B14F-4D97-AF65-F5344CB8AC3E}">
        <p14:creationId xmlns:p14="http://schemas.microsoft.com/office/powerpoint/2010/main" val="148875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5;p19">
            <a:extLst>
              <a:ext uri="{FF2B5EF4-FFF2-40B4-BE49-F238E27FC236}">
                <a16:creationId xmlns:a16="http://schemas.microsoft.com/office/drawing/2014/main" xmlns="" id="{D959E98B-B94B-6304-7E19-D57D6DEDFFE9}"/>
              </a:ext>
            </a:extLst>
          </p:cNvPr>
          <p:cNvSpPr txBox="1">
            <a:spLocks noGrp="1"/>
          </p:cNvSpPr>
          <p:nvPr>
            <p:ph type="title"/>
          </p:nvPr>
        </p:nvSpPr>
        <p:spPr>
          <a:xfrm>
            <a:off x="1527856" y="328459"/>
            <a:ext cx="10018712" cy="175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400" b="1" dirty="0"/>
              <a:t>Methodology</a:t>
            </a:r>
            <a:endParaRPr sz="5400" b="1" dirty="0"/>
          </a:p>
        </p:txBody>
      </p:sp>
      <p:sp>
        <p:nvSpPr>
          <p:cNvPr id="14" name="TextBox 13">
            <a:extLst>
              <a:ext uri="{FF2B5EF4-FFF2-40B4-BE49-F238E27FC236}">
                <a16:creationId xmlns:a16="http://schemas.microsoft.com/office/drawing/2014/main" xmlns="" id="{96653E19-CAC4-EFF2-78D2-87B7D6874E9E}"/>
              </a:ext>
            </a:extLst>
          </p:cNvPr>
          <p:cNvSpPr txBox="1"/>
          <p:nvPr/>
        </p:nvSpPr>
        <p:spPr>
          <a:xfrm>
            <a:off x="2011680" y="1601774"/>
            <a:ext cx="4598125" cy="707886"/>
          </a:xfrm>
          <a:prstGeom prst="rect">
            <a:avLst/>
          </a:prstGeom>
          <a:noFill/>
        </p:spPr>
        <p:txBody>
          <a:bodyPr wrap="square" rtlCol="0">
            <a:spAutoFit/>
          </a:bodyPr>
          <a:lstStyle/>
          <a:p>
            <a:pPr marL="571500" indent="-571500">
              <a:buFont typeface="Wingdings" panose="05000000000000000000" pitchFamily="2" charset="2"/>
              <a:buChar char="Ø"/>
            </a:pPr>
            <a:r>
              <a:rPr lang="en-US" sz="4000" dirty="0"/>
              <a:t>Agile Model</a:t>
            </a:r>
            <a:endParaRPr lang="aa-ET" sz="4000" dirty="0"/>
          </a:p>
        </p:txBody>
      </p:sp>
      <p:sp>
        <p:nvSpPr>
          <p:cNvPr id="3" name="Content Placeholder 2">
            <a:extLst>
              <a:ext uri="{FF2B5EF4-FFF2-40B4-BE49-F238E27FC236}">
                <a16:creationId xmlns:a16="http://schemas.microsoft.com/office/drawing/2014/main" xmlns="" id="{9598E65F-7E80-29B0-7C10-7077C6AC3CD1}"/>
              </a:ext>
            </a:extLst>
          </p:cNvPr>
          <p:cNvSpPr>
            <a:spLocks noGrp="1"/>
          </p:cNvSpPr>
          <p:nvPr>
            <p:ph idx="1"/>
          </p:nvPr>
        </p:nvSpPr>
        <p:spPr/>
        <p:txBody>
          <a:bodyPr>
            <a:normAutofit fontScale="92500" lnSpcReduction="20000"/>
          </a:bodyPr>
          <a:lstStyle/>
          <a:p>
            <a:pPr lvl="2"/>
            <a:r>
              <a:rPr lang="en-US" sz="2800" dirty="0"/>
              <a:t>The following are four values of agile methodology:</a:t>
            </a:r>
          </a:p>
          <a:p>
            <a:pPr lvl="3">
              <a:buFont typeface="Wingdings" panose="05000000000000000000" pitchFamily="2" charset="2"/>
              <a:buChar char="ü"/>
            </a:pPr>
            <a:r>
              <a:rPr lang="en-US" sz="2400" dirty="0"/>
              <a:t>	Requirements gathering</a:t>
            </a:r>
          </a:p>
          <a:p>
            <a:pPr lvl="3">
              <a:buFont typeface="Wingdings" panose="05000000000000000000" pitchFamily="2" charset="2"/>
              <a:buChar char="ü"/>
            </a:pPr>
            <a:r>
              <a:rPr lang="en-US" sz="2400" dirty="0"/>
              <a:t>Design the requirements</a:t>
            </a:r>
          </a:p>
          <a:p>
            <a:pPr lvl="3">
              <a:buFont typeface="Wingdings" panose="05000000000000000000" pitchFamily="2" charset="2"/>
              <a:buChar char="ü"/>
            </a:pPr>
            <a:r>
              <a:rPr lang="en-US" sz="2400" dirty="0"/>
              <a:t>Construction/ iteration</a:t>
            </a:r>
          </a:p>
          <a:p>
            <a:pPr lvl="3">
              <a:buFont typeface="Wingdings" panose="05000000000000000000" pitchFamily="2" charset="2"/>
              <a:buChar char="ü"/>
            </a:pPr>
            <a:r>
              <a:rPr lang="en-US" sz="2400" dirty="0"/>
              <a:t>Testing/ Quality assurance</a:t>
            </a:r>
          </a:p>
          <a:p>
            <a:pPr lvl="3">
              <a:buFont typeface="Wingdings" panose="05000000000000000000" pitchFamily="2" charset="2"/>
              <a:buChar char="ü"/>
            </a:pPr>
            <a:r>
              <a:rPr lang="en-US" sz="2400" dirty="0"/>
              <a:t>Deployment</a:t>
            </a:r>
          </a:p>
          <a:p>
            <a:pPr lvl="3">
              <a:buFont typeface="Wingdings" panose="05000000000000000000" pitchFamily="2" charset="2"/>
              <a:buChar char="ü"/>
            </a:pPr>
            <a:r>
              <a:rPr lang="en-US" sz="2400" dirty="0"/>
              <a:t>Feedback</a:t>
            </a:r>
          </a:p>
          <a:p>
            <a:endParaRPr lang="aa-ET" sz="3600" dirty="0"/>
          </a:p>
        </p:txBody>
      </p:sp>
    </p:spTree>
    <p:extLst>
      <p:ext uri="{BB962C8B-B14F-4D97-AF65-F5344CB8AC3E}">
        <p14:creationId xmlns:p14="http://schemas.microsoft.com/office/powerpoint/2010/main" val="238833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5CAF1-5AF7-E518-6C48-2D54EAACBF7E}"/>
              </a:ext>
            </a:extLst>
          </p:cNvPr>
          <p:cNvSpPr>
            <a:spLocks noGrp="1"/>
          </p:cNvSpPr>
          <p:nvPr>
            <p:ph type="title"/>
          </p:nvPr>
        </p:nvSpPr>
        <p:spPr>
          <a:xfrm>
            <a:off x="1484310" y="320040"/>
            <a:ext cx="10018713" cy="1752599"/>
          </a:xfrm>
        </p:spPr>
        <p:txBody>
          <a:bodyPr>
            <a:normAutofit/>
          </a:bodyPr>
          <a:lstStyle/>
          <a:p>
            <a:pPr algn="l"/>
            <a:r>
              <a:rPr lang="en-US" sz="3600" b="1" dirty="0"/>
              <a:t>Proposed Solution and Expected Results</a:t>
            </a:r>
            <a:endParaRPr lang="aa-ET" sz="3600" b="1" dirty="0"/>
          </a:p>
        </p:txBody>
      </p:sp>
      <p:sp>
        <p:nvSpPr>
          <p:cNvPr id="3" name="Content Placeholder 2">
            <a:extLst>
              <a:ext uri="{FF2B5EF4-FFF2-40B4-BE49-F238E27FC236}">
                <a16:creationId xmlns:a16="http://schemas.microsoft.com/office/drawing/2014/main" xmlns="" id="{521FF3E9-0E2C-967E-50EE-B6E73B88BDF8}"/>
              </a:ext>
            </a:extLst>
          </p:cNvPr>
          <p:cNvSpPr>
            <a:spLocks noGrp="1"/>
          </p:cNvSpPr>
          <p:nvPr>
            <p:ph idx="1"/>
          </p:nvPr>
        </p:nvSpPr>
        <p:spPr/>
        <p:txBody>
          <a:bodyPr>
            <a:normAutofit fontScale="85000" lnSpcReduction="20000"/>
          </a:bodyPr>
          <a:lstStyle/>
          <a:p>
            <a:pPr algn="just">
              <a:buFont typeface="Wingdings" panose="05000000000000000000" pitchFamily="2" charset="2"/>
              <a:buChar char="ü"/>
            </a:pPr>
            <a:r>
              <a:rPr lang="en-US" dirty="0"/>
              <a:t>Students will understand the concepts of the brain efficiently with the use of this application, which has an effective UI/UX design. </a:t>
            </a:r>
          </a:p>
          <a:p>
            <a:pPr marL="0" indent="0" algn="just">
              <a:buNone/>
            </a:pPr>
            <a:endParaRPr lang="en-US" dirty="0"/>
          </a:p>
          <a:p>
            <a:pPr algn="just">
              <a:buFont typeface="Wingdings" panose="05000000000000000000" pitchFamily="2" charset="2"/>
              <a:buChar char="ü"/>
            </a:pPr>
            <a:r>
              <a:rPr lang="en-US" dirty="0"/>
              <a:t>Students can also master the taxonomy, morphology, physiology, and anatomy of the brain through improved memory design with recognition and recall. </a:t>
            </a:r>
          </a:p>
          <a:p>
            <a:pPr marL="0" indent="0" algn="just">
              <a:buNone/>
            </a:pPr>
            <a:endParaRPr lang="en-US" dirty="0"/>
          </a:p>
          <a:p>
            <a:pPr algn="just">
              <a:buFont typeface="Wingdings" panose="05000000000000000000" pitchFamily="2" charset="2"/>
              <a:buChar char="ü"/>
            </a:pPr>
            <a:r>
              <a:rPr lang="en-US" dirty="0"/>
              <a:t>Additionally, users can realistically move and rotate the virtual 3D human brain in the app while viewing from different angles and magnifications more designed with recognition and recall.</a:t>
            </a:r>
          </a:p>
          <a:p>
            <a:pPr algn="just">
              <a:buFont typeface="Wingdings" panose="05000000000000000000" pitchFamily="2" charset="2"/>
              <a:buChar char="ü"/>
            </a:pPr>
            <a:endParaRPr lang="aa-ET" dirty="0"/>
          </a:p>
        </p:txBody>
      </p:sp>
    </p:spTree>
    <p:extLst>
      <p:ext uri="{BB962C8B-B14F-4D97-AF65-F5344CB8AC3E}">
        <p14:creationId xmlns:p14="http://schemas.microsoft.com/office/powerpoint/2010/main" val="1458114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417" y="389965"/>
            <a:ext cx="10018713" cy="1752599"/>
          </a:xfrm>
        </p:spPr>
        <p:txBody>
          <a:bodyPr/>
          <a:lstStyle/>
          <a:p>
            <a:pPr algn="l"/>
            <a:r>
              <a:rPr lang="en-US" b="1" dirty="0" smtClean="0"/>
              <a:t>Work Division</a:t>
            </a:r>
            <a:endParaRPr lang="en-GB" dirty="0"/>
          </a:p>
        </p:txBody>
      </p:sp>
      <p:pic>
        <p:nvPicPr>
          <p:cNvPr id="4" name="Content Placeholder 3"/>
          <p:cNvPicPr>
            <a:picLocks noGrp="1" noChangeAspect="1"/>
          </p:cNvPicPr>
          <p:nvPr>
            <p:ph idx="1"/>
          </p:nvPr>
        </p:nvPicPr>
        <p:blipFill>
          <a:blip r:embed="rId2"/>
          <a:stretch>
            <a:fillRect/>
          </a:stretch>
        </p:blipFill>
        <p:spPr>
          <a:xfrm>
            <a:off x="2205317" y="2039471"/>
            <a:ext cx="7854935" cy="4531658"/>
          </a:xfrm>
          <a:prstGeom prst="rect">
            <a:avLst/>
          </a:prstGeom>
        </p:spPr>
      </p:pic>
    </p:spTree>
    <p:extLst>
      <p:ext uri="{BB962C8B-B14F-4D97-AF65-F5344CB8AC3E}">
        <p14:creationId xmlns:p14="http://schemas.microsoft.com/office/powerpoint/2010/main" val="56916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85;p14">
            <a:extLst>
              <a:ext uri="{FF2B5EF4-FFF2-40B4-BE49-F238E27FC236}">
                <a16:creationId xmlns:a16="http://schemas.microsoft.com/office/drawing/2014/main" xmlns="" id="{9F9827B0-2289-A0F0-106E-7495875E2791}"/>
              </a:ext>
            </a:extLst>
          </p:cNvPr>
          <p:cNvSpPr txBox="1">
            <a:spLocks noGrp="1"/>
          </p:cNvSpPr>
          <p:nvPr>
            <p:ph idx="1"/>
          </p:nvPr>
        </p:nvSpPr>
        <p:spPr>
          <a:xfrm>
            <a:off x="430576" y="2118359"/>
            <a:ext cx="10934110" cy="3925389"/>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35"/>
              <a:buNone/>
            </a:pPr>
            <a:r>
              <a:rPr lang="en" sz="2800" b="1" dirty="0">
                <a:latin typeface="Arial"/>
                <a:ea typeface="Arial"/>
                <a:cs typeface="Arial"/>
                <a:sym typeface="Arial"/>
              </a:rPr>
              <a:t>Team Members:</a:t>
            </a:r>
          </a:p>
          <a:p>
            <a:pPr marL="0" lvl="0" indent="0" algn="ctr" rtl="0">
              <a:lnSpc>
                <a:spcPct val="100000"/>
              </a:lnSpc>
              <a:spcBef>
                <a:spcPts val="0"/>
              </a:spcBef>
              <a:spcAft>
                <a:spcPts val="0"/>
              </a:spcAft>
              <a:buSzPts val="935"/>
              <a:buNone/>
            </a:pPr>
            <a:r>
              <a:rPr lang="en" sz="2800" dirty="0">
                <a:latin typeface="Arial"/>
                <a:ea typeface="Arial"/>
                <a:cs typeface="Arial"/>
                <a:sym typeface="Arial"/>
              </a:rPr>
              <a:t>Mohammad Hasnain</a:t>
            </a:r>
            <a:endParaRPr sz="2800" dirty="0">
              <a:latin typeface="Arial"/>
              <a:ea typeface="Arial"/>
              <a:cs typeface="Arial"/>
              <a:sym typeface="Arial"/>
            </a:endParaRPr>
          </a:p>
          <a:p>
            <a:pPr marL="0" lvl="0" indent="0" algn="ctr" rtl="0">
              <a:lnSpc>
                <a:spcPct val="100000"/>
              </a:lnSpc>
              <a:spcBef>
                <a:spcPts val="1200"/>
              </a:spcBef>
              <a:spcAft>
                <a:spcPts val="0"/>
              </a:spcAft>
              <a:buSzPts val="935"/>
              <a:buNone/>
            </a:pPr>
            <a:r>
              <a:rPr lang="en" sz="2800" dirty="0">
                <a:latin typeface="Arial"/>
                <a:ea typeface="Arial"/>
                <a:cs typeface="Arial"/>
                <a:sym typeface="Arial"/>
              </a:rPr>
              <a:t>Sajjad Ali</a:t>
            </a:r>
            <a:endParaRPr sz="2800" dirty="0">
              <a:latin typeface="Arial"/>
              <a:ea typeface="Arial"/>
              <a:cs typeface="Arial"/>
              <a:sym typeface="Arial"/>
            </a:endParaRPr>
          </a:p>
          <a:p>
            <a:pPr marL="0" lvl="0" indent="0" algn="ctr" rtl="0">
              <a:lnSpc>
                <a:spcPct val="100000"/>
              </a:lnSpc>
              <a:spcBef>
                <a:spcPts val="1200"/>
              </a:spcBef>
              <a:spcAft>
                <a:spcPts val="0"/>
              </a:spcAft>
              <a:buSzPts val="935"/>
              <a:buNone/>
            </a:pPr>
            <a:r>
              <a:rPr lang="en" sz="2800" dirty="0">
                <a:latin typeface="Arial"/>
                <a:ea typeface="Arial"/>
                <a:cs typeface="Arial"/>
                <a:sym typeface="Arial"/>
              </a:rPr>
              <a:t>Mujeeb Ahmed</a:t>
            </a:r>
          </a:p>
          <a:p>
            <a:pPr marL="0" lvl="0" indent="0" algn="ctr" rtl="0">
              <a:lnSpc>
                <a:spcPct val="100000"/>
              </a:lnSpc>
              <a:spcBef>
                <a:spcPts val="1200"/>
              </a:spcBef>
              <a:spcAft>
                <a:spcPts val="0"/>
              </a:spcAft>
              <a:buSzPts val="935"/>
              <a:buNone/>
            </a:pPr>
            <a:endParaRPr sz="2800" dirty="0">
              <a:latin typeface="Arial"/>
              <a:ea typeface="Arial"/>
              <a:cs typeface="Arial"/>
              <a:sym typeface="Arial"/>
            </a:endParaRPr>
          </a:p>
          <a:p>
            <a:pPr marL="0" lvl="0" indent="0" algn="ctr" rtl="0">
              <a:lnSpc>
                <a:spcPct val="100000"/>
              </a:lnSpc>
              <a:spcBef>
                <a:spcPts val="1200"/>
              </a:spcBef>
              <a:spcAft>
                <a:spcPts val="0"/>
              </a:spcAft>
              <a:buSzPts val="935"/>
              <a:buNone/>
            </a:pPr>
            <a:r>
              <a:rPr lang="en" sz="2800" b="1" dirty="0">
                <a:latin typeface="Arial"/>
                <a:ea typeface="Arial"/>
                <a:cs typeface="Arial"/>
                <a:sym typeface="Arial"/>
              </a:rPr>
              <a:t>Supervised by:</a:t>
            </a:r>
            <a:endParaRPr sz="2800" b="1" dirty="0">
              <a:latin typeface="Arial"/>
              <a:ea typeface="Arial"/>
              <a:cs typeface="Arial"/>
              <a:sym typeface="Arial"/>
            </a:endParaRPr>
          </a:p>
          <a:p>
            <a:pPr marL="0" lvl="0" indent="0" algn="ctr" rtl="0">
              <a:lnSpc>
                <a:spcPct val="100000"/>
              </a:lnSpc>
              <a:spcBef>
                <a:spcPts val="1200"/>
              </a:spcBef>
              <a:spcAft>
                <a:spcPts val="1200"/>
              </a:spcAft>
              <a:buSzPts val="935"/>
              <a:buNone/>
            </a:pPr>
            <a:r>
              <a:rPr lang="en" sz="2800" dirty="0">
                <a:latin typeface="Arial"/>
                <a:ea typeface="Arial"/>
                <a:cs typeface="Arial"/>
                <a:sym typeface="Arial"/>
              </a:rPr>
              <a:t>Dr. Ahsanullah Abro</a:t>
            </a:r>
            <a:endParaRPr sz="2800" dirty="0">
              <a:latin typeface="Arial"/>
              <a:ea typeface="Arial"/>
              <a:cs typeface="Arial"/>
              <a:sym typeface="Arial"/>
            </a:endParaRPr>
          </a:p>
        </p:txBody>
      </p:sp>
      <p:sp>
        <p:nvSpPr>
          <p:cNvPr id="5" name="Google Shape;284;p14">
            <a:extLst>
              <a:ext uri="{FF2B5EF4-FFF2-40B4-BE49-F238E27FC236}">
                <a16:creationId xmlns:a16="http://schemas.microsoft.com/office/drawing/2014/main" xmlns="" id="{A0F072D9-05CD-2534-565F-611B4D0A68EA}"/>
              </a:ext>
            </a:extLst>
          </p:cNvPr>
          <p:cNvSpPr txBox="1">
            <a:spLocks noGrp="1"/>
          </p:cNvSpPr>
          <p:nvPr>
            <p:ph type="title"/>
          </p:nvPr>
        </p:nvSpPr>
        <p:spPr>
          <a:xfrm>
            <a:off x="1591184" y="506544"/>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Our Team</a:t>
            </a:r>
            <a:endParaRPr b="1" dirty="0"/>
          </a:p>
        </p:txBody>
      </p:sp>
      <p:pic>
        <p:nvPicPr>
          <p:cNvPr id="6" name="Google Shape;286;p14">
            <a:extLst>
              <a:ext uri="{FF2B5EF4-FFF2-40B4-BE49-F238E27FC236}">
                <a16:creationId xmlns:a16="http://schemas.microsoft.com/office/drawing/2014/main" xmlns="" id="{AC311B1E-CEE4-08D8-4555-5398A5024107}"/>
              </a:ext>
            </a:extLst>
          </p:cNvPr>
          <p:cNvPicPr preferRelativeResize="0"/>
          <p:nvPr/>
        </p:nvPicPr>
        <p:blipFill>
          <a:blip r:embed="rId2">
            <a:alphaModFix/>
          </a:blip>
          <a:stretch>
            <a:fillRect/>
          </a:stretch>
        </p:blipFill>
        <p:spPr>
          <a:xfrm>
            <a:off x="9048274" y="506544"/>
            <a:ext cx="2708298" cy="823658"/>
          </a:xfrm>
          <a:prstGeom prst="rect">
            <a:avLst/>
          </a:prstGeom>
          <a:noFill/>
          <a:ln>
            <a:noFill/>
          </a:ln>
        </p:spPr>
      </p:pic>
    </p:spTree>
    <p:extLst>
      <p:ext uri="{BB962C8B-B14F-4D97-AF65-F5344CB8AC3E}">
        <p14:creationId xmlns:p14="http://schemas.microsoft.com/office/powerpoint/2010/main" val="478325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B4F18-DC28-F7F3-FF29-0037719733F8}"/>
              </a:ext>
            </a:extLst>
          </p:cNvPr>
          <p:cNvSpPr>
            <a:spLocks noGrp="1"/>
          </p:cNvSpPr>
          <p:nvPr>
            <p:ph type="title"/>
          </p:nvPr>
        </p:nvSpPr>
        <p:spPr>
          <a:xfrm>
            <a:off x="1588814" y="0"/>
            <a:ext cx="10018713" cy="1752599"/>
          </a:xfrm>
        </p:spPr>
        <p:txBody>
          <a:bodyPr/>
          <a:lstStyle/>
          <a:p>
            <a:pPr algn="l"/>
            <a:r>
              <a:rPr lang="en-US" b="1" dirty="0"/>
              <a:t>Gantt Chart</a:t>
            </a:r>
            <a:endParaRPr lang="aa-ET" b="1" dirty="0"/>
          </a:p>
        </p:txBody>
      </p:sp>
      <p:pic>
        <p:nvPicPr>
          <p:cNvPr id="8" name="Content Placeholder 7">
            <a:extLst>
              <a:ext uri="{FF2B5EF4-FFF2-40B4-BE49-F238E27FC236}">
                <a16:creationId xmlns:a16="http://schemas.microsoft.com/office/drawing/2014/main" xmlns="" id="{918F876C-C6A6-4F34-9061-7993B8F4A49A}"/>
              </a:ext>
            </a:extLst>
          </p:cNvPr>
          <p:cNvPicPr>
            <a:picLocks noGrp="1" noChangeAspect="1"/>
          </p:cNvPicPr>
          <p:nvPr>
            <p:ph idx="1"/>
          </p:nvPr>
        </p:nvPicPr>
        <p:blipFill>
          <a:blip r:embed="rId2"/>
          <a:stretch>
            <a:fillRect/>
          </a:stretch>
        </p:blipFill>
        <p:spPr>
          <a:xfrm>
            <a:off x="1698173" y="1388837"/>
            <a:ext cx="9048205" cy="4705776"/>
          </a:xfrm>
        </p:spPr>
      </p:pic>
    </p:spTree>
    <p:extLst>
      <p:ext uri="{BB962C8B-B14F-4D97-AF65-F5344CB8AC3E}">
        <p14:creationId xmlns:p14="http://schemas.microsoft.com/office/powerpoint/2010/main" val="3255943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8B187C-EF3A-98C0-2965-E1738346704F}"/>
              </a:ext>
            </a:extLst>
          </p:cNvPr>
          <p:cNvSpPr>
            <a:spLocks noGrp="1"/>
          </p:cNvSpPr>
          <p:nvPr>
            <p:ph type="title"/>
          </p:nvPr>
        </p:nvSpPr>
        <p:spPr>
          <a:xfrm>
            <a:off x="3213464" y="2557054"/>
            <a:ext cx="7454536" cy="1743892"/>
          </a:xfrm>
        </p:spPr>
        <p:txBody>
          <a:bodyPr>
            <a:normAutofit fontScale="90000"/>
          </a:bodyPr>
          <a:lstStyle/>
          <a:p>
            <a:pPr algn="l"/>
            <a:r>
              <a:rPr lang="en-US" sz="12500" b="1" dirty="0">
                <a:latin typeface="Comic Sans MS" panose="030F0702030302020204" pitchFamily="66" charset="0"/>
              </a:rPr>
              <a:t>Thanks</a:t>
            </a:r>
            <a:r>
              <a:rPr lang="en-US" sz="12500" b="1" dirty="0">
                <a:latin typeface="Algerian" panose="04020705040A02060702" pitchFamily="82" charset="0"/>
              </a:rPr>
              <a:t>!</a:t>
            </a:r>
            <a:endParaRPr lang="aa-ET" sz="12500" b="1" dirty="0">
              <a:latin typeface="Algerian" panose="04020705040A02060702" pitchFamily="82" charset="0"/>
            </a:endParaRPr>
          </a:p>
        </p:txBody>
      </p:sp>
    </p:spTree>
    <p:extLst>
      <p:ext uri="{BB962C8B-B14F-4D97-AF65-F5344CB8AC3E}">
        <p14:creationId xmlns:p14="http://schemas.microsoft.com/office/powerpoint/2010/main" val="3629779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1;p15">
            <a:extLst>
              <a:ext uri="{FF2B5EF4-FFF2-40B4-BE49-F238E27FC236}">
                <a16:creationId xmlns:a16="http://schemas.microsoft.com/office/drawing/2014/main" xmlns="" id="{37F9FF8E-6E62-5486-37A9-3E28E61FCB37}"/>
              </a:ext>
            </a:extLst>
          </p:cNvPr>
          <p:cNvSpPr txBox="1">
            <a:spLocks noGrp="1"/>
          </p:cNvSpPr>
          <p:nvPr>
            <p:ph type="title"/>
          </p:nvPr>
        </p:nvSpPr>
        <p:spPr>
          <a:xfrm>
            <a:off x="1738400" y="798100"/>
            <a:ext cx="9374000" cy="1332400"/>
          </a:xfrm>
          <a:prstGeom prst="rect">
            <a:avLst/>
          </a:prstGeom>
        </p:spPr>
        <p:txBody>
          <a:bodyPr spcFirstLastPara="1" vert="horz" wrap="square" lIns="121900" tIns="121900" rIns="121900" bIns="121900" rtlCol="0" anchor="t" anchorCtr="0">
            <a:normAutofit/>
          </a:bodyPr>
          <a:lstStyle/>
          <a:p>
            <a:pPr algn="l"/>
            <a:r>
              <a:rPr lang="en" b="1" dirty="0"/>
              <a:t>Agenda</a:t>
            </a:r>
            <a:endParaRPr b="1" dirty="0"/>
          </a:p>
        </p:txBody>
      </p:sp>
      <p:sp>
        <p:nvSpPr>
          <p:cNvPr id="5" name="Google Shape;292;p15">
            <a:extLst>
              <a:ext uri="{FF2B5EF4-FFF2-40B4-BE49-F238E27FC236}">
                <a16:creationId xmlns:a16="http://schemas.microsoft.com/office/drawing/2014/main" xmlns="" id="{55246698-D7A2-0591-848B-5897CFBD4284}"/>
              </a:ext>
            </a:extLst>
          </p:cNvPr>
          <p:cNvSpPr txBox="1">
            <a:spLocks/>
          </p:cNvSpPr>
          <p:nvPr/>
        </p:nvSpPr>
        <p:spPr>
          <a:xfrm>
            <a:off x="2671874" y="1814329"/>
            <a:ext cx="6848251" cy="4847727"/>
          </a:xfrm>
          <a:prstGeom prst="rect">
            <a:avLst/>
          </a:prstGeom>
        </p:spPr>
        <p:txBody>
          <a:bodyPr spcFirstLastPara="1" vert="horz" wrap="square" lIns="121900" tIns="121900" rIns="121900" bIns="121900" rtlCol="0" anchor="t" anchorCtr="0">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Wingdings" panose="05000000000000000000" pitchFamily="2" charset="2"/>
              <a:buChar char="Ø"/>
            </a:pPr>
            <a:r>
              <a:rPr lang="en" b="1" dirty="0"/>
              <a:t>Introduction &amp; Background</a:t>
            </a:r>
          </a:p>
          <a:p>
            <a:pPr>
              <a:buFont typeface="Wingdings" panose="05000000000000000000" pitchFamily="2" charset="2"/>
              <a:buChar char="Ø"/>
            </a:pPr>
            <a:r>
              <a:rPr lang="en" b="1" dirty="0"/>
              <a:t>Problem Statement</a:t>
            </a:r>
          </a:p>
          <a:p>
            <a:pPr>
              <a:buFont typeface="Wingdings" panose="05000000000000000000" pitchFamily="2" charset="2"/>
              <a:buChar char="Ø"/>
            </a:pPr>
            <a:r>
              <a:rPr lang="en-US" b="1" dirty="0"/>
              <a:t>Proposed Solution</a:t>
            </a:r>
          </a:p>
          <a:p>
            <a:pPr>
              <a:buFont typeface="Wingdings" panose="05000000000000000000" pitchFamily="2" charset="2"/>
              <a:buChar char="Ø"/>
            </a:pPr>
            <a:r>
              <a:rPr lang="en-US" b="1" dirty="0"/>
              <a:t>Objectives</a:t>
            </a:r>
          </a:p>
          <a:p>
            <a:pPr>
              <a:buFont typeface="Wingdings" panose="05000000000000000000" pitchFamily="2" charset="2"/>
              <a:buChar char="Ø"/>
            </a:pPr>
            <a:r>
              <a:rPr lang="en-US" b="1" dirty="0"/>
              <a:t>Literature Review</a:t>
            </a:r>
          </a:p>
          <a:p>
            <a:pPr>
              <a:buFont typeface="Wingdings" panose="05000000000000000000" pitchFamily="2" charset="2"/>
              <a:buChar char="Ø"/>
            </a:pPr>
            <a:r>
              <a:rPr lang="en" b="1" dirty="0"/>
              <a:t>Methodology</a:t>
            </a:r>
          </a:p>
          <a:p>
            <a:pPr>
              <a:buFont typeface="Wingdings" panose="05000000000000000000" pitchFamily="2" charset="2"/>
              <a:buChar char="Ø"/>
            </a:pPr>
            <a:r>
              <a:rPr lang="en-US" sz="2400" b="1" dirty="0"/>
              <a:t>Proposed Solution and Expected Results</a:t>
            </a:r>
          </a:p>
          <a:p>
            <a:pPr>
              <a:buFont typeface="Wingdings" panose="05000000000000000000" pitchFamily="2" charset="2"/>
              <a:buChar char="Ø"/>
            </a:pPr>
            <a:r>
              <a:rPr lang="en-US" b="1" dirty="0"/>
              <a:t>Scope of the Project</a:t>
            </a:r>
          </a:p>
          <a:p>
            <a:pPr>
              <a:buFont typeface="Wingdings" panose="05000000000000000000" pitchFamily="2" charset="2"/>
              <a:buChar char="Ø"/>
            </a:pPr>
            <a:r>
              <a:rPr lang="en-US" b="1" dirty="0"/>
              <a:t>Gantt Chart</a:t>
            </a:r>
          </a:p>
          <a:p>
            <a:pPr>
              <a:buFont typeface="Wingdings" panose="05000000000000000000" pitchFamily="2" charset="2"/>
              <a:buChar char="Ø"/>
            </a:pPr>
            <a:r>
              <a:rPr lang="en-US" b="1" dirty="0" smtClean="0"/>
              <a:t>Work Division</a:t>
            </a:r>
            <a:r>
              <a:rPr lang="en-US" b="1" dirty="0"/>
              <a:t/>
            </a:r>
            <a:br>
              <a:rPr lang="en-US" b="1" dirty="0"/>
            </a:br>
            <a:endParaRPr lang="en-US" dirty="0">
              <a:latin typeface="Maven Pro SemiBold"/>
              <a:ea typeface="Maven Pro SemiBold"/>
              <a:cs typeface="Maven Pro SemiBold"/>
              <a:sym typeface="Maven Pro SemiBold"/>
            </a:endParaRPr>
          </a:p>
        </p:txBody>
      </p:sp>
    </p:spTree>
    <p:extLst>
      <p:ext uri="{BB962C8B-B14F-4D97-AF65-F5344CB8AC3E}">
        <p14:creationId xmlns:p14="http://schemas.microsoft.com/office/powerpoint/2010/main" val="2197544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7;p16">
            <a:extLst>
              <a:ext uri="{FF2B5EF4-FFF2-40B4-BE49-F238E27FC236}">
                <a16:creationId xmlns:a16="http://schemas.microsoft.com/office/drawing/2014/main" xmlns="" id="{60C77750-4C92-F6A3-2001-6EB9DB59FC95}"/>
              </a:ext>
            </a:extLst>
          </p:cNvPr>
          <p:cNvSpPr txBox="1">
            <a:spLocks noGrp="1"/>
          </p:cNvSpPr>
          <p:nvPr>
            <p:ph type="title"/>
          </p:nvPr>
        </p:nvSpPr>
        <p:spPr>
          <a:xfrm>
            <a:off x="2260236" y="790164"/>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Introduction &amp; Background</a:t>
            </a:r>
            <a:endParaRPr b="1" dirty="0"/>
          </a:p>
        </p:txBody>
      </p:sp>
      <p:sp>
        <p:nvSpPr>
          <p:cNvPr id="5" name="Google Shape;298;p16">
            <a:extLst>
              <a:ext uri="{FF2B5EF4-FFF2-40B4-BE49-F238E27FC236}">
                <a16:creationId xmlns:a16="http://schemas.microsoft.com/office/drawing/2014/main" xmlns="" id="{50FC7021-3B05-8DF6-9C4E-63E45044E7B3}"/>
              </a:ext>
            </a:extLst>
          </p:cNvPr>
          <p:cNvSpPr txBox="1">
            <a:spLocks/>
          </p:cNvSpPr>
          <p:nvPr/>
        </p:nvSpPr>
        <p:spPr>
          <a:xfrm>
            <a:off x="2260236" y="2490997"/>
            <a:ext cx="8712564" cy="3674672"/>
          </a:xfrm>
          <a:prstGeom prst="rect">
            <a:avLst/>
          </a:prstGeom>
        </p:spPr>
        <p:txBody>
          <a:bodyPr spcFirstLastPara="1" vert="horz" wrap="square" lIns="91425" tIns="91425" rIns="91425" bIns="91425"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Aft>
                <a:spcPts val="1200"/>
              </a:spcAft>
              <a:buFont typeface="Arial" panose="020B0604020202020204" pitchFamily="34" charset="0"/>
              <a:buChar char="•"/>
            </a:pPr>
            <a:r>
              <a:rPr lang="en" sz="2800" dirty="0"/>
              <a:t>The Brain is the most important and complicated organ in the human body</a:t>
            </a:r>
            <a:r>
              <a:rPr lang="en" sz="2800" dirty="0" smtClean="0"/>
              <a:t>. </a:t>
            </a:r>
            <a:endParaRPr lang="en" sz="2800" dirty="0"/>
          </a:p>
          <a:p>
            <a:pPr>
              <a:spcAft>
                <a:spcPts val="1200"/>
              </a:spcAft>
              <a:buFont typeface="Arial" panose="020B0604020202020204" pitchFamily="34" charset="0"/>
              <a:buChar char="•"/>
            </a:pPr>
            <a:r>
              <a:rPr lang="en-US" sz="2800" dirty="0"/>
              <a:t> It controls and coordinates all the actions and reactions that we make.</a:t>
            </a:r>
          </a:p>
          <a:p>
            <a:pPr>
              <a:spcAft>
                <a:spcPts val="1200"/>
              </a:spcAft>
              <a:buFont typeface="Arial" panose="020B0604020202020204" pitchFamily="34" charset="0"/>
              <a:buChar char="•"/>
            </a:pPr>
            <a:endParaRPr lang="en-US" sz="1800" dirty="0"/>
          </a:p>
          <a:p>
            <a:pPr>
              <a:spcAft>
                <a:spcPts val="1200"/>
              </a:spcAft>
              <a:buFont typeface="Arial" panose="020B0604020202020204" pitchFamily="34" charset="0"/>
              <a:buChar char="•"/>
            </a:pPr>
            <a:endParaRPr lang="en-US" sz="1800" dirty="0">
              <a:latin typeface="Maven Pro SemiBold"/>
              <a:ea typeface="Maven Pro SemiBold"/>
              <a:cs typeface="Maven Pro SemiBold"/>
              <a:sym typeface="Maven Pro SemiBold"/>
            </a:endParaRPr>
          </a:p>
        </p:txBody>
      </p:sp>
    </p:spTree>
    <p:extLst>
      <p:ext uri="{BB962C8B-B14F-4D97-AF65-F5344CB8AC3E}">
        <p14:creationId xmlns:p14="http://schemas.microsoft.com/office/powerpoint/2010/main" val="1022695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7;p16">
            <a:extLst>
              <a:ext uri="{FF2B5EF4-FFF2-40B4-BE49-F238E27FC236}">
                <a16:creationId xmlns:a16="http://schemas.microsoft.com/office/drawing/2014/main" xmlns="" id="{60C77750-4C92-F6A3-2001-6EB9DB59FC95}"/>
              </a:ext>
            </a:extLst>
          </p:cNvPr>
          <p:cNvSpPr txBox="1">
            <a:spLocks noGrp="1"/>
          </p:cNvSpPr>
          <p:nvPr>
            <p:ph type="title"/>
          </p:nvPr>
        </p:nvSpPr>
        <p:spPr>
          <a:xfrm>
            <a:off x="2260236" y="790164"/>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Introduction &amp; Background</a:t>
            </a:r>
            <a:endParaRPr b="1" dirty="0"/>
          </a:p>
        </p:txBody>
      </p:sp>
      <p:sp>
        <p:nvSpPr>
          <p:cNvPr id="5" name="Google Shape;298;p16">
            <a:extLst>
              <a:ext uri="{FF2B5EF4-FFF2-40B4-BE49-F238E27FC236}">
                <a16:creationId xmlns:a16="http://schemas.microsoft.com/office/drawing/2014/main" xmlns="" id="{50FC7021-3B05-8DF6-9C4E-63E45044E7B3}"/>
              </a:ext>
            </a:extLst>
          </p:cNvPr>
          <p:cNvSpPr txBox="1">
            <a:spLocks/>
          </p:cNvSpPr>
          <p:nvPr/>
        </p:nvSpPr>
        <p:spPr>
          <a:xfrm>
            <a:off x="2260236" y="2490997"/>
            <a:ext cx="8712564" cy="3674672"/>
          </a:xfrm>
          <a:prstGeom prst="rect">
            <a:avLst/>
          </a:prstGeom>
        </p:spPr>
        <p:txBody>
          <a:bodyPr spcFirstLastPara="1" vert="horz" wrap="square" lIns="91425" tIns="91425" rIns="91425" bIns="91425"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Aft>
                <a:spcPts val="1200"/>
              </a:spcAft>
              <a:buFont typeface="Arial" panose="020B0604020202020204" pitchFamily="34" charset="0"/>
              <a:buChar char="•"/>
            </a:pPr>
            <a:r>
              <a:rPr lang="en-GB" sz="2800" dirty="0">
                <a:latin typeface="Maven Pro SemiBold"/>
                <a:ea typeface="Maven Pro SemiBold"/>
                <a:cs typeface="Maven Pro SemiBold"/>
                <a:sym typeface="Maven Pro SemiBold"/>
              </a:rPr>
              <a:t>The human brain is studied by considering its four perspectives: </a:t>
            </a:r>
            <a:endParaRPr lang="en-GB" sz="2800" dirty="0" smtClean="0">
              <a:latin typeface="Maven Pro SemiBold"/>
              <a:ea typeface="Maven Pro SemiBold"/>
              <a:cs typeface="Maven Pro SemiBold"/>
              <a:sym typeface="Maven Pro SemiBold"/>
            </a:endParaRPr>
          </a:p>
          <a:p>
            <a:pPr lvl="1">
              <a:spcAft>
                <a:spcPts val="1200"/>
              </a:spcAft>
              <a:buFont typeface="Wingdings" panose="05000000000000000000" pitchFamily="2" charset="2"/>
              <a:buChar char="Ø"/>
            </a:pPr>
            <a:r>
              <a:rPr lang="en-GB" dirty="0" smtClean="0">
                <a:latin typeface="Maven Pro SemiBold"/>
                <a:ea typeface="Maven Pro SemiBold"/>
                <a:cs typeface="Maven Pro SemiBold"/>
                <a:sym typeface="Maven Pro SemiBold"/>
              </a:rPr>
              <a:t>Taxonomy</a:t>
            </a:r>
          </a:p>
          <a:p>
            <a:pPr lvl="1">
              <a:spcAft>
                <a:spcPts val="1200"/>
              </a:spcAft>
              <a:buFont typeface="Wingdings" panose="05000000000000000000" pitchFamily="2" charset="2"/>
              <a:buChar char="Ø"/>
            </a:pPr>
            <a:r>
              <a:rPr lang="en-GB" dirty="0" smtClean="0">
                <a:latin typeface="Maven Pro SemiBold"/>
                <a:ea typeface="Maven Pro SemiBold"/>
                <a:cs typeface="Maven Pro SemiBold"/>
                <a:sym typeface="Maven Pro SemiBold"/>
              </a:rPr>
              <a:t> Anatomy</a:t>
            </a:r>
            <a:endParaRPr lang="en-GB" dirty="0">
              <a:latin typeface="Maven Pro SemiBold"/>
              <a:ea typeface="Maven Pro SemiBold"/>
              <a:cs typeface="Maven Pro SemiBold"/>
              <a:sym typeface="Maven Pro SemiBold"/>
            </a:endParaRPr>
          </a:p>
          <a:p>
            <a:pPr lvl="1">
              <a:spcAft>
                <a:spcPts val="1200"/>
              </a:spcAft>
              <a:buFont typeface="Wingdings" panose="05000000000000000000" pitchFamily="2" charset="2"/>
              <a:buChar char="Ø"/>
            </a:pPr>
            <a:r>
              <a:rPr lang="en-GB" dirty="0" smtClean="0">
                <a:latin typeface="Maven Pro SemiBold"/>
                <a:ea typeface="Maven Pro SemiBold"/>
                <a:cs typeface="Maven Pro SemiBold"/>
                <a:sym typeface="Maven Pro SemiBold"/>
              </a:rPr>
              <a:t>Physiology</a:t>
            </a:r>
          </a:p>
          <a:p>
            <a:pPr lvl="1">
              <a:spcAft>
                <a:spcPts val="1200"/>
              </a:spcAft>
              <a:buFont typeface="Wingdings" panose="05000000000000000000" pitchFamily="2" charset="2"/>
              <a:buChar char="Ø"/>
            </a:pPr>
            <a:r>
              <a:rPr lang="en-GB" dirty="0" smtClean="0">
                <a:latin typeface="Maven Pro SemiBold"/>
                <a:ea typeface="Maven Pro SemiBold"/>
                <a:cs typeface="Maven Pro SemiBold"/>
                <a:sym typeface="Maven Pro SemiBold"/>
              </a:rPr>
              <a:t>Morphology</a:t>
            </a:r>
            <a:endParaRPr lang="en-US" dirty="0">
              <a:latin typeface="Maven Pro SemiBold"/>
              <a:ea typeface="Maven Pro SemiBold"/>
              <a:cs typeface="Maven Pro SemiBold"/>
              <a:sym typeface="Maven Pro SemiBold"/>
            </a:endParaRPr>
          </a:p>
        </p:txBody>
      </p:sp>
    </p:spTree>
    <p:extLst>
      <p:ext uri="{BB962C8B-B14F-4D97-AF65-F5344CB8AC3E}">
        <p14:creationId xmlns:p14="http://schemas.microsoft.com/office/powerpoint/2010/main" val="3693845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7;p16">
            <a:extLst>
              <a:ext uri="{FF2B5EF4-FFF2-40B4-BE49-F238E27FC236}">
                <a16:creationId xmlns:a16="http://schemas.microsoft.com/office/drawing/2014/main" xmlns="" id="{60C77750-4C92-F6A3-2001-6EB9DB59FC95}"/>
              </a:ext>
            </a:extLst>
          </p:cNvPr>
          <p:cNvSpPr txBox="1">
            <a:spLocks noGrp="1"/>
          </p:cNvSpPr>
          <p:nvPr>
            <p:ph type="title"/>
          </p:nvPr>
        </p:nvSpPr>
        <p:spPr>
          <a:xfrm>
            <a:off x="2260236" y="790164"/>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Introduction &amp; Background</a:t>
            </a:r>
            <a:endParaRPr b="1" dirty="0"/>
          </a:p>
        </p:txBody>
      </p:sp>
      <p:sp>
        <p:nvSpPr>
          <p:cNvPr id="5" name="Google Shape;298;p16">
            <a:extLst>
              <a:ext uri="{FF2B5EF4-FFF2-40B4-BE49-F238E27FC236}">
                <a16:creationId xmlns:a16="http://schemas.microsoft.com/office/drawing/2014/main" xmlns="" id="{50FC7021-3B05-8DF6-9C4E-63E45044E7B3}"/>
              </a:ext>
            </a:extLst>
          </p:cNvPr>
          <p:cNvSpPr txBox="1">
            <a:spLocks/>
          </p:cNvSpPr>
          <p:nvPr/>
        </p:nvSpPr>
        <p:spPr>
          <a:xfrm>
            <a:off x="2260236" y="2006903"/>
            <a:ext cx="8712564" cy="3674672"/>
          </a:xfrm>
          <a:prstGeom prst="rect">
            <a:avLst/>
          </a:prstGeom>
        </p:spPr>
        <p:txBody>
          <a:bodyPr spcFirstLastPara="1" vert="horz" wrap="square" lIns="91425" tIns="91425" rIns="91425" bIns="91425"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Aft>
                <a:spcPts val="1200"/>
              </a:spcAft>
              <a:buFont typeface="Arial" panose="020B0604020202020204" pitchFamily="34" charset="0"/>
              <a:buChar char="•"/>
            </a:pPr>
            <a:r>
              <a:rPr lang="en-GB" sz="2800" dirty="0" smtClean="0">
                <a:latin typeface="Maven Pro SemiBold"/>
                <a:ea typeface="Maven Pro SemiBold"/>
                <a:cs typeface="Maven Pro SemiBold"/>
                <a:sym typeface="Maven Pro SemiBold"/>
              </a:rPr>
              <a:t>Taxonomy of Human Brain</a:t>
            </a:r>
          </a:p>
          <a:p>
            <a:pPr lvl="1" algn="just">
              <a:spcAft>
                <a:spcPts val="1200"/>
              </a:spcAft>
              <a:buFont typeface="Wingdings" panose="05000000000000000000" pitchFamily="2" charset="2"/>
              <a:buChar char="Ø"/>
            </a:pPr>
            <a:r>
              <a:rPr lang="en-GB" dirty="0" smtClean="0">
                <a:latin typeface="Maven Pro SemiBold"/>
                <a:ea typeface="Maven Pro SemiBold"/>
                <a:cs typeface="Maven Pro SemiBold"/>
                <a:sym typeface="Maven Pro SemiBold"/>
              </a:rPr>
              <a:t>Study </a:t>
            </a:r>
            <a:r>
              <a:rPr lang="en-GB" dirty="0">
                <a:latin typeface="Maven Pro SemiBold"/>
                <a:ea typeface="Maven Pro SemiBold"/>
                <a:cs typeface="Maven Pro SemiBold"/>
                <a:sym typeface="Maven Pro SemiBold"/>
              </a:rPr>
              <a:t>of </a:t>
            </a:r>
            <a:r>
              <a:rPr lang="en-GB" dirty="0" smtClean="0">
                <a:latin typeface="Maven Pro SemiBold"/>
                <a:ea typeface="Maven Pro SemiBold"/>
                <a:cs typeface="Maven Pro SemiBold"/>
                <a:sym typeface="Maven Pro SemiBold"/>
              </a:rPr>
              <a:t>classification </a:t>
            </a:r>
            <a:r>
              <a:rPr lang="en-GB" dirty="0">
                <a:latin typeface="Maven Pro SemiBold"/>
                <a:ea typeface="Maven Pro SemiBold"/>
                <a:cs typeface="Maven Pro SemiBold"/>
                <a:sym typeface="Maven Pro SemiBold"/>
              </a:rPr>
              <a:t>of </a:t>
            </a:r>
            <a:r>
              <a:rPr lang="en-GB" dirty="0" smtClean="0">
                <a:latin typeface="Maven Pro SemiBold"/>
                <a:ea typeface="Maven Pro SemiBold"/>
                <a:cs typeface="Maven Pro SemiBold"/>
                <a:sym typeface="Maven Pro SemiBold"/>
              </a:rPr>
              <a:t>different </a:t>
            </a:r>
            <a:r>
              <a:rPr lang="en-GB" dirty="0">
                <a:latin typeface="Maven Pro SemiBold"/>
                <a:ea typeface="Maven Pro SemiBold"/>
                <a:cs typeface="Maven Pro SemiBold"/>
                <a:sym typeface="Maven Pro SemiBold"/>
              </a:rPr>
              <a:t>parts of the Brain with their specific and proper Function and working </a:t>
            </a:r>
            <a:r>
              <a:rPr lang="en-GB" dirty="0" smtClean="0">
                <a:latin typeface="Maven Pro SemiBold"/>
                <a:ea typeface="Maven Pro SemiBold"/>
                <a:cs typeface="Maven Pro SemiBold"/>
                <a:sym typeface="Maven Pro SemiBold"/>
              </a:rPr>
              <a:t>system.</a:t>
            </a:r>
          </a:p>
          <a:p>
            <a:pPr lvl="1" algn="just">
              <a:spcAft>
                <a:spcPts val="1200"/>
              </a:spcAft>
              <a:buFont typeface="Wingdings" panose="05000000000000000000" pitchFamily="2" charset="2"/>
              <a:buChar char="Ø"/>
            </a:pPr>
            <a:endParaRPr lang="en-GB" dirty="0">
              <a:latin typeface="Maven Pro SemiBold"/>
              <a:ea typeface="Maven Pro SemiBold"/>
              <a:cs typeface="Maven Pro SemiBold"/>
              <a:sym typeface="Maven Pro SemiBold"/>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3391" y="3550023"/>
            <a:ext cx="5750280" cy="31794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7415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7;p16">
            <a:extLst>
              <a:ext uri="{FF2B5EF4-FFF2-40B4-BE49-F238E27FC236}">
                <a16:creationId xmlns:a16="http://schemas.microsoft.com/office/drawing/2014/main" xmlns="" id="{60C77750-4C92-F6A3-2001-6EB9DB59FC95}"/>
              </a:ext>
            </a:extLst>
          </p:cNvPr>
          <p:cNvSpPr txBox="1">
            <a:spLocks noGrp="1"/>
          </p:cNvSpPr>
          <p:nvPr>
            <p:ph type="title"/>
          </p:nvPr>
        </p:nvSpPr>
        <p:spPr>
          <a:xfrm>
            <a:off x="2260236" y="790164"/>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Introduction &amp; Background</a:t>
            </a:r>
            <a:endParaRPr b="1" dirty="0"/>
          </a:p>
        </p:txBody>
      </p:sp>
      <p:sp>
        <p:nvSpPr>
          <p:cNvPr id="5" name="Google Shape;298;p16">
            <a:extLst>
              <a:ext uri="{FF2B5EF4-FFF2-40B4-BE49-F238E27FC236}">
                <a16:creationId xmlns:a16="http://schemas.microsoft.com/office/drawing/2014/main" xmlns="" id="{50FC7021-3B05-8DF6-9C4E-63E45044E7B3}"/>
              </a:ext>
            </a:extLst>
          </p:cNvPr>
          <p:cNvSpPr txBox="1">
            <a:spLocks/>
          </p:cNvSpPr>
          <p:nvPr/>
        </p:nvSpPr>
        <p:spPr>
          <a:xfrm>
            <a:off x="2260236" y="2006903"/>
            <a:ext cx="8712564" cy="3674672"/>
          </a:xfrm>
          <a:prstGeom prst="rect">
            <a:avLst/>
          </a:prstGeom>
        </p:spPr>
        <p:txBody>
          <a:bodyPr spcFirstLastPara="1" vert="horz" wrap="square" lIns="91425" tIns="91425" rIns="91425" bIns="91425"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spcAft>
                <a:spcPts val="1200"/>
              </a:spcAft>
              <a:buFont typeface="Arial" panose="020B0604020202020204" pitchFamily="34" charset="0"/>
              <a:buChar char="•"/>
            </a:pPr>
            <a:r>
              <a:rPr lang="en-GB" sz="2800" dirty="0" smtClean="0">
                <a:latin typeface="Maven Pro SemiBold"/>
                <a:ea typeface="Maven Pro SemiBold"/>
                <a:cs typeface="Maven Pro SemiBold"/>
                <a:sym typeface="Maven Pro SemiBold"/>
              </a:rPr>
              <a:t>Anatomy of Human Brain</a:t>
            </a:r>
          </a:p>
          <a:p>
            <a:pPr lvl="1" algn="just">
              <a:spcAft>
                <a:spcPts val="1200"/>
              </a:spcAft>
              <a:buFont typeface="Wingdings" panose="05000000000000000000" pitchFamily="2" charset="2"/>
              <a:buChar char="Ø"/>
            </a:pPr>
            <a:r>
              <a:rPr lang="en-GB" dirty="0" smtClean="0">
                <a:latin typeface="Maven Pro SemiBold"/>
                <a:ea typeface="Maven Pro SemiBold"/>
                <a:cs typeface="Maven Pro SemiBold"/>
                <a:sym typeface="Maven Pro SemiBold"/>
              </a:rPr>
              <a:t>Study of structural parts of human brain </a:t>
            </a:r>
            <a:endParaRPr lang="en-GB" dirty="0">
              <a:latin typeface="Maven Pro SemiBold"/>
              <a:ea typeface="Maven Pro SemiBold"/>
              <a:cs typeface="Maven Pro SemiBold"/>
              <a:sym typeface="Maven Pro SemiBold"/>
            </a:endParaRPr>
          </a:p>
        </p:txBody>
      </p:sp>
      <p:pic>
        <p:nvPicPr>
          <p:cNvPr id="6" name="Picture 5"/>
          <p:cNvPicPr>
            <a:picLocks noChangeAspect="1"/>
          </p:cNvPicPr>
          <p:nvPr/>
        </p:nvPicPr>
        <p:blipFill>
          <a:blip r:embed="rId2"/>
          <a:stretch>
            <a:fillRect/>
          </a:stretch>
        </p:blipFill>
        <p:spPr>
          <a:xfrm>
            <a:off x="2614823" y="3502440"/>
            <a:ext cx="4036989" cy="31548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3"/>
          <a:stretch>
            <a:fillRect/>
          </a:stretch>
        </p:blipFill>
        <p:spPr>
          <a:xfrm>
            <a:off x="6881862" y="3523786"/>
            <a:ext cx="3933644" cy="30552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5951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7;p16">
            <a:extLst>
              <a:ext uri="{FF2B5EF4-FFF2-40B4-BE49-F238E27FC236}">
                <a16:creationId xmlns:a16="http://schemas.microsoft.com/office/drawing/2014/main" xmlns="" id="{60C77750-4C92-F6A3-2001-6EB9DB59FC95}"/>
              </a:ext>
            </a:extLst>
          </p:cNvPr>
          <p:cNvSpPr txBox="1">
            <a:spLocks noGrp="1"/>
          </p:cNvSpPr>
          <p:nvPr>
            <p:ph type="title"/>
          </p:nvPr>
        </p:nvSpPr>
        <p:spPr>
          <a:xfrm>
            <a:off x="2260236" y="790164"/>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Introduction &amp; Background</a:t>
            </a:r>
            <a:endParaRPr b="1" dirty="0"/>
          </a:p>
        </p:txBody>
      </p:sp>
      <p:sp>
        <p:nvSpPr>
          <p:cNvPr id="5" name="Google Shape;298;p16">
            <a:extLst>
              <a:ext uri="{FF2B5EF4-FFF2-40B4-BE49-F238E27FC236}">
                <a16:creationId xmlns:a16="http://schemas.microsoft.com/office/drawing/2014/main" xmlns="" id="{50FC7021-3B05-8DF6-9C4E-63E45044E7B3}"/>
              </a:ext>
            </a:extLst>
          </p:cNvPr>
          <p:cNvSpPr txBox="1">
            <a:spLocks/>
          </p:cNvSpPr>
          <p:nvPr/>
        </p:nvSpPr>
        <p:spPr>
          <a:xfrm>
            <a:off x="2260236" y="2006903"/>
            <a:ext cx="8712564" cy="3674672"/>
          </a:xfrm>
          <a:prstGeom prst="rect">
            <a:avLst/>
          </a:prstGeom>
        </p:spPr>
        <p:txBody>
          <a:bodyPr spcFirstLastPara="1" vert="horz" wrap="square" lIns="91425" tIns="91425" rIns="91425" bIns="91425"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spcAft>
                <a:spcPts val="1200"/>
              </a:spcAft>
              <a:buFont typeface="Arial" panose="020B0604020202020204" pitchFamily="34" charset="0"/>
              <a:buChar char="•"/>
            </a:pPr>
            <a:r>
              <a:rPr lang="en-GB" sz="2800" dirty="0">
                <a:latin typeface="Maven Pro SemiBold"/>
                <a:ea typeface="Maven Pro SemiBold"/>
                <a:cs typeface="Maven Pro SemiBold"/>
                <a:sym typeface="Maven Pro SemiBold"/>
              </a:rPr>
              <a:t>Physiology of Human Brain</a:t>
            </a:r>
          </a:p>
          <a:p>
            <a:pPr lvl="1" algn="just">
              <a:spcAft>
                <a:spcPts val="1200"/>
              </a:spcAft>
              <a:buFont typeface="Wingdings" panose="05000000000000000000" pitchFamily="2" charset="2"/>
              <a:buChar char="Ø"/>
            </a:pPr>
            <a:r>
              <a:rPr lang="en-GB" dirty="0" smtClean="0">
                <a:latin typeface="Maven Pro SemiBold"/>
                <a:ea typeface="Maven Pro SemiBold"/>
                <a:cs typeface="Maven Pro SemiBold"/>
                <a:sym typeface="Maven Pro SemiBold"/>
              </a:rPr>
              <a:t>Study of functions and activities of human brain </a:t>
            </a:r>
            <a:endParaRPr lang="en-GB" dirty="0">
              <a:latin typeface="Maven Pro SemiBold"/>
              <a:ea typeface="Maven Pro SemiBold"/>
              <a:cs typeface="Maven Pro SemiBold"/>
              <a:sym typeface="Maven Pro SemiBold"/>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029" y="3682972"/>
            <a:ext cx="5924923" cy="2912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00628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7;p16">
            <a:extLst>
              <a:ext uri="{FF2B5EF4-FFF2-40B4-BE49-F238E27FC236}">
                <a16:creationId xmlns:a16="http://schemas.microsoft.com/office/drawing/2014/main" xmlns="" id="{60C77750-4C92-F6A3-2001-6EB9DB59FC95}"/>
              </a:ext>
            </a:extLst>
          </p:cNvPr>
          <p:cNvSpPr txBox="1">
            <a:spLocks noGrp="1"/>
          </p:cNvSpPr>
          <p:nvPr>
            <p:ph type="title"/>
          </p:nvPr>
        </p:nvSpPr>
        <p:spPr>
          <a:xfrm>
            <a:off x="2260236" y="790164"/>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Introduction &amp; Background</a:t>
            </a:r>
            <a:endParaRPr b="1" dirty="0"/>
          </a:p>
        </p:txBody>
      </p:sp>
      <p:sp>
        <p:nvSpPr>
          <p:cNvPr id="5" name="Google Shape;298;p16">
            <a:extLst>
              <a:ext uri="{FF2B5EF4-FFF2-40B4-BE49-F238E27FC236}">
                <a16:creationId xmlns:a16="http://schemas.microsoft.com/office/drawing/2014/main" xmlns="" id="{50FC7021-3B05-8DF6-9C4E-63E45044E7B3}"/>
              </a:ext>
            </a:extLst>
          </p:cNvPr>
          <p:cNvSpPr txBox="1">
            <a:spLocks/>
          </p:cNvSpPr>
          <p:nvPr/>
        </p:nvSpPr>
        <p:spPr>
          <a:xfrm>
            <a:off x="2260236" y="2006903"/>
            <a:ext cx="8712564" cy="3674672"/>
          </a:xfrm>
          <a:prstGeom prst="rect">
            <a:avLst/>
          </a:prstGeom>
        </p:spPr>
        <p:txBody>
          <a:bodyPr spcFirstLastPara="1" vert="horz" wrap="square" lIns="91425" tIns="91425" rIns="91425" bIns="91425"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spcAft>
                <a:spcPts val="1200"/>
              </a:spcAft>
              <a:buFont typeface="Arial" panose="020B0604020202020204" pitchFamily="34" charset="0"/>
              <a:buChar char="•"/>
            </a:pPr>
            <a:r>
              <a:rPr lang="en-GB" sz="2800" dirty="0">
                <a:latin typeface="Maven Pro SemiBold"/>
                <a:ea typeface="Maven Pro SemiBold"/>
                <a:cs typeface="Maven Pro SemiBold"/>
                <a:sym typeface="Maven Pro SemiBold"/>
              </a:rPr>
              <a:t>Morphology </a:t>
            </a:r>
            <a:r>
              <a:rPr lang="en-GB" sz="2800" dirty="0">
                <a:latin typeface="Maven Pro SemiBold"/>
                <a:ea typeface="Maven Pro SemiBold"/>
                <a:cs typeface="Maven Pro SemiBold"/>
                <a:sym typeface="Maven Pro SemiBold"/>
              </a:rPr>
              <a:t>of </a:t>
            </a:r>
            <a:r>
              <a:rPr lang="en-GB" sz="2800" dirty="0">
                <a:latin typeface="Maven Pro SemiBold"/>
                <a:ea typeface="Maven Pro SemiBold"/>
                <a:cs typeface="Maven Pro SemiBold"/>
                <a:sym typeface="Maven Pro SemiBold"/>
              </a:rPr>
              <a:t>Human Brain</a:t>
            </a:r>
          </a:p>
          <a:p>
            <a:pPr lvl="1" algn="just">
              <a:spcAft>
                <a:spcPts val="1200"/>
              </a:spcAft>
              <a:buFont typeface="Wingdings" panose="05000000000000000000" pitchFamily="2" charset="2"/>
              <a:buChar char="Ø"/>
            </a:pPr>
            <a:r>
              <a:rPr lang="en-GB" dirty="0">
                <a:latin typeface="Maven Pro SemiBold"/>
                <a:ea typeface="Maven Pro SemiBold"/>
                <a:cs typeface="Maven Pro SemiBold"/>
                <a:sym typeface="Maven Pro SemiBold"/>
              </a:rPr>
              <a:t>study of the structural measures of the brain, e.g., volume and shape</a:t>
            </a:r>
          </a:p>
        </p:txBody>
      </p:sp>
      <p:pic>
        <p:nvPicPr>
          <p:cNvPr id="2" name="Picture 1"/>
          <p:cNvPicPr>
            <a:picLocks noChangeAspect="1"/>
          </p:cNvPicPr>
          <p:nvPr/>
        </p:nvPicPr>
        <p:blipFill rotWithShape="1">
          <a:blip r:embed="rId2"/>
          <a:srcRect l="3646" t="11370" r="4884" b="10567"/>
          <a:stretch/>
        </p:blipFill>
        <p:spPr>
          <a:xfrm>
            <a:off x="2770094" y="3519187"/>
            <a:ext cx="6338047" cy="23798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030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299</TotalTime>
  <Words>711</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Algerian</vt:lpstr>
      <vt:lpstr>Arial</vt:lpstr>
      <vt:lpstr>Calibri</vt:lpstr>
      <vt:lpstr>Calibri Light</vt:lpstr>
      <vt:lpstr>Comic Sans MS</vt:lpstr>
      <vt:lpstr>Corbel</vt:lpstr>
      <vt:lpstr>Maven Pro SemiBold</vt:lpstr>
      <vt:lpstr>Times New Roman</vt:lpstr>
      <vt:lpstr>Wingdings</vt:lpstr>
      <vt:lpstr>Parallax</vt:lpstr>
      <vt:lpstr>PowerPoint Presentation</vt:lpstr>
      <vt:lpstr>Our Team</vt:lpstr>
      <vt:lpstr>Agenda</vt:lpstr>
      <vt:lpstr>Introduction &amp; Background</vt:lpstr>
      <vt:lpstr>Introduction &amp; Background</vt:lpstr>
      <vt:lpstr>Introduction &amp; Background</vt:lpstr>
      <vt:lpstr>Introduction &amp; Background</vt:lpstr>
      <vt:lpstr>Introduction &amp; Background</vt:lpstr>
      <vt:lpstr>Introduction &amp; Background</vt:lpstr>
      <vt:lpstr>Problem Statement</vt:lpstr>
      <vt:lpstr>Proposed Solution</vt:lpstr>
      <vt:lpstr>Objectives</vt:lpstr>
      <vt:lpstr>Literature Review</vt:lpstr>
      <vt:lpstr>Literature Review</vt:lpstr>
      <vt:lpstr>Scope of the Project </vt:lpstr>
      <vt:lpstr>Methodology </vt:lpstr>
      <vt:lpstr>Methodology</vt:lpstr>
      <vt:lpstr>Proposed Solution and Expected Results</vt:lpstr>
      <vt:lpstr>Work Division</vt:lpstr>
      <vt:lpstr>Gantt Chart</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Mobile Application  for Learning Human Brain</dc:title>
  <dc:creator>Mir Mujeeb</dc:creator>
  <cp:lastModifiedBy>Microsoft account</cp:lastModifiedBy>
  <cp:revision>11</cp:revision>
  <dcterms:created xsi:type="dcterms:W3CDTF">2022-11-13T09:20:27Z</dcterms:created>
  <dcterms:modified xsi:type="dcterms:W3CDTF">2022-11-13T16:30:48Z</dcterms:modified>
</cp:coreProperties>
</file>