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6540503" y="0"/>
            <a:ext cx="5651496" cy="6858000"/>
          </a:xfrm>
          <a:custGeom>
            <a:rect b="b" l="l" r="r" t="t"/>
            <a:pathLst>
              <a:path extrusionOk="0" h="6858000" w="4238622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256868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62136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3" name="Google Shape;23;p2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>
  <p:cSld name="Two Pictures with Captio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9" name="Google Shape;89;p12"/>
          <p:cNvSpPr/>
          <p:nvPr>
            <p:ph idx="2" type="pic"/>
          </p:nvPr>
        </p:nvSpPr>
        <p:spPr>
          <a:xfrm>
            <a:off x="1298448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371273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" id="91" name="Google Shape;91;p12"/>
          <p:cNvSpPr/>
          <p:nvPr>
            <p:ph idx="3" type="pic"/>
          </p:nvPr>
        </p:nvSpPr>
        <p:spPr>
          <a:xfrm>
            <a:off x="6324600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4" type="body"/>
          </p:nvPr>
        </p:nvSpPr>
        <p:spPr>
          <a:xfrm>
            <a:off x="6412954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 rot="5400000">
            <a:off x="3924300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 rot="5400000">
            <a:off x="7644754" y="2912364"/>
            <a:ext cx="5486400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 rot="5400000">
            <a:off x="2540577" y="-559377"/>
            <a:ext cx="5486400" cy="797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728209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40" name="Google Shape;40;p5"/>
          <p:cNvSpPr/>
          <p:nvPr>
            <p:ph idx="2" type="pic"/>
          </p:nvPr>
        </p:nvSpPr>
        <p:spPr>
          <a:xfrm>
            <a:off x="4724400" y="1828801"/>
            <a:ext cx="617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8429022" y="0"/>
            <a:ext cx="3762978" cy="6858000"/>
          </a:xfrm>
          <a:custGeom>
            <a:rect b="b" l="l" r="r" t="t"/>
            <a:pathLst>
              <a:path extrusionOk="0" h="6858000" w="3762978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145385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7950653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1295400" y="45720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9622368" y="0"/>
            <a:ext cx="2569632" cy="6858000"/>
          </a:xfrm>
          <a:custGeom>
            <a:rect b="b" l="l" r="r" t="t"/>
            <a:pathLst>
              <a:path extrusionOk="0" h="6858000" w="1927224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9237132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rotWithShape="0" algn="l" dist="50800">
              <a:srgbClr val="000000">
                <a:alpha val="2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rotWithShape="0" algn="l" dist="50800">
              <a:srgbClr val="000000">
                <a:alpha val="2431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1295398" y="2914650"/>
            <a:ext cx="804672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295398" y="4589463"/>
            <a:ext cx="8046718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324600" y="1828799"/>
            <a:ext cx="4572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2954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63246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405414" y="966612"/>
            <a:ext cx="5690586" cy="1600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Cotton Quality Analysis &amp; Classification System using Digital Images</a:t>
            </a:r>
            <a:endParaRPr/>
          </a:p>
        </p:txBody>
      </p:sp>
      <p:pic>
        <p:nvPicPr>
          <p:cNvPr id="117" name="Google Shape;117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029" y="1"/>
            <a:ext cx="54449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706597" y="3670301"/>
            <a:ext cx="5050736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1BA3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Anand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BA3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Navesh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 cap="none" strike="noStrike">
                <a:solidFill>
                  <a:srgbClr val="EF79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Ghulam Murtaza Memon</a:t>
            </a:r>
            <a:endParaRPr b="0" i="0" sz="2400" u="none" cap="none" strike="noStrike">
              <a:solidFill>
                <a:srgbClr val="EF79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Proposed Timeline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23" y="2236374"/>
            <a:ext cx="11502407" cy="39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295400" y="349548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100000"/>
              <a:buFont typeface="Arial"/>
              <a:buNone/>
            </a:pPr>
            <a:r>
              <a:rPr b="1" lang="en-US" sz="7200">
                <a:solidFill>
                  <a:srgbClr val="2C2C2C"/>
                </a:solidFill>
              </a:rPr>
              <a:t>Thank You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Introduction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2928"/>
            <a:ext cx="3937038" cy="386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7480" y="3000652"/>
            <a:ext cx="3937038" cy="390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4961" y="3000652"/>
            <a:ext cx="3937038" cy="387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648069" y="2223575"/>
            <a:ext cx="20951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Cotton Fiber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989251" y="2223575"/>
            <a:ext cx="2015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Cotton Lint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948690" y="2223575"/>
            <a:ext cx="2015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Cotton Seed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-US" sz="3600"/>
              <a:t>Quality Checking of Cotton in Ginning Factories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245704" y="1828800"/>
            <a:ext cx="9650896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Three Main Factors:</a:t>
            </a:r>
            <a:endParaRPr/>
          </a:p>
          <a:p>
            <a:pPr indent="-514348" lvl="1" marL="8343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Color quality</a:t>
            </a:r>
            <a:endParaRPr/>
          </a:p>
          <a:p>
            <a:pPr indent="-514348" lvl="1" marL="83438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Moisture Measurement</a:t>
            </a:r>
            <a:endParaRPr/>
          </a:p>
          <a:p>
            <a:pPr indent="-457200" lvl="1" marL="7772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Ratio of Cotton Lint and Seed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Color Quality </a:t>
            </a:r>
            <a:endParaRPr/>
          </a:p>
        </p:txBody>
      </p:sp>
      <p:pic>
        <p:nvPicPr>
          <p:cNvPr descr="A picture containing rice, food, flour&#10;&#10;Description automatically generated" id="141" name="Google Shape;14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2" y="2716566"/>
            <a:ext cx="2803126" cy="3886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ss, outdoor, field, rug&#10;&#10;Description automatically generated"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6518" y="2716566"/>
            <a:ext cx="2803126" cy="38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9643" y="2716565"/>
            <a:ext cx="2803127" cy="3886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oppings&#10;&#10;Description automatically generated"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42771" y="2716566"/>
            <a:ext cx="2839369" cy="3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003176" y="2139518"/>
            <a:ext cx="18243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and Dry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972758" y="2139518"/>
            <a:ext cx="1504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622741" y="2139518"/>
            <a:ext cx="1686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9454718" y="2139518"/>
            <a:ext cx="1947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Dodh and rainy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Moisture Measurement</a:t>
            </a:r>
            <a:endParaRPr/>
          </a:p>
        </p:txBody>
      </p:sp>
      <p:pic>
        <p:nvPicPr>
          <p:cNvPr descr="A picture containing device&#10;&#10;Description automatically generated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9273" y="1560029"/>
            <a:ext cx="6496051" cy="52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278296" y="1828799"/>
            <a:ext cx="5181600" cy="449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Manual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sample of cotton is weighted, then dried.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dried cotton of that sample is again weighted. </a:t>
            </a:r>
            <a:endParaRPr/>
          </a:p>
          <a:p>
            <a:pPr indent="-209550" lvl="2" marL="1200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Automatic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Expensive in repairment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Price around 90,000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Ratio of Cotton Lint and Cotton Seed</a:t>
            </a:r>
            <a:endParaRPr/>
          </a:p>
        </p:txBody>
      </p:sp>
      <p:pic>
        <p:nvPicPr>
          <p:cNvPr descr="A picture containing device&#10;&#10;Description automatically generated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9274" y="1557866"/>
            <a:ext cx="6562726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530086" y="2485518"/>
            <a:ext cx="4505740" cy="2504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sample(1 kg) cotton lint and cotton seeds are separated by small ginning machine.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weight of a separate entity is done to estimate the  percentage of ratio.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Problem Statement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The manual quality checking process of cotton</a:t>
            </a:r>
            <a:endParaRPr/>
          </a:p>
          <a:p>
            <a:pPr indent="0" lvl="1" marL="3200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Problems: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 consuming in drying and ginning a sample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Expensive in terms of hiring quality checker and machine repairment. 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Require experience for the classification and estimation.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Proposed Solution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Image processing for ratio of seeds in a cotton sample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Classification model for Cotton quality grading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Sensor development for moisture measurement in cotton (It can be future work)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/>
              <a:t>Why This System?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Automate the quality checking process of cotton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Time efficient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Cost effective 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Beneficial for new ginners.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les Direction 16X9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