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20"/>
  </p:notesMasterIdLst>
  <p:handoutMasterIdLst>
    <p:handoutMasterId r:id="rId21"/>
  </p:handoutMasterIdLst>
  <p:sldIdLst>
    <p:sldId id="295" r:id="rId5"/>
    <p:sldId id="268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96" r:id="rId17"/>
    <p:sldId id="293" r:id="rId18"/>
    <p:sldId id="2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E850"/>
    <a:srgbClr val="FBEC2F"/>
    <a:srgbClr val="4584FC"/>
    <a:srgbClr val="3940F9"/>
    <a:srgbClr val="B0236E"/>
    <a:srgbClr val="4AA6FB"/>
    <a:srgbClr val="4BAAFE"/>
    <a:srgbClr val="A86ED4"/>
    <a:srgbClr val="ED8BD8"/>
    <a:srgbClr val="E34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87"/>
  </p:normalViewPr>
  <p:slideViewPr>
    <p:cSldViewPr snapToGrid="0" snapToObjects="1">
      <p:cViewPr varScale="1">
        <p:scale>
          <a:sx n="89" d="100"/>
          <a:sy n="89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handoutMaster" Target="handoutMasters/handoutMaster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notesMaster" Target="notesMasters/notes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heme" Target="theme/theme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viewProps" Target="view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3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40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73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34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13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83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2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1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02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9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68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95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14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2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0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B530CB-3B76-40B8-9469-D1D67E9379CD}"/>
              </a:ext>
            </a:extLst>
          </p:cNvPr>
          <p:cNvSpPr/>
          <p:nvPr/>
        </p:nvSpPr>
        <p:spPr>
          <a:xfrm>
            <a:off x="-1" y="0"/>
            <a:ext cx="12192001" cy="6879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CD6BEF-379A-4494-A8A5-44D0104E599A}"/>
              </a:ext>
            </a:extLst>
          </p:cNvPr>
          <p:cNvSpPr/>
          <p:nvPr/>
        </p:nvSpPr>
        <p:spPr>
          <a:xfrm>
            <a:off x="10848048" y="-728570"/>
            <a:ext cx="2251881" cy="2251881"/>
          </a:xfrm>
          <a:prstGeom prst="ellipse">
            <a:avLst/>
          </a:prstGeom>
          <a:noFill/>
          <a:ln w="317500">
            <a:solidFill>
              <a:srgbClr val="458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8994F-80E5-432D-ACC3-B08000400751}"/>
              </a:ext>
            </a:extLst>
          </p:cNvPr>
          <p:cNvSpPr/>
          <p:nvPr/>
        </p:nvSpPr>
        <p:spPr>
          <a:xfrm>
            <a:off x="-1220001" y="4252873"/>
            <a:ext cx="3084897" cy="3084897"/>
          </a:xfrm>
          <a:prstGeom prst="ellipse">
            <a:avLst/>
          </a:prstGeom>
          <a:noFill/>
          <a:ln w="3175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C6DB8-7D52-4A72-A051-2BFEF0CC54A2}"/>
              </a:ext>
            </a:extLst>
          </p:cNvPr>
          <p:cNvSpPr txBox="1"/>
          <p:nvPr/>
        </p:nvSpPr>
        <p:spPr>
          <a:xfrm>
            <a:off x="3140241" y="2302497"/>
            <a:ext cx="62684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4584FC"/>
                </a:solidFill>
                <a:latin typeface="Abadi" panose="020B0604020104020204" pitchFamily="34" charset="0"/>
              </a:rPr>
              <a:t>DigiSchools</a:t>
            </a:r>
          </a:p>
          <a:p>
            <a:pPr algn="ctr"/>
            <a:endParaRPr lang="en-US" sz="3600" dirty="0">
              <a:solidFill>
                <a:srgbClr val="4584FC"/>
              </a:solidFill>
              <a:latin typeface="Abadi" panose="020B0604020104020204" pitchFamily="34" charset="0"/>
            </a:endParaRPr>
          </a:p>
          <a:p>
            <a:pPr algn="ctr"/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FYP Project</a:t>
            </a:r>
          </a:p>
        </p:txBody>
      </p:sp>
    </p:spTree>
    <p:extLst>
      <p:ext uri="{BB962C8B-B14F-4D97-AF65-F5344CB8AC3E}">
        <p14:creationId xmlns:p14="http://schemas.microsoft.com/office/powerpoint/2010/main" val="400772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B530CB-3B76-40B8-9469-D1D67E9379C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3D755-A1E6-4484-8BF9-A813FE63757C}"/>
              </a:ext>
            </a:extLst>
          </p:cNvPr>
          <p:cNvSpPr txBox="1"/>
          <p:nvPr/>
        </p:nvSpPr>
        <p:spPr>
          <a:xfrm>
            <a:off x="674203" y="458759"/>
            <a:ext cx="454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Technology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E22CA-8D38-4019-A2D3-3EEA8FB4D09C}"/>
              </a:ext>
            </a:extLst>
          </p:cNvPr>
          <p:cNvSpPr/>
          <p:nvPr/>
        </p:nvSpPr>
        <p:spPr>
          <a:xfrm>
            <a:off x="813335" y="1229846"/>
            <a:ext cx="1299845" cy="45719"/>
          </a:xfrm>
          <a:prstGeom prst="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CD6BEF-379A-4494-A8A5-44D0104E599A}"/>
              </a:ext>
            </a:extLst>
          </p:cNvPr>
          <p:cNvSpPr/>
          <p:nvPr/>
        </p:nvSpPr>
        <p:spPr>
          <a:xfrm>
            <a:off x="10848048" y="-728570"/>
            <a:ext cx="2251881" cy="2251881"/>
          </a:xfrm>
          <a:prstGeom prst="ellipse">
            <a:avLst/>
          </a:prstGeom>
          <a:noFill/>
          <a:ln w="317500">
            <a:solidFill>
              <a:srgbClr val="458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actJS Architecture (1 of 3): Configuring React">
            <a:extLst>
              <a:ext uri="{FF2B5EF4-FFF2-40B4-BE49-F238E27FC236}">
                <a16:creationId xmlns:a16="http://schemas.microsoft.com/office/drawing/2014/main" id="{F0565F9C-3200-4C44-A7B0-08006ED14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74" y="1001391"/>
            <a:ext cx="3918273" cy="225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 - Wikipedia">
            <a:extLst>
              <a:ext uri="{FF2B5EF4-FFF2-40B4-BE49-F238E27FC236}">
                <a16:creationId xmlns:a16="http://schemas.microsoft.com/office/drawing/2014/main" id="{E0964B49-1432-454D-9521-217EBAC97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09" y="3783404"/>
            <a:ext cx="3681721" cy="225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53D24BF8-7818-4873-AF56-D716A1A4EB72}"/>
              </a:ext>
            </a:extLst>
          </p:cNvPr>
          <p:cNvSpPr/>
          <p:nvPr/>
        </p:nvSpPr>
        <p:spPr>
          <a:xfrm>
            <a:off x="8356710" y="2876672"/>
            <a:ext cx="725214" cy="787957"/>
          </a:xfrm>
          <a:prstGeom prst="mathPlus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91C0AA-9DD6-429F-ABF4-AC115D0189E2}"/>
              </a:ext>
            </a:extLst>
          </p:cNvPr>
          <p:cNvSpPr/>
          <p:nvPr/>
        </p:nvSpPr>
        <p:spPr>
          <a:xfrm>
            <a:off x="-2110338" y="5107109"/>
            <a:ext cx="3084897" cy="3084897"/>
          </a:xfrm>
          <a:prstGeom prst="ellipse">
            <a:avLst/>
          </a:prstGeom>
          <a:noFill/>
          <a:ln w="3175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4C0EF7-4137-4195-8221-BDA877FC8801}"/>
              </a:ext>
            </a:extLst>
          </p:cNvPr>
          <p:cNvSpPr txBox="1"/>
          <p:nvPr/>
        </p:nvSpPr>
        <p:spPr>
          <a:xfrm>
            <a:off x="813335" y="1692166"/>
            <a:ext cx="44088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React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JS Library to create UI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Virtual DOM</a:t>
            </a:r>
          </a:p>
          <a:p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r>
              <a:rPr 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Node JS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Non-Blocking Mechanism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Super-Fast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Asynchronous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Easy to learn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Less Development Time</a:t>
            </a:r>
          </a:p>
          <a:p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0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B530CB-3B76-40B8-9469-D1D67E9379C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3D755-A1E6-4484-8BF9-A813FE63757C}"/>
              </a:ext>
            </a:extLst>
          </p:cNvPr>
          <p:cNvSpPr txBox="1"/>
          <p:nvPr/>
        </p:nvSpPr>
        <p:spPr>
          <a:xfrm>
            <a:off x="674203" y="458759"/>
            <a:ext cx="594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Milestones and Deliverables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E22CA-8D38-4019-A2D3-3EEA8FB4D09C}"/>
              </a:ext>
            </a:extLst>
          </p:cNvPr>
          <p:cNvSpPr/>
          <p:nvPr/>
        </p:nvSpPr>
        <p:spPr>
          <a:xfrm>
            <a:off x="813335" y="1229846"/>
            <a:ext cx="1299845" cy="45719"/>
          </a:xfrm>
          <a:prstGeom prst="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CD6BEF-379A-4494-A8A5-44D0104E599A}"/>
              </a:ext>
            </a:extLst>
          </p:cNvPr>
          <p:cNvSpPr/>
          <p:nvPr/>
        </p:nvSpPr>
        <p:spPr>
          <a:xfrm>
            <a:off x="10848048" y="-728570"/>
            <a:ext cx="2251881" cy="2251881"/>
          </a:xfrm>
          <a:prstGeom prst="ellipse">
            <a:avLst/>
          </a:prstGeom>
          <a:noFill/>
          <a:ln w="317500">
            <a:solidFill>
              <a:srgbClr val="458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1BF22-6F1F-4734-9F08-833C0536F0B1}"/>
              </a:ext>
            </a:extLst>
          </p:cNvPr>
          <p:cNvSpPr/>
          <p:nvPr/>
        </p:nvSpPr>
        <p:spPr>
          <a:xfrm>
            <a:off x="813335" y="1681655"/>
            <a:ext cx="2907327" cy="840828"/>
          </a:xfrm>
          <a:prstGeom prst="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Abstract Defense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F69319-028F-43F7-B65C-26754D2F46D5}"/>
              </a:ext>
            </a:extLst>
          </p:cNvPr>
          <p:cNvSpPr/>
          <p:nvPr/>
        </p:nvSpPr>
        <p:spPr>
          <a:xfrm>
            <a:off x="5864771" y="1739462"/>
            <a:ext cx="2238704" cy="725214"/>
          </a:xfrm>
          <a:prstGeom prst="roundRect">
            <a:avLst/>
          </a:prstGeom>
          <a:solidFill>
            <a:schemeClr val="tx1"/>
          </a:solidFill>
          <a:ln>
            <a:solidFill>
              <a:srgbClr val="458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Project Abstract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Document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ACB6-DB62-4D02-8BF9-55026DE874D4}"/>
              </a:ext>
            </a:extLst>
          </p:cNvPr>
          <p:cNvSpPr/>
          <p:nvPr/>
        </p:nvSpPr>
        <p:spPr>
          <a:xfrm>
            <a:off x="813335" y="2891787"/>
            <a:ext cx="2907327" cy="840828"/>
          </a:xfrm>
          <a:prstGeom prst="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Proposal Defense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1B7994-D749-490B-9BE1-4330B0CA607A}"/>
              </a:ext>
            </a:extLst>
          </p:cNvPr>
          <p:cNvSpPr/>
          <p:nvPr/>
        </p:nvSpPr>
        <p:spPr>
          <a:xfrm>
            <a:off x="5864771" y="2949594"/>
            <a:ext cx="2238704" cy="725214"/>
          </a:xfrm>
          <a:prstGeom prst="roundRect">
            <a:avLst/>
          </a:prstGeom>
          <a:solidFill>
            <a:schemeClr val="tx1"/>
          </a:solidFill>
          <a:ln>
            <a:solidFill>
              <a:srgbClr val="458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Project Proposal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Document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F5278B-B49C-4820-96C8-CA965F84D193}"/>
              </a:ext>
            </a:extLst>
          </p:cNvPr>
          <p:cNvSpPr/>
          <p:nvPr/>
        </p:nvSpPr>
        <p:spPr>
          <a:xfrm>
            <a:off x="5864771" y="4159726"/>
            <a:ext cx="2238704" cy="725214"/>
          </a:xfrm>
          <a:prstGeom prst="roundRect">
            <a:avLst/>
          </a:prstGeom>
          <a:solidFill>
            <a:schemeClr val="tx1"/>
          </a:solidFill>
          <a:ln>
            <a:solidFill>
              <a:srgbClr val="458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SRS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5873EC-CF7A-4E40-99B4-AF46C96F22CA}"/>
              </a:ext>
            </a:extLst>
          </p:cNvPr>
          <p:cNvSpPr/>
          <p:nvPr/>
        </p:nvSpPr>
        <p:spPr>
          <a:xfrm>
            <a:off x="5864771" y="5369858"/>
            <a:ext cx="2238704" cy="725214"/>
          </a:xfrm>
          <a:prstGeom prst="roundRect">
            <a:avLst/>
          </a:prstGeom>
          <a:solidFill>
            <a:schemeClr val="tx1"/>
          </a:solidFill>
          <a:ln>
            <a:solidFill>
              <a:srgbClr val="458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Complete Software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System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F225D7-4909-41BF-9151-30C3B2F3ED13}"/>
              </a:ext>
            </a:extLst>
          </p:cNvPr>
          <p:cNvSpPr/>
          <p:nvPr/>
        </p:nvSpPr>
        <p:spPr>
          <a:xfrm>
            <a:off x="8609344" y="4159726"/>
            <a:ext cx="2238704" cy="725214"/>
          </a:xfrm>
          <a:prstGeom prst="roundRect">
            <a:avLst/>
          </a:prstGeom>
          <a:solidFill>
            <a:schemeClr val="tx1"/>
          </a:solidFill>
          <a:ln>
            <a:solidFill>
              <a:srgbClr val="458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SDS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B29296-06AE-4139-B29F-CB33E984E029}"/>
              </a:ext>
            </a:extLst>
          </p:cNvPr>
          <p:cNvSpPr/>
          <p:nvPr/>
        </p:nvSpPr>
        <p:spPr>
          <a:xfrm>
            <a:off x="8609344" y="5369858"/>
            <a:ext cx="2238704" cy="725214"/>
          </a:xfrm>
          <a:prstGeom prst="roundRect">
            <a:avLst/>
          </a:prstGeom>
          <a:solidFill>
            <a:schemeClr val="tx1"/>
          </a:solidFill>
          <a:ln>
            <a:solidFill>
              <a:srgbClr val="458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Final Report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3148CA-86C4-4C91-8606-DECD018CD132}"/>
              </a:ext>
            </a:extLst>
          </p:cNvPr>
          <p:cNvCxnSpPr>
            <a:endCxn id="7" idx="1"/>
          </p:cNvCxnSpPr>
          <p:nvPr/>
        </p:nvCxnSpPr>
        <p:spPr>
          <a:xfrm>
            <a:off x="3720662" y="2102069"/>
            <a:ext cx="21441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3EDE386-9A1F-42DF-8075-68F52D53B460}"/>
              </a:ext>
            </a:extLst>
          </p:cNvPr>
          <p:cNvSpPr/>
          <p:nvPr/>
        </p:nvSpPr>
        <p:spPr>
          <a:xfrm>
            <a:off x="-1220001" y="4252873"/>
            <a:ext cx="3084897" cy="3084897"/>
          </a:xfrm>
          <a:prstGeom prst="ellipse">
            <a:avLst/>
          </a:prstGeom>
          <a:noFill/>
          <a:ln w="3175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770F7D-B921-4B7A-8AE5-A27658AA01E4}"/>
              </a:ext>
            </a:extLst>
          </p:cNvPr>
          <p:cNvCxnSpPr/>
          <p:nvPr/>
        </p:nvCxnSpPr>
        <p:spPr>
          <a:xfrm>
            <a:off x="3720662" y="3312201"/>
            <a:ext cx="21441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CE3D9D-2F29-4FF4-BB41-743E4C0715D2}"/>
              </a:ext>
            </a:extLst>
          </p:cNvPr>
          <p:cNvCxnSpPr/>
          <p:nvPr/>
        </p:nvCxnSpPr>
        <p:spPr>
          <a:xfrm>
            <a:off x="3720661" y="4522333"/>
            <a:ext cx="21441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D2EBFB-392A-4A29-BD4D-789BEFC68D96}"/>
              </a:ext>
            </a:extLst>
          </p:cNvPr>
          <p:cNvCxnSpPr/>
          <p:nvPr/>
        </p:nvCxnSpPr>
        <p:spPr>
          <a:xfrm>
            <a:off x="3720662" y="5740605"/>
            <a:ext cx="21441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2D9997-47B1-48B3-8871-C028C67223C2}"/>
              </a:ext>
            </a:extLst>
          </p:cNvPr>
          <p:cNvCxnSpPr>
            <a:cxnSpLocks/>
          </p:cNvCxnSpPr>
          <p:nvPr/>
        </p:nvCxnSpPr>
        <p:spPr>
          <a:xfrm>
            <a:off x="8103475" y="5732465"/>
            <a:ext cx="505869" cy="8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6E3B8C-1BF8-4E22-A17A-2B5615A26ECD}"/>
              </a:ext>
            </a:extLst>
          </p:cNvPr>
          <p:cNvCxnSpPr>
            <a:cxnSpLocks/>
          </p:cNvCxnSpPr>
          <p:nvPr/>
        </p:nvCxnSpPr>
        <p:spPr>
          <a:xfrm>
            <a:off x="8103475" y="4522333"/>
            <a:ext cx="505869" cy="8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07332-960F-4C10-9545-B3E905C50F55}"/>
              </a:ext>
            </a:extLst>
          </p:cNvPr>
          <p:cNvSpPr/>
          <p:nvPr/>
        </p:nvSpPr>
        <p:spPr>
          <a:xfrm>
            <a:off x="813335" y="4101919"/>
            <a:ext cx="2907327" cy="840828"/>
          </a:xfrm>
          <a:prstGeom prst="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FYP-I (Mid Defense)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E3A8BF-54A0-4C4B-9CA9-B358BD3800AE}"/>
              </a:ext>
            </a:extLst>
          </p:cNvPr>
          <p:cNvSpPr/>
          <p:nvPr/>
        </p:nvSpPr>
        <p:spPr>
          <a:xfrm>
            <a:off x="813335" y="5312051"/>
            <a:ext cx="2907327" cy="840828"/>
          </a:xfrm>
          <a:prstGeom prst="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FYP-II (Final Defense)</a:t>
            </a:r>
          </a:p>
        </p:txBody>
      </p:sp>
    </p:spTree>
    <p:extLst>
      <p:ext uri="{BB962C8B-B14F-4D97-AF65-F5344CB8AC3E}">
        <p14:creationId xmlns:p14="http://schemas.microsoft.com/office/powerpoint/2010/main" val="282491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B530CB-3B76-40B8-9469-D1D67E9379C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3D755-A1E6-4484-8BF9-A813FE63757C}"/>
              </a:ext>
            </a:extLst>
          </p:cNvPr>
          <p:cNvSpPr txBox="1"/>
          <p:nvPr/>
        </p:nvSpPr>
        <p:spPr>
          <a:xfrm>
            <a:off x="674203" y="458759"/>
            <a:ext cx="594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Work Division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E22CA-8D38-4019-A2D3-3EEA8FB4D09C}"/>
              </a:ext>
            </a:extLst>
          </p:cNvPr>
          <p:cNvSpPr/>
          <p:nvPr/>
        </p:nvSpPr>
        <p:spPr>
          <a:xfrm>
            <a:off x="813335" y="1229846"/>
            <a:ext cx="1299845" cy="45719"/>
          </a:xfrm>
          <a:prstGeom prst="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CD6BEF-379A-4494-A8A5-44D0104E599A}"/>
              </a:ext>
            </a:extLst>
          </p:cNvPr>
          <p:cNvSpPr/>
          <p:nvPr/>
        </p:nvSpPr>
        <p:spPr>
          <a:xfrm>
            <a:off x="10848048" y="-728570"/>
            <a:ext cx="2251881" cy="2251881"/>
          </a:xfrm>
          <a:prstGeom prst="ellipse">
            <a:avLst/>
          </a:prstGeom>
          <a:noFill/>
          <a:ln w="317500">
            <a:solidFill>
              <a:srgbClr val="458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FEFC99-0E50-4543-96F2-A8EF3290CD88}"/>
              </a:ext>
            </a:extLst>
          </p:cNvPr>
          <p:cNvSpPr/>
          <p:nvPr/>
        </p:nvSpPr>
        <p:spPr>
          <a:xfrm>
            <a:off x="-1220001" y="4252873"/>
            <a:ext cx="3084897" cy="3084897"/>
          </a:xfrm>
          <a:prstGeom prst="ellipse">
            <a:avLst/>
          </a:prstGeom>
          <a:noFill/>
          <a:ln w="3175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3">
            <a:extLst>
              <a:ext uri="{FF2B5EF4-FFF2-40B4-BE49-F238E27FC236}">
                <a16:creationId xmlns:a16="http://schemas.microsoft.com/office/drawing/2014/main" id="{14688347-CA4F-454C-8F79-E8D28D2B31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343406"/>
              </p:ext>
            </p:extLst>
          </p:nvPr>
        </p:nvGraphicFramePr>
        <p:xfrm>
          <a:off x="813334" y="1446041"/>
          <a:ext cx="9718031" cy="516092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828000">
                  <a:extLst>
                    <a:ext uri="{9D8B030D-6E8A-4147-A177-3AD203B41FA5}">
                      <a16:colId xmlns:a16="http://schemas.microsoft.com/office/drawing/2014/main" val="514166130"/>
                    </a:ext>
                  </a:extLst>
                </a:gridCol>
                <a:gridCol w="5890031">
                  <a:extLst>
                    <a:ext uri="{9D8B030D-6E8A-4147-A177-3AD203B41FA5}">
                      <a16:colId xmlns:a16="http://schemas.microsoft.com/office/drawing/2014/main" val="2070525159"/>
                    </a:ext>
                  </a:extLst>
                </a:gridCol>
              </a:tblGrid>
              <a:tr h="246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Abadi" panose="020B0604020104020204" pitchFamily="34" charset="0"/>
                        </a:rPr>
                        <a:t>Work Package/Activity Name</a:t>
                      </a:r>
                      <a:endParaRPr lang="en-US" sz="1000" b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01" marR="408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Group Member Name</a:t>
                      </a:r>
                      <a:endParaRPr lang="en-US" sz="1000" b="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01" marR="40801" marT="0" marB="0"/>
                </a:tc>
                <a:extLst>
                  <a:ext uri="{0D108BD9-81ED-4DB2-BD59-A6C34878D82A}">
                    <a16:rowId xmlns:a16="http://schemas.microsoft.com/office/drawing/2014/main" val="3431285977"/>
                  </a:ext>
                </a:extLst>
              </a:tr>
              <a:tr h="2076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Abadi" panose="020B0604020104020204" pitchFamily="34" charset="0"/>
                        </a:rPr>
                        <a:t>Project Proposal Document </a:t>
                      </a:r>
                      <a:endParaRPr lang="en-US" sz="1000" b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01" marR="408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Abadi" panose="020B0604020104020204" pitchFamily="34" charset="0"/>
                        </a:rPr>
                        <a:t>All Members</a:t>
                      </a:r>
                      <a:endParaRPr lang="en-US" sz="1000" b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01" marR="40801" marT="0" marB="0"/>
                </a:tc>
                <a:extLst>
                  <a:ext uri="{0D108BD9-81ED-4DB2-BD59-A6C34878D82A}">
                    <a16:rowId xmlns:a16="http://schemas.microsoft.com/office/drawing/2014/main" val="1024230849"/>
                  </a:ext>
                </a:extLst>
              </a:tr>
              <a:tr h="2712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Abadi" panose="020B0604020104020204" pitchFamily="34" charset="0"/>
                        </a:rPr>
                        <a:t>Software Requirement Document</a:t>
                      </a:r>
                      <a:endParaRPr lang="en-US" sz="1000" b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01" marR="408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Abadi" panose="020B0604020104020204" pitchFamily="34" charset="0"/>
                        </a:rPr>
                        <a:t>All Members</a:t>
                      </a:r>
                      <a:endParaRPr lang="en-US" sz="1000" b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01" marR="40801" marT="0" marB="0"/>
                </a:tc>
                <a:extLst>
                  <a:ext uri="{0D108BD9-81ED-4DB2-BD59-A6C34878D82A}">
                    <a16:rowId xmlns:a16="http://schemas.microsoft.com/office/drawing/2014/main" val="2433905833"/>
                  </a:ext>
                </a:extLst>
              </a:tr>
              <a:tr h="2076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Abadi" panose="020B0604020104020204" pitchFamily="34" charset="0"/>
                        </a:rPr>
                        <a:t>Software design Document</a:t>
                      </a:r>
                      <a:endParaRPr lang="en-US" sz="1000" b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01" marR="408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Abadi" panose="020B0604020104020204" pitchFamily="34" charset="0"/>
                        </a:rPr>
                        <a:t>All Members</a:t>
                      </a:r>
                      <a:endParaRPr lang="en-US" sz="1000" b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01" marR="40801" marT="0" marB="0"/>
                </a:tc>
                <a:extLst>
                  <a:ext uri="{0D108BD9-81ED-4DB2-BD59-A6C34878D82A}">
                    <a16:rowId xmlns:a16="http://schemas.microsoft.com/office/drawing/2014/main" val="2031345474"/>
                  </a:ext>
                </a:extLst>
              </a:tr>
              <a:tr h="274582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Abadi" panose="020B0604020104020204" pitchFamily="34" charset="0"/>
                        </a:rPr>
                        <a:t>Implementation (Front End Design, Back-end development, Database Design)</a:t>
                      </a:r>
                      <a:endParaRPr lang="en-US" sz="1000" b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01" marR="4080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38007"/>
                  </a:ext>
                </a:extLst>
              </a:tr>
              <a:tr h="988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b="0" dirty="0">
                        <a:effectLst/>
                        <a:latin typeface="Abadi" panose="020B0604020104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badi" panose="020B0604020104020204" pitchFamily="34" charset="0"/>
                        </a:rPr>
                        <a:t>Examination Module:</a:t>
                      </a:r>
                      <a:endParaRPr lang="en-US" sz="1400" b="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01" marR="408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Front End: Muhammad Saif Ibrahim, Sumra Bibi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Back End: Hafiz Abdul Rehman, Muhammad </a:t>
                      </a:r>
                      <a:r>
                        <a:rPr lang="en-US" sz="1000" b="0" dirty="0" err="1">
                          <a:effectLst/>
                          <a:latin typeface="Abadi" panose="020B0604020104020204" pitchFamily="34" charset="0"/>
                        </a:rPr>
                        <a:t>Daniyal</a:t>
                      </a:r>
                      <a:endParaRPr lang="en-US" sz="1000" b="0" dirty="0">
                        <a:effectLst/>
                        <a:latin typeface="Abadi" panose="020B0604020104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Database Design: Hafiz Abdul Rehman, Muhammad </a:t>
                      </a:r>
                      <a:r>
                        <a:rPr lang="en-US" sz="1000" b="0" dirty="0" err="1">
                          <a:effectLst/>
                          <a:latin typeface="Abadi" panose="020B0604020104020204" pitchFamily="34" charset="0"/>
                        </a:rPr>
                        <a:t>Daniyal</a:t>
                      </a:r>
                      <a:endParaRPr lang="en-US" sz="1000" b="0" dirty="0">
                        <a:effectLst/>
                        <a:latin typeface="Abadi" panose="020B0604020104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Unit Testing: Muhammad Saif Ibrahim, Sumra Bibi</a:t>
                      </a:r>
                      <a:endParaRPr lang="en-US" sz="1000" b="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01" marR="40801" marT="0" marB="0"/>
                </a:tc>
                <a:extLst>
                  <a:ext uri="{0D108BD9-81ED-4DB2-BD59-A6C34878D82A}">
                    <a16:rowId xmlns:a16="http://schemas.microsoft.com/office/drawing/2014/main" val="2839767870"/>
                  </a:ext>
                </a:extLst>
              </a:tr>
              <a:tr h="988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b="0" dirty="0">
                        <a:effectLst/>
                        <a:latin typeface="Abadi" panose="020B0604020104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badi" panose="020B0604020104020204" pitchFamily="34" charset="0"/>
                        </a:rPr>
                        <a:t>Attendance Module:</a:t>
                      </a:r>
                      <a:endParaRPr lang="en-US" sz="1400" b="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01" marR="408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Front End: Muhammad Saif Ibrahim, Sumra Bibi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Back End: Hafiz Abdul Rehman, Muhammad </a:t>
                      </a:r>
                      <a:r>
                        <a:rPr lang="en-US" sz="1000" b="0" dirty="0" err="1">
                          <a:effectLst/>
                          <a:latin typeface="Abadi" panose="020B0604020104020204" pitchFamily="34" charset="0"/>
                        </a:rPr>
                        <a:t>Daniyal</a:t>
                      </a:r>
                      <a:endParaRPr lang="en-US" sz="1000" b="0" dirty="0">
                        <a:effectLst/>
                        <a:latin typeface="Abadi" panose="020B0604020104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Database Design: Hafiz Abdul Rehman, Muhammad </a:t>
                      </a:r>
                      <a:r>
                        <a:rPr lang="en-US" sz="1000" b="0" dirty="0" err="1">
                          <a:effectLst/>
                          <a:latin typeface="Abadi" panose="020B0604020104020204" pitchFamily="34" charset="0"/>
                        </a:rPr>
                        <a:t>Daniyal</a:t>
                      </a:r>
                      <a:endParaRPr lang="en-US" sz="1000" b="0" dirty="0">
                        <a:effectLst/>
                        <a:latin typeface="Abadi" panose="020B0604020104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Unit Testing: Muhammad Saif Ibrahim, Sumra Bibi</a:t>
                      </a:r>
                      <a:endParaRPr lang="en-US" sz="1000" b="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01" marR="40801" marT="0" marB="0"/>
                </a:tc>
                <a:extLst>
                  <a:ext uri="{0D108BD9-81ED-4DB2-BD59-A6C34878D82A}">
                    <a16:rowId xmlns:a16="http://schemas.microsoft.com/office/drawing/2014/main" val="840001675"/>
                  </a:ext>
                </a:extLst>
              </a:tr>
              <a:tr h="988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b="0" dirty="0">
                        <a:effectLst/>
                        <a:latin typeface="Abadi" panose="020B0604020104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badi" panose="020B0604020104020204" pitchFamily="34" charset="0"/>
                        </a:rPr>
                        <a:t>LMS Module:</a:t>
                      </a:r>
                      <a:endParaRPr lang="en-US" sz="1400" b="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01" marR="408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Abadi" panose="020B0604020104020204" pitchFamily="34" charset="0"/>
                        </a:rPr>
                        <a:t>Front End: Hafiz Abdul Rehman, Muhammad Daniyal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Abadi" panose="020B0604020104020204" pitchFamily="34" charset="0"/>
                        </a:rPr>
                        <a:t>Back End: Muhammad Saif Ibrahim, Sumra Bibi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Abadi" panose="020B0604020104020204" pitchFamily="34" charset="0"/>
                        </a:rPr>
                        <a:t>Database Design: Muhammad Saif Ibrahim, Sumra Bibi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Abadi" panose="020B0604020104020204" pitchFamily="34" charset="0"/>
                        </a:rPr>
                        <a:t>Unit Testing: Muhammad Saif Ibrahim, Sumra Bibi</a:t>
                      </a:r>
                      <a:endParaRPr lang="en-US" sz="1000" b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01" marR="40801" marT="0" marB="0"/>
                </a:tc>
                <a:extLst>
                  <a:ext uri="{0D108BD9-81ED-4DB2-BD59-A6C34878D82A}">
                    <a16:rowId xmlns:a16="http://schemas.microsoft.com/office/drawing/2014/main" val="3721134415"/>
                  </a:ext>
                </a:extLst>
              </a:tr>
              <a:tr h="988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b="0" dirty="0">
                        <a:effectLst/>
                        <a:latin typeface="Abadi" panose="020B0604020104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badi" panose="020B0604020104020204" pitchFamily="34" charset="0"/>
                        </a:rPr>
                        <a:t>Admission Module:</a:t>
                      </a:r>
                      <a:endParaRPr lang="en-US" sz="1400" b="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01" marR="408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Front End: Hafiz Abdul </a:t>
                      </a:r>
                      <a:r>
                        <a:rPr lang="en-US" sz="1000" b="0" dirty="0" err="1">
                          <a:effectLst/>
                          <a:latin typeface="Abadi" panose="020B0604020104020204" pitchFamily="34" charset="0"/>
                        </a:rPr>
                        <a:t>Rehman</a:t>
                      </a: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, Muhammad </a:t>
                      </a:r>
                      <a:r>
                        <a:rPr lang="en-US" sz="1000" b="0" dirty="0" err="1">
                          <a:effectLst/>
                          <a:latin typeface="Abadi" panose="020B0604020104020204" pitchFamily="34" charset="0"/>
                        </a:rPr>
                        <a:t>Daniyal</a:t>
                      </a:r>
                      <a:endParaRPr lang="en-US" sz="1000" b="0" dirty="0">
                        <a:effectLst/>
                        <a:latin typeface="Abadi" panose="020B0604020104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Back End: Muhammad </a:t>
                      </a:r>
                      <a:r>
                        <a:rPr lang="en-US" sz="1000" b="0" dirty="0" err="1">
                          <a:effectLst/>
                          <a:latin typeface="Abadi" panose="020B0604020104020204" pitchFamily="34" charset="0"/>
                        </a:rPr>
                        <a:t>Saif</a:t>
                      </a: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 Ibrahim, </a:t>
                      </a:r>
                      <a:r>
                        <a:rPr lang="en-US" sz="1000" b="0" dirty="0" err="1">
                          <a:effectLst/>
                          <a:latin typeface="Abadi" panose="020B0604020104020204" pitchFamily="34" charset="0"/>
                        </a:rPr>
                        <a:t>Sumra</a:t>
                      </a: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 Bibi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Database Design: Muhammad </a:t>
                      </a:r>
                      <a:r>
                        <a:rPr lang="en-US" sz="1000" b="0" dirty="0" err="1">
                          <a:effectLst/>
                          <a:latin typeface="Abadi" panose="020B0604020104020204" pitchFamily="34" charset="0"/>
                        </a:rPr>
                        <a:t>Saif</a:t>
                      </a: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 Ibrahim, </a:t>
                      </a:r>
                      <a:r>
                        <a:rPr lang="en-US" sz="1000" b="0" dirty="0" err="1">
                          <a:effectLst/>
                          <a:latin typeface="Abadi" panose="020B0604020104020204" pitchFamily="34" charset="0"/>
                        </a:rPr>
                        <a:t>Sumra</a:t>
                      </a: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 Bibi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Unit Testing: Muhammad </a:t>
                      </a:r>
                      <a:r>
                        <a:rPr lang="en-US" sz="1000" b="0" dirty="0" err="1">
                          <a:effectLst/>
                          <a:latin typeface="Abadi" panose="020B0604020104020204" pitchFamily="34" charset="0"/>
                        </a:rPr>
                        <a:t>Saif</a:t>
                      </a: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 Ibrahim, </a:t>
                      </a:r>
                      <a:r>
                        <a:rPr lang="en-US" sz="1000" b="0" dirty="0" err="1">
                          <a:effectLst/>
                          <a:latin typeface="Abadi" panose="020B0604020104020204" pitchFamily="34" charset="0"/>
                        </a:rPr>
                        <a:t>Sumra</a:t>
                      </a:r>
                      <a:r>
                        <a:rPr lang="en-US" sz="1000" b="0" dirty="0">
                          <a:effectLst/>
                          <a:latin typeface="Abadi" panose="020B0604020104020204" pitchFamily="34" charset="0"/>
                        </a:rPr>
                        <a:t> Bibi</a:t>
                      </a:r>
                      <a:endParaRPr lang="en-US" sz="1000" b="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01" marR="40801" marT="0" marB="0"/>
                </a:tc>
                <a:extLst>
                  <a:ext uri="{0D108BD9-81ED-4DB2-BD59-A6C34878D82A}">
                    <a16:rowId xmlns:a16="http://schemas.microsoft.com/office/drawing/2014/main" val="106268251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07A0D97-F52C-4D62-AF83-3A7ADD801A98}"/>
              </a:ext>
            </a:extLst>
          </p:cNvPr>
          <p:cNvSpPr/>
          <p:nvPr/>
        </p:nvSpPr>
        <p:spPr>
          <a:xfrm>
            <a:off x="4647305" y="2667896"/>
            <a:ext cx="1369808" cy="935916"/>
          </a:xfrm>
          <a:prstGeom prst="rect">
            <a:avLst/>
          </a:prstGeom>
          <a:solidFill>
            <a:srgbClr val="3CE8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Front 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1939F8-E616-4159-BD1C-2D69831478F6}"/>
              </a:ext>
            </a:extLst>
          </p:cNvPr>
          <p:cNvSpPr/>
          <p:nvPr/>
        </p:nvSpPr>
        <p:spPr>
          <a:xfrm>
            <a:off x="6030752" y="2667896"/>
            <a:ext cx="1428201" cy="935916"/>
          </a:xfrm>
          <a:prstGeom prst="rect">
            <a:avLst/>
          </a:prstGeom>
          <a:solidFill>
            <a:srgbClr val="FBEC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Back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6485A-092F-494A-903C-DFFBCC58936E}"/>
              </a:ext>
            </a:extLst>
          </p:cNvPr>
          <p:cNvSpPr/>
          <p:nvPr/>
        </p:nvSpPr>
        <p:spPr>
          <a:xfrm>
            <a:off x="7476195" y="2667896"/>
            <a:ext cx="1477893" cy="935916"/>
          </a:xfrm>
          <a:prstGeom prst="rect">
            <a:avLst/>
          </a:prstGeom>
          <a:solidFill>
            <a:srgbClr val="FBEC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5B2AB-906B-4FE7-92D9-4E97AFC04E27}"/>
              </a:ext>
            </a:extLst>
          </p:cNvPr>
          <p:cNvSpPr/>
          <p:nvPr/>
        </p:nvSpPr>
        <p:spPr>
          <a:xfrm>
            <a:off x="8954088" y="2667896"/>
            <a:ext cx="1577277" cy="935916"/>
          </a:xfrm>
          <a:prstGeom prst="rect">
            <a:avLst/>
          </a:prstGeom>
          <a:solidFill>
            <a:srgbClr val="3CE8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Unit Testing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ACE8B-DA46-491B-967B-1FA8883DFE17}"/>
              </a:ext>
            </a:extLst>
          </p:cNvPr>
          <p:cNvSpPr/>
          <p:nvPr/>
        </p:nvSpPr>
        <p:spPr>
          <a:xfrm>
            <a:off x="4633666" y="3663865"/>
            <a:ext cx="1369808" cy="935916"/>
          </a:xfrm>
          <a:prstGeom prst="rect">
            <a:avLst/>
          </a:prstGeom>
          <a:solidFill>
            <a:srgbClr val="3CE8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Front 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05B68D-003C-40A0-B09D-970F43C9A4ED}"/>
              </a:ext>
            </a:extLst>
          </p:cNvPr>
          <p:cNvSpPr/>
          <p:nvPr/>
        </p:nvSpPr>
        <p:spPr>
          <a:xfrm>
            <a:off x="6017113" y="3663865"/>
            <a:ext cx="1428201" cy="935916"/>
          </a:xfrm>
          <a:prstGeom prst="rect">
            <a:avLst/>
          </a:prstGeom>
          <a:solidFill>
            <a:srgbClr val="FBEC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Back End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629B74-09E8-4B4C-9275-0AC44F549C17}"/>
              </a:ext>
            </a:extLst>
          </p:cNvPr>
          <p:cNvSpPr/>
          <p:nvPr/>
        </p:nvSpPr>
        <p:spPr>
          <a:xfrm>
            <a:off x="7462556" y="3663865"/>
            <a:ext cx="1477893" cy="935916"/>
          </a:xfrm>
          <a:prstGeom prst="rect">
            <a:avLst/>
          </a:prstGeom>
          <a:solidFill>
            <a:srgbClr val="FBEC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Database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79083C-9197-4F3F-A341-814A6C2F9768}"/>
              </a:ext>
            </a:extLst>
          </p:cNvPr>
          <p:cNvSpPr/>
          <p:nvPr/>
        </p:nvSpPr>
        <p:spPr>
          <a:xfrm>
            <a:off x="8940449" y="3663865"/>
            <a:ext cx="1577277" cy="935916"/>
          </a:xfrm>
          <a:prstGeom prst="rect">
            <a:avLst/>
          </a:prstGeom>
          <a:solidFill>
            <a:srgbClr val="3CE8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Unit Testing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D33D65-F2F9-4EEE-B305-087D288BE067}"/>
              </a:ext>
            </a:extLst>
          </p:cNvPr>
          <p:cNvSpPr/>
          <p:nvPr/>
        </p:nvSpPr>
        <p:spPr>
          <a:xfrm>
            <a:off x="4633666" y="4645945"/>
            <a:ext cx="1369808" cy="935916"/>
          </a:xfrm>
          <a:prstGeom prst="rect">
            <a:avLst/>
          </a:prstGeom>
          <a:solidFill>
            <a:srgbClr val="FBEC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Front End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3B06F6-3F77-496A-817E-C5E6C49C8424}"/>
              </a:ext>
            </a:extLst>
          </p:cNvPr>
          <p:cNvSpPr/>
          <p:nvPr/>
        </p:nvSpPr>
        <p:spPr>
          <a:xfrm>
            <a:off x="6017113" y="4645945"/>
            <a:ext cx="1428201" cy="935916"/>
          </a:xfrm>
          <a:prstGeom prst="rect">
            <a:avLst/>
          </a:prstGeom>
          <a:solidFill>
            <a:srgbClr val="3CE8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Back End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C0FE9C-82B9-40A7-934D-F64D8ED0D62C}"/>
              </a:ext>
            </a:extLst>
          </p:cNvPr>
          <p:cNvSpPr/>
          <p:nvPr/>
        </p:nvSpPr>
        <p:spPr>
          <a:xfrm>
            <a:off x="7462556" y="4645945"/>
            <a:ext cx="1477893" cy="935916"/>
          </a:xfrm>
          <a:prstGeom prst="rect">
            <a:avLst/>
          </a:prstGeom>
          <a:solidFill>
            <a:srgbClr val="3CE8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Database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D0069C-D7A3-4E85-8F0F-31E5643C57DC}"/>
              </a:ext>
            </a:extLst>
          </p:cNvPr>
          <p:cNvSpPr/>
          <p:nvPr/>
        </p:nvSpPr>
        <p:spPr>
          <a:xfrm>
            <a:off x="8940449" y="4645945"/>
            <a:ext cx="1577277" cy="935916"/>
          </a:xfrm>
          <a:prstGeom prst="rect">
            <a:avLst/>
          </a:prstGeom>
          <a:solidFill>
            <a:srgbClr val="FBEC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Unit Testing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ABDCC9-5FD5-4F5A-8AAE-6910F2DB2648}"/>
              </a:ext>
            </a:extLst>
          </p:cNvPr>
          <p:cNvSpPr/>
          <p:nvPr/>
        </p:nvSpPr>
        <p:spPr>
          <a:xfrm>
            <a:off x="4620027" y="5626457"/>
            <a:ext cx="1369808" cy="935916"/>
          </a:xfrm>
          <a:prstGeom prst="rect">
            <a:avLst/>
          </a:prstGeom>
          <a:solidFill>
            <a:srgbClr val="FBEC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Front End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50EC4D-18BB-4E09-8DA6-97C8111ED114}"/>
              </a:ext>
            </a:extLst>
          </p:cNvPr>
          <p:cNvSpPr/>
          <p:nvPr/>
        </p:nvSpPr>
        <p:spPr>
          <a:xfrm>
            <a:off x="6003474" y="5626457"/>
            <a:ext cx="1428201" cy="935916"/>
          </a:xfrm>
          <a:prstGeom prst="rect">
            <a:avLst/>
          </a:prstGeom>
          <a:solidFill>
            <a:srgbClr val="3CE8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Back End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11CB9A-A2CB-4F9A-8C23-442C3EDEE16B}"/>
              </a:ext>
            </a:extLst>
          </p:cNvPr>
          <p:cNvSpPr/>
          <p:nvPr/>
        </p:nvSpPr>
        <p:spPr>
          <a:xfrm>
            <a:off x="7448917" y="5626457"/>
            <a:ext cx="1477893" cy="935916"/>
          </a:xfrm>
          <a:prstGeom prst="rect">
            <a:avLst/>
          </a:prstGeom>
          <a:solidFill>
            <a:srgbClr val="3CE8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Database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B6B1D7-1F78-45CF-8075-2658A552E576}"/>
              </a:ext>
            </a:extLst>
          </p:cNvPr>
          <p:cNvSpPr/>
          <p:nvPr/>
        </p:nvSpPr>
        <p:spPr>
          <a:xfrm>
            <a:off x="8926810" y="5626457"/>
            <a:ext cx="1577277" cy="935916"/>
          </a:xfrm>
          <a:prstGeom prst="rect">
            <a:avLst/>
          </a:prstGeom>
          <a:solidFill>
            <a:srgbClr val="FBEC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Unit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7765F0-36D3-47DF-ADE5-6C3A21A0FF97}"/>
              </a:ext>
            </a:extLst>
          </p:cNvPr>
          <p:cNvSpPr/>
          <p:nvPr/>
        </p:nvSpPr>
        <p:spPr>
          <a:xfrm>
            <a:off x="4647305" y="1128779"/>
            <a:ext cx="301214" cy="216195"/>
          </a:xfrm>
          <a:prstGeom prst="rect">
            <a:avLst/>
          </a:prstGeom>
          <a:solidFill>
            <a:srgbClr val="FBEC2F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A4C1A-5728-4102-B137-8BF78382553E}"/>
              </a:ext>
            </a:extLst>
          </p:cNvPr>
          <p:cNvSpPr txBox="1"/>
          <p:nvPr/>
        </p:nvSpPr>
        <p:spPr>
          <a:xfrm>
            <a:off x="5006991" y="966271"/>
            <a:ext cx="2288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Hafiz </a:t>
            </a:r>
            <a:r>
              <a:rPr lang="en-US" sz="14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Abdulrehman</a:t>
            </a:r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– Muhammad </a:t>
            </a:r>
            <a:r>
              <a:rPr lang="en-US" sz="14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Daniyal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3A7DE6-6CAD-434D-9EFA-DD2D556449C5}"/>
              </a:ext>
            </a:extLst>
          </p:cNvPr>
          <p:cNvSpPr/>
          <p:nvPr/>
        </p:nvSpPr>
        <p:spPr>
          <a:xfrm>
            <a:off x="7229649" y="1128655"/>
            <a:ext cx="301214" cy="216195"/>
          </a:xfrm>
          <a:prstGeom prst="rect">
            <a:avLst/>
          </a:prstGeom>
          <a:solidFill>
            <a:srgbClr val="3CE850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D2ADC5-1E38-4B81-8828-832272D1FF33}"/>
              </a:ext>
            </a:extLst>
          </p:cNvPr>
          <p:cNvSpPr txBox="1"/>
          <p:nvPr/>
        </p:nvSpPr>
        <p:spPr>
          <a:xfrm>
            <a:off x="7589335" y="966147"/>
            <a:ext cx="2288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Muhammad Saif Ibrahim – </a:t>
            </a:r>
          </a:p>
          <a:p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Sumra Bibi</a:t>
            </a:r>
          </a:p>
        </p:txBody>
      </p:sp>
    </p:spTree>
    <p:extLst>
      <p:ext uri="{BB962C8B-B14F-4D97-AF65-F5344CB8AC3E}">
        <p14:creationId xmlns:p14="http://schemas.microsoft.com/office/powerpoint/2010/main" val="3803406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B530CB-3B76-40B8-9469-D1D67E9379CD}"/>
              </a:ext>
            </a:extLst>
          </p:cNvPr>
          <p:cNvSpPr/>
          <p:nvPr/>
        </p:nvSpPr>
        <p:spPr>
          <a:xfrm>
            <a:off x="-1" y="10758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3D755-A1E6-4484-8BF9-A813FE63757C}"/>
              </a:ext>
            </a:extLst>
          </p:cNvPr>
          <p:cNvSpPr txBox="1"/>
          <p:nvPr/>
        </p:nvSpPr>
        <p:spPr>
          <a:xfrm>
            <a:off x="674203" y="458759"/>
            <a:ext cx="594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E22CA-8D38-4019-A2D3-3EEA8FB4D09C}"/>
              </a:ext>
            </a:extLst>
          </p:cNvPr>
          <p:cNvSpPr/>
          <p:nvPr/>
        </p:nvSpPr>
        <p:spPr>
          <a:xfrm>
            <a:off x="813335" y="1229846"/>
            <a:ext cx="1299845" cy="45719"/>
          </a:xfrm>
          <a:prstGeom prst="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CD6BEF-379A-4494-A8A5-44D0104E599A}"/>
              </a:ext>
            </a:extLst>
          </p:cNvPr>
          <p:cNvSpPr/>
          <p:nvPr/>
        </p:nvSpPr>
        <p:spPr>
          <a:xfrm>
            <a:off x="10848048" y="-728570"/>
            <a:ext cx="2251881" cy="2251881"/>
          </a:xfrm>
          <a:prstGeom prst="ellipse">
            <a:avLst/>
          </a:prstGeom>
          <a:noFill/>
          <a:ln w="317500">
            <a:solidFill>
              <a:srgbClr val="458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FEFC99-0E50-4543-96F2-A8EF3290CD88}"/>
              </a:ext>
            </a:extLst>
          </p:cNvPr>
          <p:cNvSpPr/>
          <p:nvPr/>
        </p:nvSpPr>
        <p:spPr>
          <a:xfrm>
            <a:off x="-1220001" y="4252873"/>
            <a:ext cx="3084897" cy="3084897"/>
          </a:xfrm>
          <a:prstGeom prst="ellipse">
            <a:avLst/>
          </a:prstGeom>
          <a:noFill/>
          <a:ln w="3175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timeline&#10;&#10;Description automatically generated">
            <a:extLst>
              <a:ext uri="{FF2B5EF4-FFF2-40B4-BE49-F238E27FC236}">
                <a16:creationId xmlns:a16="http://schemas.microsoft.com/office/drawing/2014/main" id="{B6326C16-917E-43BB-AFD7-68F8C4566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912" y="1400321"/>
            <a:ext cx="8839029" cy="522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B530CB-3B76-40B8-9469-D1D67E9379CD}"/>
              </a:ext>
            </a:extLst>
          </p:cNvPr>
          <p:cNvSpPr/>
          <p:nvPr/>
        </p:nvSpPr>
        <p:spPr>
          <a:xfrm>
            <a:off x="-1" y="21011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3D755-A1E6-4484-8BF9-A813FE63757C}"/>
              </a:ext>
            </a:extLst>
          </p:cNvPr>
          <p:cNvSpPr txBox="1"/>
          <p:nvPr/>
        </p:nvSpPr>
        <p:spPr>
          <a:xfrm>
            <a:off x="674203" y="458759"/>
            <a:ext cx="594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E22CA-8D38-4019-A2D3-3EEA8FB4D09C}"/>
              </a:ext>
            </a:extLst>
          </p:cNvPr>
          <p:cNvSpPr/>
          <p:nvPr/>
        </p:nvSpPr>
        <p:spPr>
          <a:xfrm>
            <a:off x="813335" y="1229846"/>
            <a:ext cx="1299845" cy="45719"/>
          </a:xfrm>
          <a:prstGeom prst="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CD6BEF-379A-4494-A8A5-44D0104E599A}"/>
              </a:ext>
            </a:extLst>
          </p:cNvPr>
          <p:cNvSpPr/>
          <p:nvPr/>
        </p:nvSpPr>
        <p:spPr>
          <a:xfrm>
            <a:off x="10848048" y="-728570"/>
            <a:ext cx="2251881" cy="2251881"/>
          </a:xfrm>
          <a:prstGeom prst="ellipse">
            <a:avLst/>
          </a:prstGeom>
          <a:noFill/>
          <a:ln w="317500">
            <a:solidFill>
              <a:srgbClr val="458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61C618-1DF1-401A-8A62-253485C65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02178"/>
              </p:ext>
            </p:extLst>
          </p:nvPr>
        </p:nvGraphicFramePr>
        <p:xfrm>
          <a:off x="2270233" y="1692166"/>
          <a:ext cx="6421822" cy="422515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210911">
                  <a:extLst>
                    <a:ext uri="{9D8B030D-6E8A-4147-A177-3AD203B41FA5}">
                      <a16:colId xmlns:a16="http://schemas.microsoft.com/office/drawing/2014/main" val="622228135"/>
                    </a:ext>
                  </a:extLst>
                </a:gridCol>
                <a:gridCol w="3210911">
                  <a:extLst>
                    <a:ext uri="{9D8B030D-6E8A-4147-A177-3AD203B41FA5}">
                      <a16:colId xmlns:a16="http://schemas.microsoft.com/office/drawing/2014/main" val="880859042"/>
                    </a:ext>
                  </a:extLst>
                </a:gridCol>
              </a:tblGrid>
              <a:tr h="742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badi" panose="020B0604020104020204" pitchFamily="34" charset="0"/>
                        </a:rPr>
                        <a:t>Resource or Activity</a:t>
                      </a:r>
                      <a:endParaRPr lang="en-US" sz="1400" b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badi" panose="020B0604020104020204" pitchFamily="34" charset="0"/>
                        </a:rPr>
                        <a:t>Approximate Cost</a:t>
                      </a:r>
                      <a:endParaRPr lang="en-US" sz="1400" b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5566312"/>
                  </a:ext>
                </a:extLst>
              </a:tr>
              <a:tr h="8548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badi" panose="020B0604020104020204" pitchFamily="34" charset="0"/>
                        </a:rPr>
                        <a:t>Storage</a:t>
                      </a:r>
                      <a:endParaRPr lang="en-US" sz="1400" b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badi" panose="020B0604020104020204" pitchFamily="34" charset="0"/>
                        </a:rPr>
                        <a:t>Free (During Development)</a:t>
                      </a:r>
                      <a:endParaRPr lang="en-US" sz="1400" b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0600769"/>
                  </a:ext>
                </a:extLst>
              </a:tr>
              <a:tr h="753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badi" panose="020B0604020104020204" pitchFamily="34" charset="0"/>
                        </a:rPr>
                        <a:t>Implementation</a:t>
                      </a:r>
                      <a:endParaRPr lang="en-US" sz="1400" b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badi" panose="020B0604020104020204" pitchFamily="34" charset="0"/>
                        </a:rPr>
                        <a:t>None</a:t>
                      </a:r>
                      <a:endParaRPr lang="en-US" sz="1400" b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384986"/>
                  </a:ext>
                </a:extLst>
              </a:tr>
              <a:tr h="8548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badi" panose="020B0604020104020204" pitchFamily="34" charset="0"/>
                        </a:rPr>
                        <a:t>Database server</a:t>
                      </a:r>
                      <a:endParaRPr lang="en-US" sz="1400" b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badi" panose="020B0604020104020204" pitchFamily="34" charset="0"/>
                        </a:rPr>
                        <a:t>Free (Free Development)</a:t>
                      </a:r>
                      <a:endParaRPr lang="en-US" sz="1400" b="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0689098"/>
                  </a:ext>
                </a:extLst>
              </a:tr>
              <a:tr h="1019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badi" panose="020B0604020104020204" pitchFamily="34" charset="0"/>
                        </a:rPr>
                        <a:t>Software (premium) and Hardware cost</a:t>
                      </a:r>
                      <a:endParaRPr lang="en-US" sz="1400" b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badi" panose="020B0604020104020204" pitchFamily="34" charset="0"/>
                        </a:rPr>
                        <a:t>None</a:t>
                      </a:r>
                      <a:endParaRPr lang="en-US" sz="1400" b="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0875722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A890DAEF-7689-4586-9D6D-CF22B34FCE3E}"/>
              </a:ext>
            </a:extLst>
          </p:cNvPr>
          <p:cNvSpPr/>
          <p:nvPr/>
        </p:nvSpPr>
        <p:spPr>
          <a:xfrm>
            <a:off x="-1220001" y="4252873"/>
            <a:ext cx="3084897" cy="3084897"/>
          </a:xfrm>
          <a:prstGeom prst="ellipse">
            <a:avLst/>
          </a:prstGeom>
          <a:noFill/>
          <a:ln w="3175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08AE1-4BA9-4D3E-BFE3-DCF5B0A8403A}"/>
              </a:ext>
            </a:extLst>
          </p:cNvPr>
          <p:cNvSpPr txBox="1"/>
          <p:nvPr/>
        </p:nvSpPr>
        <p:spPr>
          <a:xfrm>
            <a:off x="3650428" y="6029909"/>
            <a:ext cx="563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* Only hosting charges will be applied</a:t>
            </a:r>
          </a:p>
        </p:txBody>
      </p:sp>
    </p:spTree>
    <p:extLst>
      <p:ext uri="{BB962C8B-B14F-4D97-AF65-F5344CB8AC3E}">
        <p14:creationId xmlns:p14="http://schemas.microsoft.com/office/powerpoint/2010/main" val="309426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B530CB-3B76-40B8-9469-D1D67E9379CD}"/>
              </a:ext>
            </a:extLst>
          </p:cNvPr>
          <p:cNvSpPr/>
          <p:nvPr/>
        </p:nvSpPr>
        <p:spPr>
          <a:xfrm>
            <a:off x="-1" y="0"/>
            <a:ext cx="12192001" cy="6879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CD6BEF-379A-4494-A8A5-44D0104E599A}"/>
              </a:ext>
            </a:extLst>
          </p:cNvPr>
          <p:cNvSpPr/>
          <p:nvPr/>
        </p:nvSpPr>
        <p:spPr>
          <a:xfrm>
            <a:off x="10848048" y="-728570"/>
            <a:ext cx="2251881" cy="2251881"/>
          </a:xfrm>
          <a:prstGeom prst="ellipse">
            <a:avLst/>
          </a:prstGeom>
          <a:noFill/>
          <a:ln w="317500">
            <a:solidFill>
              <a:srgbClr val="458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8994F-80E5-432D-ACC3-B08000400751}"/>
              </a:ext>
            </a:extLst>
          </p:cNvPr>
          <p:cNvSpPr/>
          <p:nvPr/>
        </p:nvSpPr>
        <p:spPr>
          <a:xfrm>
            <a:off x="-1220001" y="4252873"/>
            <a:ext cx="3084897" cy="3084897"/>
          </a:xfrm>
          <a:prstGeom prst="ellipse">
            <a:avLst/>
          </a:prstGeom>
          <a:noFill/>
          <a:ln w="3175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66200-AB2D-4073-AA6B-D5936A0001F5}"/>
              </a:ext>
            </a:extLst>
          </p:cNvPr>
          <p:cNvSpPr txBox="1"/>
          <p:nvPr/>
        </p:nvSpPr>
        <p:spPr>
          <a:xfrm>
            <a:off x="4038457" y="2823862"/>
            <a:ext cx="68095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4584FC"/>
                </a:solidFill>
                <a:latin typeface="Abadi" panose="020B0604020104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9273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B530CB-3B76-40B8-9469-D1D67E9379C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63E9DB-FA43-493E-8C40-4109369F2AAB}"/>
              </a:ext>
            </a:extLst>
          </p:cNvPr>
          <p:cNvSpPr/>
          <p:nvPr/>
        </p:nvSpPr>
        <p:spPr>
          <a:xfrm>
            <a:off x="10753455" y="-839657"/>
            <a:ext cx="2251881" cy="2251881"/>
          </a:xfrm>
          <a:prstGeom prst="ellipse">
            <a:avLst/>
          </a:prstGeom>
          <a:noFill/>
          <a:ln w="317500">
            <a:solidFill>
              <a:srgbClr val="458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3D755-A1E6-4484-8BF9-A813FE63757C}"/>
              </a:ext>
            </a:extLst>
          </p:cNvPr>
          <p:cNvSpPr txBox="1"/>
          <p:nvPr/>
        </p:nvSpPr>
        <p:spPr>
          <a:xfrm>
            <a:off x="674203" y="458759"/>
            <a:ext cx="454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Introduction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E22CA-8D38-4019-A2D3-3EEA8FB4D09C}"/>
              </a:ext>
            </a:extLst>
          </p:cNvPr>
          <p:cNvSpPr/>
          <p:nvPr/>
        </p:nvSpPr>
        <p:spPr>
          <a:xfrm>
            <a:off x="813335" y="1229846"/>
            <a:ext cx="1299845" cy="45719"/>
          </a:xfrm>
          <a:prstGeom prst="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38E44-3ABD-4ABA-988C-B5C0982C3FF3}"/>
              </a:ext>
            </a:extLst>
          </p:cNvPr>
          <p:cNvSpPr txBox="1"/>
          <p:nvPr/>
        </p:nvSpPr>
        <p:spPr>
          <a:xfrm>
            <a:off x="674203" y="1548182"/>
            <a:ext cx="538558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Software systems for  school management</a:t>
            </a: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Learning Management Systems (LMS)</a:t>
            </a: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Schools learning environment and processes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31EBB8-88CC-4768-85AC-B3396D14A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15" y="2563191"/>
            <a:ext cx="6237943" cy="41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B530CB-3B76-40B8-9469-D1D67E9379CD}"/>
              </a:ext>
            </a:extLst>
          </p:cNvPr>
          <p:cNvSpPr/>
          <p:nvPr/>
        </p:nvSpPr>
        <p:spPr>
          <a:xfrm>
            <a:off x="11875" y="11875"/>
            <a:ext cx="12192000" cy="68936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63E9DB-FA43-493E-8C40-4109369F2AAB}"/>
              </a:ext>
            </a:extLst>
          </p:cNvPr>
          <p:cNvSpPr/>
          <p:nvPr/>
        </p:nvSpPr>
        <p:spPr>
          <a:xfrm>
            <a:off x="10753455" y="-839657"/>
            <a:ext cx="2251881" cy="2251881"/>
          </a:xfrm>
          <a:prstGeom prst="ellipse">
            <a:avLst/>
          </a:prstGeom>
          <a:noFill/>
          <a:ln w="317500">
            <a:solidFill>
              <a:srgbClr val="458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3D755-A1E6-4484-8BF9-A813FE63757C}"/>
              </a:ext>
            </a:extLst>
          </p:cNvPr>
          <p:cNvSpPr txBox="1"/>
          <p:nvPr/>
        </p:nvSpPr>
        <p:spPr>
          <a:xfrm>
            <a:off x="674203" y="458759"/>
            <a:ext cx="454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Problem Identification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E22CA-8D38-4019-A2D3-3EEA8FB4D09C}"/>
              </a:ext>
            </a:extLst>
          </p:cNvPr>
          <p:cNvSpPr/>
          <p:nvPr/>
        </p:nvSpPr>
        <p:spPr>
          <a:xfrm>
            <a:off x="813335" y="1229846"/>
            <a:ext cx="1299845" cy="45719"/>
          </a:xfrm>
          <a:prstGeom prst="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38E44-3ABD-4ABA-988C-B5C0982C3FF3}"/>
              </a:ext>
            </a:extLst>
          </p:cNvPr>
          <p:cNvSpPr txBox="1"/>
          <p:nvPr/>
        </p:nvSpPr>
        <p:spPr>
          <a:xfrm>
            <a:off x="1257548" y="1898676"/>
            <a:ext cx="538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Pandemic Situations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A86691AA-BDFF-4BAD-9633-8E942844053D}"/>
              </a:ext>
            </a:extLst>
          </p:cNvPr>
          <p:cNvSpPr/>
          <p:nvPr/>
        </p:nvSpPr>
        <p:spPr>
          <a:xfrm flipH="1">
            <a:off x="6095999" y="3268257"/>
            <a:ext cx="3852097" cy="2454442"/>
          </a:xfrm>
          <a:prstGeom prst="round2Diag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FAF83-147A-4B3A-8718-FEBF5FF1CA97}"/>
              </a:ext>
            </a:extLst>
          </p:cNvPr>
          <p:cNvSpPr txBox="1"/>
          <p:nvPr/>
        </p:nvSpPr>
        <p:spPr>
          <a:xfrm>
            <a:off x="2427890" y="6058469"/>
            <a:ext cx="6883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Before and After Pandemic Situations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AA5594-39EA-45F1-85DA-377903A117A8}"/>
              </a:ext>
            </a:extLst>
          </p:cNvPr>
          <p:cNvSpPr/>
          <p:nvPr/>
        </p:nvSpPr>
        <p:spPr>
          <a:xfrm>
            <a:off x="-1220001" y="4252873"/>
            <a:ext cx="3084897" cy="3084897"/>
          </a:xfrm>
          <a:prstGeom prst="ellipse">
            <a:avLst/>
          </a:prstGeom>
          <a:noFill/>
          <a:ln w="3175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8C4104CD-592E-43DD-8F56-4671F28841C2}"/>
              </a:ext>
            </a:extLst>
          </p:cNvPr>
          <p:cNvSpPr/>
          <p:nvPr/>
        </p:nvSpPr>
        <p:spPr>
          <a:xfrm>
            <a:off x="1579418" y="3268257"/>
            <a:ext cx="3852097" cy="2454442"/>
          </a:xfrm>
          <a:prstGeom prst="round2Diag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0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B530CB-3B76-40B8-9469-D1D67E9379C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63E9DB-FA43-493E-8C40-4109369F2AAB}"/>
              </a:ext>
            </a:extLst>
          </p:cNvPr>
          <p:cNvSpPr/>
          <p:nvPr/>
        </p:nvSpPr>
        <p:spPr>
          <a:xfrm>
            <a:off x="10753455" y="-839657"/>
            <a:ext cx="2251881" cy="2251881"/>
          </a:xfrm>
          <a:prstGeom prst="ellipse">
            <a:avLst/>
          </a:prstGeom>
          <a:noFill/>
          <a:ln w="317500">
            <a:solidFill>
              <a:srgbClr val="458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3D755-A1E6-4484-8BF9-A813FE63757C}"/>
              </a:ext>
            </a:extLst>
          </p:cNvPr>
          <p:cNvSpPr txBox="1"/>
          <p:nvPr/>
        </p:nvSpPr>
        <p:spPr>
          <a:xfrm>
            <a:off x="674203" y="458759"/>
            <a:ext cx="454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Problem Identification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E22CA-8D38-4019-A2D3-3EEA8FB4D09C}"/>
              </a:ext>
            </a:extLst>
          </p:cNvPr>
          <p:cNvSpPr/>
          <p:nvPr/>
        </p:nvSpPr>
        <p:spPr>
          <a:xfrm>
            <a:off x="813335" y="1229846"/>
            <a:ext cx="1299845" cy="45719"/>
          </a:xfrm>
          <a:prstGeom prst="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38E44-3ABD-4ABA-988C-B5C0982C3FF3}"/>
              </a:ext>
            </a:extLst>
          </p:cNvPr>
          <p:cNvSpPr txBox="1"/>
          <p:nvPr/>
        </p:nvSpPr>
        <p:spPr>
          <a:xfrm>
            <a:off x="1257548" y="1944747"/>
            <a:ext cx="8161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Digitalized learning management is need</a:t>
            </a: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6B5E5E54-FCB6-4389-BD92-0659F73EC3E4}"/>
              </a:ext>
            </a:extLst>
          </p:cNvPr>
          <p:cNvSpPr/>
          <p:nvPr/>
        </p:nvSpPr>
        <p:spPr>
          <a:xfrm>
            <a:off x="2283706" y="3049837"/>
            <a:ext cx="7624586" cy="3808163"/>
          </a:xfrm>
          <a:prstGeom prst="round2Same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A61997-DFD1-4CBB-82A2-7F66D0BCA2B0}"/>
              </a:ext>
            </a:extLst>
          </p:cNvPr>
          <p:cNvSpPr/>
          <p:nvPr/>
        </p:nvSpPr>
        <p:spPr>
          <a:xfrm>
            <a:off x="-1760927" y="5937341"/>
            <a:ext cx="3084897" cy="3084897"/>
          </a:xfrm>
          <a:prstGeom prst="ellipse">
            <a:avLst/>
          </a:prstGeom>
          <a:noFill/>
          <a:ln w="3175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4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B530CB-3B76-40B8-9469-D1D67E9379C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3D755-A1E6-4484-8BF9-A813FE63757C}"/>
              </a:ext>
            </a:extLst>
          </p:cNvPr>
          <p:cNvSpPr txBox="1"/>
          <p:nvPr/>
        </p:nvSpPr>
        <p:spPr>
          <a:xfrm>
            <a:off x="674203" y="458759"/>
            <a:ext cx="454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Project Objectives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E22CA-8D38-4019-A2D3-3EEA8FB4D09C}"/>
              </a:ext>
            </a:extLst>
          </p:cNvPr>
          <p:cNvSpPr/>
          <p:nvPr/>
        </p:nvSpPr>
        <p:spPr>
          <a:xfrm>
            <a:off x="813335" y="1229846"/>
            <a:ext cx="1299845" cy="45719"/>
          </a:xfrm>
          <a:prstGeom prst="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38E44-3ABD-4ABA-988C-B5C0982C3FF3}"/>
              </a:ext>
            </a:extLst>
          </p:cNvPr>
          <p:cNvSpPr txBox="1"/>
          <p:nvPr/>
        </p:nvSpPr>
        <p:spPr>
          <a:xfrm>
            <a:off x="531700" y="1558403"/>
            <a:ext cx="52515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ldhabi" panose="01000000000000000000" pitchFamily="2" charset="-78"/>
              </a:rPr>
              <a:t>Manual to digitalization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ldhabi" panose="01000000000000000000" pitchFamily="2" charset="-78"/>
              </a:rPr>
              <a:t>Reduce physical interaction and provide formal communication platform.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ldhabi" panose="01000000000000000000" pitchFamily="2" charset="-78"/>
              </a:rPr>
              <a:t>Reduce workload for staff and students.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ldhabi" panose="01000000000000000000" pitchFamily="2" charset="-78"/>
              </a:rPr>
              <a:t>Easy access to content.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ldhabi" panose="01000000000000000000" pitchFamily="2" charset="-78"/>
              </a:rPr>
              <a:t>Enhance efficiency.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ldhabi" panose="01000000000000000000" pitchFamily="2" charset="-78"/>
              </a:rPr>
              <a:t>Preservation of records.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56B935FB-3075-4577-98A6-D2F32AFE48AD}"/>
              </a:ext>
            </a:extLst>
          </p:cNvPr>
          <p:cNvSpPr/>
          <p:nvPr/>
        </p:nvSpPr>
        <p:spPr>
          <a:xfrm>
            <a:off x="6314985" y="1775361"/>
            <a:ext cx="6151419" cy="5225143"/>
          </a:xfrm>
          <a:prstGeom prst="round2Same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B530CB-3B76-40B8-9469-D1D67E9379C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3D755-A1E6-4484-8BF9-A813FE63757C}"/>
              </a:ext>
            </a:extLst>
          </p:cNvPr>
          <p:cNvSpPr txBox="1"/>
          <p:nvPr/>
        </p:nvSpPr>
        <p:spPr>
          <a:xfrm>
            <a:off x="674203" y="458759"/>
            <a:ext cx="454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Literature Review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E22CA-8D38-4019-A2D3-3EEA8FB4D09C}"/>
              </a:ext>
            </a:extLst>
          </p:cNvPr>
          <p:cNvSpPr/>
          <p:nvPr/>
        </p:nvSpPr>
        <p:spPr>
          <a:xfrm>
            <a:off x="813335" y="1229846"/>
            <a:ext cx="1299845" cy="45719"/>
          </a:xfrm>
          <a:prstGeom prst="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EFF76B-39DD-45E2-AF49-2CB1C59CCF52}"/>
              </a:ext>
            </a:extLst>
          </p:cNvPr>
          <p:cNvSpPr/>
          <p:nvPr/>
        </p:nvSpPr>
        <p:spPr>
          <a:xfrm>
            <a:off x="-1220001" y="4252873"/>
            <a:ext cx="3084897" cy="3084897"/>
          </a:xfrm>
          <a:prstGeom prst="ellipse">
            <a:avLst/>
          </a:prstGeom>
          <a:noFill/>
          <a:ln w="3175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7229FDC-9846-483C-83D1-1274C34A8C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818939"/>
              </p:ext>
            </p:extLst>
          </p:nvPr>
        </p:nvGraphicFramePr>
        <p:xfrm>
          <a:off x="878774" y="1472541"/>
          <a:ext cx="10141527" cy="523701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67927">
                  <a:extLst>
                    <a:ext uri="{9D8B030D-6E8A-4147-A177-3AD203B41FA5}">
                      <a16:colId xmlns:a16="http://schemas.microsoft.com/office/drawing/2014/main" val="570165299"/>
                    </a:ext>
                  </a:extLst>
                </a:gridCol>
                <a:gridCol w="1415097">
                  <a:extLst>
                    <a:ext uri="{9D8B030D-6E8A-4147-A177-3AD203B41FA5}">
                      <a16:colId xmlns:a16="http://schemas.microsoft.com/office/drawing/2014/main" val="3314664629"/>
                    </a:ext>
                  </a:extLst>
                </a:gridCol>
                <a:gridCol w="1046967">
                  <a:extLst>
                    <a:ext uri="{9D8B030D-6E8A-4147-A177-3AD203B41FA5}">
                      <a16:colId xmlns:a16="http://schemas.microsoft.com/office/drawing/2014/main" val="2111469856"/>
                    </a:ext>
                  </a:extLst>
                </a:gridCol>
                <a:gridCol w="1028508">
                  <a:extLst>
                    <a:ext uri="{9D8B030D-6E8A-4147-A177-3AD203B41FA5}">
                      <a16:colId xmlns:a16="http://schemas.microsoft.com/office/drawing/2014/main" val="965490564"/>
                    </a:ext>
                  </a:extLst>
                </a:gridCol>
                <a:gridCol w="1037738">
                  <a:extLst>
                    <a:ext uri="{9D8B030D-6E8A-4147-A177-3AD203B41FA5}">
                      <a16:colId xmlns:a16="http://schemas.microsoft.com/office/drawing/2014/main" val="1655978011"/>
                    </a:ext>
                  </a:extLst>
                </a:gridCol>
                <a:gridCol w="1698116">
                  <a:extLst>
                    <a:ext uri="{9D8B030D-6E8A-4147-A177-3AD203B41FA5}">
                      <a16:colId xmlns:a16="http://schemas.microsoft.com/office/drawing/2014/main" val="1625631756"/>
                    </a:ext>
                  </a:extLst>
                </a:gridCol>
                <a:gridCol w="1226417">
                  <a:extLst>
                    <a:ext uri="{9D8B030D-6E8A-4147-A177-3AD203B41FA5}">
                      <a16:colId xmlns:a16="http://schemas.microsoft.com/office/drawing/2014/main" val="2920937493"/>
                    </a:ext>
                  </a:extLst>
                </a:gridCol>
                <a:gridCol w="1320757">
                  <a:extLst>
                    <a:ext uri="{9D8B030D-6E8A-4147-A177-3AD203B41FA5}">
                      <a16:colId xmlns:a16="http://schemas.microsoft.com/office/drawing/2014/main" val="1332854473"/>
                    </a:ext>
                  </a:extLst>
                </a:gridCol>
              </a:tblGrid>
              <a:tr h="10289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Modules and Features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Google Classroom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Moodle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eSchool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Fekara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QuickSchools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schoolpk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Proposed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0264731"/>
                  </a:ext>
                </a:extLst>
              </a:tr>
              <a:tr h="899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Attendance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Feature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×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455282"/>
                  </a:ext>
                </a:extLst>
              </a:tr>
              <a:tr h="690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Admission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Feature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676234"/>
                  </a:ext>
                </a:extLst>
              </a:tr>
              <a:tr h="673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Grading Portal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×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4227536"/>
                  </a:ext>
                </a:extLst>
              </a:tr>
              <a:tr h="354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✓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✓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×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×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×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461366"/>
                  </a:ext>
                </a:extLst>
              </a:tr>
              <a:tr h="899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User -Friendly Interface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×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×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0919746"/>
                  </a:ext>
                </a:extLst>
              </a:tr>
              <a:tr h="690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Localized Storage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×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×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×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×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×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×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3599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81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B530CB-3B76-40B8-9469-D1D67E9379C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3D755-A1E6-4484-8BF9-A813FE63757C}"/>
              </a:ext>
            </a:extLst>
          </p:cNvPr>
          <p:cNvSpPr txBox="1"/>
          <p:nvPr/>
        </p:nvSpPr>
        <p:spPr>
          <a:xfrm>
            <a:off x="674203" y="458759"/>
            <a:ext cx="454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Project Goals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E22CA-8D38-4019-A2D3-3EEA8FB4D09C}"/>
              </a:ext>
            </a:extLst>
          </p:cNvPr>
          <p:cNvSpPr/>
          <p:nvPr/>
        </p:nvSpPr>
        <p:spPr>
          <a:xfrm>
            <a:off x="813335" y="1229846"/>
            <a:ext cx="1299845" cy="45719"/>
          </a:xfrm>
          <a:prstGeom prst="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38E44-3ABD-4ABA-988C-B5C0982C3FF3}"/>
              </a:ext>
            </a:extLst>
          </p:cNvPr>
          <p:cNvSpPr txBox="1"/>
          <p:nvPr/>
        </p:nvSpPr>
        <p:spPr>
          <a:xfrm>
            <a:off x="455738" y="1473654"/>
            <a:ext cx="52515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To investigate the existing schools CMS and LMS systems.</a:t>
            </a:r>
          </a:p>
          <a:p>
            <a:pPr lvl="0"/>
            <a:endParaRPr lang="en-US" sz="2800" dirty="0">
              <a:solidFill>
                <a:schemeClr val="bg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To develop a web-based application with LMS and CMS features for schools.</a:t>
            </a:r>
          </a:p>
          <a:p>
            <a:pPr lvl="0"/>
            <a:endParaRPr lang="en-US" sz="2800" dirty="0">
              <a:solidFill>
                <a:schemeClr val="bg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To test the functionalities of the system</a:t>
            </a:r>
          </a:p>
          <a:p>
            <a:pPr lvl="0"/>
            <a:endParaRPr lang="en-US" sz="2800" dirty="0">
              <a:solidFill>
                <a:schemeClr val="bg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To deploy our system.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56B935FB-3075-4577-98A6-D2F32AFE48AD}"/>
              </a:ext>
            </a:extLst>
          </p:cNvPr>
          <p:cNvSpPr/>
          <p:nvPr/>
        </p:nvSpPr>
        <p:spPr>
          <a:xfrm>
            <a:off x="5581403" y="1952884"/>
            <a:ext cx="7066336" cy="4905116"/>
          </a:xfrm>
          <a:prstGeom prst="round2Same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B530CB-3B76-40B8-9469-D1D67E9379C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3D755-A1E6-4484-8BF9-A813FE63757C}"/>
              </a:ext>
            </a:extLst>
          </p:cNvPr>
          <p:cNvSpPr txBox="1"/>
          <p:nvPr/>
        </p:nvSpPr>
        <p:spPr>
          <a:xfrm>
            <a:off x="674203" y="458759"/>
            <a:ext cx="454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Methodology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E22CA-8D38-4019-A2D3-3EEA8FB4D09C}"/>
              </a:ext>
            </a:extLst>
          </p:cNvPr>
          <p:cNvSpPr/>
          <p:nvPr/>
        </p:nvSpPr>
        <p:spPr>
          <a:xfrm>
            <a:off x="813335" y="1229846"/>
            <a:ext cx="1299845" cy="45719"/>
          </a:xfrm>
          <a:prstGeom prst="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ECAA12-0C38-462C-AC40-58498079C10E}"/>
              </a:ext>
            </a:extLst>
          </p:cNvPr>
          <p:cNvSpPr/>
          <p:nvPr/>
        </p:nvSpPr>
        <p:spPr>
          <a:xfrm>
            <a:off x="674203" y="1563849"/>
            <a:ext cx="2974894" cy="1778330"/>
          </a:xfrm>
          <a:prstGeom prst="round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badi" panose="020B0604020104020204" pitchFamily="34" charset="0"/>
              </a:rPr>
              <a:t>Requirements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Non-Functional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CFBB57-E870-4BA2-8524-15A99BCE02F5}"/>
              </a:ext>
            </a:extLst>
          </p:cNvPr>
          <p:cNvSpPr/>
          <p:nvPr/>
        </p:nvSpPr>
        <p:spPr>
          <a:xfrm>
            <a:off x="4323301" y="1563849"/>
            <a:ext cx="2974894" cy="1778330"/>
          </a:xfrm>
          <a:prstGeom prst="round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badi" panose="020B0604020104020204" pitchFamily="34" charset="0"/>
              </a:rPr>
              <a:t>Design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Entity Relationship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System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Architectural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Test Cases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65C2E9-8BD0-4AAC-8AAB-33CD68F200FE}"/>
              </a:ext>
            </a:extLst>
          </p:cNvPr>
          <p:cNvSpPr/>
          <p:nvPr/>
        </p:nvSpPr>
        <p:spPr>
          <a:xfrm>
            <a:off x="7972399" y="1563849"/>
            <a:ext cx="2974894" cy="1778330"/>
          </a:xfrm>
          <a:prstGeom prst="round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badi" panose="020B0604020104020204" pitchFamily="34" charset="0"/>
              </a:rPr>
              <a:t>Implementation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System Development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3F4123-3EC6-401B-935C-9CC0AF0DC36C}"/>
              </a:ext>
            </a:extLst>
          </p:cNvPr>
          <p:cNvSpPr/>
          <p:nvPr/>
        </p:nvSpPr>
        <p:spPr>
          <a:xfrm>
            <a:off x="2161650" y="4016863"/>
            <a:ext cx="2974894" cy="1778330"/>
          </a:xfrm>
          <a:prstGeom prst="round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badi" panose="020B0604020104020204" pitchFamily="34" charset="0"/>
              </a:rPr>
              <a:t>Deployment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Testing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7AD20F0-FEE4-459F-A485-FF17ADB7A68E}"/>
              </a:ext>
            </a:extLst>
          </p:cNvPr>
          <p:cNvSpPr/>
          <p:nvPr/>
        </p:nvSpPr>
        <p:spPr>
          <a:xfrm flipH="1">
            <a:off x="5112195" y="4753628"/>
            <a:ext cx="722903" cy="346842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6D5CA-0AF3-4A40-88B1-5AEBB6E4E4A5}"/>
              </a:ext>
            </a:extLst>
          </p:cNvPr>
          <p:cNvSpPr/>
          <p:nvPr/>
        </p:nvSpPr>
        <p:spPr>
          <a:xfrm>
            <a:off x="5810748" y="4016863"/>
            <a:ext cx="2974894" cy="1778330"/>
          </a:xfrm>
          <a:prstGeom prst="round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badi" panose="020B0604020104020204" pitchFamily="34" charset="0"/>
              </a:rPr>
              <a:t>Testing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Integration Testing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System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Acceptance Testing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86D2D32-2E8C-4818-AEC3-8F3176AC3395}"/>
              </a:ext>
            </a:extLst>
          </p:cNvPr>
          <p:cNvSpPr/>
          <p:nvPr/>
        </p:nvSpPr>
        <p:spPr>
          <a:xfrm>
            <a:off x="3649097" y="2279593"/>
            <a:ext cx="674204" cy="346842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EBC13D4-C715-423F-B987-47EBEFF38C8A}"/>
              </a:ext>
            </a:extLst>
          </p:cNvPr>
          <p:cNvSpPr/>
          <p:nvPr/>
        </p:nvSpPr>
        <p:spPr>
          <a:xfrm>
            <a:off x="7298195" y="2258572"/>
            <a:ext cx="674204" cy="346842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B9C40514-9ED3-42D3-A103-246674801C2C}"/>
              </a:ext>
            </a:extLst>
          </p:cNvPr>
          <p:cNvSpPr/>
          <p:nvPr/>
        </p:nvSpPr>
        <p:spPr>
          <a:xfrm flipH="1" flipV="1">
            <a:off x="8785642" y="3342179"/>
            <a:ext cx="1008994" cy="1563849"/>
          </a:xfrm>
          <a:prstGeom prst="ben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CD6BEF-379A-4494-A8A5-44D0104E599A}"/>
              </a:ext>
            </a:extLst>
          </p:cNvPr>
          <p:cNvSpPr/>
          <p:nvPr/>
        </p:nvSpPr>
        <p:spPr>
          <a:xfrm>
            <a:off x="10848048" y="-728570"/>
            <a:ext cx="2251881" cy="2251881"/>
          </a:xfrm>
          <a:prstGeom prst="ellipse">
            <a:avLst/>
          </a:prstGeom>
          <a:noFill/>
          <a:ln w="317500">
            <a:solidFill>
              <a:srgbClr val="458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7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5" grpId="0" animBg="1"/>
      <p:bldP spid="10" grpId="0" animBg="1"/>
      <p:bldP spid="3" grpId="0" animBg="1"/>
      <p:bldP spid="13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B530CB-3B76-40B8-9469-D1D67E9379C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3D755-A1E6-4484-8BF9-A813FE63757C}"/>
              </a:ext>
            </a:extLst>
          </p:cNvPr>
          <p:cNvSpPr txBox="1"/>
          <p:nvPr/>
        </p:nvSpPr>
        <p:spPr>
          <a:xfrm>
            <a:off x="674203" y="458759"/>
            <a:ext cx="454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Architecture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E22CA-8D38-4019-A2D3-3EEA8FB4D09C}"/>
              </a:ext>
            </a:extLst>
          </p:cNvPr>
          <p:cNvSpPr/>
          <p:nvPr/>
        </p:nvSpPr>
        <p:spPr>
          <a:xfrm>
            <a:off x="813335" y="1229846"/>
            <a:ext cx="1299845" cy="45719"/>
          </a:xfrm>
          <a:prstGeom prst="rect">
            <a:avLst/>
          </a:prstGeom>
          <a:solidFill>
            <a:srgbClr val="458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CD6BEF-379A-4494-A8A5-44D0104E599A}"/>
              </a:ext>
            </a:extLst>
          </p:cNvPr>
          <p:cNvSpPr/>
          <p:nvPr/>
        </p:nvSpPr>
        <p:spPr>
          <a:xfrm>
            <a:off x="10848048" y="-728570"/>
            <a:ext cx="2251881" cy="2251881"/>
          </a:xfrm>
          <a:prstGeom prst="ellipse">
            <a:avLst/>
          </a:prstGeom>
          <a:noFill/>
          <a:ln w="317500">
            <a:solidFill>
              <a:srgbClr val="458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diagram&#10;&#10;Description automatically generated">
            <a:extLst>
              <a:ext uri="{FF2B5EF4-FFF2-40B4-BE49-F238E27FC236}">
                <a16:creationId xmlns:a16="http://schemas.microsoft.com/office/drawing/2014/main" id="{4C2E9E27-568F-41FB-9A05-C90B7BA2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35" y="1252705"/>
            <a:ext cx="6058285" cy="558604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05A74F26-0FFF-4467-99B7-149572DD576F}"/>
              </a:ext>
            </a:extLst>
          </p:cNvPr>
          <p:cNvSpPr/>
          <p:nvPr/>
        </p:nvSpPr>
        <p:spPr>
          <a:xfrm>
            <a:off x="-971717" y="4856792"/>
            <a:ext cx="3084897" cy="3084897"/>
          </a:xfrm>
          <a:prstGeom prst="ellipse">
            <a:avLst/>
          </a:prstGeom>
          <a:noFill/>
          <a:ln w="3175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55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770</TotalTime>
  <Words>551</Words>
  <Application>Microsoft Office PowerPoint</Application>
  <PresentationFormat>Widescreen</PresentationFormat>
  <Paragraphs>267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Saif Ibrahim</dc:creator>
  <cp:lastModifiedBy>Unknown User</cp:lastModifiedBy>
  <cp:revision>41</cp:revision>
  <dcterms:created xsi:type="dcterms:W3CDTF">2021-04-11T19:30:11Z</dcterms:created>
  <dcterms:modified xsi:type="dcterms:W3CDTF">2021-11-23T10:39:02Z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