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Fira Sans Extra Condensed Medium"/>
      <p:regular r:id="rId25"/>
      <p:bold r:id="rId26"/>
      <p:italic r:id="rId27"/>
      <p:boldItalic r:id="rId28"/>
    </p:embeddedFont>
    <p:embeddedFont>
      <p:font typeface="Squada One"/>
      <p:regular r:id="rId29"/>
    </p:embeddedFont>
    <p:embeddedFont>
      <p:font typeface="Roboto Condensed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1EA433-C299-40CF-AF6E-D9E4180EA085}">
  <a:tblStyle styleId="{631EA433-C299-40CF-AF6E-D9E4180EA08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F7F6"/>
          </a:solidFill>
        </a:fill>
      </a:tcStyle>
    </a:wholeTbl>
    <a:band1H>
      <a:tcTxStyle/>
      <a:tcStyle>
        <a:fill>
          <a:solidFill>
            <a:srgbClr val="D9EFED"/>
          </a:solidFill>
        </a:fill>
      </a:tcStyle>
    </a:band1H>
    <a:band2H>
      <a:tcTxStyle/>
    </a:band2H>
    <a:band1V>
      <a:tcTxStyle/>
      <a:tcStyle>
        <a:fill>
          <a:solidFill>
            <a:srgbClr val="D9EFE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quada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Light-bold.fntdata"/><Relationship Id="rId30" Type="http://schemas.openxmlformats.org/officeDocument/2006/relationships/font" Target="fonts/RobotoCondensedLight-regular.fntdata"/><Relationship Id="rId11" Type="http://schemas.openxmlformats.org/officeDocument/2006/relationships/slide" Target="slides/slide6.xml"/><Relationship Id="rId33" Type="http://schemas.openxmlformats.org/officeDocument/2006/relationships/font" Target="fonts/RobotoCondensedLight-boldItalic.fntdata"/><Relationship Id="rId10" Type="http://schemas.openxmlformats.org/officeDocument/2006/relationships/slide" Target="slides/slide5.xml"/><Relationship Id="rId32" Type="http://schemas.openxmlformats.org/officeDocument/2006/relationships/font" Target="fonts/RobotoCondensed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t/>
            </a:r>
            <a:endParaRPr b="0" i="0" sz="6000" u="none" cap="none" strike="noStrike">
              <a:solidFill>
                <a:srgbClr val="FFFFFF"/>
              </a:solidFill>
              <a:latin typeface="Squada One"/>
              <a:ea typeface="Squada One"/>
              <a:cs typeface="Squada One"/>
              <a:sym typeface="Squada One"/>
            </a:endParaRPr>
          </a:p>
        </p:txBody>
      </p:sp>
      <p:pic>
        <p:nvPicPr>
          <p:cNvPr id="12" name="Google Shape;12;p2"/>
          <p:cNvPicPr preferRelativeResize="0"/>
          <p:nvPr/>
        </p:nvPicPr>
        <p:blipFill rotWithShape="1">
          <a:blip r:embed="rId2">
            <a:alphaModFix/>
          </a:blip>
          <a:srcRect b="0" l="0" r="0" t="0"/>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3000"/>
              <a:buFont typeface="Squada One"/>
              <a:buNone/>
              <a:defRPr sz="3000">
                <a:latin typeface="Squada One"/>
                <a:ea typeface="Squada One"/>
                <a:cs typeface="Squada One"/>
                <a:sym typeface="Squada One"/>
              </a:defRPr>
            </a:lvl2pPr>
            <a:lvl3pPr lvl="2" algn="ctr">
              <a:lnSpc>
                <a:spcPct val="100000"/>
              </a:lnSpc>
              <a:spcBef>
                <a:spcPts val="0"/>
              </a:spcBef>
              <a:spcAft>
                <a:spcPts val="0"/>
              </a:spcAft>
              <a:buSzPts val="3000"/>
              <a:buFont typeface="Squada One"/>
              <a:buNone/>
              <a:defRPr sz="3000">
                <a:latin typeface="Squada One"/>
                <a:ea typeface="Squada One"/>
                <a:cs typeface="Squada One"/>
                <a:sym typeface="Squada One"/>
              </a:defRPr>
            </a:lvl3pPr>
            <a:lvl4pPr lvl="3" algn="ctr">
              <a:lnSpc>
                <a:spcPct val="100000"/>
              </a:lnSpc>
              <a:spcBef>
                <a:spcPts val="0"/>
              </a:spcBef>
              <a:spcAft>
                <a:spcPts val="0"/>
              </a:spcAft>
              <a:buSzPts val="3000"/>
              <a:buFont typeface="Squada One"/>
              <a:buNone/>
              <a:defRPr sz="3000">
                <a:latin typeface="Squada One"/>
                <a:ea typeface="Squada One"/>
                <a:cs typeface="Squada One"/>
                <a:sym typeface="Squada One"/>
              </a:defRPr>
            </a:lvl4pPr>
            <a:lvl5pPr lvl="4" algn="ctr">
              <a:lnSpc>
                <a:spcPct val="100000"/>
              </a:lnSpc>
              <a:spcBef>
                <a:spcPts val="0"/>
              </a:spcBef>
              <a:spcAft>
                <a:spcPts val="0"/>
              </a:spcAft>
              <a:buSzPts val="3000"/>
              <a:buFont typeface="Squada One"/>
              <a:buNone/>
              <a:defRPr sz="3000">
                <a:latin typeface="Squada One"/>
                <a:ea typeface="Squada One"/>
                <a:cs typeface="Squada One"/>
                <a:sym typeface="Squada One"/>
              </a:defRPr>
            </a:lvl5pPr>
            <a:lvl6pPr lvl="5" algn="ctr">
              <a:lnSpc>
                <a:spcPct val="100000"/>
              </a:lnSpc>
              <a:spcBef>
                <a:spcPts val="0"/>
              </a:spcBef>
              <a:spcAft>
                <a:spcPts val="0"/>
              </a:spcAft>
              <a:buSzPts val="3000"/>
              <a:buFont typeface="Squada One"/>
              <a:buNone/>
              <a:defRPr sz="3000">
                <a:latin typeface="Squada One"/>
                <a:ea typeface="Squada One"/>
                <a:cs typeface="Squada One"/>
                <a:sym typeface="Squada One"/>
              </a:defRPr>
            </a:lvl6pPr>
            <a:lvl7pPr lvl="6" algn="ctr">
              <a:lnSpc>
                <a:spcPct val="100000"/>
              </a:lnSpc>
              <a:spcBef>
                <a:spcPts val="0"/>
              </a:spcBef>
              <a:spcAft>
                <a:spcPts val="0"/>
              </a:spcAft>
              <a:buSzPts val="3000"/>
              <a:buFont typeface="Squada One"/>
              <a:buNone/>
              <a:defRPr sz="3000">
                <a:latin typeface="Squada One"/>
                <a:ea typeface="Squada One"/>
                <a:cs typeface="Squada One"/>
                <a:sym typeface="Squada One"/>
              </a:defRPr>
            </a:lvl7pPr>
            <a:lvl8pPr lvl="7" algn="ctr">
              <a:lnSpc>
                <a:spcPct val="100000"/>
              </a:lnSpc>
              <a:spcBef>
                <a:spcPts val="0"/>
              </a:spcBef>
              <a:spcAft>
                <a:spcPts val="0"/>
              </a:spcAft>
              <a:buSzPts val="3000"/>
              <a:buFont typeface="Squada One"/>
              <a:buNone/>
              <a:defRPr sz="3000">
                <a:latin typeface="Squada One"/>
                <a:ea typeface="Squada One"/>
                <a:cs typeface="Squada One"/>
                <a:sym typeface="Squada One"/>
              </a:defRPr>
            </a:lvl8pPr>
            <a:lvl9pPr lvl="8" algn="ctr">
              <a:lnSpc>
                <a:spcPct val="100000"/>
              </a:lnSpc>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14" name="Google Shape;14;p2"/>
          <p:cNvSpPr txBox="1"/>
          <p:nvPr>
            <p:ph idx="1" type="subTitle"/>
          </p:nvPr>
        </p:nvSpPr>
        <p:spPr>
          <a:xfrm>
            <a:off x="457275" y="3192525"/>
            <a:ext cx="8229600" cy="41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3"/>
          <p:cNvSpPr txBox="1"/>
          <p:nvPr>
            <p:ph idx="1" type="subTitle"/>
          </p:nvPr>
        </p:nvSpPr>
        <p:spPr>
          <a:xfrm>
            <a:off x="2336850" y="2792565"/>
            <a:ext cx="2085600" cy="119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8" name="Google Shape;18;p3"/>
          <p:cNvSpPr txBox="1"/>
          <p:nvPr>
            <p:ph idx="2" type="subTitle"/>
          </p:nvPr>
        </p:nvSpPr>
        <p:spPr>
          <a:xfrm>
            <a:off x="4721650" y="2781757"/>
            <a:ext cx="2085600" cy="119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9" name="Google Shape;19;p3"/>
          <p:cNvSpPr txBox="1"/>
          <p:nvPr>
            <p:ph type="ctrTitle"/>
          </p:nvPr>
        </p:nvSpPr>
        <p:spPr>
          <a:xfrm flipH="1">
            <a:off x="4721600" y="462755"/>
            <a:ext cx="3673200" cy="1307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20" name="Google Shape;20;p3"/>
          <p:cNvSpPr txBox="1"/>
          <p:nvPr>
            <p:ph idx="3" type="ctrTitle"/>
          </p:nvPr>
        </p:nvSpPr>
        <p:spPr>
          <a:xfrm>
            <a:off x="2229313" y="2629926"/>
            <a:ext cx="2300700" cy="26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3"/>
          <p:cNvSpPr txBox="1"/>
          <p:nvPr>
            <p:ph idx="4" type="ctrTitle"/>
          </p:nvPr>
        </p:nvSpPr>
        <p:spPr>
          <a:xfrm>
            <a:off x="4572000" y="2629926"/>
            <a:ext cx="2384700" cy="26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pic>
        <p:nvPicPr>
          <p:cNvPr id="22" name="Google Shape;22;p3"/>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23" name="Google Shape;23;p3"/>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5400000">
            <a:off x="4435288" y="1999174"/>
            <a:ext cx="2658200" cy="2384800"/>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25" name="Shape 25"/>
        <p:cNvGrpSpPr/>
        <p:nvPr/>
      </p:nvGrpSpPr>
      <p:grpSpPr>
        <a:xfrm>
          <a:off x="0" y="0"/>
          <a:ext cx="0" cy="0"/>
          <a:chOff x="0" y="0"/>
          <a:chExt cx="0" cy="0"/>
        </a:xfrm>
      </p:grpSpPr>
      <p:sp>
        <p:nvSpPr>
          <p:cNvPr id="26" name="Google Shape;26;p4"/>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pic>
        <p:nvPicPr>
          <p:cNvPr id="27" name="Google Shape;27;p4"/>
          <p:cNvPicPr preferRelativeResize="0"/>
          <p:nvPr/>
        </p:nvPicPr>
        <p:blipFill rotWithShape="1">
          <a:blip r:embed="rId2">
            <a:alphaModFix/>
          </a:blip>
          <a:srcRect b="0" l="0" r="0" t="0"/>
          <a:stretch/>
        </p:blipFill>
        <p:spPr>
          <a:xfrm>
            <a:off x="0" y="0"/>
            <a:ext cx="2300675" cy="2075900"/>
          </a:xfrm>
          <a:prstGeom prst="rect">
            <a:avLst/>
          </a:prstGeom>
          <a:noFill/>
          <a:ln>
            <a:noFill/>
          </a:ln>
        </p:spPr>
      </p:pic>
      <p:sp>
        <p:nvSpPr>
          <p:cNvPr id="28" name="Google Shape;28;p4"/>
          <p:cNvSpPr txBox="1"/>
          <p:nvPr>
            <p:ph idx="1" type="subTitle"/>
          </p:nvPr>
        </p:nvSpPr>
        <p:spPr>
          <a:xfrm>
            <a:off x="1758182" y="4055692"/>
            <a:ext cx="1217700" cy="60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 name="Google Shape;29;p4"/>
          <p:cNvSpPr txBox="1"/>
          <p:nvPr>
            <p:ph idx="2" type="subTitle"/>
          </p:nvPr>
        </p:nvSpPr>
        <p:spPr>
          <a:xfrm>
            <a:off x="3939062" y="4070880"/>
            <a:ext cx="1262400" cy="60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 name="Google Shape;30;p4"/>
          <p:cNvSpPr txBox="1"/>
          <p:nvPr>
            <p:ph idx="3" type="subTitle"/>
          </p:nvPr>
        </p:nvSpPr>
        <p:spPr>
          <a:xfrm>
            <a:off x="6187500" y="4069687"/>
            <a:ext cx="1262400" cy="60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 name="Google Shape;31;p4"/>
          <p:cNvSpPr txBox="1"/>
          <p:nvPr>
            <p:ph idx="4" type="subTitle"/>
          </p:nvPr>
        </p:nvSpPr>
        <p:spPr>
          <a:xfrm>
            <a:off x="1743882" y="3729155"/>
            <a:ext cx="1217700" cy="46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l">
              <a:lnSpc>
                <a:spcPct val="115000"/>
              </a:lnSpc>
              <a:spcBef>
                <a:spcPts val="0"/>
              </a:spcBef>
              <a:spcAft>
                <a:spcPts val="0"/>
              </a:spcAft>
              <a:buSzPts val="1600"/>
              <a:buFont typeface="Squada One"/>
              <a:buNone/>
              <a:defRPr sz="1600">
                <a:latin typeface="Squada One"/>
                <a:ea typeface="Squada One"/>
                <a:cs typeface="Squada One"/>
                <a:sym typeface="Squada One"/>
              </a:defRPr>
            </a:lvl2pPr>
            <a:lvl3pPr lvl="2" algn="l">
              <a:lnSpc>
                <a:spcPct val="115000"/>
              </a:lnSpc>
              <a:spcBef>
                <a:spcPts val="1600"/>
              </a:spcBef>
              <a:spcAft>
                <a:spcPts val="0"/>
              </a:spcAft>
              <a:buSzPts val="1600"/>
              <a:buFont typeface="Squada One"/>
              <a:buNone/>
              <a:defRPr sz="1600">
                <a:latin typeface="Squada One"/>
                <a:ea typeface="Squada One"/>
                <a:cs typeface="Squada One"/>
                <a:sym typeface="Squada One"/>
              </a:defRPr>
            </a:lvl3pPr>
            <a:lvl4pPr lvl="3" algn="l">
              <a:lnSpc>
                <a:spcPct val="115000"/>
              </a:lnSpc>
              <a:spcBef>
                <a:spcPts val="1600"/>
              </a:spcBef>
              <a:spcAft>
                <a:spcPts val="0"/>
              </a:spcAft>
              <a:buSzPts val="1600"/>
              <a:buFont typeface="Squada One"/>
              <a:buNone/>
              <a:defRPr sz="1600">
                <a:latin typeface="Squada One"/>
                <a:ea typeface="Squada One"/>
                <a:cs typeface="Squada One"/>
                <a:sym typeface="Squada One"/>
              </a:defRPr>
            </a:lvl4pPr>
            <a:lvl5pPr lvl="4" algn="l">
              <a:lnSpc>
                <a:spcPct val="115000"/>
              </a:lnSpc>
              <a:spcBef>
                <a:spcPts val="1600"/>
              </a:spcBef>
              <a:spcAft>
                <a:spcPts val="0"/>
              </a:spcAft>
              <a:buSzPts val="1600"/>
              <a:buFont typeface="Squada One"/>
              <a:buNone/>
              <a:defRPr sz="1600">
                <a:latin typeface="Squada One"/>
                <a:ea typeface="Squada One"/>
                <a:cs typeface="Squada One"/>
                <a:sym typeface="Squada One"/>
              </a:defRPr>
            </a:lvl5pPr>
            <a:lvl6pPr lvl="5" algn="l">
              <a:lnSpc>
                <a:spcPct val="115000"/>
              </a:lnSpc>
              <a:spcBef>
                <a:spcPts val="1600"/>
              </a:spcBef>
              <a:spcAft>
                <a:spcPts val="0"/>
              </a:spcAft>
              <a:buSzPts val="1600"/>
              <a:buFont typeface="Squada One"/>
              <a:buNone/>
              <a:defRPr sz="1600">
                <a:latin typeface="Squada One"/>
                <a:ea typeface="Squada One"/>
                <a:cs typeface="Squada One"/>
                <a:sym typeface="Squada One"/>
              </a:defRPr>
            </a:lvl6pPr>
            <a:lvl7pPr lvl="6" algn="l">
              <a:lnSpc>
                <a:spcPct val="115000"/>
              </a:lnSpc>
              <a:spcBef>
                <a:spcPts val="1600"/>
              </a:spcBef>
              <a:spcAft>
                <a:spcPts val="0"/>
              </a:spcAft>
              <a:buSzPts val="1600"/>
              <a:buFont typeface="Squada One"/>
              <a:buNone/>
              <a:defRPr sz="1600">
                <a:latin typeface="Squada One"/>
                <a:ea typeface="Squada One"/>
                <a:cs typeface="Squada One"/>
                <a:sym typeface="Squada One"/>
              </a:defRPr>
            </a:lvl7pPr>
            <a:lvl8pPr lvl="7" algn="l">
              <a:lnSpc>
                <a:spcPct val="115000"/>
              </a:lnSpc>
              <a:spcBef>
                <a:spcPts val="1600"/>
              </a:spcBef>
              <a:spcAft>
                <a:spcPts val="0"/>
              </a:spcAft>
              <a:buSzPts val="1600"/>
              <a:buFont typeface="Squada One"/>
              <a:buNone/>
              <a:defRPr sz="1600">
                <a:latin typeface="Squada One"/>
                <a:ea typeface="Squada One"/>
                <a:cs typeface="Squada One"/>
                <a:sym typeface="Squada One"/>
              </a:defRPr>
            </a:lvl8pPr>
            <a:lvl9pPr lvl="8" algn="l">
              <a:lnSpc>
                <a:spcPct val="115000"/>
              </a:lnSpc>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2" name="Google Shape;32;p4"/>
          <p:cNvSpPr txBox="1"/>
          <p:nvPr>
            <p:ph idx="5" type="subTitle"/>
          </p:nvPr>
        </p:nvSpPr>
        <p:spPr>
          <a:xfrm>
            <a:off x="3939062" y="3733800"/>
            <a:ext cx="1262400" cy="46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l">
              <a:lnSpc>
                <a:spcPct val="115000"/>
              </a:lnSpc>
              <a:spcBef>
                <a:spcPts val="0"/>
              </a:spcBef>
              <a:spcAft>
                <a:spcPts val="0"/>
              </a:spcAft>
              <a:buSzPts val="1600"/>
              <a:buFont typeface="Squada One"/>
              <a:buNone/>
              <a:defRPr sz="1600">
                <a:latin typeface="Squada One"/>
                <a:ea typeface="Squada One"/>
                <a:cs typeface="Squada One"/>
                <a:sym typeface="Squada One"/>
              </a:defRPr>
            </a:lvl2pPr>
            <a:lvl3pPr lvl="2" algn="l">
              <a:lnSpc>
                <a:spcPct val="115000"/>
              </a:lnSpc>
              <a:spcBef>
                <a:spcPts val="1600"/>
              </a:spcBef>
              <a:spcAft>
                <a:spcPts val="0"/>
              </a:spcAft>
              <a:buSzPts val="1600"/>
              <a:buFont typeface="Squada One"/>
              <a:buNone/>
              <a:defRPr sz="1600">
                <a:latin typeface="Squada One"/>
                <a:ea typeface="Squada One"/>
                <a:cs typeface="Squada One"/>
                <a:sym typeface="Squada One"/>
              </a:defRPr>
            </a:lvl3pPr>
            <a:lvl4pPr lvl="3" algn="l">
              <a:lnSpc>
                <a:spcPct val="115000"/>
              </a:lnSpc>
              <a:spcBef>
                <a:spcPts val="1600"/>
              </a:spcBef>
              <a:spcAft>
                <a:spcPts val="0"/>
              </a:spcAft>
              <a:buSzPts val="1600"/>
              <a:buFont typeface="Squada One"/>
              <a:buNone/>
              <a:defRPr sz="1600">
                <a:latin typeface="Squada One"/>
                <a:ea typeface="Squada One"/>
                <a:cs typeface="Squada One"/>
                <a:sym typeface="Squada One"/>
              </a:defRPr>
            </a:lvl4pPr>
            <a:lvl5pPr lvl="4" algn="l">
              <a:lnSpc>
                <a:spcPct val="115000"/>
              </a:lnSpc>
              <a:spcBef>
                <a:spcPts val="1600"/>
              </a:spcBef>
              <a:spcAft>
                <a:spcPts val="0"/>
              </a:spcAft>
              <a:buSzPts val="1600"/>
              <a:buFont typeface="Squada One"/>
              <a:buNone/>
              <a:defRPr sz="1600">
                <a:latin typeface="Squada One"/>
                <a:ea typeface="Squada One"/>
                <a:cs typeface="Squada One"/>
                <a:sym typeface="Squada One"/>
              </a:defRPr>
            </a:lvl5pPr>
            <a:lvl6pPr lvl="5" algn="l">
              <a:lnSpc>
                <a:spcPct val="115000"/>
              </a:lnSpc>
              <a:spcBef>
                <a:spcPts val="1600"/>
              </a:spcBef>
              <a:spcAft>
                <a:spcPts val="0"/>
              </a:spcAft>
              <a:buSzPts val="1600"/>
              <a:buFont typeface="Squada One"/>
              <a:buNone/>
              <a:defRPr sz="1600">
                <a:latin typeface="Squada One"/>
                <a:ea typeface="Squada One"/>
                <a:cs typeface="Squada One"/>
                <a:sym typeface="Squada One"/>
              </a:defRPr>
            </a:lvl6pPr>
            <a:lvl7pPr lvl="6" algn="l">
              <a:lnSpc>
                <a:spcPct val="115000"/>
              </a:lnSpc>
              <a:spcBef>
                <a:spcPts val="1600"/>
              </a:spcBef>
              <a:spcAft>
                <a:spcPts val="0"/>
              </a:spcAft>
              <a:buSzPts val="1600"/>
              <a:buFont typeface="Squada One"/>
              <a:buNone/>
              <a:defRPr sz="1600">
                <a:latin typeface="Squada One"/>
                <a:ea typeface="Squada One"/>
                <a:cs typeface="Squada One"/>
                <a:sym typeface="Squada One"/>
              </a:defRPr>
            </a:lvl7pPr>
            <a:lvl8pPr lvl="7" algn="l">
              <a:lnSpc>
                <a:spcPct val="115000"/>
              </a:lnSpc>
              <a:spcBef>
                <a:spcPts val="1600"/>
              </a:spcBef>
              <a:spcAft>
                <a:spcPts val="0"/>
              </a:spcAft>
              <a:buSzPts val="1600"/>
              <a:buFont typeface="Squada One"/>
              <a:buNone/>
              <a:defRPr sz="1600">
                <a:latin typeface="Squada One"/>
                <a:ea typeface="Squada One"/>
                <a:cs typeface="Squada One"/>
                <a:sym typeface="Squada One"/>
              </a:defRPr>
            </a:lvl8pPr>
            <a:lvl9pPr lvl="8" algn="l">
              <a:lnSpc>
                <a:spcPct val="115000"/>
              </a:lnSpc>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3" name="Google Shape;33;p4"/>
          <p:cNvSpPr txBox="1"/>
          <p:nvPr>
            <p:ph idx="6" type="subTitle"/>
          </p:nvPr>
        </p:nvSpPr>
        <p:spPr>
          <a:xfrm>
            <a:off x="6187600" y="3733632"/>
            <a:ext cx="1262400" cy="46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l">
              <a:lnSpc>
                <a:spcPct val="115000"/>
              </a:lnSpc>
              <a:spcBef>
                <a:spcPts val="0"/>
              </a:spcBef>
              <a:spcAft>
                <a:spcPts val="0"/>
              </a:spcAft>
              <a:buSzPts val="1600"/>
              <a:buFont typeface="Squada One"/>
              <a:buNone/>
              <a:defRPr sz="1600">
                <a:latin typeface="Squada One"/>
                <a:ea typeface="Squada One"/>
                <a:cs typeface="Squada One"/>
                <a:sym typeface="Squada One"/>
              </a:defRPr>
            </a:lvl2pPr>
            <a:lvl3pPr lvl="2" algn="l">
              <a:lnSpc>
                <a:spcPct val="115000"/>
              </a:lnSpc>
              <a:spcBef>
                <a:spcPts val="1600"/>
              </a:spcBef>
              <a:spcAft>
                <a:spcPts val="0"/>
              </a:spcAft>
              <a:buSzPts val="1600"/>
              <a:buFont typeface="Squada One"/>
              <a:buNone/>
              <a:defRPr sz="1600">
                <a:latin typeface="Squada One"/>
                <a:ea typeface="Squada One"/>
                <a:cs typeface="Squada One"/>
                <a:sym typeface="Squada One"/>
              </a:defRPr>
            </a:lvl3pPr>
            <a:lvl4pPr lvl="3" algn="l">
              <a:lnSpc>
                <a:spcPct val="115000"/>
              </a:lnSpc>
              <a:spcBef>
                <a:spcPts val="1600"/>
              </a:spcBef>
              <a:spcAft>
                <a:spcPts val="0"/>
              </a:spcAft>
              <a:buSzPts val="1600"/>
              <a:buFont typeface="Squada One"/>
              <a:buNone/>
              <a:defRPr sz="1600">
                <a:latin typeface="Squada One"/>
                <a:ea typeface="Squada One"/>
                <a:cs typeface="Squada One"/>
                <a:sym typeface="Squada One"/>
              </a:defRPr>
            </a:lvl4pPr>
            <a:lvl5pPr lvl="4" algn="l">
              <a:lnSpc>
                <a:spcPct val="115000"/>
              </a:lnSpc>
              <a:spcBef>
                <a:spcPts val="1600"/>
              </a:spcBef>
              <a:spcAft>
                <a:spcPts val="0"/>
              </a:spcAft>
              <a:buSzPts val="1600"/>
              <a:buFont typeface="Squada One"/>
              <a:buNone/>
              <a:defRPr sz="1600">
                <a:latin typeface="Squada One"/>
                <a:ea typeface="Squada One"/>
                <a:cs typeface="Squada One"/>
                <a:sym typeface="Squada One"/>
              </a:defRPr>
            </a:lvl5pPr>
            <a:lvl6pPr lvl="5" algn="l">
              <a:lnSpc>
                <a:spcPct val="115000"/>
              </a:lnSpc>
              <a:spcBef>
                <a:spcPts val="1600"/>
              </a:spcBef>
              <a:spcAft>
                <a:spcPts val="0"/>
              </a:spcAft>
              <a:buSzPts val="1600"/>
              <a:buFont typeface="Squada One"/>
              <a:buNone/>
              <a:defRPr sz="1600">
                <a:latin typeface="Squada One"/>
                <a:ea typeface="Squada One"/>
                <a:cs typeface="Squada One"/>
                <a:sym typeface="Squada One"/>
              </a:defRPr>
            </a:lvl6pPr>
            <a:lvl7pPr lvl="6" algn="l">
              <a:lnSpc>
                <a:spcPct val="115000"/>
              </a:lnSpc>
              <a:spcBef>
                <a:spcPts val="1600"/>
              </a:spcBef>
              <a:spcAft>
                <a:spcPts val="0"/>
              </a:spcAft>
              <a:buSzPts val="1600"/>
              <a:buFont typeface="Squada One"/>
              <a:buNone/>
              <a:defRPr sz="1600">
                <a:latin typeface="Squada One"/>
                <a:ea typeface="Squada One"/>
                <a:cs typeface="Squada One"/>
                <a:sym typeface="Squada One"/>
              </a:defRPr>
            </a:lvl7pPr>
            <a:lvl8pPr lvl="7" algn="l">
              <a:lnSpc>
                <a:spcPct val="115000"/>
              </a:lnSpc>
              <a:spcBef>
                <a:spcPts val="1600"/>
              </a:spcBef>
              <a:spcAft>
                <a:spcPts val="0"/>
              </a:spcAft>
              <a:buSzPts val="1600"/>
              <a:buFont typeface="Squada One"/>
              <a:buNone/>
              <a:defRPr sz="1600">
                <a:latin typeface="Squada One"/>
                <a:ea typeface="Squada One"/>
                <a:cs typeface="Squada One"/>
                <a:sym typeface="Squada One"/>
              </a:defRPr>
            </a:lvl8pPr>
            <a:lvl9pPr lvl="8" algn="l">
              <a:lnSpc>
                <a:spcPct val="115000"/>
              </a:lnSpc>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 and three columns 1">
    <p:spTree>
      <p:nvGrpSpPr>
        <p:cNvPr id="34" name="Shape 34"/>
        <p:cNvGrpSpPr/>
        <p:nvPr/>
      </p:nvGrpSpPr>
      <p:grpSpPr>
        <a:xfrm>
          <a:off x="0" y="0"/>
          <a:ext cx="0" cy="0"/>
          <a:chOff x="0" y="0"/>
          <a:chExt cx="0" cy="0"/>
        </a:xfrm>
      </p:grpSpPr>
      <p:sp>
        <p:nvSpPr>
          <p:cNvPr id="35" name="Google Shape;35;p5"/>
          <p:cNvSpPr txBox="1"/>
          <p:nvPr>
            <p:ph type="ctrTitle"/>
          </p:nvPr>
        </p:nvSpPr>
        <p:spPr>
          <a:xfrm>
            <a:off x="457200" y="517918"/>
            <a:ext cx="82296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36" name="Google Shape;36;p5"/>
          <p:cNvSpPr txBox="1"/>
          <p:nvPr>
            <p:ph idx="2" type="ctrTitle"/>
          </p:nvPr>
        </p:nvSpPr>
        <p:spPr>
          <a:xfrm>
            <a:off x="2750155" y="1492066"/>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chemeClr val="accen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7" name="Google Shape;37;p5"/>
          <p:cNvSpPr txBox="1"/>
          <p:nvPr>
            <p:ph idx="1" type="subTitle"/>
          </p:nvPr>
        </p:nvSpPr>
        <p:spPr>
          <a:xfrm>
            <a:off x="2750119" y="2192634"/>
            <a:ext cx="1570200" cy="36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8" name="Google Shape;38;p5"/>
          <p:cNvSpPr txBox="1"/>
          <p:nvPr>
            <p:ph idx="3" type="ctrTitle"/>
          </p:nvPr>
        </p:nvSpPr>
        <p:spPr>
          <a:xfrm>
            <a:off x="4800201" y="1497325"/>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chemeClr val="accen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9" name="Google Shape;39;p5"/>
          <p:cNvSpPr txBox="1"/>
          <p:nvPr>
            <p:ph idx="4" type="subTitle"/>
          </p:nvPr>
        </p:nvSpPr>
        <p:spPr>
          <a:xfrm>
            <a:off x="4800165" y="2192634"/>
            <a:ext cx="1570200" cy="36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0" name="Google Shape;40;p5"/>
          <p:cNvSpPr txBox="1"/>
          <p:nvPr>
            <p:ph idx="5" type="ctrTitle"/>
          </p:nvPr>
        </p:nvSpPr>
        <p:spPr>
          <a:xfrm>
            <a:off x="3794948" y="3219050"/>
            <a:ext cx="1570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chemeClr val="accen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1" name="Google Shape;41;p5"/>
          <p:cNvSpPr txBox="1"/>
          <p:nvPr>
            <p:ph idx="6" type="subTitle"/>
          </p:nvPr>
        </p:nvSpPr>
        <p:spPr>
          <a:xfrm>
            <a:off x="3753025" y="3910976"/>
            <a:ext cx="1653900" cy="36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pic>
        <p:nvPicPr>
          <p:cNvPr id="42" name="Google Shape;42;p5"/>
          <p:cNvPicPr preferRelativeResize="0"/>
          <p:nvPr/>
        </p:nvPicPr>
        <p:blipFill rotWithShape="1">
          <a:blip r:embed="rId2">
            <a:alphaModFix/>
          </a:blip>
          <a:srcRect b="0" l="0" r="0" t="0"/>
          <a:stretch/>
        </p:blipFill>
        <p:spPr>
          <a:xfrm flipH="1">
            <a:off x="6843225" y="0"/>
            <a:ext cx="2300675" cy="2075900"/>
          </a:xfrm>
          <a:prstGeom prst="rect">
            <a:avLst/>
          </a:prstGeom>
          <a:noFill/>
          <a:ln>
            <a:noFill/>
          </a:ln>
        </p:spPr>
      </p:pic>
      <p:sp>
        <p:nvSpPr>
          <p:cNvPr id="43" name="Google Shape;43;p5"/>
          <p:cNvSpPr/>
          <p:nvPr/>
        </p:nvSpPr>
        <p:spPr>
          <a:xfrm rot="5400000">
            <a:off x="2534502" y="1090938"/>
            <a:ext cx="2001410" cy="1795550"/>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rot="5400000">
            <a:off x="3566117" y="2781995"/>
            <a:ext cx="2001410" cy="1795550"/>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5400000">
            <a:off x="4584549" y="1090938"/>
            <a:ext cx="2001410" cy="1795550"/>
          </a:xfrm>
          <a:prstGeom prst="flowChartPreparation">
            <a:avLst/>
          </a:prstGeom>
          <a:gradFill>
            <a:gsLst>
              <a:gs pos="0">
                <a:srgbClr val="FFFFFF">
                  <a:alpha val="0"/>
                </a:srgbClr>
              </a:gs>
              <a:gs pos="100000">
                <a:srgbClr val="FFFFFF">
                  <a:alpha val="38823"/>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 name="Google Shape;46;p5"/>
          <p:cNvPicPr preferRelativeResize="0"/>
          <p:nvPr/>
        </p:nvPicPr>
        <p:blipFill rotWithShape="1">
          <a:blip r:embed="rId2">
            <a:alphaModFix/>
          </a:blip>
          <a:srcRect b="0" l="0" r="0" t="0"/>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0" r="0" t="0"/>
          <a:stretch/>
        </p:blipFill>
        <p:spPr>
          <a:xfrm flipH="1">
            <a:off x="6843225" y="6"/>
            <a:ext cx="2300675" cy="2075900"/>
          </a:xfrm>
          <a:prstGeom prst="rect">
            <a:avLst/>
          </a:prstGeom>
          <a:noFill/>
          <a:ln>
            <a:noFill/>
          </a:ln>
        </p:spPr>
      </p:pic>
      <p:sp>
        <p:nvSpPr>
          <p:cNvPr id="49" name="Google Shape;49;p6"/>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6"/>
          <p:cNvSpPr txBox="1"/>
          <p:nvPr>
            <p:ph idx="1" type="subTitle"/>
          </p:nvPr>
        </p:nvSpPr>
        <p:spPr>
          <a:xfrm>
            <a:off x="1203833" y="2719326"/>
            <a:ext cx="2240100" cy="60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1" name="Google Shape;51;p6"/>
          <p:cNvSpPr txBox="1"/>
          <p:nvPr>
            <p:ph idx="2" type="subTitle"/>
          </p:nvPr>
        </p:nvSpPr>
        <p:spPr>
          <a:xfrm>
            <a:off x="4766489" y="3583682"/>
            <a:ext cx="2299200" cy="60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15000"/>
              </a:lnSpc>
              <a:spcBef>
                <a:spcPts val="1600"/>
              </a:spcBef>
              <a:spcAft>
                <a:spcPts val="0"/>
              </a:spcAft>
              <a:buSzPts val="1400"/>
              <a:buNone/>
              <a:defRPr/>
            </a:lvl2pPr>
            <a:lvl3pPr lvl="2" algn="r">
              <a:lnSpc>
                <a:spcPct val="115000"/>
              </a:lnSpc>
              <a:spcBef>
                <a:spcPts val="1600"/>
              </a:spcBef>
              <a:spcAft>
                <a:spcPts val="0"/>
              </a:spcAft>
              <a:buSzPts val="1400"/>
              <a:buNone/>
              <a:defRPr/>
            </a:lvl3pPr>
            <a:lvl4pPr lvl="3" algn="r">
              <a:lnSpc>
                <a:spcPct val="115000"/>
              </a:lnSpc>
              <a:spcBef>
                <a:spcPts val="1600"/>
              </a:spcBef>
              <a:spcAft>
                <a:spcPts val="0"/>
              </a:spcAft>
              <a:buSzPts val="1400"/>
              <a:buNone/>
              <a:defRPr/>
            </a:lvl4pPr>
            <a:lvl5pPr lvl="4" algn="r">
              <a:lnSpc>
                <a:spcPct val="115000"/>
              </a:lnSpc>
              <a:spcBef>
                <a:spcPts val="1600"/>
              </a:spcBef>
              <a:spcAft>
                <a:spcPts val="0"/>
              </a:spcAft>
              <a:buSzPts val="1400"/>
              <a:buNone/>
              <a:defRPr/>
            </a:lvl5pPr>
            <a:lvl6pPr lvl="5" algn="r">
              <a:lnSpc>
                <a:spcPct val="115000"/>
              </a:lnSpc>
              <a:spcBef>
                <a:spcPts val="1600"/>
              </a:spcBef>
              <a:spcAft>
                <a:spcPts val="0"/>
              </a:spcAft>
              <a:buSzPts val="1400"/>
              <a:buNone/>
              <a:defRPr/>
            </a:lvl6pPr>
            <a:lvl7pPr lvl="6" algn="r">
              <a:lnSpc>
                <a:spcPct val="115000"/>
              </a:lnSpc>
              <a:spcBef>
                <a:spcPts val="1600"/>
              </a:spcBef>
              <a:spcAft>
                <a:spcPts val="0"/>
              </a:spcAft>
              <a:buSzPts val="1400"/>
              <a:buNone/>
              <a:defRPr/>
            </a:lvl7pPr>
            <a:lvl8pPr lvl="7" algn="r">
              <a:lnSpc>
                <a:spcPct val="115000"/>
              </a:lnSpc>
              <a:spcBef>
                <a:spcPts val="1600"/>
              </a:spcBef>
              <a:spcAft>
                <a:spcPts val="0"/>
              </a:spcAft>
              <a:buSzPts val="1400"/>
              <a:buNone/>
              <a:defRPr/>
            </a:lvl8pPr>
            <a:lvl9pPr lvl="8" algn="r">
              <a:lnSpc>
                <a:spcPct val="115000"/>
              </a:lnSpc>
              <a:spcBef>
                <a:spcPts val="1600"/>
              </a:spcBef>
              <a:spcAft>
                <a:spcPts val="1600"/>
              </a:spcAft>
              <a:buSzPts val="1400"/>
              <a:buNone/>
              <a:defRPr/>
            </a:lvl9pPr>
          </a:lstStyle>
          <a:p/>
        </p:txBody>
      </p:sp>
      <p:sp>
        <p:nvSpPr>
          <p:cNvPr id="52" name="Google Shape;52;p6"/>
          <p:cNvSpPr txBox="1"/>
          <p:nvPr>
            <p:ph idx="3" type="subTitle"/>
          </p:nvPr>
        </p:nvSpPr>
        <p:spPr>
          <a:xfrm>
            <a:off x="4772499" y="1802770"/>
            <a:ext cx="2299200" cy="60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15000"/>
              </a:lnSpc>
              <a:spcBef>
                <a:spcPts val="1600"/>
              </a:spcBef>
              <a:spcAft>
                <a:spcPts val="0"/>
              </a:spcAft>
              <a:buSzPts val="1400"/>
              <a:buNone/>
              <a:defRPr/>
            </a:lvl2pPr>
            <a:lvl3pPr lvl="2" algn="r">
              <a:lnSpc>
                <a:spcPct val="115000"/>
              </a:lnSpc>
              <a:spcBef>
                <a:spcPts val="1600"/>
              </a:spcBef>
              <a:spcAft>
                <a:spcPts val="0"/>
              </a:spcAft>
              <a:buSzPts val="1400"/>
              <a:buNone/>
              <a:defRPr/>
            </a:lvl3pPr>
            <a:lvl4pPr lvl="3" algn="r">
              <a:lnSpc>
                <a:spcPct val="115000"/>
              </a:lnSpc>
              <a:spcBef>
                <a:spcPts val="1600"/>
              </a:spcBef>
              <a:spcAft>
                <a:spcPts val="0"/>
              </a:spcAft>
              <a:buSzPts val="1400"/>
              <a:buNone/>
              <a:defRPr/>
            </a:lvl4pPr>
            <a:lvl5pPr lvl="4" algn="r">
              <a:lnSpc>
                <a:spcPct val="115000"/>
              </a:lnSpc>
              <a:spcBef>
                <a:spcPts val="1600"/>
              </a:spcBef>
              <a:spcAft>
                <a:spcPts val="0"/>
              </a:spcAft>
              <a:buSzPts val="1400"/>
              <a:buNone/>
              <a:defRPr/>
            </a:lvl5pPr>
            <a:lvl6pPr lvl="5" algn="r">
              <a:lnSpc>
                <a:spcPct val="115000"/>
              </a:lnSpc>
              <a:spcBef>
                <a:spcPts val="1600"/>
              </a:spcBef>
              <a:spcAft>
                <a:spcPts val="0"/>
              </a:spcAft>
              <a:buSzPts val="1400"/>
              <a:buNone/>
              <a:defRPr/>
            </a:lvl6pPr>
            <a:lvl7pPr lvl="6" algn="r">
              <a:lnSpc>
                <a:spcPct val="115000"/>
              </a:lnSpc>
              <a:spcBef>
                <a:spcPts val="1600"/>
              </a:spcBef>
              <a:spcAft>
                <a:spcPts val="0"/>
              </a:spcAft>
              <a:buSzPts val="1400"/>
              <a:buNone/>
              <a:defRPr/>
            </a:lvl7pPr>
            <a:lvl8pPr lvl="7" algn="r">
              <a:lnSpc>
                <a:spcPct val="115000"/>
              </a:lnSpc>
              <a:spcBef>
                <a:spcPts val="1600"/>
              </a:spcBef>
              <a:spcAft>
                <a:spcPts val="0"/>
              </a:spcAft>
              <a:buSzPts val="1400"/>
              <a:buNone/>
              <a:defRPr/>
            </a:lvl8pPr>
            <a:lvl9pPr lvl="8" algn="r">
              <a:lnSpc>
                <a:spcPct val="115000"/>
              </a:lnSpc>
              <a:spcBef>
                <a:spcPts val="1600"/>
              </a:spcBef>
              <a:spcAft>
                <a:spcPts val="1600"/>
              </a:spcAft>
              <a:buSzPts val="1400"/>
              <a:buNone/>
              <a:defRPr/>
            </a:lvl9pPr>
          </a:lstStyle>
          <a:p/>
        </p:txBody>
      </p:sp>
      <p:sp>
        <p:nvSpPr>
          <p:cNvPr id="53" name="Google Shape;53;p6"/>
          <p:cNvSpPr txBox="1"/>
          <p:nvPr>
            <p:ph idx="4" type="subTitle"/>
          </p:nvPr>
        </p:nvSpPr>
        <p:spPr>
          <a:xfrm>
            <a:off x="1203833" y="2196338"/>
            <a:ext cx="2240100" cy="46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l">
              <a:lnSpc>
                <a:spcPct val="115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l">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l">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l">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l">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l">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l">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l">
              <a:lnSpc>
                <a:spcPct val="115000"/>
              </a:lnSpc>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4" name="Google Shape;54;p6"/>
          <p:cNvSpPr txBox="1"/>
          <p:nvPr>
            <p:ph idx="5" type="subTitle"/>
          </p:nvPr>
        </p:nvSpPr>
        <p:spPr>
          <a:xfrm>
            <a:off x="4798042" y="3079150"/>
            <a:ext cx="2273100" cy="465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a:lnSpc>
                <a:spcPct val="115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a:lnSpc>
                <a:spcPct val="115000"/>
              </a:lnSpc>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5" name="Google Shape;55;p6"/>
          <p:cNvSpPr txBox="1"/>
          <p:nvPr>
            <p:ph idx="6" type="subTitle"/>
          </p:nvPr>
        </p:nvSpPr>
        <p:spPr>
          <a:xfrm>
            <a:off x="4772499" y="1272083"/>
            <a:ext cx="2299200" cy="465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a:lnSpc>
                <a:spcPct val="115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a:lnSpc>
                <a:spcPct val="115000"/>
              </a:lnSpc>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a:lnSpc>
                <a:spcPct val="115000"/>
              </a:lnSpc>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56" name="Shape 56"/>
        <p:cNvGrpSpPr/>
        <p:nvPr/>
      </p:nvGrpSpPr>
      <p:grpSpPr>
        <a:xfrm>
          <a:off x="0" y="0"/>
          <a:ext cx="0" cy="0"/>
          <a:chOff x="0" y="0"/>
          <a:chExt cx="0" cy="0"/>
        </a:xfrm>
      </p:grpSpPr>
      <p:sp>
        <p:nvSpPr>
          <p:cNvPr id="57" name="Google Shape;57;p7"/>
          <p:cNvSpPr txBox="1"/>
          <p:nvPr>
            <p:ph type="ctrTitle"/>
          </p:nvPr>
        </p:nvSpPr>
        <p:spPr>
          <a:xfrm>
            <a:off x="1242600" y="1830975"/>
            <a:ext cx="6658800" cy="67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 name="Google Shape;58;p7"/>
          <p:cNvSpPr txBox="1"/>
          <p:nvPr>
            <p:ph idx="1" type="subTitle"/>
          </p:nvPr>
        </p:nvSpPr>
        <p:spPr>
          <a:xfrm>
            <a:off x="3106675" y="2632418"/>
            <a:ext cx="2930700" cy="128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cxnSp>
        <p:nvCxnSpPr>
          <p:cNvPr id="59" name="Google Shape;59;p7"/>
          <p:cNvCxnSpPr/>
          <p:nvPr/>
        </p:nvCxnSpPr>
        <p:spPr>
          <a:xfrm>
            <a:off x="3681150" y="2571750"/>
            <a:ext cx="1797900" cy="0"/>
          </a:xfrm>
          <a:prstGeom prst="straightConnector1">
            <a:avLst/>
          </a:prstGeom>
          <a:noFill/>
          <a:ln cap="flat" cmpd="sng" w="19050">
            <a:solidFill>
              <a:schemeClr val="lt1"/>
            </a:solidFill>
            <a:prstDash val="solid"/>
            <a:round/>
            <a:headEnd len="sm" w="sm" type="none"/>
            <a:tailEnd len="sm" w="sm" type="none"/>
          </a:ln>
        </p:spPr>
      </p:cxnSp>
      <p:pic>
        <p:nvPicPr>
          <p:cNvPr id="60" name="Google Shape;60;p7"/>
          <p:cNvPicPr preferRelativeResize="0"/>
          <p:nvPr/>
        </p:nvPicPr>
        <p:blipFill rotWithShape="1">
          <a:blip r:embed="rId2">
            <a:alphaModFix/>
          </a:blip>
          <a:srcRect b="0" l="0" r="0" t="0"/>
          <a:stretch/>
        </p:blipFill>
        <p:spPr>
          <a:xfrm>
            <a:off x="100" y="-962131"/>
            <a:ext cx="3802725" cy="3431200"/>
          </a:xfrm>
          <a:prstGeom prst="rect">
            <a:avLst/>
          </a:prstGeom>
          <a:noFill/>
          <a:ln>
            <a:noFill/>
          </a:ln>
        </p:spPr>
      </p:pic>
      <p:pic>
        <p:nvPicPr>
          <p:cNvPr id="61" name="Google Shape;61;p7"/>
          <p:cNvPicPr preferRelativeResize="0"/>
          <p:nvPr/>
        </p:nvPicPr>
        <p:blipFill rotWithShape="1">
          <a:blip r:embed="rId2">
            <a:alphaModFix/>
          </a:blip>
          <a:srcRect b="0" l="0" r="0" t="0"/>
          <a:stretch/>
        </p:blipFill>
        <p:spPr>
          <a:xfrm rot="10800000">
            <a:off x="5334325" y="2668625"/>
            <a:ext cx="3802725" cy="3431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8"/>
          <p:cNvSpPr txBox="1"/>
          <p:nvPr>
            <p:ph type="ctrTitle"/>
          </p:nvPr>
        </p:nvSpPr>
        <p:spPr>
          <a:xfrm>
            <a:off x="4297175" y="2355550"/>
            <a:ext cx="4299000" cy="65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8"/>
          <p:cNvSpPr txBox="1"/>
          <p:nvPr>
            <p:ph idx="2" type="title"/>
          </p:nvPr>
        </p:nvSpPr>
        <p:spPr>
          <a:xfrm>
            <a:off x="4297175" y="1317160"/>
            <a:ext cx="4299000" cy="10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0000"/>
              <a:buNone/>
              <a:defRPr sz="10000"/>
            </a:lvl1pPr>
            <a:lvl2pPr lvl="1"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6" name="Google Shape;66;p8"/>
          <p:cNvSpPr txBox="1"/>
          <p:nvPr>
            <p:ph idx="1" type="subTitle"/>
          </p:nvPr>
        </p:nvSpPr>
        <p:spPr>
          <a:xfrm>
            <a:off x="4297175" y="2900355"/>
            <a:ext cx="4299000" cy="36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pic>
        <p:nvPicPr>
          <p:cNvPr id="67" name="Google Shape;67;p8"/>
          <p:cNvPicPr preferRelativeResize="0"/>
          <p:nvPr/>
        </p:nvPicPr>
        <p:blipFill rotWithShape="1">
          <a:blip r:embed="rId2">
            <a:alphaModFix/>
          </a:blip>
          <a:srcRect b="0" l="0" r="0" t="0"/>
          <a:stretch/>
        </p:blipFill>
        <p:spPr>
          <a:xfrm>
            <a:off x="16176" y="-501681"/>
            <a:ext cx="3802725" cy="3431200"/>
          </a:xfrm>
          <a:prstGeom prst="rect">
            <a:avLst/>
          </a:prstGeom>
          <a:noFill/>
          <a:ln>
            <a:noFill/>
          </a:ln>
        </p:spPr>
      </p:pic>
      <p:pic>
        <p:nvPicPr>
          <p:cNvPr id="68" name="Google Shape;68;p8"/>
          <p:cNvPicPr preferRelativeResize="0"/>
          <p:nvPr/>
        </p:nvPicPr>
        <p:blipFill rotWithShape="1">
          <a:blip r:embed="rId2">
            <a:alphaModFix/>
          </a:blip>
          <a:srcRect b="0" l="0" r="0" t="0"/>
          <a:stretch/>
        </p:blipFill>
        <p:spPr>
          <a:xfrm flipH="1" rot="10800000">
            <a:off x="10" y="2213744"/>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9"/>
          <p:cNvSpPr txBox="1"/>
          <p:nvPr>
            <p:ph idx="1" type="subTitle"/>
          </p:nvPr>
        </p:nvSpPr>
        <p:spPr>
          <a:xfrm>
            <a:off x="2101725" y="3712858"/>
            <a:ext cx="2175000" cy="60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71" name="Google Shape;71;p9"/>
          <p:cNvSpPr txBox="1"/>
          <p:nvPr>
            <p:ph idx="2" type="subTitle"/>
          </p:nvPr>
        </p:nvSpPr>
        <p:spPr>
          <a:xfrm>
            <a:off x="4789400" y="3715662"/>
            <a:ext cx="2175000" cy="60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72" name="Google Shape;72;p9"/>
          <p:cNvSpPr txBox="1"/>
          <p:nvPr>
            <p:ph idx="3" type="subTitle"/>
          </p:nvPr>
        </p:nvSpPr>
        <p:spPr>
          <a:xfrm>
            <a:off x="2101725" y="3396845"/>
            <a:ext cx="2175000" cy="46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l">
              <a:lnSpc>
                <a:spcPct val="115000"/>
              </a:lnSpc>
              <a:spcBef>
                <a:spcPts val="0"/>
              </a:spcBef>
              <a:spcAft>
                <a:spcPts val="0"/>
              </a:spcAft>
              <a:buSzPts val="1600"/>
              <a:buFont typeface="Squada One"/>
              <a:buNone/>
              <a:defRPr sz="1600">
                <a:latin typeface="Squada One"/>
                <a:ea typeface="Squada One"/>
                <a:cs typeface="Squada One"/>
                <a:sym typeface="Squada One"/>
              </a:defRPr>
            </a:lvl2pPr>
            <a:lvl3pPr lvl="2" algn="l">
              <a:lnSpc>
                <a:spcPct val="115000"/>
              </a:lnSpc>
              <a:spcBef>
                <a:spcPts val="1600"/>
              </a:spcBef>
              <a:spcAft>
                <a:spcPts val="0"/>
              </a:spcAft>
              <a:buSzPts val="1600"/>
              <a:buFont typeface="Squada One"/>
              <a:buNone/>
              <a:defRPr sz="1600">
                <a:latin typeface="Squada One"/>
                <a:ea typeface="Squada One"/>
                <a:cs typeface="Squada One"/>
                <a:sym typeface="Squada One"/>
              </a:defRPr>
            </a:lvl3pPr>
            <a:lvl4pPr lvl="3" algn="l">
              <a:lnSpc>
                <a:spcPct val="115000"/>
              </a:lnSpc>
              <a:spcBef>
                <a:spcPts val="1600"/>
              </a:spcBef>
              <a:spcAft>
                <a:spcPts val="0"/>
              </a:spcAft>
              <a:buSzPts val="1600"/>
              <a:buFont typeface="Squada One"/>
              <a:buNone/>
              <a:defRPr sz="1600">
                <a:latin typeface="Squada One"/>
                <a:ea typeface="Squada One"/>
                <a:cs typeface="Squada One"/>
                <a:sym typeface="Squada One"/>
              </a:defRPr>
            </a:lvl4pPr>
            <a:lvl5pPr lvl="4" algn="l">
              <a:lnSpc>
                <a:spcPct val="115000"/>
              </a:lnSpc>
              <a:spcBef>
                <a:spcPts val="1600"/>
              </a:spcBef>
              <a:spcAft>
                <a:spcPts val="0"/>
              </a:spcAft>
              <a:buSzPts val="1600"/>
              <a:buFont typeface="Squada One"/>
              <a:buNone/>
              <a:defRPr sz="1600">
                <a:latin typeface="Squada One"/>
                <a:ea typeface="Squada One"/>
                <a:cs typeface="Squada One"/>
                <a:sym typeface="Squada One"/>
              </a:defRPr>
            </a:lvl5pPr>
            <a:lvl6pPr lvl="5" algn="l">
              <a:lnSpc>
                <a:spcPct val="115000"/>
              </a:lnSpc>
              <a:spcBef>
                <a:spcPts val="1600"/>
              </a:spcBef>
              <a:spcAft>
                <a:spcPts val="0"/>
              </a:spcAft>
              <a:buSzPts val="1600"/>
              <a:buFont typeface="Squada One"/>
              <a:buNone/>
              <a:defRPr sz="1600">
                <a:latin typeface="Squada One"/>
                <a:ea typeface="Squada One"/>
                <a:cs typeface="Squada One"/>
                <a:sym typeface="Squada One"/>
              </a:defRPr>
            </a:lvl6pPr>
            <a:lvl7pPr lvl="6" algn="l">
              <a:lnSpc>
                <a:spcPct val="115000"/>
              </a:lnSpc>
              <a:spcBef>
                <a:spcPts val="1600"/>
              </a:spcBef>
              <a:spcAft>
                <a:spcPts val="0"/>
              </a:spcAft>
              <a:buSzPts val="1600"/>
              <a:buFont typeface="Squada One"/>
              <a:buNone/>
              <a:defRPr sz="1600">
                <a:latin typeface="Squada One"/>
                <a:ea typeface="Squada One"/>
                <a:cs typeface="Squada One"/>
                <a:sym typeface="Squada One"/>
              </a:defRPr>
            </a:lvl7pPr>
            <a:lvl8pPr lvl="7" algn="l">
              <a:lnSpc>
                <a:spcPct val="115000"/>
              </a:lnSpc>
              <a:spcBef>
                <a:spcPts val="1600"/>
              </a:spcBef>
              <a:spcAft>
                <a:spcPts val="0"/>
              </a:spcAft>
              <a:buSzPts val="1600"/>
              <a:buFont typeface="Squada One"/>
              <a:buNone/>
              <a:defRPr sz="1600">
                <a:latin typeface="Squada One"/>
                <a:ea typeface="Squada One"/>
                <a:cs typeface="Squada One"/>
                <a:sym typeface="Squada One"/>
              </a:defRPr>
            </a:lvl8pPr>
            <a:lvl9pPr lvl="8" algn="l">
              <a:lnSpc>
                <a:spcPct val="115000"/>
              </a:lnSpc>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73" name="Google Shape;73;p9"/>
          <p:cNvSpPr txBox="1"/>
          <p:nvPr>
            <p:ph idx="4" type="subTitle"/>
          </p:nvPr>
        </p:nvSpPr>
        <p:spPr>
          <a:xfrm>
            <a:off x="4789400" y="3395392"/>
            <a:ext cx="2157000" cy="46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l">
              <a:lnSpc>
                <a:spcPct val="115000"/>
              </a:lnSpc>
              <a:spcBef>
                <a:spcPts val="0"/>
              </a:spcBef>
              <a:spcAft>
                <a:spcPts val="0"/>
              </a:spcAft>
              <a:buSzPts val="1600"/>
              <a:buFont typeface="Squada One"/>
              <a:buNone/>
              <a:defRPr sz="1600">
                <a:latin typeface="Squada One"/>
                <a:ea typeface="Squada One"/>
                <a:cs typeface="Squada One"/>
                <a:sym typeface="Squada One"/>
              </a:defRPr>
            </a:lvl2pPr>
            <a:lvl3pPr lvl="2" algn="l">
              <a:lnSpc>
                <a:spcPct val="115000"/>
              </a:lnSpc>
              <a:spcBef>
                <a:spcPts val="1600"/>
              </a:spcBef>
              <a:spcAft>
                <a:spcPts val="0"/>
              </a:spcAft>
              <a:buSzPts val="1600"/>
              <a:buFont typeface="Squada One"/>
              <a:buNone/>
              <a:defRPr sz="1600">
                <a:latin typeface="Squada One"/>
                <a:ea typeface="Squada One"/>
                <a:cs typeface="Squada One"/>
                <a:sym typeface="Squada One"/>
              </a:defRPr>
            </a:lvl3pPr>
            <a:lvl4pPr lvl="3" algn="l">
              <a:lnSpc>
                <a:spcPct val="115000"/>
              </a:lnSpc>
              <a:spcBef>
                <a:spcPts val="1600"/>
              </a:spcBef>
              <a:spcAft>
                <a:spcPts val="0"/>
              </a:spcAft>
              <a:buSzPts val="1600"/>
              <a:buFont typeface="Squada One"/>
              <a:buNone/>
              <a:defRPr sz="1600">
                <a:latin typeface="Squada One"/>
                <a:ea typeface="Squada One"/>
                <a:cs typeface="Squada One"/>
                <a:sym typeface="Squada One"/>
              </a:defRPr>
            </a:lvl4pPr>
            <a:lvl5pPr lvl="4" algn="l">
              <a:lnSpc>
                <a:spcPct val="115000"/>
              </a:lnSpc>
              <a:spcBef>
                <a:spcPts val="1600"/>
              </a:spcBef>
              <a:spcAft>
                <a:spcPts val="0"/>
              </a:spcAft>
              <a:buSzPts val="1600"/>
              <a:buFont typeface="Squada One"/>
              <a:buNone/>
              <a:defRPr sz="1600">
                <a:latin typeface="Squada One"/>
                <a:ea typeface="Squada One"/>
                <a:cs typeface="Squada One"/>
                <a:sym typeface="Squada One"/>
              </a:defRPr>
            </a:lvl5pPr>
            <a:lvl6pPr lvl="5" algn="l">
              <a:lnSpc>
                <a:spcPct val="115000"/>
              </a:lnSpc>
              <a:spcBef>
                <a:spcPts val="1600"/>
              </a:spcBef>
              <a:spcAft>
                <a:spcPts val="0"/>
              </a:spcAft>
              <a:buSzPts val="1600"/>
              <a:buFont typeface="Squada One"/>
              <a:buNone/>
              <a:defRPr sz="1600">
                <a:latin typeface="Squada One"/>
                <a:ea typeface="Squada One"/>
                <a:cs typeface="Squada One"/>
                <a:sym typeface="Squada One"/>
              </a:defRPr>
            </a:lvl6pPr>
            <a:lvl7pPr lvl="6" algn="l">
              <a:lnSpc>
                <a:spcPct val="115000"/>
              </a:lnSpc>
              <a:spcBef>
                <a:spcPts val="1600"/>
              </a:spcBef>
              <a:spcAft>
                <a:spcPts val="0"/>
              </a:spcAft>
              <a:buSzPts val="1600"/>
              <a:buFont typeface="Squada One"/>
              <a:buNone/>
              <a:defRPr sz="1600">
                <a:latin typeface="Squada One"/>
                <a:ea typeface="Squada One"/>
                <a:cs typeface="Squada One"/>
                <a:sym typeface="Squada One"/>
              </a:defRPr>
            </a:lvl7pPr>
            <a:lvl8pPr lvl="7" algn="l">
              <a:lnSpc>
                <a:spcPct val="115000"/>
              </a:lnSpc>
              <a:spcBef>
                <a:spcPts val="1600"/>
              </a:spcBef>
              <a:spcAft>
                <a:spcPts val="0"/>
              </a:spcAft>
              <a:buSzPts val="1600"/>
              <a:buFont typeface="Squada One"/>
              <a:buNone/>
              <a:defRPr sz="1600">
                <a:latin typeface="Squada One"/>
                <a:ea typeface="Squada One"/>
                <a:cs typeface="Squada One"/>
                <a:sym typeface="Squada One"/>
              </a:defRPr>
            </a:lvl8pPr>
            <a:lvl9pPr lvl="8" algn="l">
              <a:lnSpc>
                <a:spcPct val="115000"/>
              </a:lnSpc>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74" name="Google Shape;74;p9"/>
          <p:cNvPicPr preferRelativeResize="0"/>
          <p:nvPr/>
        </p:nvPicPr>
        <p:blipFill rotWithShape="1">
          <a:blip r:embed="rId2">
            <a:alphaModFix/>
          </a:blip>
          <a:srcRect b="0" l="0" r="0" t="0"/>
          <a:stretch/>
        </p:blipFill>
        <p:spPr>
          <a:xfrm>
            <a:off x="0" y="-228600"/>
            <a:ext cx="2300675" cy="2075900"/>
          </a:xfrm>
          <a:prstGeom prst="rect">
            <a:avLst/>
          </a:prstGeom>
          <a:noFill/>
          <a:ln>
            <a:noFill/>
          </a:ln>
        </p:spPr>
      </p:pic>
      <p:pic>
        <p:nvPicPr>
          <p:cNvPr id="75" name="Google Shape;75;p9"/>
          <p:cNvPicPr preferRelativeResize="0"/>
          <p:nvPr/>
        </p:nvPicPr>
        <p:blipFill rotWithShape="1">
          <a:blip r:embed="rId2">
            <a:alphaModFix/>
          </a:blip>
          <a:srcRect b="0" l="0" r="0" t="0"/>
          <a:stretch/>
        </p:blipFill>
        <p:spPr>
          <a:xfrm flipH="1">
            <a:off x="6843325" y="-228600"/>
            <a:ext cx="2300675" cy="2075900"/>
          </a:xfrm>
          <a:prstGeom prst="rect">
            <a:avLst/>
          </a:prstGeom>
          <a:noFill/>
          <a:ln>
            <a:noFill/>
          </a:ln>
        </p:spPr>
      </p:pic>
      <p:pic>
        <p:nvPicPr>
          <p:cNvPr id="76" name="Google Shape;76;p9"/>
          <p:cNvPicPr preferRelativeResize="0"/>
          <p:nvPr/>
        </p:nvPicPr>
        <p:blipFill rotWithShape="1">
          <a:blip r:embed="rId2">
            <a:alphaModFix/>
          </a:blip>
          <a:srcRect b="0" l="0" r="0" t="0"/>
          <a:stretch/>
        </p:blipFill>
        <p:spPr>
          <a:xfrm flipH="1" rot="10800000">
            <a:off x="0" y="3997725"/>
            <a:ext cx="2300675" cy="2075900"/>
          </a:xfrm>
          <a:prstGeom prst="rect">
            <a:avLst/>
          </a:prstGeom>
          <a:noFill/>
          <a:ln>
            <a:noFill/>
          </a:ln>
        </p:spPr>
      </p:pic>
      <p:pic>
        <p:nvPicPr>
          <p:cNvPr id="77" name="Google Shape;77;p9"/>
          <p:cNvPicPr preferRelativeResize="0"/>
          <p:nvPr/>
        </p:nvPicPr>
        <p:blipFill rotWithShape="1">
          <a:blip r:embed="rId2">
            <a:alphaModFix/>
          </a:blip>
          <a:srcRect b="0" l="0" r="0" t="0"/>
          <a:stretch/>
        </p:blipFill>
        <p:spPr>
          <a:xfrm rot="10800000">
            <a:off x="6843325" y="3997725"/>
            <a:ext cx="2300675" cy="2075900"/>
          </a:xfrm>
          <a:prstGeom prst="rect">
            <a:avLst/>
          </a:prstGeom>
          <a:noFill/>
          <a:ln>
            <a:noFill/>
          </a:ln>
        </p:spPr>
      </p:pic>
      <p:sp>
        <p:nvSpPr>
          <p:cNvPr id="78" name="Google Shape;78;p9"/>
          <p:cNvSpPr txBox="1"/>
          <p:nvPr>
            <p:ph type="ctrTitle"/>
          </p:nvPr>
        </p:nvSpPr>
        <p:spPr>
          <a:xfrm flipH="1">
            <a:off x="457200" y="445025"/>
            <a:ext cx="82296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0"/>
          <p:cNvSpPr txBox="1"/>
          <p:nvPr>
            <p:ph type="ctrTitle"/>
          </p:nvPr>
        </p:nvSpPr>
        <p:spPr>
          <a:xfrm flipH="1">
            <a:off x="1187500" y="445025"/>
            <a:ext cx="6784500" cy="172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4800"/>
              <a:buNone/>
              <a:defRPr sz="5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pic>
        <p:nvPicPr>
          <p:cNvPr id="82" name="Google Shape;82;p10"/>
          <p:cNvPicPr preferRelativeResize="0"/>
          <p:nvPr/>
        </p:nvPicPr>
        <p:blipFill rotWithShape="1">
          <a:blip r:embed="rId2">
            <a:alphaModFix/>
          </a:blip>
          <a:srcRect b="0" l="0" r="0" t="0"/>
          <a:stretch/>
        </p:blipFill>
        <p:spPr>
          <a:xfrm rot="5400000">
            <a:off x="-751762" y="3062175"/>
            <a:ext cx="3802725" cy="3431200"/>
          </a:xfrm>
          <a:prstGeom prst="rect">
            <a:avLst/>
          </a:prstGeom>
          <a:noFill/>
          <a:ln>
            <a:noFill/>
          </a:ln>
        </p:spPr>
      </p:pic>
      <p:pic>
        <p:nvPicPr>
          <p:cNvPr id="83" name="Google Shape;83;p10"/>
          <p:cNvPicPr preferRelativeResize="0"/>
          <p:nvPr/>
        </p:nvPicPr>
        <p:blipFill rotWithShape="1">
          <a:blip r:embed="rId2">
            <a:alphaModFix/>
          </a:blip>
          <a:srcRect b="0" l="0" r="0" t="0"/>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Squada One"/>
              <a:buNone/>
              <a:defRPr b="0" i="0" sz="3000" u="none" cap="none" strike="noStrike">
                <a:solidFill>
                  <a:schemeClr val="lt1"/>
                </a:solidFill>
                <a:latin typeface="Squada One"/>
                <a:ea typeface="Squada One"/>
                <a:cs typeface="Squada One"/>
                <a:sym typeface="Squada One"/>
              </a:defRPr>
            </a:lvl1pPr>
            <a:lvl2pPr lvl="1"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Condensed Light"/>
              <a:buChar char="●"/>
              <a:defRPr b="0" i="0" sz="1800" u="none" cap="none" strike="noStrike">
                <a:solidFill>
                  <a:schemeClr val="lt1"/>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chemeClr val="lt1"/>
              </a:buClr>
              <a:buSzPts val="1400"/>
              <a:buFont typeface="Roboto Condensed Light"/>
              <a:buChar char="■"/>
              <a:defRPr b="0" i="0" sz="1400" u="none" cap="none" strike="noStrike">
                <a:solidFill>
                  <a:schemeClr val="lt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jpg"/><Relationship Id="rId5" Type="http://schemas.openxmlformats.org/officeDocument/2006/relationships/image" Target="../media/image19.jpg"/><Relationship Id="rId6"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6.png"/><Relationship Id="rId7" Type="http://schemas.openxmlformats.org/officeDocument/2006/relationships/image" Target="../media/image13.png"/><Relationship Id="rId8"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8D3CE">
                <a:alpha val="40000"/>
              </a:srgbClr>
            </a:gs>
            <a:gs pos="100000">
              <a:schemeClr val="accent2"/>
            </a:gs>
          </a:gsLst>
          <a:lin ang="5400012" scaled="0"/>
        </a:gradFill>
      </p:bgPr>
    </p:bg>
    <p:spTree>
      <p:nvGrpSpPr>
        <p:cNvPr id="87" name="Shape 87"/>
        <p:cNvGrpSpPr/>
        <p:nvPr/>
      </p:nvGrpSpPr>
      <p:grpSpPr>
        <a:xfrm>
          <a:off x="0" y="0"/>
          <a:ext cx="0" cy="0"/>
          <a:chOff x="0" y="0"/>
          <a:chExt cx="0" cy="0"/>
        </a:xfrm>
      </p:grpSpPr>
      <p:sp>
        <p:nvSpPr>
          <p:cNvPr id="88" name="Google Shape;88;p11"/>
          <p:cNvSpPr/>
          <p:nvPr/>
        </p:nvSpPr>
        <p:spPr>
          <a:xfrm rot="-5400000">
            <a:off x="3590827" y="-1253126"/>
            <a:ext cx="1573618" cy="7886326"/>
          </a:xfrm>
          <a:prstGeom prst="rect">
            <a:avLst/>
          </a:pr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1"/>
          <p:cNvSpPr txBox="1"/>
          <p:nvPr>
            <p:ph type="title"/>
          </p:nvPr>
        </p:nvSpPr>
        <p:spPr>
          <a:xfrm>
            <a:off x="610731" y="2137144"/>
            <a:ext cx="7533810" cy="92503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None/>
            </a:pPr>
            <a:r>
              <a:rPr b="1" lang="en-US" sz="4400">
                <a:solidFill>
                  <a:schemeClr val="lt1"/>
                </a:solidFill>
              </a:rPr>
              <a:t>Cotton Quality Classification System using Digital Images</a:t>
            </a:r>
            <a:endParaRPr b="1" sz="4400">
              <a:solidFill>
                <a:schemeClr val="lt1"/>
              </a:solidFill>
            </a:endParaRPr>
          </a:p>
        </p:txBody>
      </p:sp>
      <p:sp>
        <p:nvSpPr>
          <p:cNvPr id="90" name="Google Shape;90;p11"/>
          <p:cNvSpPr txBox="1"/>
          <p:nvPr>
            <p:ph idx="1" type="subTitle"/>
          </p:nvPr>
        </p:nvSpPr>
        <p:spPr>
          <a:xfrm>
            <a:off x="384015" y="387993"/>
            <a:ext cx="8229600" cy="834046"/>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600"/>
              <a:buNone/>
            </a:pPr>
            <a:r>
              <a:rPr b="1" lang="en-US" sz="5400"/>
              <a:t> Proposal Defense</a:t>
            </a:r>
            <a:endParaRPr/>
          </a:p>
        </p:txBody>
      </p:sp>
      <p:sp>
        <p:nvSpPr>
          <p:cNvPr id="91" name="Google Shape;91;p11"/>
          <p:cNvSpPr/>
          <p:nvPr/>
        </p:nvSpPr>
        <p:spPr>
          <a:xfrm>
            <a:off x="2553074" y="4318503"/>
            <a:ext cx="3920151" cy="45515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p:txBody>
      </p:sp>
      <p:sp>
        <p:nvSpPr>
          <p:cNvPr id="92" name="Google Shape;92;p11"/>
          <p:cNvSpPr/>
          <p:nvPr/>
        </p:nvSpPr>
        <p:spPr>
          <a:xfrm>
            <a:off x="2074592" y="4173897"/>
            <a:ext cx="5155548" cy="45515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Supervisor:     Dr. Ghulam Murtaza Memon</a:t>
            </a:r>
            <a:endParaRPr b="1" i="0" sz="1800" u="none" cap="none" strike="noStrike">
              <a:solidFill>
                <a:schemeClr val="lt1"/>
              </a:solidFill>
              <a:latin typeface="Arial"/>
              <a:ea typeface="Arial"/>
              <a:cs typeface="Arial"/>
              <a:sym typeface="Arial"/>
            </a:endParaRPr>
          </a:p>
        </p:txBody>
      </p:sp>
      <p:sp>
        <p:nvSpPr>
          <p:cNvPr id="93" name="Google Shape;9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 calcmode="lin" valueType="num">
                                      <p:cBhvr additive="base">
                                        <p:cTn dur="500"/>
                                        <p:tgtEl>
                                          <p:spTgt spid="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 calcmode="lin" valueType="num">
                                      <p:cBhvr additive="base">
                                        <p:cTn dur="500"/>
                                        <p:tgtEl>
                                          <p:spTgt spid="9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500"/>
                                        <p:tgtEl>
                                          <p:spTgt spid="9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0"/>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Dataset development</a:t>
            </a:r>
            <a:endParaRPr/>
          </a:p>
        </p:txBody>
      </p:sp>
      <p:sp>
        <p:nvSpPr>
          <p:cNvPr id="340" name="Google Shape;340;p20"/>
          <p:cNvSpPr/>
          <p:nvPr/>
        </p:nvSpPr>
        <p:spPr>
          <a:xfrm rot="-5400000">
            <a:off x="3119642" y="-865618"/>
            <a:ext cx="3019016" cy="8343900"/>
          </a:xfrm>
          <a:prstGeom prst="rect">
            <a:avLst/>
          </a:pr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0"/>
          <p:cNvSpPr txBox="1"/>
          <p:nvPr>
            <p:ph idx="3" type="subTitle"/>
          </p:nvPr>
        </p:nvSpPr>
        <p:spPr>
          <a:xfrm>
            <a:off x="457199" y="1853593"/>
            <a:ext cx="8229599" cy="2739937"/>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b="1" lang="en-US">
                <a:solidFill>
                  <a:schemeClr val="lt1"/>
                </a:solidFill>
              </a:rPr>
              <a:t>Data collection:</a:t>
            </a:r>
            <a:r>
              <a:rPr lang="en-US">
                <a:solidFill>
                  <a:schemeClr val="lt1"/>
                </a:solidFill>
              </a:rPr>
              <a:t> We will collect approximately 2ooo images for five different classes of cotton quality. Total 10,000                                 </a:t>
            </a:r>
            <a:endParaRPr/>
          </a:p>
          <a:p>
            <a:pPr indent="-342900" lvl="0" marL="457200" rtl="0" algn="l">
              <a:lnSpc>
                <a:spcPct val="100000"/>
              </a:lnSpc>
              <a:spcBef>
                <a:spcPts val="0"/>
              </a:spcBef>
              <a:spcAft>
                <a:spcPts val="0"/>
              </a:spcAft>
              <a:buSzPts val="1400"/>
              <a:buNone/>
            </a:pPr>
            <a:r>
              <a:rPr lang="en-US">
                <a:solidFill>
                  <a:schemeClr val="lt1"/>
                </a:solidFill>
              </a:rPr>
              <a:t>                           images will be collected to develop the classification model.</a:t>
            </a:r>
            <a:endParaRPr/>
          </a:p>
          <a:p>
            <a:pPr indent="-342900" lvl="0" marL="457200" rtl="0" algn="l">
              <a:lnSpc>
                <a:spcPct val="100000"/>
              </a:lnSpc>
              <a:spcBef>
                <a:spcPts val="0"/>
              </a:spcBef>
              <a:spcAft>
                <a:spcPts val="0"/>
              </a:spcAft>
              <a:buSzPts val="1400"/>
              <a:buNone/>
            </a:pPr>
            <a:r>
              <a:t/>
            </a:r>
            <a:endParaRPr>
              <a:solidFill>
                <a:schemeClr val="lt1"/>
              </a:solidFill>
            </a:endParaRPr>
          </a:p>
          <a:p>
            <a:pPr indent="-342900" lvl="0" marL="457200" rtl="0" algn="l">
              <a:lnSpc>
                <a:spcPct val="100000"/>
              </a:lnSpc>
              <a:spcBef>
                <a:spcPts val="0"/>
              </a:spcBef>
              <a:spcAft>
                <a:spcPts val="0"/>
              </a:spcAft>
              <a:buSzPts val="1400"/>
              <a:buNone/>
            </a:pPr>
            <a:r>
              <a:rPr b="1" lang="en-US">
                <a:solidFill>
                  <a:schemeClr val="lt1"/>
                </a:solidFill>
              </a:rPr>
              <a:t>Data labelling: </a:t>
            </a:r>
            <a:r>
              <a:rPr lang="en-US">
                <a:solidFill>
                  <a:schemeClr val="lt1"/>
                </a:solidFill>
              </a:rPr>
              <a:t>Data will be labelled into five classes with the help of factory ginners experts that are </a:t>
            </a:r>
            <a:endParaRPr/>
          </a:p>
          <a:p>
            <a:pPr indent="-317500" lvl="2" marL="1371600" rtl="0" algn="l">
              <a:lnSpc>
                <a:spcPct val="115000"/>
              </a:lnSpc>
              <a:spcBef>
                <a:spcPts val="0"/>
              </a:spcBef>
              <a:spcAft>
                <a:spcPts val="0"/>
              </a:spcAft>
              <a:buSzPts val="1400"/>
              <a:buFont typeface="Noto Sans Symbols"/>
              <a:buChar char="▪"/>
            </a:pPr>
            <a:r>
              <a:rPr lang="en-US">
                <a:solidFill>
                  <a:schemeClr val="lt1"/>
                </a:solidFill>
              </a:rPr>
              <a:t>best (pure white and songriless), </a:t>
            </a:r>
            <a:endParaRPr/>
          </a:p>
          <a:p>
            <a:pPr indent="-317500" lvl="2" marL="1371600" rtl="0" algn="l">
              <a:lnSpc>
                <a:spcPct val="115000"/>
              </a:lnSpc>
              <a:spcBef>
                <a:spcPts val="0"/>
              </a:spcBef>
              <a:spcAft>
                <a:spcPts val="0"/>
              </a:spcAft>
              <a:buSzPts val="1400"/>
              <a:buFont typeface="Noto Sans Symbols"/>
              <a:buChar char="▪"/>
            </a:pPr>
            <a:r>
              <a:rPr lang="en-US">
                <a:solidFill>
                  <a:schemeClr val="lt1"/>
                </a:solidFill>
              </a:rPr>
              <a:t>better (white with some songri), </a:t>
            </a:r>
            <a:endParaRPr/>
          </a:p>
          <a:p>
            <a:pPr indent="-317500" lvl="2" marL="1371600" rtl="0" algn="l">
              <a:lnSpc>
                <a:spcPct val="115000"/>
              </a:lnSpc>
              <a:spcBef>
                <a:spcPts val="0"/>
              </a:spcBef>
              <a:spcAft>
                <a:spcPts val="0"/>
              </a:spcAft>
              <a:buSzPts val="1400"/>
              <a:buFont typeface="Noto Sans Symbols"/>
              <a:buChar char="▪"/>
            </a:pPr>
            <a:r>
              <a:rPr lang="en-US">
                <a:solidFill>
                  <a:schemeClr val="lt1"/>
                </a:solidFill>
              </a:rPr>
              <a:t>good (off white with more songri &amp; trash), </a:t>
            </a:r>
            <a:endParaRPr/>
          </a:p>
          <a:p>
            <a:pPr indent="-317500" lvl="2" marL="1371600" rtl="0" algn="l">
              <a:lnSpc>
                <a:spcPct val="115000"/>
              </a:lnSpc>
              <a:spcBef>
                <a:spcPts val="0"/>
              </a:spcBef>
              <a:spcAft>
                <a:spcPts val="0"/>
              </a:spcAft>
              <a:buSzPts val="1400"/>
              <a:buFont typeface="Noto Sans Symbols"/>
              <a:buChar char="▪"/>
            </a:pPr>
            <a:r>
              <a:rPr lang="en-US">
                <a:solidFill>
                  <a:schemeClr val="lt1"/>
                </a:solidFill>
              </a:rPr>
              <a:t>bad (yellowish with trash &amp; much more songri), and </a:t>
            </a:r>
            <a:endParaRPr/>
          </a:p>
          <a:p>
            <a:pPr indent="-317500" lvl="2" marL="1371600" rtl="0" algn="l">
              <a:lnSpc>
                <a:spcPct val="115000"/>
              </a:lnSpc>
              <a:spcBef>
                <a:spcPts val="0"/>
              </a:spcBef>
              <a:spcAft>
                <a:spcPts val="0"/>
              </a:spcAft>
              <a:buSzPts val="1400"/>
              <a:buFont typeface="Noto Sans Symbols"/>
              <a:buChar char="▪"/>
            </a:pPr>
            <a:r>
              <a:rPr lang="en-US">
                <a:solidFill>
                  <a:schemeClr val="lt1"/>
                </a:solidFill>
              </a:rPr>
              <a:t>worst (ungrown, lintless, closed flower, and rainy). </a:t>
            </a:r>
            <a:endParaRPr/>
          </a:p>
          <a:p>
            <a:pPr indent="-342900" lvl="0" marL="457200" rtl="0" algn="l">
              <a:lnSpc>
                <a:spcPct val="100000"/>
              </a:lnSpc>
              <a:spcBef>
                <a:spcPts val="0"/>
              </a:spcBef>
              <a:spcAft>
                <a:spcPts val="0"/>
              </a:spcAft>
              <a:buSzPts val="1400"/>
              <a:buNone/>
            </a:pPr>
            <a:r>
              <a:t/>
            </a:r>
            <a:endParaRPr>
              <a:solidFill>
                <a:schemeClr val="lt1"/>
              </a:solidFill>
            </a:endParaRPr>
          </a:p>
          <a:p>
            <a:pPr indent="-342900" lvl="0" marL="457200" rtl="0" algn="l">
              <a:lnSpc>
                <a:spcPct val="100000"/>
              </a:lnSpc>
              <a:spcBef>
                <a:spcPts val="0"/>
              </a:spcBef>
              <a:spcAft>
                <a:spcPts val="0"/>
              </a:spcAft>
              <a:buSzPts val="1400"/>
              <a:buNone/>
            </a:pPr>
            <a:r>
              <a:rPr lang="en-US">
                <a:solidFill>
                  <a:schemeClr val="lt1"/>
                </a:solidFill>
              </a:rPr>
              <a:t> </a:t>
            </a:r>
            <a:r>
              <a:rPr b="1" lang="en-US">
                <a:solidFill>
                  <a:schemeClr val="lt1"/>
                </a:solidFill>
              </a:rPr>
              <a:t>Data cleaning:</a:t>
            </a:r>
            <a:r>
              <a:rPr lang="en-US">
                <a:solidFill>
                  <a:schemeClr val="lt1"/>
                </a:solidFill>
              </a:rPr>
              <a:t> Image cropping to remove the irrelevant background/boundaries of captured images, Image 	       Resize, Remove Noise, Image Normalization, image augmentation.</a:t>
            </a:r>
            <a:endParaRPr/>
          </a:p>
          <a:p>
            <a:pPr indent="-342900" lvl="0" marL="457200" rtl="0" algn="l">
              <a:lnSpc>
                <a:spcPct val="100000"/>
              </a:lnSpc>
              <a:spcBef>
                <a:spcPts val="0"/>
              </a:spcBef>
              <a:spcAft>
                <a:spcPts val="0"/>
              </a:spcAft>
              <a:buSzPts val="1400"/>
              <a:buNone/>
            </a:pPr>
            <a:r>
              <a:t/>
            </a:r>
            <a:endParaRPr>
              <a:solidFill>
                <a:schemeClr val="lt1"/>
              </a:solidFill>
            </a:endParaRPr>
          </a:p>
          <a:p>
            <a:pPr indent="-342900" lvl="0" marL="457200" rtl="0" algn="l">
              <a:lnSpc>
                <a:spcPct val="100000"/>
              </a:lnSpc>
              <a:spcBef>
                <a:spcPts val="0"/>
              </a:spcBef>
              <a:spcAft>
                <a:spcPts val="0"/>
              </a:spcAft>
              <a:buSzPts val="1400"/>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Cotton Classification model Development</a:t>
            </a:r>
            <a:endParaRPr/>
          </a:p>
        </p:txBody>
      </p:sp>
      <p:sp>
        <p:nvSpPr>
          <p:cNvPr id="347" name="Google Shape;347;p21"/>
          <p:cNvSpPr/>
          <p:nvPr/>
        </p:nvSpPr>
        <p:spPr>
          <a:xfrm rot="-5400000">
            <a:off x="3576842" y="-835138"/>
            <a:ext cx="2104616" cy="8343900"/>
          </a:xfrm>
          <a:prstGeom prst="rect">
            <a:avLst/>
          </a:pr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1"/>
          <p:cNvSpPr txBox="1"/>
          <p:nvPr>
            <p:ph idx="3" type="subTitle"/>
          </p:nvPr>
        </p:nvSpPr>
        <p:spPr>
          <a:xfrm>
            <a:off x="190499" y="2359527"/>
            <a:ext cx="8557261" cy="2542084"/>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400"/>
              <a:buNone/>
            </a:pPr>
            <a:r>
              <a:rPr lang="en-US" sz="2000">
                <a:solidFill>
                  <a:schemeClr val="lt1"/>
                </a:solidFill>
                <a:latin typeface="Times New Roman"/>
                <a:ea typeface="Times New Roman"/>
                <a:cs typeface="Times New Roman"/>
                <a:sym typeface="Times New Roman"/>
              </a:rPr>
              <a:t>	</a:t>
            </a:r>
            <a:r>
              <a:rPr lang="en-US" sz="2000"/>
              <a:t>For classification model, we will use CNN (Convolutional Neural Network) because of its high accuracy for image classification. The architecture of CNN is well suited to input 2D/3D images directly. Furthermore, the CNN will be used to train the model by following different approaches such as the holdout method, k cross-fold validation, and bootstrapping for training and testing the model.</a:t>
            </a:r>
            <a:endParaRPr/>
          </a:p>
        </p:txBody>
      </p:sp>
      <p:pic>
        <p:nvPicPr>
          <p:cNvPr descr="A picture containing black&#10;&#10;Description automatically generated" id="349" name="Google Shape;349;p21"/>
          <p:cNvPicPr preferRelativeResize="0"/>
          <p:nvPr/>
        </p:nvPicPr>
        <p:blipFill rotWithShape="1">
          <a:blip r:embed="rId3">
            <a:alphaModFix/>
          </a:blip>
          <a:srcRect b="0" l="0" r="0" t="0"/>
          <a:stretch/>
        </p:blipFill>
        <p:spPr>
          <a:xfrm>
            <a:off x="8021483" y="497690"/>
            <a:ext cx="1000597" cy="6894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2"/>
          <p:cNvSpPr txBox="1"/>
          <p:nvPr>
            <p:ph type="ctrTitle"/>
          </p:nvPr>
        </p:nvSpPr>
        <p:spPr>
          <a:xfrm flipH="1">
            <a:off x="514349" y="1196873"/>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Mobile application development </a:t>
            </a:r>
            <a:endParaRPr/>
          </a:p>
        </p:txBody>
      </p:sp>
      <p:sp>
        <p:nvSpPr>
          <p:cNvPr id="355" name="Google Shape;355;p22"/>
          <p:cNvSpPr/>
          <p:nvPr/>
        </p:nvSpPr>
        <p:spPr>
          <a:xfrm rot="-5400000">
            <a:off x="3829049" y="-899398"/>
            <a:ext cx="1600200" cy="8343900"/>
          </a:xfrm>
          <a:prstGeom prst="rect">
            <a:avLst/>
          </a:pr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2"/>
          <p:cNvSpPr txBox="1"/>
          <p:nvPr>
            <p:ph idx="3" type="subTitle"/>
          </p:nvPr>
        </p:nvSpPr>
        <p:spPr>
          <a:xfrm>
            <a:off x="129540" y="2541299"/>
            <a:ext cx="8557261" cy="1462507"/>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lang="en-US" sz="2000">
                <a:solidFill>
                  <a:schemeClr val="lt1"/>
                </a:solidFill>
                <a:latin typeface="Times New Roman"/>
                <a:ea typeface="Times New Roman"/>
                <a:cs typeface="Times New Roman"/>
                <a:sym typeface="Times New Roman"/>
              </a:rPr>
              <a:t>	</a:t>
            </a:r>
            <a:r>
              <a:rPr lang="en-US" sz="2000"/>
              <a:t>Android app In this process, an android application will be developed that will be used by end-users (factory ginner, brokers, and merchants) to run the system. The classification model discussed above will be integrated into this application</a:t>
            </a:r>
            <a:endParaRPr/>
          </a:p>
        </p:txBody>
      </p:sp>
      <p:pic>
        <p:nvPicPr>
          <p:cNvPr descr="Smart Phone" id="357" name="Google Shape;357;p22"/>
          <p:cNvPicPr preferRelativeResize="0"/>
          <p:nvPr/>
        </p:nvPicPr>
        <p:blipFill rotWithShape="1">
          <a:blip r:embed="rId3">
            <a:alphaModFix/>
          </a:blip>
          <a:srcRect b="0" l="0" r="0" t="0"/>
          <a:stretch/>
        </p:blipFill>
        <p:spPr>
          <a:xfrm>
            <a:off x="7353300" y="1139693"/>
            <a:ext cx="784860" cy="7848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txBox="1"/>
          <p:nvPr>
            <p:ph type="ctrTitle"/>
          </p:nvPr>
        </p:nvSpPr>
        <p:spPr>
          <a:xfrm flipH="1">
            <a:off x="2432446" y="311742"/>
            <a:ext cx="4279107"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Development model  </a:t>
            </a:r>
            <a:endParaRPr/>
          </a:p>
        </p:txBody>
      </p:sp>
      <p:pic>
        <p:nvPicPr>
          <p:cNvPr descr="Diagram&#10;&#10;Description automatically generated" id="363" name="Google Shape;363;p23"/>
          <p:cNvPicPr preferRelativeResize="0"/>
          <p:nvPr/>
        </p:nvPicPr>
        <p:blipFill rotWithShape="1">
          <a:blip r:embed="rId3">
            <a:alphaModFix/>
          </a:blip>
          <a:srcRect b="0" l="0" r="0" t="0"/>
          <a:stretch/>
        </p:blipFill>
        <p:spPr>
          <a:xfrm>
            <a:off x="1739390" y="1283694"/>
            <a:ext cx="5490085" cy="3617866"/>
          </a:xfrm>
          <a:prstGeom prst="rect">
            <a:avLst/>
          </a:prstGeom>
          <a:noFill/>
          <a:ln cap="flat" cmpd="sng" w="9525">
            <a:solidFill>
              <a:srgbClr val="FFFFFF"/>
            </a:solidFill>
            <a:prstDash val="solid"/>
            <a:round/>
            <a:headEnd len="sm" w="sm" type="none"/>
            <a:tailEnd len="sm" w="sm" type="none"/>
          </a:ln>
        </p:spPr>
      </p:pic>
      <p:grpSp>
        <p:nvGrpSpPr>
          <p:cNvPr id="364" name="Google Shape;364;p23"/>
          <p:cNvGrpSpPr/>
          <p:nvPr/>
        </p:nvGrpSpPr>
        <p:grpSpPr>
          <a:xfrm>
            <a:off x="1760495" y="1353661"/>
            <a:ext cx="1944789" cy="1614419"/>
            <a:chOff x="720657" y="1151233"/>
            <a:chExt cx="2476868" cy="2432481"/>
          </a:xfrm>
        </p:grpSpPr>
        <p:sp>
          <p:nvSpPr>
            <p:cNvPr id="365" name="Google Shape;365;p23"/>
            <p:cNvSpPr/>
            <p:nvPr/>
          </p:nvSpPr>
          <p:spPr>
            <a:xfrm>
              <a:off x="720657" y="1151233"/>
              <a:ext cx="2476868" cy="24324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6" name="Google Shape;366;p23"/>
            <p:cNvSpPr/>
            <p:nvPr/>
          </p:nvSpPr>
          <p:spPr>
            <a:xfrm flipH="1">
              <a:off x="1364687" y="2684600"/>
              <a:ext cx="1188807" cy="789260"/>
            </a:xfrm>
            <a:prstGeom prst="round2DiagRect">
              <a:avLst>
                <a:gd fmla="val 16667" name="adj1"/>
                <a:gd fmla="val 0" name="adj2"/>
              </a:avLst>
            </a:prstGeom>
            <a:noFill/>
            <a:ln cap="flat" cmpd="sng" w="38100">
              <a:solidFill>
                <a:srgbClr val="8375B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7" name="Google Shape;367;p23"/>
            <p:cNvSpPr/>
            <p:nvPr/>
          </p:nvSpPr>
          <p:spPr>
            <a:xfrm flipH="1">
              <a:off x="1078199" y="1240592"/>
              <a:ext cx="1188807" cy="789260"/>
            </a:xfrm>
            <a:prstGeom prst="round2DiagRect">
              <a:avLst>
                <a:gd fmla="val 16667" name="adj1"/>
                <a:gd fmla="val 0" name="adj2"/>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8" name="Google Shape;368;p23"/>
            <p:cNvSpPr/>
            <p:nvPr/>
          </p:nvSpPr>
          <p:spPr>
            <a:xfrm flipH="1">
              <a:off x="1214676" y="1972843"/>
              <a:ext cx="1188807" cy="789260"/>
            </a:xfrm>
            <a:prstGeom prst="round2DiagRect">
              <a:avLst>
                <a:gd fmla="val 16667" name="adj1"/>
                <a:gd fmla="val 0" name="adj2"/>
              </a:avLst>
            </a:prstGeom>
            <a:noFill/>
            <a:ln cap="flat" cmpd="sng" w="381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fungus, white, stuffed&#10;&#10;Description automatically generated" id="369" name="Google Shape;369;p23"/>
            <p:cNvPicPr preferRelativeResize="0"/>
            <p:nvPr/>
          </p:nvPicPr>
          <p:blipFill rotWithShape="1">
            <a:blip r:embed="rId4">
              <a:alphaModFix/>
            </a:blip>
            <a:srcRect b="0" l="0" r="0" t="0"/>
            <a:stretch/>
          </p:blipFill>
          <p:spPr>
            <a:xfrm>
              <a:off x="1390447" y="2094163"/>
              <a:ext cx="843421" cy="505629"/>
            </a:xfrm>
            <a:prstGeom prst="rect">
              <a:avLst/>
            </a:prstGeom>
            <a:noFill/>
            <a:ln>
              <a:noFill/>
            </a:ln>
            <a:effectLst>
              <a:outerShdw blurRad="292100" rotWithShape="0" algn="tl" dir="2700000" dist="139700">
                <a:srgbClr val="333333">
                  <a:alpha val="64705"/>
                </a:srgbClr>
              </a:outerShdw>
            </a:effectLst>
          </p:spPr>
        </p:pic>
        <p:pic>
          <p:nvPicPr>
            <p:cNvPr id="370" name="Google Shape;370;p23"/>
            <p:cNvPicPr preferRelativeResize="0"/>
            <p:nvPr/>
          </p:nvPicPr>
          <p:blipFill rotWithShape="1">
            <a:blip r:embed="rId5">
              <a:alphaModFix/>
            </a:blip>
            <a:srcRect b="0" l="14320" r="15324" t="0"/>
            <a:stretch/>
          </p:blipFill>
          <p:spPr>
            <a:xfrm>
              <a:off x="1518982" y="2826947"/>
              <a:ext cx="843421" cy="549727"/>
            </a:xfrm>
            <a:prstGeom prst="rect">
              <a:avLst/>
            </a:prstGeom>
            <a:noFill/>
            <a:ln>
              <a:noFill/>
            </a:ln>
          </p:spPr>
        </p:pic>
        <p:pic>
          <p:nvPicPr>
            <p:cNvPr descr="A picture containing sky, outdoor, distance&#10;&#10;Description automatically generated" id="371" name="Google Shape;371;p23"/>
            <p:cNvPicPr preferRelativeResize="0"/>
            <p:nvPr/>
          </p:nvPicPr>
          <p:blipFill rotWithShape="1">
            <a:blip r:embed="rId6">
              <a:alphaModFix/>
            </a:blip>
            <a:srcRect b="5464" l="16979" r="16979" t="10368"/>
            <a:stretch/>
          </p:blipFill>
          <p:spPr>
            <a:xfrm>
              <a:off x="1243889" y="1359362"/>
              <a:ext cx="840864" cy="535506"/>
            </a:xfrm>
            <a:prstGeom prst="rect">
              <a:avLst/>
            </a:prstGeom>
            <a:noFill/>
            <a:ln>
              <a:noFill/>
            </a:ln>
          </p:spPr>
        </p:pic>
      </p:grpSp>
      <p:sp>
        <p:nvSpPr>
          <p:cNvPr id="372" name="Google Shape;372;p23"/>
          <p:cNvSpPr/>
          <p:nvPr/>
        </p:nvSpPr>
        <p:spPr>
          <a:xfrm>
            <a:off x="2152131" y="3357422"/>
            <a:ext cx="740991" cy="90025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sky, outdoor, distance&#10;&#10;Description automatically generated" id="373" name="Google Shape;373;p23"/>
          <p:cNvPicPr preferRelativeResize="0"/>
          <p:nvPr/>
        </p:nvPicPr>
        <p:blipFill rotWithShape="1">
          <a:blip r:embed="rId6">
            <a:alphaModFix/>
          </a:blip>
          <a:srcRect b="0" l="18177" r="16939" t="0"/>
          <a:stretch/>
        </p:blipFill>
        <p:spPr>
          <a:xfrm>
            <a:off x="2242547" y="3378919"/>
            <a:ext cx="568309" cy="640398"/>
          </a:xfrm>
          <a:prstGeom prst="rect">
            <a:avLst/>
          </a:prstGeom>
          <a:noFill/>
          <a:ln>
            <a:noFill/>
          </a:ln>
        </p:spPr>
      </p:pic>
      <p:sp>
        <p:nvSpPr>
          <p:cNvPr id="374" name="Google Shape;374;p23"/>
          <p:cNvSpPr txBox="1"/>
          <p:nvPr/>
        </p:nvSpPr>
        <p:spPr>
          <a:xfrm>
            <a:off x="2152131" y="3973906"/>
            <a:ext cx="802341"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Best</a:t>
            </a:r>
            <a:endParaRPr/>
          </a:p>
        </p:txBody>
      </p:sp>
      <p:cxnSp>
        <p:nvCxnSpPr>
          <p:cNvPr id="375" name="Google Shape;375;p23"/>
          <p:cNvCxnSpPr/>
          <p:nvPr/>
        </p:nvCxnSpPr>
        <p:spPr>
          <a:xfrm>
            <a:off x="3132360" y="1819506"/>
            <a:ext cx="572925" cy="0"/>
          </a:xfrm>
          <a:prstGeom prst="straightConnector1">
            <a:avLst/>
          </a:prstGeom>
          <a:noFill/>
          <a:ln cap="flat" cmpd="sng" w="9525">
            <a:solidFill>
              <a:srgbClr val="6C6C6C"/>
            </a:solidFill>
            <a:prstDash val="solid"/>
            <a:round/>
            <a:headEnd len="sm" w="sm" type="none"/>
            <a:tailEnd len="sm" w="sm" type="none"/>
          </a:ln>
        </p:spPr>
      </p:cxnSp>
      <p:sp>
        <p:nvSpPr>
          <p:cNvPr id="376" name="Google Shape;376;p23"/>
          <p:cNvSpPr txBox="1"/>
          <p:nvPr/>
        </p:nvSpPr>
        <p:spPr>
          <a:xfrm>
            <a:off x="1929545" y="1107845"/>
            <a:ext cx="106508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4"/>
          <p:cNvSpPr txBox="1"/>
          <p:nvPr>
            <p:ph type="ctrTitle"/>
          </p:nvPr>
        </p:nvSpPr>
        <p:spPr>
          <a:xfrm flipH="1">
            <a:off x="781049" y="18565"/>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Hardware and software</a:t>
            </a:r>
            <a:endParaRPr/>
          </a:p>
        </p:txBody>
      </p:sp>
      <p:grpSp>
        <p:nvGrpSpPr>
          <p:cNvPr id="382" name="Google Shape;382;p24"/>
          <p:cNvGrpSpPr/>
          <p:nvPr/>
        </p:nvGrpSpPr>
        <p:grpSpPr>
          <a:xfrm>
            <a:off x="2435512" y="1364444"/>
            <a:ext cx="4443277" cy="3419180"/>
            <a:chOff x="637192" y="1734"/>
            <a:chExt cx="4443277" cy="3419180"/>
          </a:xfrm>
        </p:grpSpPr>
        <p:sp>
          <p:nvSpPr>
            <p:cNvPr id="383" name="Google Shape;383;p24"/>
            <p:cNvSpPr/>
            <p:nvPr/>
          </p:nvSpPr>
          <p:spPr>
            <a:xfrm rot="10800000">
              <a:off x="1126335" y="1734"/>
              <a:ext cx="3950217" cy="456344"/>
            </a:xfrm>
            <a:prstGeom prst="homePlate">
              <a:avLst>
                <a:gd fmla="val 50000" name="adj"/>
              </a:avLst>
            </a:prstGeom>
            <a:solidFill>
              <a:srgbClr val="87D3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txBox="1"/>
            <p:nvPr/>
          </p:nvSpPr>
          <p:spPr>
            <a:xfrm>
              <a:off x="1240421" y="1734"/>
              <a:ext cx="3836131" cy="456344"/>
            </a:xfrm>
            <a:prstGeom prst="rect">
              <a:avLst/>
            </a:prstGeom>
            <a:noFill/>
            <a:ln>
              <a:noFill/>
            </a:ln>
          </p:spPr>
          <p:txBody>
            <a:bodyPr anchorCtr="0" anchor="ctr" bIns="60950" lIns="201225" spcFirstLastPara="1" rIns="113775"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Roboto Condensed Light"/>
                  <a:ea typeface="Roboto Condensed Light"/>
                  <a:cs typeface="Roboto Condensed Light"/>
                  <a:sym typeface="Roboto Condensed Light"/>
                </a:rPr>
                <a:t>Laptop/personal computer: </a:t>
              </a:r>
              <a:endParaRPr/>
            </a:p>
          </p:txBody>
        </p:sp>
        <p:sp>
          <p:nvSpPr>
            <p:cNvPr id="385" name="Google Shape;385;p24"/>
            <p:cNvSpPr/>
            <p:nvPr/>
          </p:nvSpPr>
          <p:spPr>
            <a:xfrm>
              <a:off x="637192" y="1734"/>
              <a:ext cx="456344" cy="456344"/>
            </a:xfrm>
            <a:prstGeom prst="ellipse">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rot="10800000">
              <a:off x="1130252" y="579059"/>
              <a:ext cx="3950217" cy="456344"/>
            </a:xfrm>
            <a:prstGeom prst="homePlate">
              <a:avLst>
                <a:gd fmla="val 50000" name="adj"/>
              </a:avLst>
            </a:prstGeom>
            <a:solidFill>
              <a:srgbClr val="87D3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txBox="1"/>
            <p:nvPr/>
          </p:nvSpPr>
          <p:spPr>
            <a:xfrm>
              <a:off x="1244338" y="579059"/>
              <a:ext cx="3836131" cy="456344"/>
            </a:xfrm>
            <a:prstGeom prst="rect">
              <a:avLst/>
            </a:prstGeom>
            <a:noFill/>
            <a:ln>
              <a:noFill/>
            </a:ln>
          </p:spPr>
          <p:txBody>
            <a:bodyPr anchorCtr="0" anchor="ctr" bIns="60950" lIns="201225" spcFirstLastPara="1" rIns="113775"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Roboto Condensed Light"/>
                  <a:ea typeface="Roboto Condensed Light"/>
                  <a:cs typeface="Roboto Condensed Light"/>
                  <a:sym typeface="Roboto Condensed Light"/>
                </a:rPr>
                <a:t>A quality camera : to capture images</a:t>
              </a:r>
              <a:endParaRPr/>
            </a:p>
          </p:txBody>
        </p:sp>
        <p:sp>
          <p:nvSpPr>
            <p:cNvPr id="388" name="Google Shape;388;p24"/>
            <p:cNvSpPr/>
            <p:nvPr/>
          </p:nvSpPr>
          <p:spPr>
            <a:xfrm>
              <a:off x="637192" y="594301"/>
              <a:ext cx="456344" cy="456344"/>
            </a:xfrm>
            <a:prstGeom prst="ellipse">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rot="10800000">
              <a:off x="1122419" y="1209042"/>
              <a:ext cx="3950217" cy="456344"/>
            </a:xfrm>
            <a:prstGeom prst="homePlate">
              <a:avLst>
                <a:gd fmla="val 50000" name="adj"/>
              </a:avLst>
            </a:prstGeom>
            <a:solidFill>
              <a:srgbClr val="87D3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txBox="1"/>
            <p:nvPr/>
          </p:nvSpPr>
          <p:spPr>
            <a:xfrm>
              <a:off x="1236505" y="1209042"/>
              <a:ext cx="3836131" cy="456344"/>
            </a:xfrm>
            <a:prstGeom prst="rect">
              <a:avLst/>
            </a:prstGeom>
            <a:noFill/>
            <a:ln>
              <a:noFill/>
            </a:ln>
          </p:spPr>
          <p:txBody>
            <a:bodyPr anchorCtr="0" anchor="ctr" bIns="60950" lIns="201225" spcFirstLastPara="1" rIns="113775"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Roboto Condensed Light"/>
                  <a:ea typeface="Roboto Condensed Light"/>
                  <a:cs typeface="Roboto Condensed Light"/>
                  <a:sym typeface="Roboto Condensed Light"/>
                </a:rPr>
                <a:t>Flutter: For mobile app development</a:t>
              </a:r>
              <a:endParaRPr/>
            </a:p>
          </p:txBody>
        </p:sp>
        <p:sp>
          <p:nvSpPr>
            <p:cNvPr id="391" name="Google Shape;391;p24"/>
            <p:cNvSpPr/>
            <p:nvPr/>
          </p:nvSpPr>
          <p:spPr>
            <a:xfrm>
              <a:off x="637192" y="1186868"/>
              <a:ext cx="456344" cy="456344"/>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rot="10800000">
              <a:off x="1125957" y="1779436"/>
              <a:ext cx="3950217" cy="456344"/>
            </a:xfrm>
            <a:prstGeom prst="homePlate">
              <a:avLst>
                <a:gd fmla="val 50000" name="adj"/>
              </a:avLst>
            </a:prstGeom>
            <a:solidFill>
              <a:srgbClr val="87D3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txBox="1"/>
            <p:nvPr/>
          </p:nvSpPr>
          <p:spPr>
            <a:xfrm>
              <a:off x="1240043" y="1779436"/>
              <a:ext cx="3836131" cy="456344"/>
            </a:xfrm>
            <a:prstGeom prst="rect">
              <a:avLst/>
            </a:prstGeom>
            <a:noFill/>
            <a:ln>
              <a:noFill/>
            </a:ln>
          </p:spPr>
          <p:txBody>
            <a:bodyPr anchorCtr="0" anchor="ctr" bIns="60950" lIns="201225" spcFirstLastPara="1" rIns="113775"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Roboto Condensed Light"/>
                  <a:ea typeface="Roboto Condensed Light"/>
                  <a:cs typeface="Roboto Condensed Light"/>
                  <a:sym typeface="Roboto Condensed Light"/>
                </a:rPr>
                <a:t>Anaconda: Need GPU for model training</a:t>
              </a:r>
              <a:endParaRPr/>
            </a:p>
          </p:txBody>
        </p:sp>
        <p:sp>
          <p:nvSpPr>
            <p:cNvPr id="394" name="Google Shape;394;p24"/>
            <p:cNvSpPr/>
            <p:nvPr/>
          </p:nvSpPr>
          <p:spPr>
            <a:xfrm>
              <a:off x="637192" y="1779436"/>
              <a:ext cx="456344" cy="456344"/>
            </a:xfrm>
            <a:prstGeom prst="ellipse">
              <a:avLst/>
            </a:prstGeom>
            <a:blipFill rotWithShape="1">
              <a:blip r:embed="rId6">
                <a:alphaModFix/>
              </a:blip>
              <a:stretch>
                <a:fillRect b="-2999" l="0" r="0" t="-2999"/>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rot="10800000">
              <a:off x="1125957" y="2372003"/>
              <a:ext cx="3950217" cy="456344"/>
            </a:xfrm>
            <a:prstGeom prst="homePlate">
              <a:avLst>
                <a:gd fmla="val 50000" name="adj"/>
              </a:avLst>
            </a:prstGeom>
            <a:solidFill>
              <a:srgbClr val="87D3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txBox="1"/>
            <p:nvPr/>
          </p:nvSpPr>
          <p:spPr>
            <a:xfrm>
              <a:off x="1240043" y="2372003"/>
              <a:ext cx="3836131" cy="456344"/>
            </a:xfrm>
            <a:prstGeom prst="rect">
              <a:avLst/>
            </a:prstGeom>
            <a:noFill/>
            <a:ln>
              <a:noFill/>
            </a:ln>
          </p:spPr>
          <p:txBody>
            <a:bodyPr anchorCtr="0" anchor="ctr" bIns="60950" lIns="201225" spcFirstLastPara="1" rIns="113775"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Roboto Condensed Light"/>
                  <a:ea typeface="Roboto Condensed Light"/>
                  <a:cs typeface="Roboto Condensed Light"/>
                  <a:sym typeface="Roboto Condensed Light"/>
                </a:rPr>
                <a:t>Open CV Python Library to develop CNN model</a:t>
              </a:r>
              <a:endParaRPr/>
            </a:p>
          </p:txBody>
        </p:sp>
        <p:sp>
          <p:nvSpPr>
            <p:cNvPr id="397" name="Google Shape;397;p24"/>
            <p:cNvSpPr/>
            <p:nvPr/>
          </p:nvSpPr>
          <p:spPr>
            <a:xfrm>
              <a:off x="637192" y="2356761"/>
              <a:ext cx="456344" cy="456344"/>
            </a:xfrm>
            <a:prstGeom prst="ellipse">
              <a:avLst/>
            </a:prstGeom>
            <a:blipFill rotWithShape="1">
              <a:blip r:embed="rId7">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10800000">
              <a:off x="1125957" y="2964570"/>
              <a:ext cx="3950217" cy="456344"/>
            </a:xfrm>
            <a:prstGeom prst="homePlate">
              <a:avLst>
                <a:gd fmla="val 50000" name="adj"/>
              </a:avLst>
            </a:prstGeom>
            <a:solidFill>
              <a:srgbClr val="87D3C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txBox="1"/>
            <p:nvPr/>
          </p:nvSpPr>
          <p:spPr>
            <a:xfrm>
              <a:off x="1240043" y="2964570"/>
              <a:ext cx="3836131" cy="456344"/>
            </a:xfrm>
            <a:prstGeom prst="rect">
              <a:avLst/>
            </a:prstGeom>
            <a:noFill/>
            <a:ln>
              <a:noFill/>
            </a:ln>
          </p:spPr>
          <p:txBody>
            <a:bodyPr anchorCtr="0" anchor="ctr" bIns="60950" lIns="201225" spcFirstLastPara="1" rIns="113775"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Roboto Condensed Light"/>
                  <a:ea typeface="Roboto Condensed Light"/>
                  <a:cs typeface="Roboto Condensed Light"/>
                  <a:sym typeface="Roboto Condensed Light"/>
                </a:rPr>
                <a:t>Keras Library:  For evaluating models</a:t>
              </a:r>
              <a:endParaRPr/>
            </a:p>
          </p:txBody>
        </p:sp>
        <p:sp>
          <p:nvSpPr>
            <p:cNvPr id="400" name="Google Shape;400;p24"/>
            <p:cNvSpPr/>
            <p:nvPr/>
          </p:nvSpPr>
          <p:spPr>
            <a:xfrm>
              <a:off x="637192" y="2964570"/>
              <a:ext cx="456344" cy="456344"/>
            </a:xfrm>
            <a:prstGeom prst="ellipse">
              <a:avLst/>
            </a:prstGeom>
            <a:blipFill rotWithShape="1">
              <a:blip r:embed="rId8">
                <a:alphaModFix/>
              </a:blip>
              <a:stretch>
                <a:fillRect b="-3999" l="0" r="0" t="-3999"/>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5"/>
          <p:cNvSpPr txBox="1"/>
          <p:nvPr>
            <p:ph type="ctrTitle"/>
          </p:nvPr>
        </p:nvSpPr>
        <p:spPr>
          <a:xfrm flipH="1">
            <a:off x="2415539" y="226942"/>
            <a:ext cx="5311139"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Cost of data collection </a:t>
            </a:r>
            <a:br>
              <a:rPr lang="en-US"/>
            </a:br>
            <a:r>
              <a:rPr lang="en-US"/>
              <a:t>and Model development</a:t>
            </a:r>
            <a:endParaRPr/>
          </a:p>
        </p:txBody>
      </p:sp>
      <p:sp>
        <p:nvSpPr>
          <p:cNvPr id="406" name="Google Shape;406;p25"/>
          <p:cNvSpPr/>
          <p:nvPr/>
        </p:nvSpPr>
        <p:spPr>
          <a:xfrm rot="-5400000">
            <a:off x="3463290" y="-933894"/>
            <a:ext cx="2331720" cy="8343900"/>
          </a:xfrm>
          <a:prstGeom prst="rect">
            <a:avLst/>
          </a:pr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5"/>
          <p:cNvSpPr txBox="1"/>
          <p:nvPr>
            <p:ph idx="3" type="subTitle"/>
          </p:nvPr>
        </p:nvSpPr>
        <p:spPr>
          <a:xfrm>
            <a:off x="106325" y="2155126"/>
            <a:ext cx="8580475" cy="1917144"/>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400"/>
              <a:buNone/>
            </a:pPr>
            <a:r>
              <a:rPr lang="en-US" sz="2000">
                <a:solidFill>
                  <a:schemeClr val="lt1"/>
                </a:solidFill>
                <a:latin typeface="Times New Roman"/>
                <a:ea typeface="Times New Roman"/>
                <a:cs typeface="Times New Roman"/>
                <a:sym typeface="Times New Roman"/>
              </a:rPr>
              <a:t>	</a:t>
            </a:r>
            <a:r>
              <a:rPr lang="en-US" sz="2000"/>
              <a:t>The main cost of this project comprises of good quality camera and data collection by visit different ginning factories to capture the images of different cotton fiber samples. Furthermore, all the other parts such as dataset preprocessing, classification model creation, and mobile app development will be done by using a personal computer</a:t>
            </a:r>
            <a:endParaRPr sz="2000">
              <a:solidFill>
                <a:schemeClr val="lt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400"/>
              <a:buNone/>
            </a:pPr>
            <a:r>
              <a:t/>
            </a:r>
            <a:endParaRPr sz="2000">
              <a:solidFill>
                <a:schemeClr val="lt1"/>
              </a:solidFill>
              <a:latin typeface="Times New Roman"/>
              <a:ea typeface="Times New Roman"/>
              <a:cs typeface="Times New Roman"/>
              <a:sym typeface="Times New Roman"/>
            </a:endParaRPr>
          </a:p>
        </p:txBody>
      </p:sp>
      <p:pic>
        <p:nvPicPr>
          <p:cNvPr descr="Dollar" id="408" name="Google Shape;408;p25"/>
          <p:cNvPicPr preferRelativeResize="0"/>
          <p:nvPr/>
        </p:nvPicPr>
        <p:blipFill rotWithShape="1">
          <a:blip r:embed="rId3">
            <a:alphaModFix/>
          </a:blip>
          <a:srcRect b="0" l="0" r="0" t="0"/>
          <a:stretch/>
        </p:blipFill>
        <p:spPr>
          <a:xfrm>
            <a:off x="2186940" y="425002"/>
            <a:ext cx="944879" cy="9448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6"/>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Work division</a:t>
            </a:r>
            <a:endParaRPr/>
          </a:p>
        </p:txBody>
      </p:sp>
      <p:graphicFrame>
        <p:nvGraphicFramePr>
          <p:cNvPr id="414" name="Google Shape;414;p26"/>
          <p:cNvGraphicFramePr/>
          <p:nvPr/>
        </p:nvGraphicFramePr>
        <p:xfrm>
          <a:off x="757554" y="2024687"/>
          <a:ext cx="3000000" cy="3000000"/>
        </p:xfrm>
        <a:graphic>
          <a:graphicData uri="http://schemas.openxmlformats.org/drawingml/2006/table">
            <a:tbl>
              <a:tblPr bandRow="1" firstCol="1" firstRow="1">
                <a:noFill/>
                <a:tableStyleId>{631EA433-C299-40CF-AF6E-D9E4180EA085}</a:tableStyleId>
              </a:tblPr>
              <a:tblGrid>
                <a:gridCol w="728375"/>
                <a:gridCol w="439450"/>
                <a:gridCol w="512700"/>
                <a:gridCol w="805675"/>
                <a:gridCol w="1025425"/>
                <a:gridCol w="983900"/>
                <a:gridCol w="993675"/>
                <a:gridCol w="878925"/>
                <a:gridCol w="659200"/>
                <a:gridCol w="581875"/>
              </a:tblGrid>
              <a:tr h="457200">
                <a:tc>
                  <a:txBody>
                    <a:bodyPr/>
                    <a:lstStyle/>
                    <a:p>
                      <a:pPr indent="0" lvl="0" marL="0" marR="0" rtl="0" algn="ctr">
                        <a:lnSpc>
                          <a:spcPct val="107000"/>
                        </a:lnSpc>
                        <a:spcBef>
                          <a:spcPts val="0"/>
                        </a:spcBef>
                        <a:spcAft>
                          <a:spcPts val="0"/>
                        </a:spcAft>
                        <a:buNone/>
                      </a:pPr>
                      <a:r>
                        <a:rPr lang="en-US" sz="1000" u="none" cap="none" strike="noStrike"/>
                        <a:t>Name</a:t>
                      </a:r>
                      <a:endParaRPr sz="1100" u="none" cap="none" strike="noStrike">
                        <a:latin typeface="Calibri"/>
                        <a:ea typeface="Calibri"/>
                        <a:cs typeface="Calibri"/>
                        <a:sym typeface="Calibri"/>
                      </a:endParaRPr>
                    </a:p>
                  </a:txBody>
                  <a:tcPr marT="0" marB="0" marR="68575" marL="68575" anchor="ctr"/>
                </a:tc>
                <a:tc gridSpan="9">
                  <a:txBody>
                    <a:bodyPr/>
                    <a:lstStyle/>
                    <a:p>
                      <a:pPr indent="0" lvl="0" marL="0" marR="0" rtl="0" algn="ctr">
                        <a:lnSpc>
                          <a:spcPct val="107000"/>
                        </a:lnSpc>
                        <a:spcBef>
                          <a:spcPts val="0"/>
                        </a:spcBef>
                        <a:spcAft>
                          <a:spcPts val="0"/>
                        </a:spcAft>
                        <a:buNone/>
                      </a:pPr>
                      <a:r>
                        <a:rPr lang="en-US" sz="1000" u="none" cap="none" strike="noStrike"/>
                        <a:t>Work Division</a:t>
                      </a:r>
                      <a:endParaRPr sz="1100" u="none" cap="none" strike="noStrike">
                        <a:latin typeface="Calibri"/>
                        <a:ea typeface="Calibri"/>
                        <a:cs typeface="Calibri"/>
                        <a:sym typeface="Calibri"/>
                      </a:endParaRPr>
                    </a:p>
                  </a:txBody>
                  <a:tcPr marT="0" marB="0" marR="68575" marL="68575" anchor="ctr"/>
                </a:tc>
                <a:tc hMerge="1"/>
                <a:tc hMerge="1"/>
                <a:tc hMerge="1"/>
                <a:tc hMerge="1"/>
                <a:tc hMerge="1"/>
                <a:tc hMerge="1"/>
                <a:tc hMerge="1"/>
                <a:tc hMerge="1"/>
              </a:tr>
              <a:tr h="457200">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SRS</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SDS</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Data Collection</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Dataset Development</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Classification Model</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Application Development</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System Evaluation</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System Testing</a:t>
                      </a:r>
                      <a:endParaRPr b="1"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b="1" lang="en-US" sz="900" u="none" cap="none" strike="noStrike"/>
                        <a:t>Thesis</a:t>
                      </a:r>
                      <a:endParaRPr b="1" sz="1100" u="none" cap="none" strike="noStrike">
                        <a:latin typeface="Calibri"/>
                        <a:ea typeface="Calibri"/>
                        <a:cs typeface="Calibri"/>
                        <a:sym typeface="Calibri"/>
                      </a:endParaRPr>
                    </a:p>
                  </a:txBody>
                  <a:tcPr marT="0" marB="0" marR="68575" marL="68575" anchor="ctr"/>
                </a:tc>
              </a:tr>
              <a:tr h="457200">
                <a:tc>
                  <a:txBody>
                    <a:bodyPr/>
                    <a:lstStyle/>
                    <a:p>
                      <a:pPr indent="0" lvl="0" marL="0" marR="0" rtl="0" algn="l">
                        <a:lnSpc>
                          <a:spcPct val="107000"/>
                        </a:lnSpc>
                        <a:spcBef>
                          <a:spcPts val="0"/>
                        </a:spcBef>
                        <a:spcAft>
                          <a:spcPts val="0"/>
                        </a:spcAft>
                        <a:buNone/>
                      </a:pPr>
                      <a:r>
                        <a:rPr lang="en-US" sz="1000" u="none" cap="none" strike="noStrike"/>
                        <a:t>Anand</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r>
              <a:tr h="457200">
                <a:tc>
                  <a:txBody>
                    <a:bodyPr/>
                    <a:lstStyle/>
                    <a:p>
                      <a:pPr indent="0" lvl="0" marL="0" marR="0" rtl="0" algn="l">
                        <a:lnSpc>
                          <a:spcPct val="107000"/>
                        </a:lnSpc>
                        <a:spcBef>
                          <a:spcPts val="0"/>
                        </a:spcBef>
                        <a:spcAft>
                          <a:spcPts val="0"/>
                        </a:spcAft>
                        <a:buNone/>
                      </a:pPr>
                      <a:r>
                        <a:rPr lang="en-US" sz="1000" u="none" cap="none" strike="noStrike"/>
                        <a:t>Navesh</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r>
              <a:tr h="457200">
                <a:tc>
                  <a:txBody>
                    <a:bodyPr/>
                    <a:lstStyle/>
                    <a:p>
                      <a:pPr indent="0" lvl="0" marL="0" marR="0" rtl="0" algn="l">
                        <a:lnSpc>
                          <a:spcPct val="107000"/>
                        </a:lnSpc>
                        <a:spcBef>
                          <a:spcPts val="0"/>
                        </a:spcBef>
                        <a:spcAft>
                          <a:spcPts val="0"/>
                        </a:spcAft>
                        <a:buNone/>
                      </a:pPr>
                      <a:r>
                        <a:rPr lang="en-US" sz="1000" u="none" cap="none" strike="noStrike"/>
                        <a:t>Factory Ginners</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a:t>
                      </a:r>
                      <a:endParaRPr sz="20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US" sz="1600" u="none" cap="none" strike="noStrike"/>
                        <a:t> </a:t>
                      </a:r>
                      <a:endParaRPr sz="20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7"/>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Project milestones and deliverables</a:t>
            </a:r>
            <a:endParaRPr/>
          </a:p>
        </p:txBody>
      </p:sp>
      <p:graphicFrame>
        <p:nvGraphicFramePr>
          <p:cNvPr id="420" name="Google Shape;420;p27"/>
          <p:cNvGraphicFramePr/>
          <p:nvPr/>
        </p:nvGraphicFramePr>
        <p:xfrm>
          <a:off x="1671002" y="1535112"/>
          <a:ext cx="3000000" cy="3000000"/>
        </p:xfrm>
        <a:graphic>
          <a:graphicData uri="http://schemas.openxmlformats.org/drawingml/2006/table">
            <a:tbl>
              <a:tblPr bandRow="1" firstCol="1" firstRow="1">
                <a:noFill/>
                <a:tableStyleId>{631EA433-C299-40CF-AF6E-D9E4180EA085}</a:tableStyleId>
              </a:tblPr>
              <a:tblGrid>
                <a:gridCol w="1002250"/>
                <a:gridCol w="628150"/>
                <a:gridCol w="617350"/>
                <a:gridCol w="615450"/>
                <a:gridCol w="613550"/>
                <a:gridCol w="618625"/>
                <a:gridCol w="616725"/>
                <a:gridCol w="611625"/>
                <a:gridCol w="615450"/>
              </a:tblGrid>
              <a:tr h="177175">
                <a:tc>
                  <a:txBody>
                    <a:bodyPr/>
                    <a:lstStyle/>
                    <a:p>
                      <a:pPr indent="0" lvl="0" marL="0" marR="0" rtl="0" algn="ctr">
                        <a:lnSpc>
                          <a:spcPct val="107000"/>
                        </a:lnSpc>
                        <a:spcBef>
                          <a:spcPts val="0"/>
                        </a:spcBef>
                        <a:spcAft>
                          <a:spcPts val="0"/>
                        </a:spcAft>
                        <a:buNone/>
                      </a:pPr>
                      <a:r>
                        <a:rPr b="1" lang="en-US" sz="1100" u="none" cap="none" strike="noStrike"/>
                        <a:t>Activity</a:t>
                      </a:r>
                      <a:endParaRPr b="1" sz="1100" u="none" cap="none" strike="noStrike">
                        <a:latin typeface="Calibri"/>
                        <a:ea typeface="Calibri"/>
                        <a:cs typeface="Calibri"/>
                        <a:sym typeface="Calibri"/>
                      </a:endParaRPr>
                    </a:p>
                  </a:txBody>
                  <a:tcPr marT="0" marB="0" marR="68575" marL="68575"/>
                </a:tc>
                <a:tc gridSpan="6">
                  <a:txBody>
                    <a:bodyPr/>
                    <a:lstStyle/>
                    <a:p>
                      <a:pPr indent="0" lvl="0" marL="0" marR="0" rtl="0" algn="ctr">
                        <a:lnSpc>
                          <a:spcPct val="107000"/>
                        </a:lnSpc>
                        <a:spcBef>
                          <a:spcPts val="0"/>
                        </a:spcBef>
                        <a:spcAft>
                          <a:spcPts val="0"/>
                        </a:spcAft>
                        <a:buNone/>
                      </a:pPr>
                      <a:r>
                        <a:rPr lang="en-US" sz="1000" u="none" cap="none" strike="noStrike"/>
                        <a:t>2021</a:t>
                      </a:r>
                      <a:endParaRPr sz="1100" u="none" cap="none" strike="noStrike">
                        <a:latin typeface="Calibri"/>
                        <a:ea typeface="Calibri"/>
                        <a:cs typeface="Calibri"/>
                        <a:sym typeface="Calibri"/>
                      </a:endParaRPr>
                    </a:p>
                  </a:txBody>
                  <a:tcPr marT="0" marB="0" marR="68575" marL="68575"/>
                </a:tc>
                <a:tc hMerge="1"/>
                <a:tc hMerge="1"/>
                <a:tc hMerge="1"/>
                <a:tc hMerge="1"/>
                <a:tc hMerge="1"/>
                <a:tc gridSpan="2">
                  <a:txBody>
                    <a:bodyPr/>
                    <a:lstStyle/>
                    <a:p>
                      <a:pPr indent="0" lvl="0" marL="0" marR="0" rtl="0" algn="ctr">
                        <a:lnSpc>
                          <a:spcPct val="107000"/>
                        </a:lnSpc>
                        <a:spcBef>
                          <a:spcPts val="0"/>
                        </a:spcBef>
                        <a:spcAft>
                          <a:spcPts val="0"/>
                        </a:spcAft>
                        <a:buNone/>
                      </a:pPr>
                      <a:r>
                        <a:rPr lang="en-US" sz="1000" u="none" cap="none" strike="noStrike"/>
                        <a:t>2022</a:t>
                      </a:r>
                      <a:endParaRPr sz="1100" u="none" cap="none" strike="noStrike">
                        <a:latin typeface="Calibri"/>
                        <a:ea typeface="Calibri"/>
                        <a:cs typeface="Calibri"/>
                        <a:sym typeface="Calibri"/>
                      </a:endParaRPr>
                    </a:p>
                  </a:txBody>
                  <a:tcPr marT="0" marB="0" marR="68575" marL="68575"/>
                </a:tc>
                <a:tc hMerge="1"/>
              </a:tr>
              <a:tr h="177175">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Jul</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Aug</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Sep</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Oct</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Nov</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Dec</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Jan</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000" u="none" cap="none" strike="noStrike"/>
                        <a:t>Feb</a:t>
                      </a:r>
                      <a:endParaRPr sz="1100" u="none" cap="none" strike="noStrike">
                        <a:latin typeface="Calibri"/>
                        <a:ea typeface="Calibri"/>
                        <a:cs typeface="Calibri"/>
                        <a:sym typeface="Calibri"/>
                      </a:endParaRPr>
                    </a:p>
                  </a:txBody>
                  <a:tcPr marT="0" marB="0" marR="68575" marL="68575"/>
                </a:tc>
              </a:tr>
              <a:tr h="362575">
                <a:tc>
                  <a:txBody>
                    <a:bodyPr/>
                    <a:lstStyle/>
                    <a:p>
                      <a:pPr indent="0" lvl="0" marL="0" marR="0" rtl="0" algn="l">
                        <a:lnSpc>
                          <a:spcPct val="107000"/>
                        </a:lnSpc>
                        <a:spcBef>
                          <a:spcPts val="0"/>
                        </a:spcBef>
                        <a:spcAft>
                          <a:spcPts val="0"/>
                        </a:spcAft>
                        <a:buNone/>
                      </a:pPr>
                      <a:r>
                        <a:rPr lang="en-US" sz="1000" u="none" cap="none" strike="noStrike"/>
                        <a:t>Data Collection</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r>
              <a:tr h="362575">
                <a:tc>
                  <a:txBody>
                    <a:bodyPr/>
                    <a:lstStyle/>
                    <a:p>
                      <a:pPr indent="0" lvl="0" marL="0" marR="0" rtl="0" algn="l">
                        <a:lnSpc>
                          <a:spcPct val="107000"/>
                        </a:lnSpc>
                        <a:spcBef>
                          <a:spcPts val="0"/>
                        </a:spcBef>
                        <a:spcAft>
                          <a:spcPts val="0"/>
                        </a:spcAft>
                        <a:buNone/>
                      </a:pPr>
                      <a:r>
                        <a:rPr lang="en-US" sz="1000" u="none" cap="none" strike="noStrike"/>
                        <a:t>Dataset Development</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r>
              <a:tr h="354325">
                <a:tc>
                  <a:txBody>
                    <a:bodyPr/>
                    <a:lstStyle/>
                    <a:p>
                      <a:pPr indent="0" lvl="0" marL="0" marR="0" rtl="0" algn="l">
                        <a:lnSpc>
                          <a:spcPct val="107000"/>
                        </a:lnSpc>
                        <a:spcBef>
                          <a:spcPts val="0"/>
                        </a:spcBef>
                        <a:spcAft>
                          <a:spcPts val="0"/>
                        </a:spcAft>
                        <a:buNone/>
                      </a:pPr>
                      <a:r>
                        <a:rPr lang="en-US" sz="1000" u="none" cap="none" strike="noStrike"/>
                        <a:t>SRS Document</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r>
              <a:tr h="362575">
                <a:tc>
                  <a:txBody>
                    <a:bodyPr/>
                    <a:lstStyle/>
                    <a:p>
                      <a:pPr indent="0" lvl="0" marL="0" marR="0" rtl="0" algn="l">
                        <a:lnSpc>
                          <a:spcPct val="107000"/>
                        </a:lnSpc>
                        <a:spcBef>
                          <a:spcPts val="0"/>
                        </a:spcBef>
                        <a:spcAft>
                          <a:spcPts val="0"/>
                        </a:spcAft>
                        <a:buNone/>
                      </a:pPr>
                      <a:r>
                        <a:rPr lang="en-US" sz="1000" u="none" cap="none" strike="noStrike"/>
                        <a:t>SDS Document</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r>
              <a:tr h="354325">
                <a:tc>
                  <a:txBody>
                    <a:bodyPr/>
                    <a:lstStyle/>
                    <a:p>
                      <a:pPr indent="0" lvl="0" marL="0" marR="0" rtl="0" algn="l">
                        <a:lnSpc>
                          <a:spcPct val="107000"/>
                        </a:lnSpc>
                        <a:spcBef>
                          <a:spcPts val="0"/>
                        </a:spcBef>
                        <a:spcAft>
                          <a:spcPts val="0"/>
                        </a:spcAft>
                        <a:buNone/>
                      </a:pPr>
                      <a:r>
                        <a:rPr lang="en-US" sz="1000" u="none" cap="none" strike="noStrike"/>
                        <a:t>Classification Model</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r>
              <a:tr h="362575">
                <a:tc>
                  <a:txBody>
                    <a:bodyPr/>
                    <a:lstStyle/>
                    <a:p>
                      <a:pPr indent="0" lvl="0" marL="0" marR="0" rtl="0" algn="l">
                        <a:lnSpc>
                          <a:spcPct val="107000"/>
                        </a:lnSpc>
                        <a:spcBef>
                          <a:spcPts val="0"/>
                        </a:spcBef>
                        <a:spcAft>
                          <a:spcPts val="0"/>
                        </a:spcAft>
                        <a:buNone/>
                      </a:pPr>
                      <a:r>
                        <a:rPr lang="en-US" sz="1000" u="none" cap="none" strike="noStrike"/>
                        <a:t>Application Development</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r>
              <a:tr h="362575">
                <a:tc>
                  <a:txBody>
                    <a:bodyPr/>
                    <a:lstStyle/>
                    <a:p>
                      <a:pPr indent="0" lvl="0" marL="0" marR="0" rtl="0" algn="l">
                        <a:lnSpc>
                          <a:spcPct val="107000"/>
                        </a:lnSpc>
                        <a:spcBef>
                          <a:spcPts val="0"/>
                        </a:spcBef>
                        <a:spcAft>
                          <a:spcPts val="0"/>
                        </a:spcAft>
                        <a:buNone/>
                      </a:pPr>
                      <a:r>
                        <a:rPr lang="en-US" sz="1000" u="none" cap="none" strike="noStrike"/>
                        <a:t>System Testing</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r>
              <a:tr h="354325">
                <a:tc>
                  <a:txBody>
                    <a:bodyPr/>
                    <a:lstStyle/>
                    <a:p>
                      <a:pPr indent="0" lvl="0" marL="0" marR="0" rtl="0" algn="l">
                        <a:lnSpc>
                          <a:spcPct val="107000"/>
                        </a:lnSpc>
                        <a:spcBef>
                          <a:spcPts val="0"/>
                        </a:spcBef>
                        <a:spcAft>
                          <a:spcPts val="0"/>
                        </a:spcAft>
                        <a:buNone/>
                      </a:pPr>
                      <a:r>
                        <a:rPr lang="en-US" sz="1000" u="none" cap="none" strike="noStrike"/>
                        <a:t>Final Thesis</a:t>
                      </a:r>
                      <a:endParaRPr sz="1100" u="none" cap="none" strike="noStrike"/>
                    </a:p>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l">
                        <a:lnSpc>
                          <a:spcPct val="107000"/>
                        </a:lnSpc>
                        <a:spcBef>
                          <a:spcPts val="0"/>
                        </a:spcBef>
                        <a:spcAft>
                          <a:spcPts val="0"/>
                        </a:spcAft>
                        <a:buNone/>
                      </a:pPr>
                      <a:r>
                        <a:rPr lang="en-US" sz="1000" u="none" cap="none" strike="noStrike"/>
                        <a:t>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
                      </a:r>
                      <a:endParaRPr b="0" i="0" sz="2000" u="none" cap="none" strike="noStrike">
                        <a:solidFill>
                          <a:srgbClr val="000000"/>
                        </a:solidFill>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8"/>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Previous comments by FYP committee</a:t>
            </a:r>
            <a:endParaRPr/>
          </a:p>
        </p:txBody>
      </p:sp>
      <p:pic>
        <p:nvPicPr>
          <p:cNvPr id="426" name="Google Shape;426;p28"/>
          <p:cNvPicPr preferRelativeResize="0"/>
          <p:nvPr/>
        </p:nvPicPr>
        <p:blipFill rotWithShape="1">
          <a:blip r:embed="rId3">
            <a:alphaModFix/>
          </a:blip>
          <a:srcRect b="0" l="0" r="0" t="0"/>
          <a:stretch/>
        </p:blipFill>
        <p:spPr>
          <a:xfrm>
            <a:off x="1630680" y="1503625"/>
            <a:ext cx="6164580" cy="32690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9"/>
          <p:cNvSpPr txBox="1"/>
          <p:nvPr>
            <p:ph type="ctrTitle"/>
          </p:nvPr>
        </p:nvSpPr>
        <p:spPr>
          <a:xfrm>
            <a:off x="1242600" y="1830975"/>
            <a:ext cx="6658800" cy="67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1000"/>
                                        <p:tgtEl>
                                          <p:spTgt spid="4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2"/>
          <p:cNvSpPr txBox="1"/>
          <p:nvPr>
            <p:ph idx="1" type="subTitle"/>
          </p:nvPr>
        </p:nvSpPr>
        <p:spPr>
          <a:xfrm>
            <a:off x="2339491" y="3273658"/>
            <a:ext cx="2001235" cy="533111"/>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FFFFFF"/>
              </a:buClr>
              <a:buSzPts val="1000"/>
              <a:buNone/>
            </a:pPr>
            <a:r>
              <a:rPr lang="en-US" sz="2000"/>
              <a:t>Group Leader</a:t>
            </a:r>
            <a:endParaRPr/>
          </a:p>
          <a:p>
            <a:pPr indent="-342900" lvl="0" marL="457200" rtl="0" algn="ctr">
              <a:lnSpc>
                <a:spcPct val="100000"/>
              </a:lnSpc>
              <a:spcBef>
                <a:spcPts val="0"/>
              </a:spcBef>
              <a:spcAft>
                <a:spcPts val="0"/>
              </a:spcAft>
              <a:buClr>
                <a:srgbClr val="FFFFFF"/>
              </a:buClr>
              <a:buSzPts val="1000"/>
              <a:buNone/>
            </a:pPr>
            <a:r>
              <a:t/>
            </a:r>
            <a:endParaRPr/>
          </a:p>
        </p:txBody>
      </p:sp>
      <p:sp>
        <p:nvSpPr>
          <p:cNvPr id="99" name="Google Shape;99;p12"/>
          <p:cNvSpPr txBox="1"/>
          <p:nvPr>
            <p:ph type="ctrTitle"/>
          </p:nvPr>
        </p:nvSpPr>
        <p:spPr>
          <a:xfrm flipH="1">
            <a:off x="2988681" y="508179"/>
            <a:ext cx="2812727" cy="1202921"/>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FFFFFF"/>
              </a:buClr>
              <a:buSzPts val="3600"/>
              <a:buNone/>
            </a:pPr>
            <a:r>
              <a:rPr lang="en-US"/>
              <a:t>Team Members</a:t>
            </a:r>
            <a:endParaRPr/>
          </a:p>
        </p:txBody>
      </p:sp>
      <p:grpSp>
        <p:nvGrpSpPr>
          <p:cNvPr id="100" name="Google Shape;100;p12"/>
          <p:cNvGrpSpPr/>
          <p:nvPr/>
        </p:nvGrpSpPr>
        <p:grpSpPr>
          <a:xfrm>
            <a:off x="3231881" y="2144394"/>
            <a:ext cx="295536" cy="336332"/>
            <a:chOff x="-56774050" y="1904075"/>
            <a:chExt cx="279625" cy="318225"/>
          </a:xfrm>
        </p:grpSpPr>
        <p:sp>
          <p:nvSpPr>
            <p:cNvPr id="101" name="Google Shape;101;p12"/>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12"/>
          <p:cNvGrpSpPr/>
          <p:nvPr/>
        </p:nvGrpSpPr>
        <p:grpSpPr>
          <a:xfrm>
            <a:off x="5616581" y="2144394"/>
            <a:ext cx="295536" cy="336332"/>
            <a:chOff x="-56774050" y="1904075"/>
            <a:chExt cx="279625" cy="318225"/>
          </a:xfrm>
        </p:grpSpPr>
        <p:sp>
          <p:nvSpPr>
            <p:cNvPr id="104" name="Google Shape;104;p12"/>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2"/>
          <p:cNvSpPr txBox="1"/>
          <p:nvPr/>
        </p:nvSpPr>
        <p:spPr>
          <a:xfrm>
            <a:off x="2547955" y="2480726"/>
            <a:ext cx="1730052" cy="73364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accent2"/>
                </a:solidFill>
                <a:latin typeface="Squada One"/>
                <a:ea typeface="Squada One"/>
                <a:cs typeface="Squada One"/>
                <a:sym typeface="Squada One"/>
              </a:rPr>
              <a:t>Anand Kumar</a:t>
            </a:r>
            <a:endParaRPr/>
          </a:p>
        </p:txBody>
      </p:sp>
      <p:sp>
        <p:nvSpPr>
          <p:cNvPr id="107" name="Google Shape;107;p12"/>
          <p:cNvSpPr txBox="1"/>
          <p:nvPr/>
        </p:nvSpPr>
        <p:spPr>
          <a:xfrm>
            <a:off x="4882930" y="2698401"/>
            <a:ext cx="1836956" cy="528281"/>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2400" u="none" cap="none" strike="noStrike">
                <a:solidFill>
                  <a:schemeClr val="accent2"/>
                </a:solidFill>
                <a:latin typeface="Squada One"/>
                <a:ea typeface="Squada One"/>
                <a:cs typeface="Squada One"/>
                <a:sym typeface="Squada One"/>
              </a:rPr>
              <a:t>Navesh Kumar</a:t>
            </a:r>
            <a:endParaRPr/>
          </a:p>
        </p:txBody>
      </p:sp>
      <p:sp>
        <p:nvSpPr>
          <p:cNvPr id="108" name="Google Shape;108;p12"/>
          <p:cNvSpPr txBox="1"/>
          <p:nvPr/>
        </p:nvSpPr>
        <p:spPr>
          <a:xfrm>
            <a:off x="4663492" y="3273658"/>
            <a:ext cx="2122633" cy="401065"/>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rgbClr val="FFFFFF"/>
              </a:buClr>
              <a:buSzPts val="1000"/>
              <a:buFont typeface="Roboto Condensed Light"/>
              <a:buNone/>
            </a:pPr>
            <a:r>
              <a:rPr b="0" i="0" lang="en-US" sz="2000" u="none" cap="none" strike="noStrike">
                <a:solidFill>
                  <a:schemeClr val="lt1"/>
                </a:solidFill>
                <a:latin typeface="Roboto Condensed Light"/>
                <a:ea typeface="Roboto Condensed Light"/>
                <a:cs typeface="Roboto Condensed Light"/>
                <a:sym typeface="Roboto Condensed Light"/>
              </a:rPr>
              <a:t>Group Member</a:t>
            </a:r>
            <a:endParaRPr/>
          </a:p>
          <a:p>
            <a:pPr indent="-342900" lvl="0" marL="457200" marR="0" rtl="0" algn="ctr">
              <a:lnSpc>
                <a:spcPct val="100000"/>
              </a:lnSpc>
              <a:spcBef>
                <a:spcPts val="0"/>
              </a:spcBef>
              <a:spcAft>
                <a:spcPts val="0"/>
              </a:spcAft>
              <a:buClr>
                <a:srgbClr val="FFFFFF"/>
              </a:buClr>
              <a:buSzPts val="1000"/>
              <a:buFont typeface="Roboto Condensed Light"/>
              <a:buNone/>
            </a:pPr>
            <a:r>
              <a:t/>
            </a:r>
            <a:endParaRPr b="0" i="0" sz="2000" u="none" cap="none" strike="noStrike">
              <a:solidFill>
                <a:schemeClr val="lt1"/>
              </a:solidFill>
              <a:latin typeface="Roboto Condensed Light"/>
              <a:ea typeface="Roboto Condensed Light"/>
              <a:cs typeface="Roboto Condensed Light"/>
              <a:sym typeface="Roboto Condensed Light"/>
            </a:endParaRPr>
          </a:p>
        </p:txBody>
      </p:sp>
      <p:sp>
        <p:nvSpPr>
          <p:cNvPr id="109" name="Google Shape;10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type="ctrTitle"/>
          </p:nvPr>
        </p:nvSpPr>
        <p:spPr>
          <a:xfrm flipH="1">
            <a:off x="457200" y="452237"/>
            <a:ext cx="8229600"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INTRODUCTION</a:t>
            </a:r>
            <a:endParaRPr/>
          </a:p>
        </p:txBody>
      </p:sp>
      <p:sp>
        <p:nvSpPr>
          <p:cNvPr id="115" name="Google Shape;115;p13"/>
          <p:cNvSpPr txBox="1"/>
          <p:nvPr>
            <p:ph idx="4" type="subTitle"/>
          </p:nvPr>
        </p:nvSpPr>
        <p:spPr>
          <a:xfrm>
            <a:off x="570094" y="1946563"/>
            <a:ext cx="1474238" cy="4650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600"/>
              <a:buFont typeface="Squada One"/>
              <a:buNone/>
            </a:pPr>
            <a:r>
              <a:rPr lang="en-US"/>
              <a:t>Cotton Fiber</a:t>
            </a:r>
            <a:endParaRPr/>
          </a:p>
        </p:txBody>
      </p:sp>
      <p:sp>
        <p:nvSpPr>
          <p:cNvPr id="116" name="Google Shape;116;p13"/>
          <p:cNvSpPr txBox="1"/>
          <p:nvPr/>
        </p:nvSpPr>
        <p:spPr>
          <a:xfrm>
            <a:off x="3613026" y="1919579"/>
            <a:ext cx="1782583" cy="4650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600"/>
              <a:buFont typeface="Squada One"/>
              <a:buNone/>
            </a:pPr>
            <a:r>
              <a:rPr b="0" i="0" lang="en-US" sz="1600" u="none" cap="none" strike="noStrike">
                <a:solidFill>
                  <a:schemeClr val="lt1"/>
                </a:solidFill>
                <a:latin typeface="Squada One"/>
                <a:ea typeface="Squada One"/>
                <a:cs typeface="Squada One"/>
                <a:sym typeface="Squada One"/>
              </a:rPr>
              <a:t>Cotton Lint</a:t>
            </a:r>
            <a:endParaRPr/>
          </a:p>
        </p:txBody>
      </p:sp>
      <p:sp>
        <p:nvSpPr>
          <p:cNvPr id="117" name="Google Shape;117;p13"/>
          <p:cNvSpPr txBox="1"/>
          <p:nvPr/>
        </p:nvSpPr>
        <p:spPr>
          <a:xfrm>
            <a:off x="7058760" y="1919579"/>
            <a:ext cx="1217700" cy="4650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600"/>
              <a:buFont typeface="Squada One"/>
              <a:buNone/>
            </a:pPr>
            <a:r>
              <a:rPr b="0" i="0" lang="en-US" sz="1600" u="none" cap="none" strike="noStrike">
                <a:solidFill>
                  <a:schemeClr val="lt1"/>
                </a:solidFill>
                <a:latin typeface="Squada One"/>
                <a:ea typeface="Squada One"/>
                <a:cs typeface="Squada One"/>
                <a:sym typeface="Squada One"/>
              </a:rPr>
              <a:t>Cotton Seed</a:t>
            </a:r>
            <a:endParaRPr/>
          </a:p>
        </p:txBody>
      </p:sp>
      <p:pic>
        <p:nvPicPr>
          <p:cNvPr id="118" name="Google Shape;118;p13"/>
          <p:cNvPicPr preferRelativeResize="0"/>
          <p:nvPr/>
        </p:nvPicPr>
        <p:blipFill rotWithShape="1">
          <a:blip r:embed="rId3">
            <a:alphaModFix/>
          </a:blip>
          <a:srcRect b="0" l="0" r="0" t="0"/>
          <a:stretch/>
        </p:blipFill>
        <p:spPr>
          <a:xfrm>
            <a:off x="0" y="2282196"/>
            <a:ext cx="2952779" cy="2898400"/>
          </a:xfrm>
          <a:prstGeom prst="rect">
            <a:avLst/>
          </a:prstGeom>
          <a:noFill/>
          <a:ln>
            <a:noFill/>
          </a:ln>
        </p:spPr>
      </p:pic>
      <p:pic>
        <p:nvPicPr>
          <p:cNvPr id="119" name="Google Shape;119;p13"/>
          <p:cNvPicPr preferRelativeResize="0"/>
          <p:nvPr/>
        </p:nvPicPr>
        <p:blipFill rotWithShape="1">
          <a:blip r:embed="rId4">
            <a:alphaModFix/>
          </a:blip>
          <a:srcRect b="0" l="0" r="0" t="0"/>
          <a:stretch/>
        </p:blipFill>
        <p:spPr>
          <a:xfrm>
            <a:off x="3095610" y="2250489"/>
            <a:ext cx="2952779" cy="2930107"/>
          </a:xfrm>
          <a:prstGeom prst="rect">
            <a:avLst/>
          </a:prstGeom>
          <a:noFill/>
          <a:ln>
            <a:noFill/>
          </a:ln>
        </p:spPr>
      </p:pic>
      <p:pic>
        <p:nvPicPr>
          <p:cNvPr id="120" name="Google Shape;120;p13"/>
          <p:cNvPicPr preferRelativeResize="0"/>
          <p:nvPr/>
        </p:nvPicPr>
        <p:blipFill rotWithShape="1">
          <a:blip r:embed="rId5">
            <a:alphaModFix/>
          </a:blip>
          <a:srcRect b="0" l="0" r="0" t="0"/>
          <a:stretch/>
        </p:blipFill>
        <p:spPr>
          <a:xfrm>
            <a:off x="6191221" y="2250489"/>
            <a:ext cx="2952779" cy="29067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cxnSp>
        <p:nvCxnSpPr>
          <p:cNvPr id="125" name="Google Shape;125;p14"/>
          <p:cNvCxnSpPr/>
          <p:nvPr/>
        </p:nvCxnSpPr>
        <p:spPr>
          <a:xfrm>
            <a:off x="1968353" y="3055133"/>
            <a:ext cx="0" cy="264536"/>
          </a:xfrm>
          <a:prstGeom prst="straightConnector1">
            <a:avLst/>
          </a:prstGeom>
          <a:noFill/>
          <a:ln cap="flat" cmpd="sng" w="28575">
            <a:solidFill>
              <a:schemeClr val="lt1"/>
            </a:solidFill>
            <a:prstDash val="solid"/>
            <a:round/>
            <a:headEnd len="sm" w="sm" type="none"/>
            <a:tailEnd len="sm" w="sm" type="none"/>
          </a:ln>
        </p:spPr>
      </p:cxnSp>
      <p:grpSp>
        <p:nvGrpSpPr>
          <p:cNvPr id="126" name="Google Shape;126;p14"/>
          <p:cNvGrpSpPr/>
          <p:nvPr/>
        </p:nvGrpSpPr>
        <p:grpSpPr>
          <a:xfrm>
            <a:off x="6291766" y="2018181"/>
            <a:ext cx="1053967" cy="1218906"/>
            <a:chOff x="6293363" y="2325700"/>
            <a:chExt cx="1053967" cy="1218906"/>
          </a:xfrm>
        </p:grpSpPr>
        <p:sp>
          <p:nvSpPr>
            <p:cNvPr id="127" name="Google Shape;127;p14"/>
            <p:cNvSpPr/>
            <p:nvPr/>
          </p:nvSpPr>
          <p:spPr>
            <a:xfrm>
              <a:off x="6293363" y="23257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6822431" y="31956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6293363" y="3193052"/>
              <a:ext cx="529099" cy="351553"/>
            </a:xfrm>
            <a:custGeom>
              <a:rect b="b" l="l" r="r" t="t"/>
              <a:pathLst>
                <a:path extrusionOk="0" h="15902" w="23933">
                  <a:moveTo>
                    <a:pt x="3644" y="1"/>
                  </a:moveTo>
                  <a:lnTo>
                    <a:pt x="1" y="2114"/>
                  </a:lnTo>
                  <a:lnTo>
                    <a:pt x="23932" y="15902"/>
                  </a:lnTo>
                  <a:lnTo>
                    <a:pt x="23932" y="11719"/>
                  </a:lnTo>
                  <a:lnTo>
                    <a:pt x="3644"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6821127" y="23257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6293363" y="263049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7265458" y="26304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4"/>
            <p:cNvGrpSpPr/>
            <p:nvPr/>
          </p:nvGrpSpPr>
          <p:grpSpPr>
            <a:xfrm>
              <a:off x="6653340" y="2801679"/>
              <a:ext cx="332705" cy="333590"/>
              <a:chOff x="-44528075" y="1982825"/>
              <a:chExt cx="300900" cy="301700"/>
            </a:xfrm>
          </p:grpSpPr>
          <p:sp>
            <p:nvSpPr>
              <p:cNvPr id="134" name="Google Shape;134;p14"/>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1" name="Google Shape;141;p14"/>
          <p:cNvSpPr txBox="1"/>
          <p:nvPr>
            <p:ph type="ctrTitle"/>
          </p:nvPr>
        </p:nvSpPr>
        <p:spPr>
          <a:xfrm flipH="1">
            <a:off x="1968352" y="452236"/>
            <a:ext cx="6718447" cy="133697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None/>
            </a:pPr>
            <a:r>
              <a:rPr lang="en-US"/>
              <a:t> </a:t>
            </a:r>
            <a:r>
              <a:rPr b="1" lang="en-US"/>
              <a:t>Factors of cotton quality in ginning factories</a:t>
            </a:r>
            <a:endParaRPr/>
          </a:p>
        </p:txBody>
      </p:sp>
      <p:cxnSp>
        <p:nvCxnSpPr>
          <p:cNvPr id="142" name="Google Shape;142;p14"/>
          <p:cNvCxnSpPr/>
          <p:nvPr/>
        </p:nvCxnSpPr>
        <p:spPr>
          <a:xfrm>
            <a:off x="1487100" y="3335411"/>
            <a:ext cx="6169800" cy="0"/>
          </a:xfrm>
          <a:prstGeom prst="straightConnector1">
            <a:avLst/>
          </a:prstGeom>
          <a:noFill/>
          <a:ln cap="flat" cmpd="sng" w="28575">
            <a:solidFill>
              <a:schemeClr val="lt1"/>
            </a:solidFill>
            <a:prstDash val="solid"/>
            <a:round/>
            <a:headEnd len="sm" w="sm" type="none"/>
            <a:tailEnd len="sm" w="sm" type="none"/>
          </a:ln>
        </p:spPr>
      </p:cxnSp>
      <p:cxnSp>
        <p:nvCxnSpPr>
          <p:cNvPr id="143" name="Google Shape;143;p14"/>
          <p:cNvCxnSpPr/>
          <p:nvPr/>
        </p:nvCxnSpPr>
        <p:spPr>
          <a:xfrm>
            <a:off x="6827148" y="3202169"/>
            <a:ext cx="0" cy="117000"/>
          </a:xfrm>
          <a:prstGeom prst="straightConnector1">
            <a:avLst/>
          </a:prstGeom>
          <a:noFill/>
          <a:ln cap="flat" cmpd="sng" w="28575">
            <a:solidFill>
              <a:schemeClr val="lt1"/>
            </a:solidFill>
            <a:prstDash val="solid"/>
            <a:round/>
            <a:headEnd len="sm" w="sm" type="none"/>
            <a:tailEnd len="sm" w="sm" type="none"/>
          </a:ln>
        </p:spPr>
      </p:cxnSp>
      <p:grpSp>
        <p:nvGrpSpPr>
          <p:cNvPr id="144" name="Google Shape;144;p14"/>
          <p:cNvGrpSpPr/>
          <p:nvPr/>
        </p:nvGrpSpPr>
        <p:grpSpPr>
          <a:xfrm>
            <a:off x="1441369" y="1836227"/>
            <a:ext cx="1053967" cy="1218906"/>
            <a:chOff x="1830588" y="1925350"/>
            <a:chExt cx="1053967" cy="1218906"/>
          </a:xfrm>
        </p:grpSpPr>
        <p:sp>
          <p:nvSpPr>
            <p:cNvPr id="145" name="Google Shape;145;p14"/>
            <p:cNvSpPr/>
            <p:nvPr/>
          </p:nvSpPr>
          <p:spPr>
            <a:xfrm>
              <a:off x="1830588" y="223014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1830588" y="192535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2359656" y="279528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1830588" y="279270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2358352" y="192535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2802683" y="223014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2190147" y="2379064"/>
              <a:ext cx="333562" cy="311807"/>
            </a:xfrm>
            <a:custGeom>
              <a:rect b="b" l="l" r="r" t="t"/>
              <a:pathLst>
                <a:path extrusionOk="0" h="11280" w="12067">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14"/>
          <p:cNvSpPr txBox="1"/>
          <p:nvPr/>
        </p:nvSpPr>
        <p:spPr>
          <a:xfrm>
            <a:off x="5737168" y="3650295"/>
            <a:ext cx="2683014" cy="729967"/>
          </a:xfrm>
          <a:prstGeom prst="rect">
            <a:avLst/>
          </a:prstGeom>
          <a:noFill/>
          <a:ln>
            <a:noFill/>
          </a:ln>
        </p:spPr>
        <p:txBody>
          <a:bodyPr anchorCtr="0" anchor="t" bIns="91425" lIns="91425" spcFirstLastPara="1" rIns="91425" wrap="square" tIns="91425">
            <a:noAutofit/>
          </a:bodyPr>
          <a:lstStyle/>
          <a:p>
            <a:pPr indent="0" lvl="1" marL="240030" marR="0" rtl="0" algn="ctr">
              <a:lnSpc>
                <a:spcPct val="115000"/>
              </a:lnSpc>
              <a:spcBef>
                <a:spcPts val="0"/>
              </a:spcBef>
              <a:spcAft>
                <a:spcPts val="0"/>
              </a:spcAft>
              <a:buClr>
                <a:schemeClr val="lt1"/>
              </a:buClr>
              <a:buSzPts val="1400"/>
              <a:buFont typeface="Roboto Condensed Light"/>
              <a:buNone/>
            </a:pPr>
            <a:r>
              <a:rPr b="1" i="0" lang="en-US" sz="1800" u="none" cap="none" strike="noStrike">
                <a:solidFill>
                  <a:schemeClr val="lt1"/>
                </a:solidFill>
                <a:latin typeface="Roboto Condensed Light"/>
                <a:ea typeface="Roboto Condensed Light"/>
                <a:cs typeface="Roboto Condensed Light"/>
                <a:sym typeface="Roboto Condensed Light"/>
              </a:rPr>
              <a:t>3. Ratio of Cotton Lint and Seed</a:t>
            </a:r>
            <a:endParaRPr/>
          </a:p>
          <a:p>
            <a:pPr indent="-342900" lvl="0" marL="457200" marR="0" rtl="0" algn="ctr">
              <a:lnSpc>
                <a:spcPct val="100000"/>
              </a:lnSpc>
              <a:spcBef>
                <a:spcPts val="0"/>
              </a:spcBef>
              <a:spcAft>
                <a:spcPts val="0"/>
              </a:spcAft>
              <a:buClr>
                <a:schemeClr val="lt1"/>
              </a:buClr>
              <a:buSzPts val="1400"/>
              <a:buFont typeface="Roboto Condensed Light"/>
              <a:buNone/>
            </a:pPr>
            <a:r>
              <a:t/>
            </a:r>
            <a:endParaRPr b="0" i="0" sz="1200" u="none" cap="none" strike="noStrike">
              <a:solidFill>
                <a:schemeClr val="lt1"/>
              </a:solidFill>
              <a:latin typeface="Roboto Condensed Light"/>
              <a:ea typeface="Roboto Condensed Light"/>
              <a:cs typeface="Roboto Condensed Light"/>
              <a:sym typeface="Roboto Condensed Light"/>
            </a:endParaRPr>
          </a:p>
          <a:p>
            <a:pPr indent="-342900" lvl="0" marL="457200" marR="0" rtl="0" algn="ctr">
              <a:lnSpc>
                <a:spcPct val="100000"/>
              </a:lnSpc>
              <a:spcBef>
                <a:spcPts val="0"/>
              </a:spcBef>
              <a:spcAft>
                <a:spcPts val="0"/>
              </a:spcAft>
              <a:buClr>
                <a:schemeClr val="lt1"/>
              </a:buClr>
              <a:buSzPts val="1400"/>
              <a:buFont typeface="Roboto Condensed Light"/>
              <a:buNone/>
            </a:pPr>
            <a:r>
              <a:rPr b="0" i="0" lang="en-US" sz="1200" u="none" cap="none" strike="noStrike">
                <a:solidFill>
                  <a:schemeClr val="lt1"/>
                </a:solidFill>
                <a:latin typeface="Roboto Condensed Light"/>
                <a:ea typeface="Roboto Condensed Light"/>
                <a:cs typeface="Roboto Condensed Light"/>
                <a:sym typeface="Roboto Condensed Light"/>
              </a:rPr>
              <a:t>. </a:t>
            </a:r>
            <a:endParaRPr/>
          </a:p>
        </p:txBody>
      </p:sp>
      <p:cxnSp>
        <p:nvCxnSpPr>
          <p:cNvPr id="153" name="Google Shape;153;p14"/>
          <p:cNvCxnSpPr/>
          <p:nvPr/>
        </p:nvCxnSpPr>
        <p:spPr>
          <a:xfrm>
            <a:off x="4586848" y="3350722"/>
            <a:ext cx="0" cy="303847"/>
          </a:xfrm>
          <a:prstGeom prst="straightConnector1">
            <a:avLst/>
          </a:prstGeom>
          <a:noFill/>
          <a:ln cap="flat" cmpd="sng" w="28575">
            <a:solidFill>
              <a:schemeClr val="lt1"/>
            </a:solidFill>
            <a:prstDash val="solid"/>
            <a:round/>
            <a:headEnd len="sm" w="sm" type="none"/>
            <a:tailEnd len="sm" w="sm" type="none"/>
          </a:ln>
        </p:spPr>
      </p:cxnSp>
      <p:grpSp>
        <p:nvGrpSpPr>
          <p:cNvPr id="154" name="Google Shape;154;p14"/>
          <p:cNvGrpSpPr/>
          <p:nvPr/>
        </p:nvGrpSpPr>
        <p:grpSpPr>
          <a:xfrm flipH="1">
            <a:off x="4061980" y="3630014"/>
            <a:ext cx="1053967" cy="1218906"/>
            <a:chOff x="4061988" y="1375700"/>
            <a:chExt cx="1053967" cy="1218906"/>
          </a:xfrm>
        </p:grpSpPr>
        <p:sp>
          <p:nvSpPr>
            <p:cNvPr id="155" name="Google Shape;155;p14"/>
            <p:cNvSpPr/>
            <p:nvPr/>
          </p:nvSpPr>
          <p:spPr>
            <a:xfrm>
              <a:off x="4061988" y="13757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4591056" y="22456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4061988" y="224305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4589752" y="13757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4061988" y="1680491"/>
              <a:ext cx="80582" cy="609327"/>
            </a:xfrm>
            <a:custGeom>
              <a:rect b="b" l="l" r="r" t="t"/>
              <a:pathLst>
                <a:path extrusionOk="0" h="27562" w="3645">
                  <a:moveTo>
                    <a:pt x="1" y="1"/>
                  </a:moveTo>
                  <a:lnTo>
                    <a:pt x="1" y="27561"/>
                  </a:lnTo>
                  <a:lnTo>
                    <a:pt x="3644" y="25448"/>
                  </a:lnTo>
                  <a:lnTo>
                    <a:pt x="3644" y="2128"/>
                  </a:lnTo>
                  <a:lnTo>
                    <a:pt x="1"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5034083" y="16804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4442444" y="1820710"/>
              <a:ext cx="291767" cy="331821"/>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2" name="Google Shape;162;p14"/>
          <p:cNvCxnSpPr/>
          <p:nvPr/>
        </p:nvCxnSpPr>
        <p:spPr>
          <a:xfrm flipH="1" rot="10800000">
            <a:off x="516046" y="3330194"/>
            <a:ext cx="7858412" cy="5219"/>
          </a:xfrm>
          <a:prstGeom prst="straightConnector1">
            <a:avLst/>
          </a:prstGeom>
          <a:noFill/>
          <a:ln cap="flat" cmpd="sng" w="28575">
            <a:solidFill>
              <a:schemeClr val="lt1"/>
            </a:solidFill>
            <a:prstDash val="solid"/>
            <a:round/>
            <a:headEnd len="sm" w="sm" type="none"/>
            <a:tailEnd len="sm" w="sm" type="none"/>
          </a:ln>
        </p:spPr>
      </p:cxnSp>
      <p:sp>
        <p:nvSpPr>
          <p:cNvPr id="163" name="Google Shape;163;p14"/>
          <p:cNvSpPr txBox="1"/>
          <p:nvPr/>
        </p:nvSpPr>
        <p:spPr>
          <a:xfrm>
            <a:off x="3075152" y="2248856"/>
            <a:ext cx="2770858" cy="890112"/>
          </a:xfrm>
          <a:prstGeom prst="rect">
            <a:avLst/>
          </a:prstGeom>
          <a:noFill/>
          <a:ln>
            <a:noFill/>
          </a:ln>
        </p:spPr>
        <p:txBody>
          <a:bodyPr anchorCtr="0" anchor="t" bIns="91425" lIns="91425" spcFirstLastPara="1" rIns="91425" wrap="square" tIns="91425">
            <a:noAutofit/>
          </a:bodyPr>
          <a:lstStyle/>
          <a:p>
            <a:pPr indent="0" lvl="1" marL="240030" marR="0" rtl="0" algn="ctr">
              <a:lnSpc>
                <a:spcPct val="115000"/>
              </a:lnSpc>
              <a:spcBef>
                <a:spcPts val="0"/>
              </a:spcBef>
              <a:spcAft>
                <a:spcPts val="0"/>
              </a:spcAft>
              <a:buClr>
                <a:schemeClr val="lt1"/>
              </a:buClr>
              <a:buSzPts val="1400"/>
              <a:buFont typeface="Roboto Condensed Light"/>
              <a:buNone/>
            </a:pPr>
            <a:r>
              <a:rPr b="1" i="0" lang="en-US" sz="1800" u="none" cap="none" strike="noStrike">
                <a:solidFill>
                  <a:schemeClr val="lt1"/>
                </a:solidFill>
                <a:latin typeface="Roboto Condensed Light"/>
                <a:ea typeface="Roboto Condensed Light"/>
                <a:cs typeface="Roboto Condensed Light"/>
                <a:sym typeface="Roboto Condensed Light"/>
              </a:rPr>
              <a:t>2. Moisture Measurement: </a:t>
            </a:r>
            <a:r>
              <a:rPr b="0" i="0" lang="en-US" sz="1800" u="none" cap="none" strike="noStrike">
                <a:solidFill>
                  <a:schemeClr val="lt1"/>
                </a:solidFill>
                <a:latin typeface="Roboto Condensed Light"/>
                <a:ea typeface="Roboto Condensed Light"/>
                <a:cs typeface="Roboto Condensed Light"/>
                <a:sym typeface="Roboto Condensed Light"/>
              </a:rPr>
              <a:t>The amount of moisture in cotton fiber</a:t>
            </a:r>
            <a:endParaRPr b="0" i="0" sz="2000" u="none" cap="none" strike="noStrike">
              <a:solidFill>
                <a:schemeClr val="lt1"/>
              </a:solidFill>
              <a:latin typeface="Roboto Condensed Light"/>
              <a:ea typeface="Roboto Condensed Light"/>
              <a:cs typeface="Roboto Condensed Light"/>
              <a:sym typeface="Roboto Condensed Light"/>
            </a:endParaRPr>
          </a:p>
          <a:p>
            <a:pPr indent="-342900" lvl="0" marL="457200" marR="0" rtl="0" algn="ctr">
              <a:lnSpc>
                <a:spcPct val="100000"/>
              </a:lnSpc>
              <a:spcBef>
                <a:spcPts val="0"/>
              </a:spcBef>
              <a:spcAft>
                <a:spcPts val="0"/>
              </a:spcAft>
              <a:buClr>
                <a:schemeClr val="lt1"/>
              </a:buClr>
              <a:buSzPts val="1400"/>
              <a:buFont typeface="Roboto Condensed Light"/>
              <a:buNone/>
            </a:pPr>
            <a:r>
              <a:t/>
            </a:r>
            <a:endParaRPr b="0" i="0" sz="1300" u="none" cap="none" strike="noStrike">
              <a:solidFill>
                <a:schemeClr val="lt1"/>
              </a:solidFill>
              <a:latin typeface="Roboto Condensed Light"/>
              <a:ea typeface="Roboto Condensed Light"/>
              <a:cs typeface="Roboto Condensed Light"/>
              <a:sym typeface="Roboto Condensed Light"/>
            </a:endParaRPr>
          </a:p>
        </p:txBody>
      </p:sp>
      <p:sp>
        <p:nvSpPr>
          <p:cNvPr id="164" name="Google Shape;164;p14"/>
          <p:cNvSpPr txBox="1"/>
          <p:nvPr/>
        </p:nvSpPr>
        <p:spPr>
          <a:xfrm>
            <a:off x="370733" y="3527518"/>
            <a:ext cx="3370550" cy="949999"/>
          </a:xfrm>
          <a:prstGeom prst="rect">
            <a:avLst/>
          </a:prstGeom>
          <a:noFill/>
          <a:ln>
            <a:noFill/>
          </a:ln>
        </p:spPr>
        <p:txBody>
          <a:bodyPr anchorCtr="0" anchor="t" bIns="91425" lIns="91425" spcFirstLastPara="1" rIns="91425" wrap="square" tIns="91425">
            <a:noAutofit/>
          </a:bodyPr>
          <a:lstStyle/>
          <a:p>
            <a:pPr indent="0" lvl="1" marL="240030" marR="0" rtl="0" algn="ctr">
              <a:lnSpc>
                <a:spcPct val="115000"/>
              </a:lnSpc>
              <a:spcBef>
                <a:spcPts val="0"/>
              </a:spcBef>
              <a:spcAft>
                <a:spcPts val="0"/>
              </a:spcAft>
              <a:buClr>
                <a:schemeClr val="lt1"/>
              </a:buClr>
              <a:buSzPts val="1400"/>
              <a:buFont typeface="Roboto Condensed Light"/>
              <a:buNone/>
            </a:pPr>
            <a:r>
              <a:rPr b="1" i="0" lang="en-US" sz="1800" u="none" cap="none" strike="noStrike">
                <a:solidFill>
                  <a:schemeClr val="lt1"/>
                </a:solidFill>
                <a:latin typeface="Roboto Condensed Light"/>
                <a:ea typeface="Roboto Condensed Light"/>
                <a:cs typeface="Roboto Condensed Light"/>
                <a:sym typeface="Roboto Condensed Light"/>
              </a:rPr>
              <a:t>1. Color quality: </a:t>
            </a:r>
            <a:r>
              <a:rPr b="0" i="0" lang="en-US" sz="1800" u="none" cap="none" strike="noStrike">
                <a:solidFill>
                  <a:schemeClr val="lt1"/>
                </a:solidFill>
                <a:latin typeface="Roboto Condensed Light"/>
                <a:ea typeface="Roboto Condensed Light"/>
                <a:cs typeface="Roboto Condensed Light"/>
                <a:sym typeface="Roboto Condensed Light"/>
              </a:rPr>
              <a:t>pure white,</a:t>
            </a:r>
            <a:endParaRPr/>
          </a:p>
          <a:p>
            <a:pPr indent="0" lvl="1" marL="240030" marR="0" rtl="0" algn="ctr">
              <a:lnSpc>
                <a:spcPct val="115000"/>
              </a:lnSpc>
              <a:spcBef>
                <a:spcPts val="0"/>
              </a:spcBef>
              <a:spcAft>
                <a:spcPts val="0"/>
              </a:spcAft>
              <a:buClr>
                <a:schemeClr val="lt1"/>
              </a:buClr>
              <a:buSzPts val="1400"/>
              <a:buFont typeface="Roboto Condensed Light"/>
              <a:buNone/>
            </a:pPr>
            <a:r>
              <a:rPr b="0" i="0" lang="en-US" sz="1800" u="none" cap="none" strike="noStrike">
                <a:solidFill>
                  <a:schemeClr val="lt1"/>
                </a:solidFill>
                <a:latin typeface="Roboto Condensed Light"/>
                <a:ea typeface="Roboto Condensed Light"/>
                <a:cs typeface="Roboto Condensed Light"/>
                <a:sym typeface="Roboto Condensed Light"/>
              </a:rPr>
              <a:t>white, off white, yellowish</a:t>
            </a:r>
            <a:r>
              <a:rPr b="0" i="0" lang="en-US" sz="2000" u="none" cap="none" strike="noStrike">
                <a:solidFill>
                  <a:schemeClr val="lt1"/>
                </a:solidFill>
                <a:latin typeface="Roboto Condensed Light"/>
                <a:ea typeface="Roboto Condensed Light"/>
                <a:cs typeface="Roboto Condensed Light"/>
                <a:sym typeface="Roboto Condensed Light"/>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cxnSp>
        <p:nvCxnSpPr>
          <p:cNvPr id="169" name="Google Shape;169;p15"/>
          <p:cNvCxnSpPr/>
          <p:nvPr/>
        </p:nvCxnSpPr>
        <p:spPr>
          <a:xfrm>
            <a:off x="1968353" y="3055133"/>
            <a:ext cx="0" cy="264536"/>
          </a:xfrm>
          <a:prstGeom prst="straightConnector1">
            <a:avLst/>
          </a:prstGeom>
          <a:noFill/>
          <a:ln cap="flat" cmpd="sng" w="28575">
            <a:solidFill>
              <a:schemeClr val="lt1"/>
            </a:solidFill>
            <a:prstDash val="solid"/>
            <a:round/>
            <a:headEnd len="sm" w="sm" type="none"/>
            <a:tailEnd len="sm" w="sm" type="none"/>
          </a:ln>
        </p:spPr>
      </p:cxnSp>
      <p:grpSp>
        <p:nvGrpSpPr>
          <p:cNvPr id="170" name="Google Shape;170;p15"/>
          <p:cNvGrpSpPr/>
          <p:nvPr/>
        </p:nvGrpSpPr>
        <p:grpSpPr>
          <a:xfrm>
            <a:off x="6291766" y="2018181"/>
            <a:ext cx="1053967" cy="1218906"/>
            <a:chOff x="6293363" y="2325700"/>
            <a:chExt cx="1053967" cy="1218906"/>
          </a:xfrm>
        </p:grpSpPr>
        <p:sp>
          <p:nvSpPr>
            <p:cNvPr id="171" name="Google Shape;171;p15"/>
            <p:cNvSpPr/>
            <p:nvPr/>
          </p:nvSpPr>
          <p:spPr>
            <a:xfrm>
              <a:off x="6293363" y="23257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6822431" y="31956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6293363" y="3193052"/>
              <a:ext cx="529099" cy="351553"/>
            </a:xfrm>
            <a:custGeom>
              <a:rect b="b" l="l" r="r" t="t"/>
              <a:pathLst>
                <a:path extrusionOk="0" h="15902" w="23933">
                  <a:moveTo>
                    <a:pt x="3644" y="1"/>
                  </a:moveTo>
                  <a:lnTo>
                    <a:pt x="1" y="2114"/>
                  </a:lnTo>
                  <a:lnTo>
                    <a:pt x="23932" y="15902"/>
                  </a:lnTo>
                  <a:lnTo>
                    <a:pt x="23932" y="11719"/>
                  </a:lnTo>
                  <a:lnTo>
                    <a:pt x="3644"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6821127" y="23257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6293363" y="263049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7265458" y="26304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 name="Google Shape;177;p15"/>
            <p:cNvGrpSpPr/>
            <p:nvPr/>
          </p:nvGrpSpPr>
          <p:grpSpPr>
            <a:xfrm>
              <a:off x="6653340" y="2801679"/>
              <a:ext cx="332705" cy="333590"/>
              <a:chOff x="-44528075" y="1982825"/>
              <a:chExt cx="300900" cy="301700"/>
            </a:xfrm>
          </p:grpSpPr>
          <p:sp>
            <p:nvSpPr>
              <p:cNvPr id="178" name="Google Shape;178;p15"/>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5" name="Google Shape;185;p15"/>
          <p:cNvSpPr txBox="1"/>
          <p:nvPr>
            <p:ph type="ctrTitle"/>
          </p:nvPr>
        </p:nvSpPr>
        <p:spPr>
          <a:xfrm flipH="1">
            <a:off x="1968352" y="452236"/>
            <a:ext cx="6718447" cy="133697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None/>
            </a:pPr>
            <a:r>
              <a:rPr lang="en-US"/>
              <a:t> Manual quality checking process</a:t>
            </a:r>
            <a:endParaRPr/>
          </a:p>
        </p:txBody>
      </p:sp>
      <p:cxnSp>
        <p:nvCxnSpPr>
          <p:cNvPr id="186" name="Google Shape;186;p15"/>
          <p:cNvCxnSpPr/>
          <p:nvPr/>
        </p:nvCxnSpPr>
        <p:spPr>
          <a:xfrm>
            <a:off x="1487100" y="3335411"/>
            <a:ext cx="6169800" cy="0"/>
          </a:xfrm>
          <a:prstGeom prst="straightConnector1">
            <a:avLst/>
          </a:prstGeom>
          <a:noFill/>
          <a:ln cap="flat" cmpd="sng" w="28575">
            <a:solidFill>
              <a:schemeClr val="lt1"/>
            </a:solidFill>
            <a:prstDash val="solid"/>
            <a:round/>
            <a:headEnd len="sm" w="sm" type="none"/>
            <a:tailEnd len="sm" w="sm" type="none"/>
          </a:ln>
        </p:spPr>
      </p:cxnSp>
      <p:cxnSp>
        <p:nvCxnSpPr>
          <p:cNvPr id="187" name="Google Shape;187;p15"/>
          <p:cNvCxnSpPr/>
          <p:nvPr/>
        </p:nvCxnSpPr>
        <p:spPr>
          <a:xfrm>
            <a:off x="6827148" y="3202169"/>
            <a:ext cx="0" cy="117000"/>
          </a:xfrm>
          <a:prstGeom prst="straightConnector1">
            <a:avLst/>
          </a:prstGeom>
          <a:noFill/>
          <a:ln cap="flat" cmpd="sng" w="28575">
            <a:solidFill>
              <a:schemeClr val="lt1"/>
            </a:solidFill>
            <a:prstDash val="solid"/>
            <a:round/>
            <a:headEnd len="sm" w="sm" type="none"/>
            <a:tailEnd len="sm" w="sm" type="none"/>
          </a:ln>
        </p:spPr>
      </p:cxnSp>
      <p:grpSp>
        <p:nvGrpSpPr>
          <p:cNvPr id="188" name="Google Shape;188;p15"/>
          <p:cNvGrpSpPr/>
          <p:nvPr/>
        </p:nvGrpSpPr>
        <p:grpSpPr>
          <a:xfrm>
            <a:off x="1441369" y="1836227"/>
            <a:ext cx="1053967" cy="1218906"/>
            <a:chOff x="1830588" y="1925350"/>
            <a:chExt cx="1053967" cy="1218906"/>
          </a:xfrm>
        </p:grpSpPr>
        <p:sp>
          <p:nvSpPr>
            <p:cNvPr id="189" name="Google Shape;189;p15"/>
            <p:cNvSpPr/>
            <p:nvPr/>
          </p:nvSpPr>
          <p:spPr>
            <a:xfrm>
              <a:off x="1830588" y="223014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1830588" y="192535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2359656" y="279528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1830588" y="279270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2358352" y="192535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2802683" y="223014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2190147" y="2379064"/>
              <a:ext cx="333562" cy="311807"/>
            </a:xfrm>
            <a:custGeom>
              <a:rect b="b" l="l" r="r" t="t"/>
              <a:pathLst>
                <a:path extrusionOk="0" h="11280" w="12067">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15"/>
          <p:cNvSpPr txBox="1"/>
          <p:nvPr/>
        </p:nvSpPr>
        <p:spPr>
          <a:xfrm>
            <a:off x="5279480" y="3521268"/>
            <a:ext cx="3602511" cy="1151894"/>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Roboto Condensed Light"/>
              <a:buNone/>
            </a:pPr>
            <a:r>
              <a:rPr b="0" i="0" lang="en-US" sz="1400" u="none" cap="none" strike="noStrike">
                <a:solidFill>
                  <a:schemeClr val="lt1"/>
                </a:solidFill>
                <a:latin typeface="Roboto Condensed Light"/>
                <a:ea typeface="Roboto Condensed Light"/>
                <a:cs typeface="Roboto Condensed Light"/>
                <a:sym typeface="Roboto Condensed Light"/>
              </a:rPr>
              <a:t>Lastly, the ratio of cotton seed in the cotton lint is calculated by weighting one kg of cotton sample before and after separating the cotton seeds. </a:t>
            </a:r>
            <a:endParaRPr/>
          </a:p>
          <a:p>
            <a:pPr indent="-342900" lvl="0" marL="457200" marR="0" rtl="0" algn="ctr">
              <a:lnSpc>
                <a:spcPct val="100000"/>
              </a:lnSpc>
              <a:spcBef>
                <a:spcPts val="0"/>
              </a:spcBef>
              <a:spcAft>
                <a:spcPts val="0"/>
              </a:spcAft>
              <a:buClr>
                <a:schemeClr val="lt1"/>
              </a:buClr>
              <a:buSzPts val="1400"/>
              <a:buFont typeface="Roboto Condensed Light"/>
              <a:buNone/>
            </a:pPr>
            <a:r>
              <a:t/>
            </a:r>
            <a:endParaRPr b="0" i="0" sz="1200" u="none" cap="none" strike="noStrike">
              <a:solidFill>
                <a:schemeClr val="lt1"/>
              </a:solidFill>
              <a:latin typeface="Roboto Condensed Light"/>
              <a:ea typeface="Roboto Condensed Light"/>
              <a:cs typeface="Roboto Condensed Light"/>
              <a:sym typeface="Roboto Condensed Light"/>
            </a:endParaRPr>
          </a:p>
          <a:p>
            <a:pPr indent="-342900" lvl="0" marL="457200" marR="0" rtl="0" algn="ctr">
              <a:lnSpc>
                <a:spcPct val="100000"/>
              </a:lnSpc>
              <a:spcBef>
                <a:spcPts val="0"/>
              </a:spcBef>
              <a:spcAft>
                <a:spcPts val="0"/>
              </a:spcAft>
              <a:buClr>
                <a:schemeClr val="lt1"/>
              </a:buClr>
              <a:buSzPts val="1400"/>
              <a:buFont typeface="Roboto Condensed Light"/>
              <a:buNone/>
            </a:pPr>
            <a:r>
              <a:t/>
            </a:r>
            <a:endParaRPr b="0" i="0" sz="1200" u="none" cap="none" strike="noStrike">
              <a:solidFill>
                <a:schemeClr val="lt1"/>
              </a:solidFill>
              <a:latin typeface="Roboto Condensed Light"/>
              <a:ea typeface="Roboto Condensed Light"/>
              <a:cs typeface="Roboto Condensed Light"/>
              <a:sym typeface="Roboto Condensed Light"/>
            </a:endParaRPr>
          </a:p>
        </p:txBody>
      </p:sp>
      <p:cxnSp>
        <p:nvCxnSpPr>
          <p:cNvPr id="197" name="Google Shape;197;p15"/>
          <p:cNvCxnSpPr/>
          <p:nvPr/>
        </p:nvCxnSpPr>
        <p:spPr>
          <a:xfrm>
            <a:off x="4586848" y="3350722"/>
            <a:ext cx="0" cy="303847"/>
          </a:xfrm>
          <a:prstGeom prst="straightConnector1">
            <a:avLst/>
          </a:prstGeom>
          <a:noFill/>
          <a:ln cap="flat" cmpd="sng" w="28575">
            <a:solidFill>
              <a:schemeClr val="lt1"/>
            </a:solidFill>
            <a:prstDash val="solid"/>
            <a:round/>
            <a:headEnd len="sm" w="sm" type="none"/>
            <a:tailEnd len="sm" w="sm" type="none"/>
          </a:ln>
        </p:spPr>
      </p:cxnSp>
      <p:grpSp>
        <p:nvGrpSpPr>
          <p:cNvPr id="198" name="Google Shape;198;p15"/>
          <p:cNvGrpSpPr/>
          <p:nvPr/>
        </p:nvGrpSpPr>
        <p:grpSpPr>
          <a:xfrm flipH="1">
            <a:off x="4059864" y="3630550"/>
            <a:ext cx="1053967" cy="1218906"/>
            <a:chOff x="4061988" y="1375700"/>
            <a:chExt cx="1053967" cy="1218906"/>
          </a:xfrm>
        </p:grpSpPr>
        <p:sp>
          <p:nvSpPr>
            <p:cNvPr id="199" name="Google Shape;199;p15"/>
            <p:cNvSpPr/>
            <p:nvPr/>
          </p:nvSpPr>
          <p:spPr>
            <a:xfrm>
              <a:off x="4061988" y="13757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4591056" y="22456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4061988" y="224305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4589752" y="13757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4061988" y="1680491"/>
              <a:ext cx="80582" cy="609327"/>
            </a:xfrm>
            <a:custGeom>
              <a:rect b="b" l="l" r="r" t="t"/>
              <a:pathLst>
                <a:path extrusionOk="0" h="27562" w="3645">
                  <a:moveTo>
                    <a:pt x="1" y="1"/>
                  </a:moveTo>
                  <a:lnTo>
                    <a:pt x="1" y="27561"/>
                  </a:lnTo>
                  <a:lnTo>
                    <a:pt x="3644" y="25448"/>
                  </a:lnTo>
                  <a:lnTo>
                    <a:pt x="3644" y="2128"/>
                  </a:lnTo>
                  <a:lnTo>
                    <a:pt x="1"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5034083" y="16804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4442444" y="1820710"/>
              <a:ext cx="291767" cy="331821"/>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6" name="Google Shape;206;p15"/>
          <p:cNvCxnSpPr/>
          <p:nvPr/>
        </p:nvCxnSpPr>
        <p:spPr>
          <a:xfrm flipH="1" rot="10800000">
            <a:off x="516046" y="3330194"/>
            <a:ext cx="7858412" cy="5219"/>
          </a:xfrm>
          <a:prstGeom prst="straightConnector1">
            <a:avLst/>
          </a:prstGeom>
          <a:noFill/>
          <a:ln cap="flat" cmpd="sng" w="28575">
            <a:solidFill>
              <a:schemeClr val="lt1"/>
            </a:solidFill>
            <a:prstDash val="solid"/>
            <a:round/>
            <a:headEnd len="sm" w="sm" type="none"/>
            <a:tailEnd len="sm" w="sm" type="none"/>
          </a:ln>
        </p:spPr>
      </p:cxnSp>
      <p:sp>
        <p:nvSpPr>
          <p:cNvPr id="207" name="Google Shape;207;p15"/>
          <p:cNvSpPr txBox="1"/>
          <p:nvPr/>
        </p:nvSpPr>
        <p:spPr>
          <a:xfrm>
            <a:off x="2658121" y="2116935"/>
            <a:ext cx="3383281" cy="1025016"/>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400"/>
              <a:buFont typeface="Roboto Condensed Light"/>
              <a:buNone/>
            </a:pPr>
            <a:r>
              <a:rPr b="0" i="0" lang="en-US" sz="1200" u="none" cap="none" strike="noStrike">
                <a:solidFill>
                  <a:schemeClr val="lt1"/>
                </a:solidFill>
                <a:latin typeface="Roboto Condensed Light"/>
                <a:ea typeface="Roboto Condensed Light"/>
                <a:cs typeface="Roboto Condensed Light"/>
                <a:sym typeface="Roboto Condensed Light"/>
              </a:rPr>
              <a:t> </a:t>
            </a:r>
            <a:r>
              <a:rPr b="0" i="0" lang="en-US" sz="1400" u="none" cap="none" strike="noStrike">
                <a:solidFill>
                  <a:schemeClr val="lt1"/>
                </a:solidFill>
                <a:latin typeface="Roboto Condensed Light"/>
                <a:ea typeface="Roboto Condensed Light"/>
                <a:cs typeface="Roboto Condensed Light"/>
                <a:sym typeface="Roboto Condensed Light"/>
              </a:rPr>
              <a:t>Secondly, the amount of moisture is calculated by weighting the one kg cotton sample before and after drying in the air</a:t>
            </a:r>
            <a:r>
              <a:rPr b="0" i="0" lang="en-US" sz="1600" u="none" cap="none" strike="noStrike">
                <a:solidFill>
                  <a:schemeClr val="lt1"/>
                </a:solidFill>
                <a:latin typeface="Roboto Condensed Light"/>
                <a:ea typeface="Roboto Condensed Light"/>
                <a:cs typeface="Roboto Condensed Light"/>
                <a:sym typeface="Roboto Condensed Light"/>
              </a:rPr>
              <a:t>.</a:t>
            </a:r>
            <a:endParaRPr/>
          </a:p>
        </p:txBody>
      </p:sp>
      <p:sp>
        <p:nvSpPr>
          <p:cNvPr id="208" name="Google Shape;208;p15"/>
          <p:cNvSpPr txBox="1"/>
          <p:nvPr/>
        </p:nvSpPr>
        <p:spPr>
          <a:xfrm>
            <a:off x="597911" y="3459805"/>
            <a:ext cx="3236314" cy="1079108"/>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400"/>
              <a:buFont typeface="Roboto Condensed Light"/>
              <a:buNone/>
            </a:pPr>
            <a:r>
              <a:rPr b="0" i="0" lang="en-US" sz="1400" u="none" cap="none" strike="noStrike">
                <a:solidFill>
                  <a:schemeClr val="lt1"/>
                </a:solidFill>
                <a:latin typeface="Roboto Condensed Light"/>
                <a:ea typeface="Roboto Condensed Light"/>
                <a:cs typeface="Roboto Condensed Light"/>
                <a:sym typeface="Roboto Condensed Light"/>
              </a:rPr>
              <a:t>Initially, a visual examination of cotton sample is carried out by an expert for quality grading/classification.</a:t>
            </a:r>
            <a:endParaRPr b="0" i="0" sz="1200" u="none" cap="none" strike="noStrike">
              <a:solidFill>
                <a:schemeClr val="lt1"/>
              </a:solidFill>
              <a:latin typeface="Roboto Condensed Light"/>
              <a:ea typeface="Roboto Condensed Light"/>
              <a:cs typeface="Roboto Condensed Light"/>
              <a:sym typeface="Roboto Condensed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cxnSp>
        <p:nvCxnSpPr>
          <p:cNvPr id="213" name="Google Shape;213;p16"/>
          <p:cNvCxnSpPr/>
          <p:nvPr/>
        </p:nvCxnSpPr>
        <p:spPr>
          <a:xfrm>
            <a:off x="1968353" y="3055133"/>
            <a:ext cx="0" cy="264536"/>
          </a:xfrm>
          <a:prstGeom prst="straightConnector1">
            <a:avLst/>
          </a:prstGeom>
          <a:noFill/>
          <a:ln cap="flat" cmpd="sng" w="28575">
            <a:solidFill>
              <a:schemeClr val="lt1"/>
            </a:solidFill>
            <a:prstDash val="solid"/>
            <a:round/>
            <a:headEnd len="sm" w="sm" type="none"/>
            <a:tailEnd len="sm" w="sm" type="none"/>
          </a:ln>
        </p:spPr>
      </p:cxnSp>
      <p:grpSp>
        <p:nvGrpSpPr>
          <p:cNvPr id="214" name="Google Shape;214;p16"/>
          <p:cNvGrpSpPr/>
          <p:nvPr/>
        </p:nvGrpSpPr>
        <p:grpSpPr>
          <a:xfrm>
            <a:off x="6291766" y="2018181"/>
            <a:ext cx="1053967" cy="1218906"/>
            <a:chOff x="6293363" y="2325700"/>
            <a:chExt cx="1053967" cy="1218906"/>
          </a:xfrm>
        </p:grpSpPr>
        <p:sp>
          <p:nvSpPr>
            <p:cNvPr id="215" name="Google Shape;215;p16"/>
            <p:cNvSpPr/>
            <p:nvPr/>
          </p:nvSpPr>
          <p:spPr>
            <a:xfrm>
              <a:off x="6293363" y="23257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6"/>
            <p:cNvSpPr/>
            <p:nvPr/>
          </p:nvSpPr>
          <p:spPr>
            <a:xfrm>
              <a:off x="6822431" y="31956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a:off x="6293363" y="3193052"/>
              <a:ext cx="529099" cy="351553"/>
            </a:xfrm>
            <a:custGeom>
              <a:rect b="b" l="l" r="r" t="t"/>
              <a:pathLst>
                <a:path extrusionOk="0" h="15902" w="23933">
                  <a:moveTo>
                    <a:pt x="3644" y="1"/>
                  </a:moveTo>
                  <a:lnTo>
                    <a:pt x="1" y="2114"/>
                  </a:lnTo>
                  <a:lnTo>
                    <a:pt x="23932" y="15902"/>
                  </a:lnTo>
                  <a:lnTo>
                    <a:pt x="23932" y="11719"/>
                  </a:lnTo>
                  <a:lnTo>
                    <a:pt x="3644"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6"/>
            <p:cNvSpPr/>
            <p:nvPr/>
          </p:nvSpPr>
          <p:spPr>
            <a:xfrm>
              <a:off x="6821127" y="23257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6293363" y="263049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7265458" y="26304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16"/>
            <p:cNvGrpSpPr/>
            <p:nvPr/>
          </p:nvGrpSpPr>
          <p:grpSpPr>
            <a:xfrm>
              <a:off x="6653340" y="2801679"/>
              <a:ext cx="332705" cy="333590"/>
              <a:chOff x="-44528075" y="1982825"/>
              <a:chExt cx="300900" cy="301700"/>
            </a:xfrm>
          </p:grpSpPr>
          <p:sp>
            <p:nvSpPr>
              <p:cNvPr id="222" name="Google Shape;222;p16"/>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6"/>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6"/>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6"/>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6"/>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6"/>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6"/>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9" name="Google Shape;229;p16"/>
          <p:cNvSpPr txBox="1"/>
          <p:nvPr>
            <p:ph type="ctrTitle"/>
          </p:nvPr>
        </p:nvSpPr>
        <p:spPr>
          <a:xfrm flipH="1">
            <a:off x="1756723" y="413646"/>
            <a:ext cx="6718447" cy="99687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None/>
            </a:pPr>
            <a:r>
              <a:rPr lang="en-US"/>
              <a:t> </a:t>
            </a:r>
            <a:r>
              <a:rPr b="1" lang="en-US"/>
              <a:t>Problem statement</a:t>
            </a:r>
            <a:endParaRPr/>
          </a:p>
        </p:txBody>
      </p:sp>
      <p:cxnSp>
        <p:nvCxnSpPr>
          <p:cNvPr id="230" name="Google Shape;230;p16"/>
          <p:cNvCxnSpPr/>
          <p:nvPr/>
        </p:nvCxnSpPr>
        <p:spPr>
          <a:xfrm>
            <a:off x="1487100" y="3335411"/>
            <a:ext cx="6169800" cy="0"/>
          </a:xfrm>
          <a:prstGeom prst="straightConnector1">
            <a:avLst/>
          </a:prstGeom>
          <a:noFill/>
          <a:ln cap="flat" cmpd="sng" w="28575">
            <a:solidFill>
              <a:schemeClr val="lt1"/>
            </a:solidFill>
            <a:prstDash val="solid"/>
            <a:round/>
            <a:headEnd len="sm" w="sm" type="none"/>
            <a:tailEnd len="sm" w="sm" type="none"/>
          </a:ln>
        </p:spPr>
      </p:cxnSp>
      <p:cxnSp>
        <p:nvCxnSpPr>
          <p:cNvPr id="231" name="Google Shape;231;p16"/>
          <p:cNvCxnSpPr/>
          <p:nvPr/>
        </p:nvCxnSpPr>
        <p:spPr>
          <a:xfrm>
            <a:off x="6827148" y="3202169"/>
            <a:ext cx="0" cy="117000"/>
          </a:xfrm>
          <a:prstGeom prst="straightConnector1">
            <a:avLst/>
          </a:prstGeom>
          <a:noFill/>
          <a:ln cap="flat" cmpd="sng" w="28575">
            <a:solidFill>
              <a:schemeClr val="lt1"/>
            </a:solidFill>
            <a:prstDash val="solid"/>
            <a:round/>
            <a:headEnd len="sm" w="sm" type="none"/>
            <a:tailEnd len="sm" w="sm" type="none"/>
          </a:ln>
        </p:spPr>
      </p:cxnSp>
      <p:grpSp>
        <p:nvGrpSpPr>
          <p:cNvPr id="232" name="Google Shape;232;p16"/>
          <p:cNvGrpSpPr/>
          <p:nvPr/>
        </p:nvGrpSpPr>
        <p:grpSpPr>
          <a:xfrm>
            <a:off x="1441369" y="1836227"/>
            <a:ext cx="1053967" cy="1218906"/>
            <a:chOff x="1830588" y="1925350"/>
            <a:chExt cx="1053967" cy="1218906"/>
          </a:xfrm>
        </p:grpSpPr>
        <p:sp>
          <p:nvSpPr>
            <p:cNvPr id="233" name="Google Shape;233;p16"/>
            <p:cNvSpPr/>
            <p:nvPr/>
          </p:nvSpPr>
          <p:spPr>
            <a:xfrm>
              <a:off x="1830588" y="2230141"/>
              <a:ext cx="80582" cy="609327"/>
            </a:xfrm>
            <a:custGeom>
              <a:rect b="b" l="l" r="r" t="t"/>
              <a:pathLst>
                <a:path extrusionOk="0" h="27562" w="3645">
                  <a:moveTo>
                    <a:pt x="1" y="1"/>
                  </a:moveTo>
                  <a:lnTo>
                    <a:pt x="1" y="27561"/>
                  </a:lnTo>
                  <a:lnTo>
                    <a:pt x="3644" y="25448"/>
                  </a:lnTo>
                  <a:lnTo>
                    <a:pt x="3644" y="2128"/>
                  </a:lnTo>
                  <a:lnTo>
                    <a:pt x="1" y="1"/>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6"/>
            <p:cNvSpPr/>
            <p:nvPr/>
          </p:nvSpPr>
          <p:spPr>
            <a:xfrm>
              <a:off x="1830588" y="192535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6"/>
            <p:cNvSpPr/>
            <p:nvPr/>
          </p:nvSpPr>
          <p:spPr>
            <a:xfrm>
              <a:off x="2359656" y="279528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6"/>
            <p:cNvSpPr/>
            <p:nvPr/>
          </p:nvSpPr>
          <p:spPr>
            <a:xfrm>
              <a:off x="1830588" y="279270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6"/>
            <p:cNvSpPr/>
            <p:nvPr/>
          </p:nvSpPr>
          <p:spPr>
            <a:xfrm>
              <a:off x="2358352" y="192535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6"/>
            <p:cNvSpPr/>
            <p:nvPr/>
          </p:nvSpPr>
          <p:spPr>
            <a:xfrm>
              <a:off x="2802683" y="223014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6"/>
            <p:cNvSpPr/>
            <p:nvPr/>
          </p:nvSpPr>
          <p:spPr>
            <a:xfrm>
              <a:off x="2190147" y="2379064"/>
              <a:ext cx="333562" cy="311807"/>
            </a:xfrm>
            <a:custGeom>
              <a:rect b="b" l="l" r="r" t="t"/>
              <a:pathLst>
                <a:path extrusionOk="0" h="11280" w="12067">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p16"/>
          <p:cNvSpPr txBox="1"/>
          <p:nvPr/>
        </p:nvSpPr>
        <p:spPr>
          <a:xfrm>
            <a:off x="5466158" y="3428580"/>
            <a:ext cx="2581012" cy="1115552"/>
          </a:xfrm>
          <a:prstGeom prst="rect">
            <a:avLst/>
          </a:prstGeom>
          <a:noFill/>
          <a:ln>
            <a:noFill/>
          </a:ln>
        </p:spPr>
        <p:txBody>
          <a:bodyPr anchorCtr="0" anchor="t" bIns="91425" lIns="91425" spcFirstLastPara="1" rIns="91425" wrap="square" tIns="91425">
            <a:noAutofit/>
          </a:bodyPr>
          <a:lstStyle/>
          <a:p>
            <a:pPr indent="0" lvl="1" marL="240030" marR="0" rtl="0" algn="ctr">
              <a:lnSpc>
                <a:spcPct val="115000"/>
              </a:lnSpc>
              <a:spcBef>
                <a:spcPts val="0"/>
              </a:spcBef>
              <a:spcAft>
                <a:spcPts val="0"/>
              </a:spcAft>
              <a:buClr>
                <a:schemeClr val="lt1"/>
              </a:buClr>
              <a:buSzPts val="1400"/>
              <a:buFont typeface="Roboto Condensed Light"/>
              <a:buNone/>
            </a:pPr>
            <a:r>
              <a:rPr b="0" i="0" lang="en-US" sz="1800" u="none" cap="none" strike="noStrike">
                <a:solidFill>
                  <a:schemeClr val="lt1"/>
                </a:solidFill>
                <a:latin typeface="Roboto Condensed Light"/>
                <a:ea typeface="Roboto Condensed Light"/>
                <a:cs typeface="Roboto Condensed Light"/>
                <a:sym typeface="Roboto Condensed Light"/>
              </a:rPr>
              <a:t>3. Require experience for the classification and estimation</a:t>
            </a:r>
            <a:endParaRPr/>
          </a:p>
          <a:p>
            <a:pPr indent="-342900" lvl="0" marL="457200" marR="0" rtl="0" algn="ctr">
              <a:lnSpc>
                <a:spcPct val="100000"/>
              </a:lnSpc>
              <a:spcBef>
                <a:spcPts val="0"/>
              </a:spcBef>
              <a:spcAft>
                <a:spcPts val="0"/>
              </a:spcAft>
              <a:buClr>
                <a:schemeClr val="lt1"/>
              </a:buClr>
              <a:buSzPts val="1400"/>
              <a:buFont typeface="Roboto Condensed Light"/>
              <a:buNone/>
            </a:pPr>
            <a:r>
              <a:t/>
            </a:r>
            <a:endParaRPr b="0" i="0" sz="1200" u="none" cap="none" strike="noStrike">
              <a:solidFill>
                <a:schemeClr val="lt1"/>
              </a:solidFill>
              <a:latin typeface="Roboto Condensed Light"/>
              <a:ea typeface="Roboto Condensed Light"/>
              <a:cs typeface="Roboto Condensed Light"/>
              <a:sym typeface="Roboto Condensed Light"/>
            </a:endParaRPr>
          </a:p>
          <a:p>
            <a:pPr indent="-342900" lvl="0" marL="457200" marR="0" rtl="0" algn="ctr">
              <a:lnSpc>
                <a:spcPct val="100000"/>
              </a:lnSpc>
              <a:spcBef>
                <a:spcPts val="0"/>
              </a:spcBef>
              <a:spcAft>
                <a:spcPts val="0"/>
              </a:spcAft>
              <a:buClr>
                <a:schemeClr val="lt1"/>
              </a:buClr>
              <a:buSzPts val="1400"/>
              <a:buFont typeface="Roboto Condensed Light"/>
              <a:buNone/>
            </a:pPr>
            <a:r>
              <a:rPr b="0" i="0" lang="en-US" sz="1200" u="none" cap="none" strike="noStrike">
                <a:solidFill>
                  <a:schemeClr val="lt1"/>
                </a:solidFill>
                <a:latin typeface="Roboto Condensed Light"/>
                <a:ea typeface="Roboto Condensed Light"/>
                <a:cs typeface="Roboto Condensed Light"/>
                <a:sym typeface="Roboto Condensed Light"/>
              </a:rPr>
              <a:t>. </a:t>
            </a:r>
            <a:endParaRPr/>
          </a:p>
        </p:txBody>
      </p:sp>
      <p:cxnSp>
        <p:nvCxnSpPr>
          <p:cNvPr id="241" name="Google Shape;241;p16"/>
          <p:cNvCxnSpPr/>
          <p:nvPr/>
        </p:nvCxnSpPr>
        <p:spPr>
          <a:xfrm>
            <a:off x="4586848" y="3350722"/>
            <a:ext cx="0" cy="303847"/>
          </a:xfrm>
          <a:prstGeom prst="straightConnector1">
            <a:avLst/>
          </a:prstGeom>
          <a:noFill/>
          <a:ln cap="flat" cmpd="sng" w="28575">
            <a:solidFill>
              <a:schemeClr val="lt1"/>
            </a:solidFill>
            <a:prstDash val="solid"/>
            <a:round/>
            <a:headEnd len="sm" w="sm" type="none"/>
            <a:tailEnd len="sm" w="sm" type="none"/>
          </a:ln>
        </p:spPr>
      </p:cxnSp>
      <p:grpSp>
        <p:nvGrpSpPr>
          <p:cNvPr id="242" name="Google Shape;242;p16"/>
          <p:cNvGrpSpPr/>
          <p:nvPr/>
        </p:nvGrpSpPr>
        <p:grpSpPr>
          <a:xfrm flipH="1">
            <a:off x="4061980" y="3630014"/>
            <a:ext cx="1053967" cy="1218906"/>
            <a:chOff x="4061988" y="1375700"/>
            <a:chExt cx="1053967" cy="1218906"/>
          </a:xfrm>
        </p:grpSpPr>
        <p:sp>
          <p:nvSpPr>
            <p:cNvPr id="243" name="Google Shape;243;p16"/>
            <p:cNvSpPr/>
            <p:nvPr/>
          </p:nvSpPr>
          <p:spPr>
            <a:xfrm>
              <a:off x="4061988" y="1375700"/>
              <a:ext cx="527794" cy="351863"/>
            </a:xfrm>
            <a:custGeom>
              <a:rect b="b" l="l" r="r" t="t"/>
              <a:pathLst>
                <a:path extrusionOk="0" h="15916" w="23874">
                  <a:moveTo>
                    <a:pt x="23874" y="0"/>
                  </a:moveTo>
                  <a:lnTo>
                    <a:pt x="1" y="13788"/>
                  </a:lnTo>
                  <a:lnTo>
                    <a:pt x="3644" y="15915"/>
                  </a:lnTo>
                  <a:lnTo>
                    <a:pt x="23874" y="4183"/>
                  </a:lnTo>
                  <a:lnTo>
                    <a:pt x="2387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6"/>
            <p:cNvSpPr/>
            <p:nvPr/>
          </p:nvSpPr>
          <p:spPr>
            <a:xfrm>
              <a:off x="4591056" y="2245639"/>
              <a:ext cx="524898" cy="348967"/>
            </a:xfrm>
            <a:custGeom>
              <a:rect b="b" l="l" r="r" t="t"/>
              <a:pathLst>
                <a:path extrusionOk="0" h="15785" w="23743">
                  <a:moveTo>
                    <a:pt x="20040" y="0"/>
                  </a:moveTo>
                  <a:lnTo>
                    <a:pt x="0" y="11602"/>
                  </a:lnTo>
                  <a:lnTo>
                    <a:pt x="0" y="15785"/>
                  </a:lnTo>
                  <a:lnTo>
                    <a:pt x="23742" y="2070"/>
                  </a:lnTo>
                  <a:lnTo>
                    <a:pt x="20040"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6"/>
            <p:cNvSpPr/>
            <p:nvPr/>
          </p:nvSpPr>
          <p:spPr>
            <a:xfrm>
              <a:off x="4061988" y="2243052"/>
              <a:ext cx="529099" cy="351553"/>
            </a:xfrm>
            <a:custGeom>
              <a:rect b="b" l="l" r="r" t="t"/>
              <a:pathLst>
                <a:path extrusionOk="0" h="15902" w="23933">
                  <a:moveTo>
                    <a:pt x="3644" y="1"/>
                  </a:moveTo>
                  <a:lnTo>
                    <a:pt x="1" y="2114"/>
                  </a:lnTo>
                  <a:lnTo>
                    <a:pt x="23932" y="15902"/>
                  </a:lnTo>
                  <a:lnTo>
                    <a:pt x="23932" y="11719"/>
                  </a:lnTo>
                  <a:lnTo>
                    <a:pt x="3644"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6"/>
            <p:cNvSpPr/>
            <p:nvPr/>
          </p:nvSpPr>
          <p:spPr>
            <a:xfrm>
              <a:off x="4589752" y="1375700"/>
              <a:ext cx="526203" cy="351863"/>
            </a:xfrm>
            <a:custGeom>
              <a:rect b="b" l="l" r="r" t="t"/>
              <a:pathLst>
                <a:path extrusionOk="0" h="15916" w="23802">
                  <a:moveTo>
                    <a:pt x="1" y="0"/>
                  </a:moveTo>
                  <a:lnTo>
                    <a:pt x="1" y="4183"/>
                  </a:lnTo>
                  <a:lnTo>
                    <a:pt x="20158" y="15915"/>
                  </a:lnTo>
                  <a:lnTo>
                    <a:pt x="23801" y="13788"/>
                  </a:lnTo>
                  <a:lnTo>
                    <a:pt x="1" y="0"/>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6"/>
            <p:cNvSpPr/>
            <p:nvPr/>
          </p:nvSpPr>
          <p:spPr>
            <a:xfrm>
              <a:off x="4061988" y="1680491"/>
              <a:ext cx="80582" cy="609327"/>
            </a:xfrm>
            <a:custGeom>
              <a:rect b="b" l="l" r="r" t="t"/>
              <a:pathLst>
                <a:path extrusionOk="0" h="27562" w="3645">
                  <a:moveTo>
                    <a:pt x="1" y="1"/>
                  </a:moveTo>
                  <a:lnTo>
                    <a:pt x="1" y="27561"/>
                  </a:lnTo>
                  <a:lnTo>
                    <a:pt x="3644" y="25448"/>
                  </a:lnTo>
                  <a:lnTo>
                    <a:pt x="3644" y="2128"/>
                  </a:lnTo>
                  <a:lnTo>
                    <a:pt x="1"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6"/>
            <p:cNvSpPr/>
            <p:nvPr/>
          </p:nvSpPr>
          <p:spPr>
            <a:xfrm>
              <a:off x="5034083" y="1680491"/>
              <a:ext cx="81864" cy="610919"/>
            </a:xfrm>
            <a:custGeom>
              <a:rect b="b" l="l" r="r" t="t"/>
              <a:pathLst>
                <a:path extrusionOk="0" h="27634" w="3703">
                  <a:moveTo>
                    <a:pt x="3702" y="1"/>
                  </a:moveTo>
                  <a:lnTo>
                    <a:pt x="59" y="2128"/>
                  </a:lnTo>
                  <a:lnTo>
                    <a:pt x="0" y="25564"/>
                  </a:lnTo>
                  <a:lnTo>
                    <a:pt x="3702" y="27634"/>
                  </a:lnTo>
                  <a:lnTo>
                    <a:pt x="3702" y="1"/>
                  </a:lnTo>
                  <a:close/>
                </a:path>
              </a:pathLst>
            </a:custGeom>
            <a:gradFill>
              <a:gsLst>
                <a:gs pos="0">
                  <a:srgbClr val="FFFFFF">
                    <a:alpha val="20784"/>
                  </a:srgbClr>
                </a:gs>
                <a:gs pos="100000">
                  <a:srgbClr val="FFFFFF"/>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6"/>
            <p:cNvSpPr/>
            <p:nvPr/>
          </p:nvSpPr>
          <p:spPr>
            <a:xfrm>
              <a:off x="4442444" y="1820710"/>
              <a:ext cx="291767" cy="331821"/>
            </a:xfrm>
            <a:custGeom>
              <a:rect b="b" l="l" r="r" t="t"/>
              <a:pathLst>
                <a:path extrusionOk="0" h="12004" w="10555">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0" name="Google Shape;250;p16"/>
          <p:cNvCxnSpPr/>
          <p:nvPr/>
        </p:nvCxnSpPr>
        <p:spPr>
          <a:xfrm flipH="1" rot="10800000">
            <a:off x="516046" y="3330194"/>
            <a:ext cx="7858412" cy="5219"/>
          </a:xfrm>
          <a:prstGeom prst="straightConnector1">
            <a:avLst/>
          </a:prstGeom>
          <a:noFill/>
          <a:ln cap="flat" cmpd="sng" w="28575">
            <a:solidFill>
              <a:schemeClr val="lt1"/>
            </a:solidFill>
            <a:prstDash val="solid"/>
            <a:round/>
            <a:headEnd len="sm" w="sm" type="none"/>
            <a:tailEnd len="sm" w="sm" type="none"/>
          </a:ln>
        </p:spPr>
      </p:cxnSp>
      <p:sp>
        <p:nvSpPr>
          <p:cNvPr id="251" name="Google Shape;251;p16"/>
          <p:cNvSpPr txBox="1"/>
          <p:nvPr/>
        </p:nvSpPr>
        <p:spPr>
          <a:xfrm>
            <a:off x="3224598" y="1991893"/>
            <a:ext cx="2540186" cy="1144305"/>
          </a:xfrm>
          <a:prstGeom prst="rect">
            <a:avLst/>
          </a:prstGeom>
          <a:noFill/>
          <a:ln>
            <a:noFill/>
          </a:ln>
        </p:spPr>
        <p:txBody>
          <a:bodyPr anchorCtr="0" anchor="t" bIns="91425" lIns="91425" spcFirstLastPara="1" rIns="91425" wrap="square" tIns="91425">
            <a:noAutofit/>
          </a:bodyPr>
          <a:lstStyle/>
          <a:p>
            <a:pPr indent="0" lvl="1" marL="240030" marR="0" rtl="0" algn="ctr">
              <a:lnSpc>
                <a:spcPct val="115000"/>
              </a:lnSpc>
              <a:spcBef>
                <a:spcPts val="0"/>
              </a:spcBef>
              <a:spcAft>
                <a:spcPts val="0"/>
              </a:spcAft>
              <a:buClr>
                <a:schemeClr val="lt1"/>
              </a:buClr>
              <a:buSzPts val="1400"/>
              <a:buFont typeface="Roboto Condensed Light"/>
              <a:buNone/>
            </a:pPr>
            <a:r>
              <a:rPr b="0" i="0" lang="en-US" sz="1800" u="none" cap="none" strike="noStrike">
                <a:solidFill>
                  <a:schemeClr val="lt1"/>
                </a:solidFill>
                <a:latin typeface="Roboto Condensed Light"/>
                <a:ea typeface="Roboto Condensed Light"/>
                <a:cs typeface="Roboto Condensed Light"/>
                <a:sym typeface="Roboto Condensed Light"/>
              </a:rPr>
              <a:t>2. Time consuming in drying and ginning a sample</a:t>
            </a:r>
            <a:endParaRPr/>
          </a:p>
          <a:p>
            <a:pPr indent="0" lvl="1" marL="240030" marR="0" rtl="0" algn="l">
              <a:lnSpc>
                <a:spcPct val="115000"/>
              </a:lnSpc>
              <a:spcBef>
                <a:spcPts val="0"/>
              </a:spcBef>
              <a:spcAft>
                <a:spcPts val="0"/>
              </a:spcAft>
              <a:buClr>
                <a:schemeClr val="lt1"/>
              </a:buClr>
              <a:buSzPts val="1400"/>
              <a:buFont typeface="Roboto Condensed Light"/>
              <a:buNone/>
            </a:pPr>
            <a:r>
              <a:t/>
            </a:r>
            <a:endParaRPr b="0" i="0" sz="2000" u="none" cap="none" strike="noStrike">
              <a:solidFill>
                <a:schemeClr val="lt1"/>
              </a:solidFill>
              <a:latin typeface="Times New Roman"/>
              <a:ea typeface="Times New Roman"/>
              <a:cs typeface="Times New Roman"/>
              <a:sym typeface="Times New Roman"/>
            </a:endParaRPr>
          </a:p>
          <a:p>
            <a:pPr indent="-342900" lvl="0" marL="457200" marR="0" rtl="0" algn="ctr">
              <a:lnSpc>
                <a:spcPct val="100000"/>
              </a:lnSpc>
              <a:spcBef>
                <a:spcPts val="0"/>
              </a:spcBef>
              <a:spcAft>
                <a:spcPts val="0"/>
              </a:spcAft>
              <a:buClr>
                <a:schemeClr val="lt1"/>
              </a:buClr>
              <a:buSzPts val="1400"/>
              <a:buFont typeface="Roboto Condensed Light"/>
              <a:buNone/>
            </a:pPr>
            <a:r>
              <a:t/>
            </a:r>
            <a:endParaRPr b="0" i="0" sz="1300" u="none" cap="none" strike="noStrike">
              <a:solidFill>
                <a:schemeClr val="lt1"/>
              </a:solidFill>
              <a:latin typeface="Roboto Condensed Light"/>
              <a:ea typeface="Roboto Condensed Light"/>
              <a:cs typeface="Roboto Condensed Light"/>
              <a:sym typeface="Roboto Condensed Light"/>
            </a:endParaRPr>
          </a:p>
        </p:txBody>
      </p:sp>
      <p:sp>
        <p:nvSpPr>
          <p:cNvPr id="252" name="Google Shape;252;p16"/>
          <p:cNvSpPr txBox="1"/>
          <p:nvPr/>
        </p:nvSpPr>
        <p:spPr>
          <a:xfrm>
            <a:off x="432047" y="3440986"/>
            <a:ext cx="2881072" cy="1092708"/>
          </a:xfrm>
          <a:prstGeom prst="rect">
            <a:avLst/>
          </a:prstGeom>
          <a:noFill/>
          <a:ln>
            <a:noFill/>
          </a:ln>
        </p:spPr>
        <p:txBody>
          <a:bodyPr anchorCtr="0" anchor="t" bIns="91425" lIns="91425" spcFirstLastPara="1" rIns="91425" wrap="square" tIns="91425">
            <a:noAutofit/>
          </a:bodyPr>
          <a:lstStyle/>
          <a:p>
            <a:pPr indent="0" lvl="1" marL="240030" marR="0" rtl="0" algn="ctr">
              <a:lnSpc>
                <a:spcPct val="115000"/>
              </a:lnSpc>
              <a:spcBef>
                <a:spcPts val="0"/>
              </a:spcBef>
              <a:spcAft>
                <a:spcPts val="0"/>
              </a:spcAft>
              <a:buClr>
                <a:schemeClr val="lt1"/>
              </a:buClr>
              <a:buSzPts val="1400"/>
              <a:buFont typeface="Roboto Condensed Light"/>
              <a:buNone/>
            </a:pPr>
            <a:r>
              <a:rPr b="0" i="0" lang="en-US" sz="1800" u="none" cap="none" strike="noStrike">
                <a:solidFill>
                  <a:schemeClr val="lt1"/>
                </a:solidFill>
                <a:latin typeface="Roboto Condensed Light"/>
                <a:ea typeface="Roboto Condensed Light"/>
                <a:cs typeface="Roboto Condensed Light"/>
                <a:sym typeface="Roboto Condensed Light"/>
              </a:rPr>
              <a:t>1. Expensive in terms of hiring quality checker and machine repairment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17"/>
          <p:cNvGrpSpPr/>
          <p:nvPr/>
        </p:nvGrpSpPr>
        <p:grpSpPr>
          <a:xfrm>
            <a:off x="4425800" y="3013524"/>
            <a:ext cx="295536" cy="336332"/>
            <a:chOff x="-56774050" y="1904075"/>
            <a:chExt cx="279625" cy="318225"/>
          </a:xfrm>
        </p:grpSpPr>
        <p:sp>
          <p:nvSpPr>
            <p:cNvPr id="258" name="Google Shape;258;p17"/>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7"/>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17"/>
          <p:cNvSpPr txBox="1"/>
          <p:nvPr>
            <p:ph type="ctrTitle"/>
          </p:nvPr>
        </p:nvSpPr>
        <p:spPr>
          <a:xfrm>
            <a:off x="438538" y="331802"/>
            <a:ext cx="82296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Target customers</a:t>
            </a:r>
            <a:endParaRPr/>
          </a:p>
        </p:txBody>
      </p:sp>
      <p:sp>
        <p:nvSpPr>
          <p:cNvPr id="261" name="Google Shape;261;p17"/>
          <p:cNvSpPr txBox="1"/>
          <p:nvPr>
            <p:ph idx="2" type="ctrTitle"/>
          </p:nvPr>
        </p:nvSpPr>
        <p:spPr>
          <a:xfrm>
            <a:off x="2744256" y="1620377"/>
            <a:ext cx="1642469" cy="38753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1800"/>
              <a:t>Factory ginners</a:t>
            </a:r>
            <a:endParaRPr sz="1800"/>
          </a:p>
        </p:txBody>
      </p:sp>
      <p:sp>
        <p:nvSpPr>
          <p:cNvPr id="262" name="Google Shape;262;p17"/>
          <p:cNvSpPr txBox="1"/>
          <p:nvPr>
            <p:ph idx="3" type="ctrTitle"/>
          </p:nvPr>
        </p:nvSpPr>
        <p:spPr>
          <a:xfrm>
            <a:off x="4797258" y="1608974"/>
            <a:ext cx="1570200" cy="39725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US" sz="1800"/>
              <a:t>Cotton traders</a:t>
            </a:r>
            <a:endParaRPr sz="1800"/>
          </a:p>
        </p:txBody>
      </p:sp>
      <p:sp>
        <p:nvSpPr>
          <p:cNvPr id="263" name="Google Shape;263;p17"/>
          <p:cNvSpPr txBox="1"/>
          <p:nvPr>
            <p:ph idx="5" type="ctrTitle"/>
          </p:nvPr>
        </p:nvSpPr>
        <p:spPr>
          <a:xfrm>
            <a:off x="3786900" y="3365415"/>
            <a:ext cx="1570200" cy="39725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1800"/>
              <a:t>Cotton brokers</a:t>
            </a:r>
            <a:endParaRPr sz="1800"/>
          </a:p>
        </p:txBody>
      </p:sp>
      <p:grpSp>
        <p:nvGrpSpPr>
          <p:cNvPr id="264" name="Google Shape;264;p17"/>
          <p:cNvGrpSpPr/>
          <p:nvPr/>
        </p:nvGrpSpPr>
        <p:grpSpPr>
          <a:xfrm>
            <a:off x="3373094" y="1278028"/>
            <a:ext cx="295536" cy="336332"/>
            <a:chOff x="-56774050" y="1904075"/>
            <a:chExt cx="279625" cy="318225"/>
          </a:xfrm>
        </p:grpSpPr>
        <p:sp>
          <p:nvSpPr>
            <p:cNvPr id="265" name="Google Shape;265;p17"/>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7"/>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p17"/>
          <p:cNvGrpSpPr/>
          <p:nvPr/>
        </p:nvGrpSpPr>
        <p:grpSpPr>
          <a:xfrm>
            <a:off x="5435831" y="1272642"/>
            <a:ext cx="295536" cy="336332"/>
            <a:chOff x="-56774050" y="1904075"/>
            <a:chExt cx="279625" cy="318225"/>
          </a:xfrm>
        </p:grpSpPr>
        <p:sp>
          <p:nvSpPr>
            <p:cNvPr id="268" name="Google Shape;268;p17"/>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7"/>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p17"/>
          <p:cNvSpPr txBox="1"/>
          <p:nvPr/>
        </p:nvSpPr>
        <p:spPr>
          <a:xfrm>
            <a:off x="2863945" y="1974812"/>
            <a:ext cx="1339078"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Roboto Condensed Light"/>
                <a:ea typeface="Roboto Condensed Light"/>
                <a:cs typeface="Roboto Condensed Light"/>
                <a:sym typeface="Roboto Condensed Light"/>
              </a:rPr>
              <a:t>People  who run cotton ginning factory</a:t>
            </a:r>
            <a:endParaRPr b="0" i="0" sz="1600" u="none" cap="none" strike="noStrike">
              <a:solidFill>
                <a:schemeClr val="lt1"/>
              </a:solidFill>
              <a:latin typeface="Roboto Condensed Light"/>
              <a:ea typeface="Roboto Condensed Light"/>
              <a:cs typeface="Roboto Condensed Light"/>
              <a:sym typeface="Roboto Condensed Light"/>
            </a:endParaRPr>
          </a:p>
        </p:txBody>
      </p:sp>
      <p:sp>
        <p:nvSpPr>
          <p:cNvPr id="271" name="Google Shape;271;p17"/>
          <p:cNvSpPr txBox="1"/>
          <p:nvPr/>
        </p:nvSpPr>
        <p:spPr>
          <a:xfrm>
            <a:off x="4940978" y="1962084"/>
            <a:ext cx="1339078"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Roboto Condensed Light"/>
                <a:ea typeface="Roboto Condensed Light"/>
                <a:cs typeface="Roboto Condensed Light"/>
                <a:sym typeface="Roboto Condensed Light"/>
              </a:rPr>
              <a:t>People  who do the business of cotton</a:t>
            </a:r>
            <a:endParaRPr b="0" i="0" sz="1600" u="none" cap="none" strike="noStrike">
              <a:solidFill>
                <a:schemeClr val="lt1"/>
              </a:solidFill>
              <a:latin typeface="Roboto Condensed Light"/>
              <a:ea typeface="Roboto Condensed Light"/>
              <a:cs typeface="Roboto Condensed Light"/>
              <a:sym typeface="Roboto Condensed Light"/>
            </a:endParaRPr>
          </a:p>
        </p:txBody>
      </p:sp>
      <p:sp>
        <p:nvSpPr>
          <p:cNvPr id="272" name="Google Shape;272;p17"/>
          <p:cNvSpPr txBox="1"/>
          <p:nvPr/>
        </p:nvSpPr>
        <p:spPr>
          <a:xfrm>
            <a:off x="3878026" y="3664651"/>
            <a:ext cx="1331927"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Roboto Condensed Light"/>
                <a:ea typeface="Roboto Condensed Light"/>
                <a:cs typeface="Roboto Condensed Light"/>
                <a:sym typeface="Roboto Condensed Light"/>
              </a:rPr>
              <a:t>Middleman who  do dealing of  cotton.</a:t>
            </a:r>
            <a:endParaRPr b="0" i="0" sz="1600" u="none" cap="none" strike="noStrike">
              <a:solidFill>
                <a:schemeClr val="lt1"/>
              </a:solidFill>
              <a:latin typeface="Roboto Condensed Light"/>
              <a:ea typeface="Roboto Condensed Light"/>
              <a:cs typeface="Roboto Condensed Light"/>
              <a:sym typeface="Roboto Condensed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pSp>
        <p:nvGrpSpPr>
          <p:cNvPr id="277" name="Google Shape;277;p18"/>
          <p:cNvGrpSpPr/>
          <p:nvPr/>
        </p:nvGrpSpPr>
        <p:grpSpPr>
          <a:xfrm>
            <a:off x="1285311" y="1466699"/>
            <a:ext cx="3410712" cy="996696"/>
            <a:chOff x="1666788" y="2673045"/>
            <a:chExt cx="3220523" cy="937819"/>
          </a:xfrm>
        </p:grpSpPr>
        <p:sp>
          <p:nvSpPr>
            <p:cNvPr id="278" name="Google Shape;278;p18"/>
            <p:cNvSpPr/>
            <p:nvPr/>
          </p:nvSpPr>
          <p:spPr>
            <a:xfrm rot="-5400000">
              <a:off x="4012633" y="2736186"/>
              <a:ext cx="937819" cy="811536"/>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rot="-5400000">
              <a:off x="4105887" y="2816885"/>
              <a:ext cx="751318" cy="650139"/>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18"/>
            <p:cNvCxnSpPr/>
            <p:nvPr/>
          </p:nvCxnSpPr>
          <p:spPr>
            <a:xfrm flipH="1">
              <a:off x="1666788" y="2914950"/>
              <a:ext cx="2409000" cy="305400"/>
            </a:xfrm>
            <a:prstGeom prst="bentConnector3">
              <a:avLst>
                <a:gd fmla="val 85103" name="adj1"/>
              </a:avLst>
            </a:prstGeom>
            <a:noFill/>
            <a:ln cap="flat" cmpd="sng" w="19050">
              <a:solidFill>
                <a:schemeClr val="lt1"/>
              </a:solidFill>
              <a:prstDash val="solid"/>
              <a:round/>
              <a:headEnd len="sm" w="sm" type="none"/>
              <a:tailEnd len="sm" w="sm" type="none"/>
            </a:ln>
          </p:spPr>
        </p:cxnSp>
        <p:grpSp>
          <p:nvGrpSpPr>
            <p:cNvPr id="281" name="Google Shape;281;p18"/>
            <p:cNvGrpSpPr/>
            <p:nvPr/>
          </p:nvGrpSpPr>
          <p:grpSpPr>
            <a:xfrm>
              <a:off x="4317638" y="2976566"/>
              <a:ext cx="327823" cy="328695"/>
              <a:chOff x="-1700225" y="2768875"/>
              <a:chExt cx="291450" cy="292225"/>
            </a:xfrm>
          </p:grpSpPr>
          <p:sp>
            <p:nvSpPr>
              <p:cNvPr id="282" name="Google Shape;282;p18"/>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8" name="Google Shape;288;p18"/>
          <p:cNvGrpSpPr/>
          <p:nvPr/>
        </p:nvGrpSpPr>
        <p:grpSpPr>
          <a:xfrm>
            <a:off x="3378500" y="632141"/>
            <a:ext cx="3191257" cy="996696"/>
            <a:chOff x="3629546" y="1912885"/>
            <a:chExt cx="3014439" cy="937819"/>
          </a:xfrm>
        </p:grpSpPr>
        <p:sp>
          <p:nvSpPr>
            <p:cNvPr id="289" name="Google Shape;289;p18"/>
            <p:cNvSpPr/>
            <p:nvPr/>
          </p:nvSpPr>
          <p:spPr>
            <a:xfrm rot="-5400000">
              <a:off x="3566405" y="1976026"/>
              <a:ext cx="937819" cy="811536"/>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rot="-5400000">
              <a:off x="3659659" y="2056725"/>
              <a:ext cx="751318" cy="650139"/>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18"/>
            <p:cNvCxnSpPr/>
            <p:nvPr/>
          </p:nvCxnSpPr>
          <p:spPr>
            <a:xfrm>
              <a:off x="4441085" y="2146375"/>
              <a:ext cx="2202900" cy="298500"/>
            </a:xfrm>
            <a:prstGeom prst="bentConnector3">
              <a:avLst>
                <a:gd fmla="val 103234" name="adj1"/>
              </a:avLst>
            </a:prstGeom>
            <a:noFill/>
            <a:ln cap="flat" cmpd="sng" w="19050">
              <a:solidFill>
                <a:schemeClr val="lt1"/>
              </a:solidFill>
              <a:prstDash val="solid"/>
              <a:round/>
              <a:headEnd len="sm" w="sm" type="none"/>
              <a:tailEnd len="sm" w="sm" type="none"/>
            </a:ln>
          </p:spPr>
        </p:cxnSp>
        <p:grpSp>
          <p:nvGrpSpPr>
            <p:cNvPr id="292" name="Google Shape;292;p18"/>
            <p:cNvGrpSpPr/>
            <p:nvPr/>
          </p:nvGrpSpPr>
          <p:grpSpPr>
            <a:xfrm>
              <a:off x="3871403" y="2217441"/>
              <a:ext cx="327823" cy="328695"/>
              <a:chOff x="-1333200" y="2770450"/>
              <a:chExt cx="291450" cy="292225"/>
            </a:xfrm>
          </p:grpSpPr>
          <p:sp>
            <p:nvSpPr>
              <p:cNvPr id="293" name="Google Shape;293;p18"/>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5" name="Google Shape;295;p18"/>
          <p:cNvSpPr txBox="1"/>
          <p:nvPr>
            <p:ph idx="1" type="subTitle"/>
          </p:nvPr>
        </p:nvSpPr>
        <p:spPr>
          <a:xfrm>
            <a:off x="1251161" y="1723074"/>
            <a:ext cx="2466231" cy="605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lang="en-US" sz="1300"/>
              <a:t>To collect the data set for cotton quality classification</a:t>
            </a:r>
            <a:endParaRPr/>
          </a:p>
        </p:txBody>
      </p:sp>
      <p:sp>
        <p:nvSpPr>
          <p:cNvPr id="296" name="Google Shape;296;p18"/>
          <p:cNvSpPr txBox="1"/>
          <p:nvPr>
            <p:ph idx="3" type="subTitle"/>
          </p:nvPr>
        </p:nvSpPr>
        <p:spPr>
          <a:xfrm>
            <a:off x="3778472" y="880138"/>
            <a:ext cx="2767869" cy="744547"/>
          </a:xfrm>
          <a:prstGeom prst="rect">
            <a:avLst/>
          </a:prstGeom>
          <a:noFill/>
          <a:ln>
            <a:noFill/>
          </a:ln>
        </p:spPr>
        <p:txBody>
          <a:bodyPr anchorCtr="0" anchor="t" bIns="91425" lIns="91425" spcFirstLastPara="1" rIns="91425" wrap="square" tIns="91425">
            <a:noAutofit/>
          </a:bodyPr>
          <a:lstStyle/>
          <a:p>
            <a:pPr indent="-342900" lvl="0" marL="457200" rtl="0" algn="r">
              <a:lnSpc>
                <a:spcPct val="100000"/>
              </a:lnSpc>
              <a:spcBef>
                <a:spcPts val="0"/>
              </a:spcBef>
              <a:spcAft>
                <a:spcPts val="0"/>
              </a:spcAft>
              <a:buSzPts val="1400"/>
              <a:buNone/>
            </a:pPr>
            <a:r>
              <a:rPr lang="en-US" sz="1300"/>
              <a:t>To investigate the existing quality checking process of cotton fiber</a:t>
            </a:r>
            <a:endParaRPr/>
          </a:p>
        </p:txBody>
      </p:sp>
      <p:grpSp>
        <p:nvGrpSpPr>
          <p:cNvPr id="297" name="Google Shape;297;p18"/>
          <p:cNvGrpSpPr/>
          <p:nvPr/>
        </p:nvGrpSpPr>
        <p:grpSpPr>
          <a:xfrm>
            <a:off x="1243422" y="3120746"/>
            <a:ext cx="3410712" cy="996696"/>
            <a:chOff x="1666788" y="2673045"/>
            <a:chExt cx="3220523" cy="937819"/>
          </a:xfrm>
        </p:grpSpPr>
        <p:sp>
          <p:nvSpPr>
            <p:cNvPr id="298" name="Google Shape;298;p18"/>
            <p:cNvSpPr/>
            <p:nvPr/>
          </p:nvSpPr>
          <p:spPr>
            <a:xfrm rot="-5400000">
              <a:off x="4012633" y="2736186"/>
              <a:ext cx="937819" cy="811536"/>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rot="-5400000">
              <a:off x="4105887" y="2816885"/>
              <a:ext cx="751318" cy="650139"/>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0" name="Google Shape;300;p18"/>
            <p:cNvCxnSpPr/>
            <p:nvPr/>
          </p:nvCxnSpPr>
          <p:spPr>
            <a:xfrm flipH="1">
              <a:off x="1666788" y="2914950"/>
              <a:ext cx="2409000" cy="305400"/>
            </a:xfrm>
            <a:prstGeom prst="bentConnector3">
              <a:avLst>
                <a:gd fmla="val 83461" name="adj1"/>
              </a:avLst>
            </a:prstGeom>
            <a:noFill/>
            <a:ln cap="flat" cmpd="sng" w="19050">
              <a:solidFill>
                <a:schemeClr val="lt1"/>
              </a:solidFill>
              <a:prstDash val="solid"/>
              <a:round/>
              <a:headEnd len="sm" w="sm" type="none"/>
              <a:tailEnd len="sm" w="sm" type="none"/>
            </a:ln>
          </p:spPr>
        </p:cxnSp>
        <p:grpSp>
          <p:nvGrpSpPr>
            <p:cNvPr id="301" name="Google Shape;301;p18"/>
            <p:cNvGrpSpPr/>
            <p:nvPr/>
          </p:nvGrpSpPr>
          <p:grpSpPr>
            <a:xfrm>
              <a:off x="4317638" y="2976566"/>
              <a:ext cx="327823" cy="328695"/>
              <a:chOff x="-1700225" y="2768875"/>
              <a:chExt cx="291450" cy="292225"/>
            </a:xfrm>
          </p:grpSpPr>
          <p:sp>
            <p:nvSpPr>
              <p:cNvPr id="302" name="Google Shape;302;p18"/>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8" name="Google Shape;308;p18"/>
          <p:cNvGrpSpPr/>
          <p:nvPr/>
        </p:nvGrpSpPr>
        <p:grpSpPr>
          <a:xfrm>
            <a:off x="3365833" y="3943271"/>
            <a:ext cx="3200401" cy="996696"/>
            <a:chOff x="3636332" y="3431131"/>
            <a:chExt cx="3021344" cy="937819"/>
          </a:xfrm>
        </p:grpSpPr>
        <p:sp>
          <p:nvSpPr>
            <p:cNvPr id="309" name="Google Shape;309;p18"/>
            <p:cNvSpPr/>
            <p:nvPr/>
          </p:nvSpPr>
          <p:spPr>
            <a:xfrm rot="-5400000">
              <a:off x="3573191" y="3494272"/>
              <a:ext cx="937819" cy="811536"/>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rot="-5400000">
              <a:off x="3666444" y="3574971"/>
              <a:ext cx="751318" cy="650139"/>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1" name="Google Shape;311;p18"/>
            <p:cNvCxnSpPr/>
            <p:nvPr/>
          </p:nvCxnSpPr>
          <p:spPr>
            <a:xfrm>
              <a:off x="4454776" y="3668175"/>
              <a:ext cx="2202900" cy="298500"/>
            </a:xfrm>
            <a:prstGeom prst="bentConnector3">
              <a:avLst>
                <a:gd fmla="val 103925" name="adj1"/>
              </a:avLst>
            </a:prstGeom>
            <a:noFill/>
            <a:ln cap="flat" cmpd="sng" w="19050">
              <a:solidFill>
                <a:schemeClr val="lt1"/>
              </a:solidFill>
              <a:prstDash val="solid"/>
              <a:round/>
              <a:headEnd len="sm" w="sm" type="none"/>
              <a:tailEnd len="sm" w="sm" type="none"/>
            </a:ln>
          </p:spPr>
        </p:cxnSp>
        <p:sp>
          <p:nvSpPr>
            <p:cNvPr id="312" name="Google Shape;312;p18"/>
            <p:cNvSpPr/>
            <p:nvPr/>
          </p:nvSpPr>
          <p:spPr>
            <a:xfrm>
              <a:off x="3871413" y="3746358"/>
              <a:ext cx="327817" cy="307327"/>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313" name="Google Shape;313;p18"/>
          <p:cNvSpPr txBox="1"/>
          <p:nvPr/>
        </p:nvSpPr>
        <p:spPr>
          <a:xfrm>
            <a:off x="3981595" y="4203660"/>
            <a:ext cx="2478354" cy="605100"/>
          </a:xfrm>
          <a:prstGeom prst="rect">
            <a:avLst/>
          </a:prstGeom>
          <a:noFill/>
          <a:ln>
            <a:noFill/>
          </a:ln>
        </p:spPr>
        <p:txBody>
          <a:bodyPr anchorCtr="0" anchor="t" bIns="91425" lIns="91425" spcFirstLastPara="1" rIns="91425" wrap="square" tIns="91425">
            <a:noAutofit/>
          </a:bodyPr>
          <a:lstStyle/>
          <a:p>
            <a:pPr indent="-342900" lvl="0" marL="457200" marR="0" rtl="0" algn="r">
              <a:lnSpc>
                <a:spcPct val="100000"/>
              </a:lnSpc>
              <a:spcBef>
                <a:spcPts val="0"/>
              </a:spcBef>
              <a:spcAft>
                <a:spcPts val="0"/>
              </a:spcAft>
              <a:buClr>
                <a:schemeClr val="lt1"/>
              </a:buClr>
              <a:buSzPts val="1400"/>
              <a:buFont typeface="Roboto Condensed Light"/>
              <a:buNone/>
            </a:pPr>
            <a:r>
              <a:rPr b="0" i="0" lang="en-US" sz="1300" u="none" cap="none" strike="noStrike">
                <a:solidFill>
                  <a:schemeClr val="lt1"/>
                </a:solidFill>
                <a:latin typeface="Roboto Condensed Light"/>
                <a:ea typeface="Roboto Condensed Light"/>
                <a:cs typeface="Roboto Condensed Light"/>
                <a:sym typeface="Roboto Condensed Light"/>
              </a:rPr>
              <a:t>To deploy the proposed system</a:t>
            </a:r>
            <a:endParaRPr/>
          </a:p>
        </p:txBody>
      </p:sp>
      <p:sp>
        <p:nvSpPr>
          <p:cNvPr id="314" name="Google Shape;314;p18"/>
          <p:cNvSpPr txBox="1"/>
          <p:nvPr/>
        </p:nvSpPr>
        <p:spPr>
          <a:xfrm>
            <a:off x="1181493" y="3368614"/>
            <a:ext cx="2675108" cy="574656"/>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400"/>
              <a:buFont typeface="Roboto Condensed Light"/>
              <a:buNone/>
            </a:pPr>
            <a:r>
              <a:rPr b="0" i="0" lang="en-US" sz="1300" u="none" cap="none" strike="noStrike">
                <a:solidFill>
                  <a:schemeClr val="lt1"/>
                </a:solidFill>
                <a:latin typeface="Roboto Condensed Light"/>
                <a:ea typeface="Roboto Condensed Light"/>
                <a:cs typeface="Roboto Condensed Light"/>
                <a:sym typeface="Roboto Condensed Light"/>
              </a:rPr>
              <a:t>To evaluate the performance of the proposed system</a:t>
            </a:r>
            <a:endParaRPr/>
          </a:p>
        </p:txBody>
      </p:sp>
      <p:sp>
        <p:nvSpPr>
          <p:cNvPr id="315" name="Google Shape;315;p18"/>
          <p:cNvSpPr txBox="1"/>
          <p:nvPr/>
        </p:nvSpPr>
        <p:spPr>
          <a:xfrm flipH="1">
            <a:off x="104531" y="63588"/>
            <a:ext cx="8144468" cy="8621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3600" u="none" cap="none" strike="noStrike">
                <a:solidFill>
                  <a:schemeClr val="lt1"/>
                </a:solidFill>
                <a:latin typeface="Squada One"/>
                <a:ea typeface="Squada One"/>
                <a:cs typeface="Squada One"/>
                <a:sym typeface="Squada One"/>
              </a:rPr>
              <a:t>Project goals</a:t>
            </a:r>
            <a:endParaRPr/>
          </a:p>
        </p:txBody>
      </p:sp>
      <p:grpSp>
        <p:nvGrpSpPr>
          <p:cNvPr id="316" name="Google Shape;316;p18"/>
          <p:cNvGrpSpPr/>
          <p:nvPr/>
        </p:nvGrpSpPr>
        <p:grpSpPr>
          <a:xfrm>
            <a:off x="3365833" y="2280862"/>
            <a:ext cx="3221099" cy="996696"/>
            <a:chOff x="3367035" y="2291749"/>
            <a:chExt cx="3221099" cy="996696"/>
          </a:xfrm>
        </p:grpSpPr>
        <p:cxnSp>
          <p:nvCxnSpPr>
            <p:cNvPr id="317" name="Google Shape;317;p18"/>
            <p:cNvCxnSpPr/>
            <p:nvPr/>
          </p:nvCxnSpPr>
          <p:spPr>
            <a:xfrm>
              <a:off x="4241347" y="2543424"/>
              <a:ext cx="2346787" cy="317240"/>
            </a:xfrm>
            <a:prstGeom prst="bentConnector3">
              <a:avLst>
                <a:gd fmla="val 100058" name="adj1"/>
              </a:avLst>
            </a:prstGeom>
            <a:noFill/>
            <a:ln cap="flat" cmpd="sng" w="19050">
              <a:solidFill>
                <a:schemeClr val="lt1"/>
              </a:solidFill>
              <a:prstDash val="solid"/>
              <a:round/>
              <a:headEnd len="sm" w="sm" type="none"/>
              <a:tailEnd len="sm" w="sm" type="none"/>
            </a:ln>
          </p:spPr>
        </p:cxnSp>
        <p:grpSp>
          <p:nvGrpSpPr>
            <p:cNvPr id="318" name="Google Shape;318;p18"/>
            <p:cNvGrpSpPr/>
            <p:nvPr/>
          </p:nvGrpSpPr>
          <p:grpSpPr>
            <a:xfrm>
              <a:off x="3367035" y="2291749"/>
              <a:ext cx="864543" cy="996696"/>
              <a:chOff x="3369445" y="2291497"/>
              <a:chExt cx="864543" cy="996696"/>
            </a:xfrm>
          </p:grpSpPr>
          <p:sp>
            <p:nvSpPr>
              <p:cNvPr id="319" name="Google Shape;319;p18"/>
              <p:cNvSpPr/>
              <p:nvPr/>
            </p:nvSpPr>
            <p:spPr>
              <a:xfrm rot="-5400000">
                <a:off x="3303369" y="2357574"/>
                <a:ext cx="996696" cy="864543"/>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rot="-5400000">
                <a:off x="3403679" y="2443239"/>
                <a:ext cx="798486" cy="692604"/>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8823"/>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3622767" y="2626229"/>
                <a:ext cx="349229" cy="326621"/>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sp>
        <p:nvSpPr>
          <p:cNvPr id="322" name="Google Shape;322;p18"/>
          <p:cNvSpPr txBox="1"/>
          <p:nvPr/>
        </p:nvSpPr>
        <p:spPr>
          <a:xfrm>
            <a:off x="4212200" y="2532537"/>
            <a:ext cx="2861791" cy="679607"/>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400"/>
              <a:buFont typeface="Roboto Condensed Light"/>
              <a:buNone/>
            </a:pPr>
            <a:r>
              <a:rPr b="0" i="0" lang="en-US" sz="1400" u="none" cap="none" strike="noStrike">
                <a:solidFill>
                  <a:schemeClr val="lt1"/>
                </a:solidFill>
                <a:latin typeface="Roboto Condensed Light"/>
                <a:ea typeface="Roboto Condensed Light"/>
                <a:cs typeface="Roboto Condensed Light"/>
                <a:sym typeface="Roboto Condensed Light"/>
              </a:rPr>
              <a:t>To develop a system for the </a:t>
            </a:r>
            <a:endParaRPr/>
          </a:p>
          <a:p>
            <a:pPr indent="-342900" lvl="0" marL="457200" marR="0" rtl="0" algn="l">
              <a:lnSpc>
                <a:spcPct val="100000"/>
              </a:lnSpc>
              <a:spcBef>
                <a:spcPts val="0"/>
              </a:spcBef>
              <a:spcAft>
                <a:spcPts val="0"/>
              </a:spcAft>
              <a:buClr>
                <a:schemeClr val="lt1"/>
              </a:buClr>
              <a:buSzPts val="1400"/>
              <a:buFont typeface="Roboto Condensed Light"/>
              <a:buNone/>
            </a:pPr>
            <a:r>
              <a:rPr b="0" i="0" lang="en-US" sz="1400" u="none" cap="none" strike="noStrike">
                <a:solidFill>
                  <a:schemeClr val="lt1"/>
                </a:solidFill>
                <a:latin typeface="Roboto Condensed Light"/>
                <a:ea typeface="Roboto Condensed Light"/>
                <a:cs typeface="Roboto Condensed Light"/>
                <a:sym typeface="Roboto Condensed Light"/>
              </a:rPr>
              <a:t>classification of cotton quality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000"/>
                                        <p:tgtEl>
                                          <p:spTgt spid="3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ctrTitle"/>
          </p:nvPr>
        </p:nvSpPr>
        <p:spPr>
          <a:xfrm flipH="1">
            <a:off x="1446028" y="452237"/>
            <a:ext cx="7240772" cy="67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t>Project technical approach and methodology</a:t>
            </a:r>
            <a:endParaRPr/>
          </a:p>
        </p:txBody>
      </p:sp>
      <p:sp>
        <p:nvSpPr>
          <p:cNvPr id="328" name="Google Shape;328;p19"/>
          <p:cNvSpPr/>
          <p:nvPr/>
        </p:nvSpPr>
        <p:spPr>
          <a:xfrm>
            <a:off x="1104900" y="2513113"/>
            <a:ext cx="3756660" cy="519915"/>
          </a:xfrm>
          <a:prstGeom prst="homePlate">
            <a:avLst>
              <a:gd fmla="val 50000"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9" name="Google Shape;329;p19"/>
          <p:cNvSpPr/>
          <p:nvPr/>
        </p:nvSpPr>
        <p:spPr>
          <a:xfrm>
            <a:off x="1241402" y="2583984"/>
            <a:ext cx="2534668"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Condensed Light"/>
                <a:ea typeface="Roboto Condensed Light"/>
                <a:cs typeface="Roboto Condensed Light"/>
                <a:sym typeface="Roboto Condensed Light"/>
              </a:rPr>
              <a:t>1. Dataset development</a:t>
            </a:r>
            <a:endParaRPr/>
          </a:p>
        </p:txBody>
      </p:sp>
      <p:sp>
        <p:nvSpPr>
          <p:cNvPr id="330" name="Google Shape;330;p19"/>
          <p:cNvSpPr/>
          <p:nvPr/>
        </p:nvSpPr>
        <p:spPr>
          <a:xfrm>
            <a:off x="1104899" y="3196622"/>
            <a:ext cx="5386411" cy="519915"/>
          </a:xfrm>
          <a:prstGeom prst="homePlate">
            <a:avLst>
              <a:gd fmla="val 50000"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1" name="Google Shape;331;p19"/>
          <p:cNvSpPr/>
          <p:nvPr/>
        </p:nvSpPr>
        <p:spPr>
          <a:xfrm>
            <a:off x="1241402" y="3267493"/>
            <a:ext cx="501054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Condensed Light"/>
                <a:ea typeface="Roboto Condensed Light"/>
                <a:cs typeface="Roboto Condensed Light"/>
                <a:sym typeface="Roboto Condensed Light"/>
              </a:rPr>
              <a:t>2. Classification system model for cotton quality</a:t>
            </a:r>
            <a:endParaRPr/>
          </a:p>
        </p:txBody>
      </p:sp>
      <p:sp>
        <p:nvSpPr>
          <p:cNvPr id="332" name="Google Shape;332;p19"/>
          <p:cNvSpPr/>
          <p:nvPr/>
        </p:nvSpPr>
        <p:spPr>
          <a:xfrm>
            <a:off x="1104899" y="3880131"/>
            <a:ext cx="6146506" cy="519915"/>
          </a:xfrm>
          <a:prstGeom prst="homePlate">
            <a:avLst>
              <a:gd fmla="val 50000"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3" name="Google Shape;333;p19"/>
          <p:cNvSpPr/>
          <p:nvPr/>
        </p:nvSpPr>
        <p:spPr>
          <a:xfrm>
            <a:off x="1241402" y="3951002"/>
            <a:ext cx="358143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3</a:t>
            </a:r>
            <a:r>
              <a:rPr b="0" i="0" lang="en-US" sz="2000" u="none" cap="none" strike="noStrike">
                <a:solidFill>
                  <a:schemeClr val="lt1"/>
                </a:solidFill>
                <a:latin typeface="Roboto Condensed Light"/>
                <a:ea typeface="Roboto Condensed Light"/>
                <a:cs typeface="Roboto Condensed Light"/>
                <a:sym typeface="Roboto Condensed Light"/>
              </a:rPr>
              <a:t>. Mobile application development</a:t>
            </a:r>
            <a:endParaRPr/>
          </a:p>
        </p:txBody>
      </p:sp>
      <p:sp>
        <p:nvSpPr>
          <p:cNvPr id="334" name="Google Shape;334;p19"/>
          <p:cNvSpPr/>
          <p:nvPr/>
        </p:nvSpPr>
        <p:spPr>
          <a:xfrm>
            <a:off x="1031408" y="2010965"/>
            <a:ext cx="5386411"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Condensed Light"/>
                <a:ea typeface="Roboto Condensed Light"/>
                <a:cs typeface="Roboto Condensed Light"/>
                <a:sym typeface="Roboto Condensed Light"/>
              </a:rPr>
              <a:t>Following are the objectives of the proposed project</a:t>
            </a:r>
            <a:r>
              <a:rPr b="0" i="0" lang="en-US" sz="1600" u="none" cap="none" strike="noStrike">
                <a:solidFill>
                  <a:srgbClr val="E6F5F4"/>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