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76" r:id="rId6"/>
    <p:sldId id="277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20/02/2023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4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20/02/2023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17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20/02/2023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9112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20/02/2023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86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20/02/2023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4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20/02/2023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174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20/02/2023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024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20/02/2023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417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20/02/2023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34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157CC9-4D20-4D5E-925B-5051D2717D3F}" type="datetimeFigureOut">
              <a:rPr lang="en-PK" smtClean="0"/>
              <a:t>20/02/2023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303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en-PK" smtClean="0"/>
              <a:t>20/02/2023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090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157CC9-4D20-4D5E-925B-5051D2717D3F}" type="datetimeFigureOut">
              <a:rPr lang="en-PK" smtClean="0"/>
              <a:t>20/02/2023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A66E0E-69A6-40F4-8F54-C4A64AA2437A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8FA3-58F6-420D-81A3-6C0213AAB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4000" dirty="0">
                <a:latin typeface="Calisto MT" panose="02040603050505030304" pitchFamily="18" charset="0"/>
              </a:rPr>
            </a:br>
            <a:r>
              <a:rPr lang="en-US" sz="5400" b="1" dirty="0"/>
              <a:t>3D Brain-TAMP</a:t>
            </a:r>
            <a:br>
              <a:rPr lang="en-PK" dirty="0"/>
            </a:br>
            <a:r>
              <a:rPr lang="en-US" sz="4000" dirty="0">
                <a:latin typeface="Calisto MT" panose="02040603050505030304" pitchFamily="18" charset="0"/>
              </a:rPr>
              <a:t>Development of 3D Brain through Taxonomy, Anatomy, Morphology, and Physiology</a:t>
            </a:r>
            <a:br>
              <a:rPr lang="en-PK" sz="4000" dirty="0">
                <a:latin typeface="Calisto MT" panose="02040603050505030304" pitchFamily="18" charset="0"/>
              </a:rPr>
            </a:br>
            <a:endParaRPr lang="en-PK" sz="4000" dirty="0">
              <a:latin typeface="Calisto MT" panose="02040603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0754A-81FB-4E6A-B932-3AE6140D9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79300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EEAE-B515-456A-BD0A-B7C769BD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Sequence Diagrams</a:t>
            </a:r>
            <a:br>
              <a:rPr lang="en-PK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38BF-F2CB-40D6-A722-560BF052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b="1" dirty="0"/>
              <a:t>Login</a:t>
            </a:r>
            <a:endParaRPr lang="en-PK" b="1" dirty="0"/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4CE6-0C27-4529-A4D6-C04BB1FAED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044" y="2076247"/>
            <a:ext cx="7733319" cy="3724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649524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EEAE-B515-456A-BD0A-B7C769BD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Sequence Diagrams</a:t>
            </a:r>
            <a:br>
              <a:rPr lang="en-PK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38BF-F2CB-40D6-A722-560BF052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b="1" dirty="0"/>
              <a:t>Take Quiz/Assessment</a:t>
            </a:r>
            <a:endParaRPr lang="en-PK" b="1" dirty="0"/>
          </a:p>
          <a:p>
            <a:pPr>
              <a:buFont typeface="Wingdings" panose="05000000000000000000" pitchFamily="2" charset="2"/>
              <a:buChar char="ü"/>
            </a:pPr>
            <a:endParaRPr lang="en-PK" b="1" dirty="0"/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BDB6D-A0FC-4A9F-90CE-75C50421E0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390" y="2060575"/>
            <a:ext cx="7003645" cy="4164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919163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AED5-D1B6-4C8A-8869-911ABF57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Architecture Design Diagram</a:t>
            </a:r>
            <a:br>
              <a:rPr lang="en-PK" sz="4400" b="1" dirty="0"/>
            </a:br>
            <a:endParaRPr lang="en-PK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B811A-82D8-45CC-A0E2-067D06417BD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9" t="31559" r="29146" b="30106"/>
          <a:stretch/>
        </p:blipFill>
        <p:spPr bwMode="auto">
          <a:xfrm>
            <a:off x="1681018" y="1884218"/>
            <a:ext cx="8346859" cy="39449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41032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F77C-B2D7-4C3D-926D-AAE4AC47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Database Diagram</a:t>
            </a:r>
            <a:br>
              <a:rPr lang="en-PK" sz="4400" b="1" dirty="0"/>
            </a:br>
            <a:endParaRPr lang="en-PK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0E20B5-AB98-44F4-999A-36C6E9858C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46" y="1873972"/>
            <a:ext cx="7536527" cy="42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51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8A1A-FEB4-4ABD-87C1-CF12E5BB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Class Diagram</a:t>
            </a:r>
            <a:br>
              <a:rPr lang="en-PK" sz="4400" b="1" dirty="0"/>
            </a:br>
            <a:endParaRPr lang="en-PK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8A69A9-D651-4B8F-931D-223B9963C9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642" y="1818554"/>
            <a:ext cx="7817140" cy="4037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39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8DE7-3AB4-4F8D-A240-C1B3DA7B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Interface Design</a:t>
            </a:r>
            <a:br>
              <a:rPr lang="en-PK" sz="4400" b="1" dirty="0"/>
            </a:br>
            <a:endParaRPr lang="en-PK" sz="4400" dirty="0"/>
          </a:p>
        </p:txBody>
      </p:sp>
      <p:pic>
        <p:nvPicPr>
          <p:cNvPr id="8" name="Picture 7" descr="Screenshot_20230219_173309">
            <a:extLst>
              <a:ext uri="{FF2B5EF4-FFF2-40B4-BE49-F238E27FC236}">
                <a16:creationId xmlns:a16="http://schemas.microsoft.com/office/drawing/2014/main" id="{DFA53D95-20F5-4A55-A772-61C6C205E8EE}"/>
              </a:ext>
            </a:extLst>
          </p:cNvPr>
          <p:cNvPicPr/>
          <p:nvPr/>
        </p:nvPicPr>
        <p:blipFill rotWithShape="1">
          <a:blip r:embed="rId2"/>
          <a:srcRect l="1" t="4565" r="-66" b="7265"/>
          <a:stretch/>
        </p:blipFill>
        <p:spPr>
          <a:xfrm>
            <a:off x="1366983" y="1884217"/>
            <a:ext cx="2660072" cy="4027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shot_20230219_173315">
            <a:extLst>
              <a:ext uri="{FF2B5EF4-FFF2-40B4-BE49-F238E27FC236}">
                <a16:creationId xmlns:a16="http://schemas.microsoft.com/office/drawing/2014/main" id="{218EC212-6882-4CCE-97BE-BB8D6F5B5555}"/>
              </a:ext>
            </a:extLst>
          </p:cNvPr>
          <p:cNvPicPr/>
          <p:nvPr/>
        </p:nvPicPr>
        <p:blipFill rotWithShape="1">
          <a:blip r:embed="rId3"/>
          <a:srcRect l="-1" t="4086" r="3563" b="7688"/>
          <a:stretch/>
        </p:blipFill>
        <p:spPr>
          <a:xfrm>
            <a:off x="4964661" y="1884217"/>
            <a:ext cx="2747703" cy="4027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Screenshot_20230219_173325">
            <a:extLst>
              <a:ext uri="{FF2B5EF4-FFF2-40B4-BE49-F238E27FC236}">
                <a16:creationId xmlns:a16="http://schemas.microsoft.com/office/drawing/2014/main" id="{84F0AEE6-3D29-42CE-8215-2863B91A5610}"/>
              </a:ext>
            </a:extLst>
          </p:cNvPr>
          <p:cNvPicPr/>
          <p:nvPr/>
        </p:nvPicPr>
        <p:blipFill rotWithShape="1">
          <a:blip r:embed="rId4"/>
          <a:srcRect l="1" t="2318" r="-383" b="5546"/>
          <a:stretch/>
        </p:blipFill>
        <p:spPr>
          <a:xfrm>
            <a:off x="8529897" y="1884217"/>
            <a:ext cx="2505710" cy="4027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49830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8DE7-3AB4-4F8D-A240-C1B3DA7B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Interface Design</a:t>
            </a:r>
            <a:br>
              <a:rPr lang="en-PK" sz="4400" b="1" dirty="0"/>
            </a:br>
            <a:endParaRPr lang="en-PK" sz="4400" dirty="0"/>
          </a:p>
        </p:txBody>
      </p:sp>
      <p:pic>
        <p:nvPicPr>
          <p:cNvPr id="9" name="Picture 8" descr="D:\BSCS VIII\FYP 2\Design\5.PNG">
            <a:extLst>
              <a:ext uri="{FF2B5EF4-FFF2-40B4-BE49-F238E27FC236}">
                <a16:creationId xmlns:a16="http://schemas.microsoft.com/office/drawing/2014/main" id="{96B1AEC7-3E8B-4367-B5A2-E767C4D5A0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554" y="1965545"/>
            <a:ext cx="3204009" cy="3890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shot_20230219_173336">
            <a:extLst>
              <a:ext uri="{FF2B5EF4-FFF2-40B4-BE49-F238E27FC236}">
                <a16:creationId xmlns:a16="http://schemas.microsoft.com/office/drawing/2014/main" id="{48154CE7-1F49-4AF9-BDAA-09C5A09636D3}"/>
              </a:ext>
            </a:extLst>
          </p:cNvPr>
          <p:cNvPicPr/>
          <p:nvPr/>
        </p:nvPicPr>
        <p:blipFill rotWithShape="1">
          <a:blip r:embed="rId3"/>
          <a:srcRect t="2384" r="4051" b="10358"/>
          <a:stretch/>
        </p:blipFill>
        <p:spPr>
          <a:xfrm>
            <a:off x="1933690" y="1965545"/>
            <a:ext cx="3514756" cy="3890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245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E475-0D56-4D7D-BCF4-AD62AADC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408" y="0"/>
            <a:ext cx="10058400" cy="1450757"/>
          </a:xfrm>
        </p:spPr>
        <p:txBody>
          <a:bodyPr>
            <a:normAutofit/>
          </a:bodyPr>
          <a:lstStyle/>
          <a:p>
            <a:r>
              <a:rPr lang="en-GB" sz="4400" b="1" dirty="0"/>
              <a:t>Test Cases</a:t>
            </a:r>
            <a:br>
              <a:rPr lang="en-PK" sz="4400" b="1" dirty="0"/>
            </a:br>
            <a:endParaRPr lang="en-PK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4DDE49-DD12-41F1-AB07-166F08D1E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382" y="1283855"/>
            <a:ext cx="8137235" cy="504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8964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22E3-3F36-48AE-B413-52C82301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88" y="711476"/>
            <a:ext cx="10217265" cy="4377761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Blackadder ITC" panose="04020505051007020D02" pitchFamily="82" charset="0"/>
              </a:rPr>
              <a:t>Thank you!</a:t>
            </a:r>
            <a:br>
              <a:rPr lang="en-PK" sz="9600" dirty="0">
                <a:latin typeface="Blackadder ITC" panose="04020505051007020D02" pitchFamily="82" charset="0"/>
              </a:rPr>
            </a:br>
            <a:endParaRPr lang="en-PK" sz="96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7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16CF-798E-403D-AE78-F3247387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+mn-lt"/>
              </a:rPr>
              <a:t>Our Team</a:t>
            </a:r>
            <a:endParaRPr lang="en-PK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8C4E-00F5-4FA4-8A1B-4DF91710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SzPts val="935"/>
              <a:buNone/>
            </a:pPr>
            <a:r>
              <a:rPr lang="en-US" b="1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Team Members: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SzPts val="935"/>
              <a:buNone/>
            </a:pP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Mohammad Hasnain</a:t>
            </a: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SzPts val="935"/>
              <a:buNone/>
            </a:pP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Sajjad Ali</a:t>
            </a: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SzPts val="935"/>
              <a:buNone/>
            </a:pP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Mujeeb Ahmed</a:t>
            </a: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SzPts val="935"/>
              <a:buNone/>
            </a:pPr>
            <a:endParaRPr lang="en-US" dirty="0"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SzPts val="935"/>
              <a:buNone/>
            </a:pPr>
            <a:r>
              <a:rPr lang="en-US" b="1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Supervised by:</a:t>
            </a: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Dr. </a:t>
            </a:r>
            <a:r>
              <a:rPr lang="en-US" dirty="0" err="1">
                <a:latin typeface="Arial Narrow" panose="020B0606020202030204" pitchFamily="34" charset="0"/>
                <a:ea typeface="Arial"/>
                <a:cs typeface="Arial"/>
                <a:sym typeface="Arial"/>
              </a:rPr>
              <a:t>Ahsanullah</a:t>
            </a: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Arial"/>
                <a:cs typeface="Arial"/>
                <a:sym typeface="Arial"/>
              </a:rPr>
              <a:t>Abro</a:t>
            </a:r>
            <a:endParaRPr lang="en-US" dirty="0"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  <a:p>
            <a:endParaRPr lang="en-PK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5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2678-F9CE-4DC2-B535-439C4E4F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Agenda</a:t>
            </a:r>
            <a:endParaRPr lang="en-PK" dirty="0"/>
          </a:p>
        </p:txBody>
      </p:sp>
      <p:sp>
        <p:nvSpPr>
          <p:cNvPr id="6" name="Google Shape;292;p15">
            <a:extLst>
              <a:ext uri="{FF2B5EF4-FFF2-40B4-BE49-F238E27FC236}">
                <a16:creationId xmlns:a16="http://schemas.microsoft.com/office/drawing/2014/main" id="{EA48BFFE-5953-4883-AD60-EA4E3DE397C5}"/>
              </a:ext>
            </a:extLst>
          </p:cNvPr>
          <p:cNvSpPr txBox="1">
            <a:spLocks/>
          </p:cNvSpPr>
          <p:nvPr/>
        </p:nvSpPr>
        <p:spPr>
          <a:xfrm>
            <a:off x="1628164" y="1737360"/>
            <a:ext cx="6848251" cy="484772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Overall System Description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Functional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Use Cases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Functional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Entity Relationship Diagram (ERD)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Sequence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Architecture Design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Database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Class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Interface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402384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97AA-8A60-46E7-B956-D94B430C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Overall System Description</a:t>
            </a:r>
            <a:br>
              <a:rPr lang="en-PK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AA52-398C-4AAA-89C6-EA58AE26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Project Background</a:t>
            </a:r>
            <a:endParaRPr lang="en-PK" b="1" dirty="0"/>
          </a:p>
          <a:p>
            <a:pPr lvl="1" algn="just"/>
            <a:r>
              <a:rPr lang="en-GB" dirty="0"/>
              <a:t>The 3D android application for the human brain is a tutorial app that provides a unique and interactive way of learning about the human brain. </a:t>
            </a:r>
          </a:p>
          <a:p>
            <a:pPr algn="just"/>
            <a:r>
              <a:rPr lang="en-US" b="1" dirty="0"/>
              <a:t>Project Objectives</a:t>
            </a:r>
            <a:endParaRPr lang="en-PK" b="1" dirty="0"/>
          </a:p>
          <a:p>
            <a:pPr lvl="1" algn="just"/>
            <a:r>
              <a:rPr lang="en-GB" dirty="0"/>
              <a:t>To design and develop an interactive User Interface to learn about the human brain using 3D models.</a:t>
            </a:r>
            <a:endParaRPr lang="en-PK" dirty="0"/>
          </a:p>
          <a:p>
            <a:pPr lvl="1" algn="just"/>
            <a:r>
              <a:rPr lang="en-GB" dirty="0"/>
              <a:t>To offer to learn to users about the human brain and its different parts of the human brain and how they work.</a:t>
            </a:r>
            <a:endParaRPr lang="en-PK" dirty="0"/>
          </a:p>
          <a:p>
            <a:pPr lvl="1" algn="just"/>
            <a:r>
              <a:rPr lang="en-GB" dirty="0"/>
              <a:t>To provide an engaging learning user experience to understand the human brain for students, educators, and even anyone who is of his/hers interest.</a:t>
            </a:r>
            <a:endParaRPr lang="en-PK" dirty="0"/>
          </a:p>
          <a:p>
            <a:pPr lvl="1"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60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A712-A7BA-485A-AC8D-08CFCB0F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Functional Requirements</a:t>
            </a:r>
            <a:br>
              <a:rPr lang="en-PK" sz="4400" b="1" dirty="0"/>
            </a:br>
            <a:endParaRPr lang="en-P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9BA9-C5E7-43A8-8E61-C37D33DD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Functional Hierarchy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The functional hierarchy of the 3D android application for the human brain can be divided into the following modules:</a:t>
            </a:r>
            <a:endParaRPr lang="en-PK" sz="2200" dirty="0"/>
          </a:p>
          <a:p>
            <a:endParaRPr lang="en-PK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BD3BF-E1C0-43B2-82C1-16D9B93E3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2" r="5458"/>
          <a:stretch/>
        </p:blipFill>
        <p:spPr>
          <a:xfrm>
            <a:off x="5692878" y="2526890"/>
            <a:ext cx="3854246" cy="38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1A8C-8FC4-4C11-8D9D-B122E680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</a:t>
            </a:r>
            <a:br>
              <a:rPr lang="en-PK" b="1" dirty="0"/>
            </a:b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DAB7C-7AEE-40E3-9EFA-7C252F53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7" name="Picture 6" descr="Blank diagram">
            <a:extLst>
              <a:ext uri="{FF2B5EF4-FFF2-40B4-BE49-F238E27FC236}">
                <a16:creationId xmlns:a16="http://schemas.microsoft.com/office/drawing/2014/main" id="{3A9330FC-D370-4174-B344-2504FCB7B3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329343"/>
            <a:ext cx="9007302" cy="4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7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E07B-AFA8-4B03-B959-D76EB46D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Non-Functional Requirements</a:t>
            </a:r>
            <a:br>
              <a:rPr lang="en-PK" sz="4400" b="1" dirty="0"/>
            </a:br>
            <a:endParaRPr lang="en-P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E261E-1C88-4B80-96F5-234FCB257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application should run smoothly on Android devices with minimum system requirements and not have any lag or delay in loading the 3D models and information.</a:t>
            </a:r>
            <a:endParaRPr lang="en-P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Reliability Requirements</a:t>
            </a:r>
            <a:endParaRPr lang="en-P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application should be reliable and have minimal downtime. The application should not crash or have any unexpected errors.</a:t>
            </a:r>
            <a:endParaRPr lang="en-P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 Requirements</a:t>
            </a:r>
            <a:endParaRPr lang="en-P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application should be secure from any unauthorized access or data theft. The personal information of the users should be protected and not shared with any third parties.</a:t>
            </a:r>
            <a:endParaRPr lang="en-P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Documentation</a:t>
            </a:r>
            <a:endParaRPr lang="en-PK" b="1" dirty="0"/>
          </a:p>
          <a:p>
            <a:pPr>
              <a:buFont typeface="Arial" panose="020B0604020202020204" pitchFamily="34" charset="0"/>
              <a:buChar char="•"/>
            </a:pPr>
            <a:endParaRPr lang="en-PK" b="1" dirty="0"/>
          </a:p>
          <a:p>
            <a:pPr>
              <a:buFont typeface="Arial" panose="020B0604020202020204" pitchFamily="34" charset="0"/>
              <a:buChar char="•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2280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1865-60C5-4E98-8DAC-1234CD5B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Entity Relationship Diagram (ERD)</a:t>
            </a:r>
            <a:br>
              <a:rPr lang="en-PK" sz="4400" b="1" dirty="0"/>
            </a:br>
            <a:endParaRPr lang="en-PK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D8743C-8C7B-456D-A54C-72F1268A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906" y="1966336"/>
            <a:ext cx="6629893" cy="42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90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9BF8-A34B-470B-9453-4B6E39CD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Sequence Diagrams</a:t>
            </a:r>
            <a:br>
              <a:rPr lang="en-PK" sz="4400" b="1" dirty="0"/>
            </a:br>
            <a:endParaRPr lang="en-P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2F34-4B08-4398-A8E4-4BAAC242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Sign up: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20C29-6966-48FA-B970-11CF9896CB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517" y="2522009"/>
            <a:ext cx="7899573" cy="3241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2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333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Blackadder ITC</vt:lpstr>
      <vt:lpstr>Calibri</vt:lpstr>
      <vt:lpstr>Calibri Light</vt:lpstr>
      <vt:lpstr>Calisto MT</vt:lpstr>
      <vt:lpstr>Wingdings</vt:lpstr>
      <vt:lpstr>Retrospect</vt:lpstr>
      <vt:lpstr> 3D Brain-TAMP Development of 3D Brain through Taxonomy, Anatomy, Morphology, and Physiology </vt:lpstr>
      <vt:lpstr>Our Team</vt:lpstr>
      <vt:lpstr>Agenda</vt:lpstr>
      <vt:lpstr>Overall System Description </vt:lpstr>
      <vt:lpstr>Functional Requirements </vt:lpstr>
      <vt:lpstr>Use Cases </vt:lpstr>
      <vt:lpstr>Non-Functional Requirements </vt:lpstr>
      <vt:lpstr>Entity Relationship Diagram (ERD) </vt:lpstr>
      <vt:lpstr>Sequence Diagrams </vt:lpstr>
      <vt:lpstr>Sequence Diagrams </vt:lpstr>
      <vt:lpstr>Sequence Diagrams </vt:lpstr>
      <vt:lpstr>Architecture Design Diagram </vt:lpstr>
      <vt:lpstr>Database Diagram </vt:lpstr>
      <vt:lpstr>Class Diagram </vt:lpstr>
      <vt:lpstr>Interface Design </vt:lpstr>
      <vt:lpstr>Interface Design </vt:lpstr>
      <vt:lpstr>Test Cases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Mobile Application  for Learning Human Brain. </dc:title>
  <dc:creator>Mir Mujeeb</dc:creator>
  <cp:lastModifiedBy>Mir Mujeeb</cp:lastModifiedBy>
  <cp:revision>19</cp:revision>
  <dcterms:created xsi:type="dcterms:W3CDTF">2023-02-18T22:00:01Z</dcterms:created>
  <dcterms:modified xsi:type="dcterms:W3CDTF">2023-02-20T14:17:04Z</dcterms:modified>
</cp:coreProperties>
</file>