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70" r:id="rId8"/>
    <p:sldId id="272" r:id="rId9"/>
    <p:sldId id="262" r:id="rId10"/>
    <p:sldId id="263" r:id="rId11"/>
    <p:sldId id="264" r:id="rId12"/>
    <p:sldId id="271"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27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552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184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178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1337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774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763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26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33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32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70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518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324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325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23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77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12/30/2019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25998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1.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30697"/>
            <a:ext cx="3875981" cy="2262781"/>
          </a:xfrm>
        </p:spPr>
        <p:txBody>
          <a:bodyPr/>
          <a:lstStyle/>
          <a:p>
            <a:r>
              <a:rPr lang="en-US" dirty="0" err="1" smtClean="0"/>
              <a:t>VolCom</a:t>
            </a:r>
            <a:endParaRPr lang="en-US" dirty="0"/>
          </a:p>
        </p:txBody>
      </p:sp>
      <p:sp>
        <p:nvSpPr>
          <p:cNvPr id="3" name="Subtitle 2"/>
          <p:cNvSpPr>
            <a:spLocks noGrp="1"/>
          </p:cNvSpPr>
          <p:nvPr>
            <p:ph type="subTitle" idx="1"/>
          </p:nvPr>
        </p:nvSpPr>
        <p:spPr/>
        <p:txBody>
          <a:bodyPr/>
          <a:lstStyle/>
          <a:p>
            <a:r>
              <a:rPr lang="en-US" dirty="0" smtClean="0"/>
              <a:t>Community of Volunteers</a:t>
            </a:r>
          </a:p>
          <a:p>
            <a:r>
              <a:rPr lang="en-US" dirty="0"/>
              <a:t>Android based Volunteering App</a:t>
            </a:r>
            <a:endParaRPr lang="en-US" dirty="0"/>
          </a:p>
        </p:txBody>
      </p:sp>
      <p:sp>
        <p:nvSpPr>
          <p:cNvPr id="4" name="TextBox 3"/>
          <p:cNvSpPr txBox="1"/>
          <p:nvPr/>
        </p:nvSpPr>
        <p:spPr>
          <a:xfrm>
            <a:off x="8461492" y="5499279"/>
            <a:ext cx="3730508" cy="1200329"/>
          </a:xfrm>
          <a:prstGeom prst="rect">
            <a:avLst/>
          </a:prstGeom>
          <a:noFill/>
        </p:spPr>
        <p:txBody>
          <a:bodyPr wrap="none" rtlCol="0">
            <a:spAutoFit/>
          </a:bodyPr>
          <a:lstStyle/>
          <a:p>
            <a:r>
              <a:rPr lang="en-US" dirty="0" smtClean="0"/>
              <a:t>Syed </a:t>
            </a:r>
            <a:r>
              <a:rPr lang="en-US" dirty="0" err="1" smtClean="0"/>
              <a:t>Sajjad</a:t>
            </a:r>
            <a:r>
              <a:rPr lang="en-US" dirty="0" smtClean="0"/>
              <a:t> </a:t>
            </a:r>
            <a:r>
              <a:rPr lang="en-US" dirty="0" err="1" smtClean="0"/>
              <a:t>Alam</a:t>
            </a:r>
            <a:endParaRPr lang="en-US" dirty="0" smtClean="0"/>
          </a:p>
          <a:p>
            <a:r>
              <a:rPr lang="en-US" dirty="0" smtClean="0"/>
              <a:t>K16-3412</a:t>
            </a:r>
          </a:p>
          <a:p>
            <a:r>
              <a:rPr lang="en-US" dirty="0" smtClean="0"/>
              <a:t>Project Supervisor</a:t>
            </a:r>
          </a:p>
          <a:p>
            <a:r>
              <a:rPr lang="en-US" dirty="0" smtClean="0"/>
              <a:t>Engr. Abdul </a:t>
            </a:r>
            <a:r>
              <a:rPr lang="en-US" dirty="0" err="1" smtClean="0"/>
              <a:t>Rehman</a:t>
            </a:r>
            <a:r>
              <a:rPr lang="en-US" dirty="0" smtClean="0"/>
              <a:t> </a:t>
            </a:r>
            <a:r>
              <a:rPr lang="en-US" dirty="0" err="1" smtClean="0"/>
              <a:t>Mehmood</a:t>
            </a:r>
            <a:endParaRPr lang="en-US" dirty="0"/>
          </a:p>
        </p:txBody>
      </p:sp>
      <p:pic>
        <p:nvPicPr>
          <p:cNvPr id="5" name="Picture 4" descr="C:\Users\Sj\Downloads\HatchfulExport-All\facebook_cover_photo_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9213" y="2425992"/>
            <a:ext cx="5943600" cy="2261235"/>
          </a:xfrm>
          <a:prstGeom prst="rect">
            <a:avLst/>
          </a:prstGeom>
          <a:noFill/>
          <a:ln>
            <a:noFill/>
          </a:ln>
        </p:spPr>
      </p:pic>
    </p:spTree>
    <p:extLst>
      <p:ext uri="{BB962C8B-B14F-4D97-AF65-F5344CB8AC3E}">
        <p14:creationId xmlns:p14="http://schemas.microsoft.com/office/powerpoint/2010/main" val="264411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LIMITATION</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latin typeface="Cambria" panose="02040503050406030204" pitchFamily="18" charset="0"/>
              </a:rPr>
              <a:t>The proposed idea is for Android platform only.</a:t>
            </a:r>
          </a:p>
          <a:p>
            <a:pPr lvl="0"/>
            <a:endParaRPr lang="en-US" dirty="0">
              <a:latin typeface="Cambria" panose="02040503050406030204" pitchFamily="18" charset="0"/>
            </a:endParaRPr>
          </a:p>
          <a:p>
            <a:pPr lvl="0">
              <a:buFont typeface="Arial" panose="020B0604020202020204" pitchFamily="34" charset="0"/>
              <a:buChar char="•"/>
            </a:pPr>
            <a:r>
              <a:rPr lang="en-US" dirty="0">
                <a:latin typeface="Cambria" panose="02040503050406030204" pitchFamily="18" charset="0"/>
              </a:rPr>
              <a:t>Only individual users can enter their requests for this project</a:t>
            </a:r>
            <a:r>
              <a:rPr lang="en-US" dirty="0" smtClean="0">
                <a:latin typeface="Cambria" panose="02040503050406030204" pitchFamily="18" charset="0"/>
              </a:rPr>
              <a:t>.</a:t>
            </a:r>
          </a:p>
          <a:p>
            <a:pPr lvl="0">
              <a:buFont typeface="Arial" panose="020B0604020202020204" pitchFamily="34" charset="0"/>
              <a:buChar char="•"/>
            </a:pPr>
            <a:endParaRPr lang="en-US" dirty="0">
              <a:latin typeface="Cambria" panose="02040503050406030204" pitchFamily="18" charset="0"/>
            </a:endParaRPr>
          </a:p>
          <a:p>
            <a:pPr>
              <a:buFont typeface="Arial" panose="020B0604020202020204" pitchFamily="34" charset="0"/>
              <a:buChar char="•"/>
            </a:pPr>
            <a:r>
              <a:rPr lang="en-US" dirty="0">
                <a:latin typeface="Cambria" panose="02040503050406030204" pitchFamily="18" charset="0"/>
              </a:rPr>
              <a:t>The use of the application is limited for </a:t>
            </a:r>
            <a:r>
              <a:rPr lang="en-US" dirty="0" smtClean="0">
                <a:latin typeface="Cambria" panose="02040503050406030204" pitchFamily="18" charset="0"/>
              </a:rPr>
              <a:t>Karachi </a:t>
            </a:r>
            <a:r>
              <a:rPr lang="en-US" dirty="0">
                <a:latin typeface="Cambria" panose="02040503050406030204" pitchFamily="18" charset="0"/>
              </a:rPr>
              <a:t>users only. Since legal document is required for authentication.</a:t>
            </a:r>
          </a:p>
          <a:p>
            <a:pPr marL="0" lvl="0" indent="0">
              <a:buNone/>
            </a:pPr>
            <a:endParaRPr lang="en-US" dirty="0">
              <a:latin typeface="Cambria" panose="02040503050406030204" pitchFamily="18"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Internet Availability must be required</a:t>
            </a:r>
            <a:r>
              <a:rPr lang="en-US" dirty="0" smtClean="0">
                <a:latin typeface="Arial" panose="020B0604020202020204" pitchFamily="34" charset="0"/>
                <a:cs typeface="Arial" panose="020B0604020202020204" pitchFamily="34" charset="0"/>
              </a:rPr>
              <a:t>.</a:t>
            </a:r>
            <a:endParaRPr lang="en-US" b="1" i="1" dirty="0">
              <a:solidFill>
                <a:prstClr val="black"/>
              </a:solidFill>
              <a:latin typeface="Cambria" panose="02040503050406030204" pitchFamily="18" charset="0"/>
            </a:endParaRPr>
          </a:p>
          <a:p>
            <a:pPr lvl="0"/>
            <a:endParaRPr lang="en-US" b="1" i="1" dirty="0">
              <a:solidFill>
                <a:prstClr val="black"/>
              </a:solidFill>
              <a:latin typeface="Cambria" panose="02040503050406030204" pitchFamily="18" charset="0"/>
            </a:endParaRPr>
          </a:p>
          <a:p>
            <a:pPr lvl="0"/>
            <a:endParaRPr lang="en-US" b="1" i="1" dirty="0">
              <a:solidFill>
                <a:prstClr val="black"/>
              </a:solidFill>
              <a:latin typeface="Cambria" panose="02040503050406030204" pitchFamily="18" charset="0"/>
            </a:endParaRPr>
          </a:p>
          <a:p>
            <a:endParaRPr lang="en-US" dirty="0"/>
          </a:p>
        </p:txBody>
      </p:sp>
    </p:spTree>
    <p:extLst>
      <p:ext uri="{BB962C8B-B14F-4D97-AF65-F5344CB8AC3E}">
        <p14:creationId xmlns:p14="http://schemas.microsoft.com/office/powerpoint/2010/main" val="408792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a:xfrm>
            <a:off x="2592924" y="1287888"/>
            <a:ext cx="9599075" cy="5570112"/>
          </a:xfrm>
        </p:spPr>
        <p:txBody>
          <a:bodyPr>
            <a:normAutofit fontScale="47500" lnSpcReduction="20000"/>
          </a:bodyPr>
          <a:lstStyle/>
          <a:p>
            <a:r>
              <a:rPr lang="en-US" b="1" cap="all" dirty="0" smtClean="0"/>
              <a:t>Events </a:t>
            </a:r>
            <a:r>
              <a:rPr lang="en-US" b="1" cap="all" dirty="0"/>
              <a:t>module</a:t>
            </a:r>
          </a:p>
          <a:p>
            <a:r>
              <a:rPr lang="en-US" dirty="0"/>
              <a:t>This module is built to cater event functionality. Events are objects that is created against any reported issue and it can only be created as a member of a team</a:t>
            </a:r>
            <a:endParaRPr lang="en-US" sz="1400" dirty="0"/>
          </a:p>
          <a:p>
            <a:pPr lvl="1"/>
            <a:r>
              <a:rPr lang="en-US" dirty="0"/>
              <a:t>Create and </a:t>
            </a:r>
            <a:r>
              <a:rPr lang="en-US" dirty="0" smtClean="0"/>
              <a:t>manage</a:t>
            </a:r>
            <a:endParaRPr lang="en-US" sz="1200" dirty="0" smtClean="0"/>
          </a:p>
          <a:p>
            <a:pPr lvl="1"/>
            <a:r>
              <a:rPr lang="en-US" dirty="0" smtClean="0"/>
              <a:t>Participation </a:t>
            </a:r>
            <a:endParaRPr lang="en-US" sz="1200" dirty="0" smtClean="0"/>
          </a:p>
          <a:p>
            <a:pPr lvl="1"/>
            <a:r>
              <a:rPr lang="en-US" dirty="0" smtClean="0"/>
              <a:t>Share </a:t>
            </a:r>
            <a:r>
              <a:rPr lang="en-US" dirty="0"/>
              <a:t>it on Social media</a:t>
            </a:r>
            <a:endParaRPr lang="en-US" sz="1200" dirty="0"/>
          </a:p>
          <a:p>
            <a:pPr lvl="1"/>
            <a:r>
              <a:rPr lang="en-US" dirty="0"/>
              <a:t>Send it to mobile Contact list</a:t>
            </a:r>
            <a:endParaRPr lang="en-US" sz="1200" dirty="0"/>
          </a:p>
          <a:p>
            <a:pPr lvl="1"/>
            <a:r>
              <a:rPr lang="en-US" dirty="0"/>
              <a:t>Attach media related to it</a:t>
            </a:r>
            <a:endParaRPr lang="en-US" sz="1200" dirty="0"/>
          </a:p>
          <a:p>
            <a:pPr lvl="1"/>
            <a:r>
              <a:rPr lang="en-US" dirty="0"/>
              <a:t>Track and monitor</a:t>
            </a:r>
            <a:endParaRPr lang="en-US" sz="1200" dirty="0"/>
          </a:p>
          <a:p>
            <a:pPr lvl="1"/>
            <a:r>
              <a:rPr lang="en-US" dirty="0"/>
              <a:t>Donate for an event</a:t>
            </a:r>
            <a:endParaRPr lang="en-US" sz="1200" dirty="0"/>
          </a:p>
          <a:p>
            <a:pPr lvl="1"/>
            <a:r>
              <a:rPr lang="en-US" dirty="0"/>
              <a:t>Ratings and feedback</a:t>
            </a:r>
            <a:endParaRPr lang="en-US" sz="1200" dirty="0"/>
          </a:p>
          <a:p>
            <a:pPr lvl="1"/>
            <a:r>
              <a:rPr lang="en-US" dirty="0"/>
              <a:t>Moderate</a:t>
            </a:r>
            <a:endParaRPr lang="en-US" sz="1200" dirty="0"/>
          </a:p>
          <a:p>
            <a:pPr lvl="1"/>
            <a:r>
              <a:rPr lang="en-US" dirty="0"/>
              <a:t>Set closure for that event</a:t>
            </a:r>
            <a:endParaRPr lang="en-US" sz="1200" dirty="0"/>
          </a:p>
          <a:p>
            <a:r>
              <a:rPr lang="en-US" b="1" cap="all" dirty="0"/>
              <a:t>Time line Module</a:t>
            </a:r>
          </a:p>
          <a:p>
            <a:r>
              <a:rPr lang="en-US" dirty="0"/>
              <a:t>This is the main splash screen module of the app where all the happening inside application can be viewed by the user. It’s the most simplistic version of Facebook news feed. This includes</a:t>
            </a:r>
            <a:endParaRPr lang="en-US" sz="1400" dirty="0"/>
          </a:p>
          <a:p>
            <a:pPr lvl="1"/>
            <a:r>
              <a:rPr lang="en-US" dirty="0"/>
              <a:t>Media Files related to events happening</a:t>
            </a:r>
            <a:endParaRPr lang="en-US" sz="1200" dirty="0"/>
          </a:p>
          <a:p>
            <a:pPr lvl="1"/>
            <a:r>
              <a:rPr lang="en-US" dirty="0"/>
              <a:t>Like and Comments</a:t>
            </a:r>
            <a:endParaRPr lang="en-US" sz="1200" dirty="0"/>
          </a:p>
          <a:p>
            <a:pPr lvl="1"/>
            <a:r>
              <a:rPr lang="en-US" dirty="0"/>
              <a:t>Share to Social platform and Contact </a:t>
            </a:r>
            <a:r>
              <a:rPr lang="en-US" dirty="0" smtClean="0"/>
              <a:t>list</a:t>
            </a:r>
            <a:endParaRPr lang="en-US" sz="1400" dirty="0"/>
          </a:p>
          <a:p>
            <a:r>
              <a:rPr lang="en-US" b="1" cap="all" dirty="0"/>
              <a:t>Volunteering Tracking</a:t>
            </a:r>
          </a:p>
          <a:p>
            <a:r>
              <a:rPr lang="en-US" dirty="0" smtClean="0"/>
              <a:t>Participation </a:t>
            </a:r>
            <a:r>
              <a:rPr lang="en-US" dirty="0"/>
              <a:t>in events and activities can be managed using In App volunteering management system where user can track hours of volunteering and monitor them. This includes</a:t>
            </a:r>
            <a:endParaRPr lang="en-US" sz="1400" dirty="0"/>
          </a:p>
          <a:p>
            <a:pPr lvl="1"/>
            <a:r>
              <a:rPr lang="en-US" dirty="0"/>
              <a:t>Monitoring</a:t>
            </a:r>
            <a:endParaRPr lang="en-US" sz="1200" dirty="0"/>
          </a:p>
          <a:p>
            <a:pPr lvl="1"/>
            <a:r>
              <a:rPr lang="en-US" dirty="0"/>
              <a:t>Set </a:t>
            </a:r>
            <a:r>
              <a:rPr lang="en-US" dirty="0" smtClean="0"/>
              <a:t>Goal</a:t>
            </a:r>
          </a:p>
          <a:p>
            <a:pPr lvl="1"/>
            <a:r>
              <a:rPr lang="en-US" dirty="0"/>
              <a:t>U</a:t>
            </a:r>
            <a:r>
              <a:rPr lang="en-US" dirty="0" smtClean="0"/>
              <a:t>pdate Details</a:t>
            </a:r>
            <a:endParaRPr lang="en-US" dirty="0"/>
          </a:p>
        </p:txBody>
      </p:sp>
    </p:spTree>
    <p:extLst>
      <p:ext uri="{BB962C8B-B14F-4D97-AF65-F5344CB8AC3E}">
        <p14:creationId xmlns:p14="http://schemas.microsoft.com/office/powerpoint/2010/main" val="173829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a:xfrm>
            <a:off x="2589212" y="1236373"/>
            <a:ext cx="8915400" cy="5499278"/>
          </a:xfrm>
        </p:spPr>
        <p:txBody>
          <a:bodyPr>
            <a:normAutofit fontScale="55000" lnSpcReduction="20000"/>
          </a:bodyPr>
          <a:lstStyle/>
          <a:p>
            <a:r>
              <a:rPr lang="en-US" b="1" cap="all" dirty="0"/>
              <a:t>Profile module</a:t>
            </a:r>
          </a:p>
          <a:p>
            <a:r>
              <a:rPr lang="en-US" dirty="0"/>
              <a:t>This module represents the profile of the user and has following high level functions</a:t>
            </a:r>
            <a:endParaRPr lang="en-US" sz="1400" dirty="0"/>
          </a:p>
          <a:p>
            <a:pPr lvl="1"/>
            <a:r>
              <a:rPr lang="en-US" dirty="0"/>
              <a:t>Create/Update their profile</a:t>
            </a:r>
            <a:endParaRPr lang="en-US" sz="1200" dirty="0"/>
          </a:p>
          <a:p>
            <a:pPr lvl="1"/>
            <a:r>
              <a:rPr lang="en-US" dirty="0"/>
              <a:t>Manage and monitor selected events </a:t>
            </a:r>
            <a:endParaRPr lang="en-US" sz="1200" dirty="0"/>
          </a:p>
          <a:p>
            <a:pPr lvl="1"/>
            <a:r>
              <a:rPr lang="en-US" dirty="0"/>
              <a:t>Reviews and feedback</a:t>
            </a:r>
            <a:endParaRPr lang="en-US" sz="1200" dirty="0"/>
          </a:p>
          <a:p>
            <a:pPr lvl="1"/>
            <a:r>
              <a:rPr lang="en-US" dirty="0"/>
              <a:t>Track services you are engaged in</a:t>
            </a:r>
            <a:endParaRPr lang="en-US" sz="1200" dirty="0"/>
          </a:p>
          <a:p>
            <a:r>
              <a:rPr lang="en-US" b="1" cap="all" dirty="0"/>
              <a:t>Team module</a:t>
            </a:r>
          </a:p>
          <a:p>
            <a:r>
              <a:rPr lang="en-US" dirty="0"/>
              <a:t>Team module is a set of user profiles joins as a team to perform particular tasks</a:t>
            </a:r>
            <a:endParaRPr lang="en-US" sz="1400" dirty="0"/>
          </a:p>
          <a:p>
            <a:pPr lvl="1"/>
            <a:r>
              <a:rPr lang="en-US" dirty="0"/>
              <a:t>Manage teams </a:t>
            </a:r>
            <a:endParaRPr lang="en-US" sz="1200" dirty="0"/>
          </a:p>
          <a:p>
            <a:pPr lvl="2"/>
            <a:r>
              <a:rPr lang="en-US" dirty="0"/>
              <a:t>Create/Update</a:t>
            </a:r>
            <a:endParaRPr lang="en-US" sz="1100" dirty="0"/>
          </a:p>
          <a:p>
            <a:pPr lvl="2"/>
            <a:r>
              <a:rPr lang="en-US" dirty="0"/>
              <a:t>Delete</a:t>
            </a:r>
            <a:endParaRPr lang="en-US" sz="1100" dirty="0"/>
          </a:p>
          <a:p>
            <a:pPr lvl="2"/>
            <a:r>
              <a:rPr lang="en-US" dirty="0"/>
              <a:t>Join or </a:t>
            </a:r>
            <a:r>
              <a:rPr lang="en-US" dirty="0" smtClean="0"/>
              <a:t>unjoin</a:t>
            </a:r>
            <a:r>
              <a:rPr lang="en-US" dirty="0"/>
              <a:t/>
            </a:r>
            <a:br>
              <a:rPr lang="en-US" dirty="0"/>
            </a:br>
            <a:r>
              <a:rPr lang="en-US" cap="all" dirty="0"/>
              <a:t> </a:t>
            </a:r>
            <a:endParaRPr lang="en-US" dirty="0"/>
          </a:p>
          <a:p>
            <a:r>
              <a:rPr lang="en-US" b="1" cap="all" dirty="0"/>
              <a:t>Local Issue module</a:t>
            </a:r>
          </a:p>
          <a:p>
            <a:r>
              <a:rPr lang="en-US" dirty="0"/>
              <a:t>This module contains issue details that need to be raised by the user</a:t>
            </a:r>
            <a:endParaRPr lang="en-US" sz="1400" dirty="0"/>
          </a:p>
          <a:p>
            <a:pPr lvl="1"/>
            <a:r>
              <a:rPr lang="en-US" dirty="0"/>
              <a:t>Create/Update</a:t>
            </a:r>
            <a:endParaRPr lang="en-US" sz="1200" dirty="0"/>
          </a:p>
          <a:p>
            <a:pPr lvl="1"/>
            <a:r>
              <a:rPr lang="en-US" dirty="0"/>
              <a:t>Attach media related to it</a:t>
            </a:r>
            <a:endParaRPr lang="en-US" sz="1200" dirty="0"/>
          </a:p>
          <a:p>
            <a:pPr lvl="1"/>
            <a:r>
              <a:rPr lang="en-US" dirty="0"/>
              <a:t>Escalate to concern authorities</a:t>
            </a:r>
            <a:endParaRPr lang="en-US" sz="1200" dirty="0"/>
          </a:p>
          <a:p>
            <a:pPr lvl="1"/>
            <a:r>
              <a:rPr lang="en-US" dirty="0"/>
              <a:t>Status management</a:t>
            </a:r>
            <a:endParaRPr lang="en-US" sz="1200" dirty="0"/>
          </a:p>
          <a:p>
            <a:pPr lvl="1"/>
            <a:r>
              <a:rPr lang="en-US" dirty="0"/>
              <a:t>Monitor likes and Comment</a:t>
            </a:r>
            <a:endParaRPr lang="en-US" sz="1200" dirty="0"/>
          </a:p>
          <a:p>
            <a:pPr lvl="1"/>
            <a:r>
              <a:rPr lang="en-US" dirty="0"/>
              <a:t>Moderate</a:t>
            </a:r>
            <a:endParaRPr lang="en-US" sz="1200" dirty="0"/>
          </a:p>
          <a:p>
            <a:pPr lvl="1"/>
            <a:r>
              <a:rPr lang="en-US" dirty="0"/>
              <a:t>Share on Social Media</a:t>
            </a:r>
            <a:endParaRPr lang="en-US" sz="1200" dirty="0"/>
          </a:p>
          <a:p>
            <a:pPr lvl="1"/>
            <a:r>
              <a:rPr lang="en-US" dirty="0"/>
              <a:t>Send it to mobile Contact </a:t>
            </a:r>
            <a:r>
              <a:rPr lang="en-US" dirty="0" smtClean="0"/>
              <a:t>list</a:t>
            </a:r>
            <a:endParaRPr lang="en-US" sz="1200" dirty="0"/>
          </a:p>
        </p:txBody>
      </p:sp>
    </p:spTree>
    <p:extLst>
      <p:ext uri="{BB962C8B-B14F-4D97-AF65-F5344CB8AC3E}">
        <p14:creationId xmlns:p14="http://schemas.microsoft.com/office/powerpoint/2010/main" val="255345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FLOW</a:t>
            </a:r>
            <a:endParaRPr lang="en-US" dirty="0"/>
          </a:p>
        </p:txBody>
      </p:sp>
      <p:sp>
        <p:nvSpPr>
          <p:cNvPr id="4" name="Rectangle 2"/>
          <p:cNvSpPr>
            <a:spLocks noChangeArrowheads="1"/>
          </p:cNvSpPr>
          <p:nvPr/>
        </p:nvSpPr>
        <p:spPr bwMode="auto">
          <a:xfrm>
            <a:off x="2592925" y="1081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51840246"/>
              </p:ext>
            </p:extLst>
          </p:nvPr>
        </p:nvGraphicFramePr>
        <p:xfrm>
          <a:off x="3149516" y="1081825"/>
          <a:ext cx="8128084" cy="5584018"/>
        </p:xfrm>
        <a:graphic>
          <a:graphicData uri="http://schemas.openxmlformats.org/presentationml/2006/ole">
            <mc:AlternateContent xmlns:mc="http://schemas.openxmlformats.org/markup-compatibility/2006">
              <mc:Choice xmlns:v="urn:schemas-microsoft-com:vml" Requires="v">
                <p:oleObj spid="_x0000_s1039" name="Visio" r:id="rId3" imgW="6419676" imgH="6362533" progId="Visio.Drawing.15">
                  <p:embed/>
                </p:oleObj>
              </mc:Choice>
              <mc:Fallback>
                <p:oleObj name="Visio" r:id="rId3" imgW="6419676" imgH="636253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516" y="1081825"/>
                        <a:ext cx="8128084" cy="5584018"/>
                      </a:xfrm>
                      <a:prstGeom prst="rect">
                        <a:avLst/>
                      </a:prstGeom>
                      <a:noFill/>
                    </p:spPr>
                  </p:pic>
                </p:oleObj>
              </mc:Fallback>
            </mc:AlternateContent>
          </a:graphicData>
        </a:graphic>
      </p:graphicFrame>
    </p:spTree>
    <p:extLst>
      <p:ext uri="{BB962C8B-B14F-4D97-AF65-F5344CB8AC3E}">
        <p14:creationId xmlns:p14="http://schemas.microsoft.com/office/powerpoint/2010/main" val="251722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4" name="Cube 3">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2678361" y="1687293"/>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6"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2779657" y="2167754"/>
            <a:ext cx="1819237" cy="584775"/>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a:solidFill>
                  <a:schemeClr val="bg1">
                    <a:lumMod val="95000"/>
                  </a:schemeClr>
                </a:solidFill>
                <a:latin typeface="Arial Rounded MT Bold" panose="020F0704030504030204" pitchFamily="34" charset="0"/>
              </a:rPr>
              <a:t>REGISTRATION &amp; LOGIN</a:t>
            </a:r>
          </a:p>
        </p:txBody>
      </p:sp>
      <p:sp>
        <p:nvSpPr>
          <p:cNvPr id="7" name="Cube 6">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5057795" y="1674064"/>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8"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5159091" y="2167754"/>
            <a:ext cx="1819237" cy="830997"/>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PROFILE BUILDING AND MANAGEMENT</a:t>
            </a:r>
            <a:endParaRPr lang="en-US" sz="1600" dirty="0">
              <a:solidFill>
                <a:schemeClr val="bg1">
                  <a:lumMod val="95000"/>
                </a:schemeClr>
              </a:solidFill>
              <a:latin typeface="Arial Rounded MT Bold" panose="020F0704030504030204" pitchFamily="34" charset="0"/>
            </a:endParaRPr>
          </a:p>
        </p:txBody>
      </p:sp>
      <p:sp>
        <p:nvSpPr>
          <p:cNvPr id="9" name="Cube 8">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7445158" y="1641761"/>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10"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7631890" y="2166311"/>
            <a:ext cx="1819237" cy="584775"/>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TEAM MANAGEMENT</a:t>
            </a:r>
            <a:endParaRPr lang="en-US" sz="1600" dirty="0">
              <a:solidFill>
                <a:schemeClr val="bg1">
                  <a:lumMod val="95000"/>
                </a:schemeClr>
              </a:solidFill>
              <a:latin typeface="Arial Rounded MT Bold" panose="020F0704030504030204" pitchFamily="34" charset="0"/>
            </a:endParaRPr>
          </a:p>
        </p:txBody>
      </p:sp>
      <p:sp>
        <p:nvSpPr>
          <p:cNvPr id="11" name="Cube 10">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2592925" y="3462594"/>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12"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2779657" y="3942334"/>
            <a:ext cx="1819237" cy="830997"/>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CREATING LOCAL ISSUE AND MANAGE</a:t>
            </a:r>
            <a:endParaRPr lang="en-US" sz="1600" dirty="0">
              <a:solidFill>
                <a:schemeClr val="bg1">
                  <a:lumMod val="95000"/>
                </a:schemeClr>
              </a:solidFill>
              <a:latin typeface="Arial Rounded MT Bold" panose="020F0704030504030204" pitchFamily="34" charset="0"/>
            </a:endParaRPr>
          </a:p>
        </p:txBody>
      </p:sp>
      <p:sp>
        <p:nvSpPr>
          <p:cNvPr id="13" name="Cube 12">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4972359" y="3463316"/>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14"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5159091" y="3928382"/>
            <a:ext cx="1819237" cy="584775"/>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EVENTS MANAGEMENT</a:t>
            </a:r>
            <a:endParaRPr lang="en-US" sz="1600" dirty="0">
              <a:solidFill>
                <a:schemeClr val="bg1">
                  <a:lumMod val="95000"/>
                </a:schemeClr>
              </a:solidFill>
              <a:latin typeface="Arial Rounded MT Bold" panose="020F0704030504030204" pitchFamily="34" charset="0"/>
            </a:endParaRPr>
          </a:p>
        </p:txBody>
      </p:sp>
      <p:sp>
        <p:nvSpPr>
          <p:cNvPr id="15" name="Cube 14">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7351793" y="3463316"/>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16"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7538525" y="3942334"/>
            <a:ext cx="1819237" cy="584775"/>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RATINGS AND REVIEW</a:t>
            </a:r>
            <a:endParaRPr lang="en-US" sz="1600" dirty="0">
              <a:solidFill>
                <a:schemeClr val="bg1">
                  <a:lumMod val="95000"/>
                </a:schemeClr>
              </a:solidFill>
              <a:latin typeface="Arial Rounded MT Bold" panose="020F0704030504030204" pitchFamily="34" charset="0"/>
            </a:endParaRPr>
          </a:p>
        </p:txBody>
      </p:sp>
      <p:sp>
        <p:nvSpPr>
          <p:cNvPr id="17" name="Cube 16">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2592925" y="5237896"/>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18"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2779657" y="5716914"/>
            <a:ext cx="1819237" cy="584775"/>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SOCIAL TIMELINE</a:t>
            </a:r>
            <a:endParaRPr lang="en-US" sz="1600" dirty="0">
              <a:solidFill>
                <a:schemeClr val="bg1">
                  <a:lumMod val="95000"/>
                </a:schemeClr>
              </a:solidFill>
              <a:latin typeface="Arial Rounded MT Bold" panose="020F0704030504030204" pitchFamily="34" charset="0"/>
            </a:endParaRPr>
          </a:p>
        </p:txBody>
      </p:sp>
      <p:sp>
        <p:nvSpPr>
          <p:cNvPr id="19" name="Cube 18">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4972359" y="5237896"/>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20"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5159091" y="5716914"/>
            <a:ext cx="1819237" cy="830997"/>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ACTIVITY TRACKING AND MONITOR</a:t>
            </a:r>
            <a:endParaRPr lang="en-US" sz="1600" dirty="0">
              <a:solidFill>
                <a:schemeClr val="bg1">
                  <a:lumMod val="95000"/>
                </a:schemeClr>
              </a:solidFill>
              <a:latin typeface="Arial Rounded MT Bold" panose="020F0704030504030204" pitchFamily="34" charset="0"/>
            </a:endParaRPr>
          </a:p>
        </p:txBody>
      </p:sp>
      <p:sp>
        <p:nvSpPr>
          <p:cNvPr id="21" name="Cube 20">
            <a:extLst>
              <a:ext uri="{FF2B5EF4-FFF2-40B4-BE49-F238E27FC236}">
                <a16:creationId xmlns="" xmlns:a16="http://schemas.microsoft.com/office/drawing/2014/main" xmlns:lc="http://schemas.openxmlformats.org/drawingml/2006/lockedCanvas" id="{F3B9D6F5-7B87-4413-9B09-1EF0230439B3}"/>
              </a:ext>
            </a:extLst>
          </p:cNvPr>
          <p:cNvSpPr/>
          <p:nvPr/>
        </p:nvSpPr>
        <p:spPr>
          <a:xfrm>
            <a:off x="7351793" y="5237896"/>
            <a:ext cx="2192702" cy="1419908"/>
          </a:xfrm>
          <a:prstGeom prst="cube">
            <a:avLst>
              <a:gd name="adj" fmla="val 173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
        <p:nvSpPr>
          <p:cNvPr id="22" name="TextBox 2">
            <a:extLst>
              <a:ext uri="{FF2B5EF4-FFF2-40B4-BE49-F238E27FC236}">
                <a16:creationId xmlns="" xmlns:a16="http://schemas.microsoft.com/office/drawing/2014/main" xmlns:lc="http://schemas.openxmlformats.org/drawingml/2006/lockedCanvas" id="{8C26CFE3-1F85-4843-899E-274065C43756}"/>
              </a:ext>
            </a:extLst>
          </p:cNvPr>
          <p:cNvSpPr txBox="1"/>
          <p:nvPr/>
        </p:nvSpPr>
        <p:spPr>
          <a:xfrm>
            <a:off x="7445158" y="5702729"/>
            <a:ext cx="2005970" cy="830997"/>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600" dirty="0" smtClean="0">
                <a:solidFill>
                  <a:schemeClr val="bg1">
                    <a:lumMod val="95000"/>
                  </a:schemeClr>
                </a:solidFill>
                <a:latin typeface="Arial Rounded MT Bold" panose="020F0704030504030204" pitchFamily="34" charset="0"/>
              </a:rPr>
              <a:t>ACTIVITY SHARING AND COMMNICATION</a:t>
            </a:r>
            <a:endParaRPr lang="en-US" sz="1600" dirty="0">
              <a:solidFill>
                <a:schemeClr val="bg1">
                  <a:lumMod val="95000"/>
                </a:schemeClr>
              </a:solidFill>
              <a:latin typeface="Arial Rounded MT Bold" panose="020F0704030504030204" pitchFamily="34" charset="0"/>
            </a:endParaRPr>
          </a:p>
        </p:txBody>
      </p:sp>
    </p:spTree>
    <p:extLst>
      <p:ext uri="{BB962C8B-B14F-4D97-AF65-F5344CB8AC3E}">
        <p14:creationId xmlns:p14="http://schemas.microsoft.com/office/powerpoint/2010/main" val="82569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INTERFACES</a:t>
            </a:r>
            <a:endParaRPr lang="en-US" dirty="0"/>
          </a:p>
        </p:txBody>
      </p:sp>
      <p:sp>
        <p:nvSpPr>
          <p:cNvPr id="3" name="Content Placeholder 2"/>
          <p:cNvSpPr>
            <a:spLocks noGrp="1"/>
          </p:cNvSpPr>
          <p:nvPr>
            <p:ph idx="1"/>
          </p:nvPr>
        </p:nvSpPr>
        <p:spPr>
          <a:xfrm>
            <a:off x="2151331" y="2133600"/>
            <a:ext cx="5524478" cy="3777622"/>
          </a:xfrm>
        </p:spPr>
        <p:txBody>
          <a:bodyPr>
            <a:normAutofit fontScale="92500" lnSpcReduction="10000"/>
          </a:bodyPr>
          <a:lstStyle/>
          <a:p>
            <a:pPr>
              <a:lnSpc>
                <a:spcPct val="107000"/>
              </a:lnSpc>
              <a:buFont typeface="Arial" panose="020B0604020202020204" pitchFamily="34" charset="0"/>
              <a:buChar char="•"/>
            </a:pPr>
            <a:r>
              <a:rPr lang="en-US" dirty="0">
                <a:latin typeface="Cambria" panose="02040503050406030204" pitchFamily="18" charset="0"/>
              </a:rPr>
              <a:t>We divide the proposed Application into </a:t>
            </a:r>
            <a:r>
              <a:rPr lang="en-US" dirty="0" smtClean="0">
                <a:latin typeface="Cambria" panose="02040503050406030204" pitchFamily="18" charset="0"/>
              </a:rPr>
              <a:t>Four </a:t>
            </a:r>
            <a:r>
              <a:rPr lang="en-US" dirty="0">
                <a:latin typeface="Cambria" panose="02040503050406030204" pitchFamily="18" charset="0"/>
              </a:rPr>
              <a:t>distinct usable interfaces.</a:t>
            </a:r>
          </a:p>
          <a:p>
            <a:pPr>
              <a:lnSpc>
                <a:spcPct val="107000"/>
              </a:lnSpc>
            </a:pPr>
            <a:endParaRPr lang="en-US" dirty="0">
              <a:latin typeface="Cambria" panose="02040503050406030204" pitchFamily="18" charset="0"/>
            </a:endParaRPr>
          </a:p>
          <a:p>
            <a:pPr lvl="0">
              <a:lnSpc>
                <a:spcPct val="107000"/>
              </a:lnSpc>
              <a:spcBef>
                <a:spcPts val="0"/>
              </a:spcBef>
              <a:spcAft>
                <a:spcPts val="800"/>
              </a:spcAft>
              <a:buFont typeface="Arial" panose="020B0604020202020204" pitchFamily="34" charset="0"/>
              <a:buChar char="•"/>
            </a:pPr>
            <a:r>
              <a:rPr lang="en-US" dirty="0" smtClean="0">
                <a:latin typeface="Cambria" panose="02040503050406030204" pitchFamily="18" charset="0"/>
              </a:rPr>
              <a:t>1.Creator </a:t>
            </a:r>
            <a:r>
              <a:rPr lang="en-US" dirty="0">
                <a:latin typeface="Cambria" panose="02040503050406030204" pitchFamily="18" charset="0"/>
              </a:rPr>
              <a:t>(A </a:t>
            </a:r>
            <a:r>
              <a:rPr lang="en-US" dirty="0" smtClean="0">
                <a:latin typeface="Cambria" panose="02040503050406030204" pitchFamily="18" charset="0"/>
              </a:rPr>
              <a:t>person who create Issue and generate events against that issue.)</a:t>
            </a:r>
            <a:endParaRPr lang="en-US" dirty="0">
              <a:latin typeface="Cambria" panose="02040503050406030204" pitchFamily="18" charset="0"/>
            </a:endParaRPr>
          </a:p>
          <a:p>
            <a:pPr marR="0" lvl="0">
              <a:lnSpc>
                <a:spcPct val="107000"/>
              </a:lnSpc>
              <a:spcBef>
                <a:spcPts val="0"/>
              </a:spcBef>
              <a:spcAft>
                <a:spcPts val="800"/>
              </a:spcAft>
            </a:pPr>
            <a:endParaRPr lang="en-US" dirty="0">
              <a:latin typeface="Cambria" panose="02040503050406030204" pitchFamily="18" charset="0"/>
            </a:endParaRPr>
          </a:p>
          <a:p>
            <a:pPr lvl="0">
              <a:lnSpc>
                <a:spcPct val="107000"/>
              </a:lnSpc>
              <a:spcBef>
                <a:spcPts val="0"/>
              </a:spcBef>
              <a:spcAft>
                <a:spcPts val="800"/>
              </a:spcAft>
              <a:buFont typeface="Arial" panose="020B0604020202020204" pitchFamily="34" charset="0"/>
              <a:buChar char="•"/>
            </a:pPr>
            <a:r>
              <a:rPr lang="en-US" dirty="0" smtClean="0">
                <a:latin typeface="Cambria" panose="02040503050406030204" pitchFamily="18" charset="0"/>
              </a:rPr>
              <a:t>2.Participator </a:t>
            </a:r>
            <a:r>
              <a:rPr lang="en-US" dirty="0">
                <a:latin typeface="Cambria" panose="02040503050406030204" pitchFamily="18" charset="0"/>
              </a:rPr>
              <a:t>(A person who is </a:t>
            </a:r>
            <a:r>
              <a:rPr lang="en-US" dirty="0" smtClean="0">
                <a:latin typeface="Cambria" panose="02040503050406030204" pitchFamily="18" charset="0"/>
              </a:rPr>
              <a:t>participating.)</a:t>
            </a:r>
            <a:endParaRPr lang="en-US" dirty="0">
              <a:latin typeface="Cambria" panose="02040503050406030204" pitchFamily="18" charset="0"/>
            </a:endParaRPr>
          </a:p>
          <a:p>
            <a:pPr marR="0" lvl="0">
              <a:lnSpc>
                <a:spcPct val="107000"/>
              </a:lnSpc>
              <a:spcBef>
                <a:spcPts val="0"/>
              </a:spcBef>
              <a:spcAft>
                <a:spcPts val="800"/>
              </a:spcAft>
            </a:pPr>
            <a:endParaRPr lang="en-US" dirty="0">
              <a:latin typeface="Cambria" panose="02040503050406030204" pitchFamily="18" charset="0"/>
            </a:endParaRPr>
          </a:p>
          <a:p>
            <a:pPr lvl="0">
              <a:lnSpc>
                <a:spcPct val="107000"/>
              </a:lnSpc>
              <a:spcBef>
                <a:spcPts val="0"/>
              </a:spcBef>
              <a:spcAft>
                <a:spcPts val="800"/>
              </a:spcAft>
              <a:buFont typeface="Arial" panose="020B0604020202020204" pitchFamily="34" charset="0"/>
              <a:buChar char="•"/>
            </a:pPr>
            <a:r>
              <a:rPr lang="en-US" dirty="0" smtClean="0">
                <a:latin typeface="Cambria" panose="02040503050406030204" pitchFamily="18" charset="0"/>
              </a:rPr>
              <a:t>3.Donator </a:t>
            </a:r>
            <a:r>
              <a:rPr lang="en-US" dirty="0">
                <a:latin typeface="Cambria" panose="02040503050406030204" pitchFamily="18" charset="0"/>
              </a:rPr>
              <a:t>(A person who wish to </a:t>
            </a:r>
            <a:r>
              <a:rPr lang="en-US" dirty="0" smtClean="0">
                <a:latin typeface="Cambria" panose="02040503050406030204" pitchFamily="18" charset="0"/>
              </a:rPr>
              <a:t>donate </a:t>
            </a:r>
            <a:r>
              <a:rPr lang="en-US" dirty="0">
                <a:latin typeface="Cambria" panose="02040503050406030204" pitchFamily="18" charset="0"/>
              </a:rPr>
              <a:t>something</a:t>
            </a:r>
            <a:r>
              <a:rPr lang="en-US" dirty="0" smtClean="0">
                <a:latin typeface="Cambria" panose="02040503050406030204" pitchFamily="18" charset="0"/>
              </a:rPr>
              <a:t>.)</a:t>
            </a:r>
          </a:p>
          <a:p>
            <a:pPr lvl="0">
              <a:lnSpc>
                <a:spcPct val="107000"/>
              </a:lnSpc>
              <a:spcBef>
                <a:spcPts val="0"/>
              </a:spcBef>
              <a:spcAft>
                <a:spcPts val="800"/>
              </a:spcAft>
              <a:buFont typeface="Arial" panose="020B0604020202020204" pitchFamily="34" charset="0"/>
              <a:buChar char="•"/>
            </a:pPr>
            <a:endParaRPr lang="en-US" dirty="0" smtClean="0">
              <a:latin typeface="Cambria" panose="02040503050406030204" pitchFamily="18" charset="0"/>
            </a:endParaRPr>
          </a:p>
          <a:p>
            <a:pPr>
              <a:lnSpc>
                <a:spcPct val="107000"/>
              </a:lnSpc>
              <a:spcBef>
                <a:spcPts val="0"/>
              </a:spcBef>
              <a:spcAft>
                <a:spcPts val="800"/>
              </a:spcAft>
              <a:buFont typeface="Arial" panose="020B0604020202020204" pitchFamily="34" charset="0"/>
              <a:buChar char="•"/>
            </a:pPr>
            <a:r>
              <a:rPr lang="en-US" dirty="0" smtClean="0">
                <a:latin typeface="Cambria" panose="02040503050406030204" pitchFamily="18" charset="0"/>
              </a:rPr>
              <a:t>4.Share </a:t>
            </a:r>
            <a:r>
              <a:rPr lang="en-US" dirty="0">
                <a:latin typeface="Cambria" panose="02040503050406030204" pitchFamily="18" charset="0"/>
              </a:rPr>
              <a:t>(A person who </a:t>
            </a:r>
            <a:r>
              <a:rPr lang="en-US" dirty="0" smtClean="0">
                <a:latin typeface="Cambria" panose="02040503050406030204" pitchFamily="18" charset="0"/>
              </a:rPr>
              <a:t>Share activities to contacts.)</a:t>
            </a:r>
            <a:endParaRPr lang="en-US" dirty="0">
              <a:latin typeface="Cambria" panose="02040503050406030204" pitchFamily="18" charset="0"/>
            </a:endParaRPr>
          </a:p>
          <a:p>
            <a:pPr lvl="0">
              <a:lnSpc>
                <a:spcPct val="107000"/>
              </a:lnSpc>
              <a:spcBef>
                <a:spcPts val="0"/>
              </a:spcBef>
              <a:spcAft>
                <a:spcPts val="800"/>
              </a:spcAft>
              <a:buFont typeface="Arial" panose="020B0604020202020204" pitchFamily="34" charset="0"/>
              <a:buChar char="•"/>
            </a:pPr>
            <a:endParaRPr lang="en-US" dirty="0">
              <a:latin typeface="Cambria" panose="02040503050406030204" pitchFamily="18" charset="0"/>
            </a:endParaRPr>
          </a:p>
          <a:p>
            <a:endParaRPr lang="en-US" dirty="0"/>
          </a:p>
        </p:txBody>
      </p:sp>
      <p:pic>
        <p:nvPicPr>
          <p:cNvPr id="4" name="Picture 3" descr="C:\Users\Sj\AppData\Local\Microsoft\Windows\INetCache\Content.Word\u1 (1).jpg"/>
          <p:cNvPicPr/>
          <p:nvPr/>
        </p:nvPicPr>
        <p:blipFill>
          <a:blip r:embed="rId2">
            <a:extLst>
              <a:ext uri="{28A0092B-C50C-407E-A947-70E740481C1C}">
                <a14:useLocalDpi xmlns:a14="http://schemas.microsoft.com/office/drawing/2010/main" val="0"/>
              </a:ext>
            </a:extLst>
          </a:blip>
          <a:srcRect/>
          <a:stretch>
            <a:fillRect/>
          </a:stretch>
        </p:blipFill>
        <p:spPr bwMode="auto">
          <a:xfrm>
            <a:off x="7698740" y="1004552"/>
            <a:ext cx="4493260" cy="5640947"/>
          </a:xfrm>
          <a:prstGeom prst="rect">
            <a:avLst/>
          </a:prstGeom>
          <a:noFill/>
          <a:ln>
            <a:noFill/>
          </a:ln>
        </p:spPr>
      </p:pic>
    </p:spTree>
    <p:extLst>
      <p:ext uri="{BB962C8B-B14F-4D97-AF65-F5344CB8AC3E}">
        <p14:creationId xmlns:p14="http://schemas.microsoft.com/office/powerpoint/2010/main" val="312861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DETAILS</a:t>
            </a:r>
            <a:endParaRPr lang="en-US" dirty="0"/>
          </a:p>
        </p:txBody>
      </p:sp>
      <p:sp>
        <p:nvSpPr>
          <p:cNvPr id="3" name="Content Placeholder 2"/>
          <p:cNvSpPr>
            <a:spLocks noGrp="1"/>
          </p:cNvSpPr>
          <p:nvPr>
            <p:ph idx="1"/>
          </p:nvPr>
        </p:nvSpPr>
        <p:spPr>
          <a:xfrm>
            <a:off x="2589212" y="1210614"/>
            <a:ext cx="8915400" cy="5647386"/>
          </a:xfrm>
        </p:spPr>
        <p:txBody>
          <a:bodyPr>
            <a:normAutofit lnSpcReduction="10000"/>
          </a:bodyPr>
          <a:lstStyle/>
          <a:p>
            <a:pPr marL="457200" lvl="1" indent="0">
              <a:lnSpc>
                <a:spcPct val="107000"/>
              </a:lnSpc>
              <a:spcBef>
                <a:spcPts val="0"/>
              </a:spcBef>
              <a:buNone/>
            </a:pPr>
            <a:r>
              <a:rPr lang="en-US" sz="1400" b="1" dirty="0" smtClean="0">
                <a:solidFill>
                  <a:srgbClr val="17365D"/>
                </a:solidFill>
                <a:latin typeface="Cambria" panose="02040503050406030204" pitchFamily="18" charset="0"/>
                <a:ea typeface="Cambria" panose="02040503050406030204" pitchFamily="18" charset="0"/>
                <a:cs typeface="Cambria" panose="02040503050406030204" pitchFamily="18" charset="0"/>
              </a:rPr>
              <a:t>EQUIPMENT </a:t>
            </a:r>
            <a:r>
              <a:rPr lang="en-US" sz="1400" b="1" dirty="0">
                <a:solidFill>
                  <a:srgbClr val="17365D"/>
                </a:solidFill>
                <a:latin typeface="Cambria" panose="02040503050406030204" pitchFamily="18" charset="0"/>
                <a:ea typeface="Cambria" panose="02040503050406030204" pitchFamily="18" charset="0"/>
                <a:cs typeface="Cambria" panose="02040503050406030204" pitchFamily="18" charset="0"/>
              </a:rPr>
              <a:t>CONFIGURATION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indent="220980">
              <a:lnSpc>
                <a:spcPct val="107000"/>
              </a:lnSpc>
              <a:spcBef>
                <a:spcPts val="0"/>
              </a:spcBef>
              <a:spcAft>
                <a:spcPts val="800"/>
              </a:spcAft>
            </a:pPr>
            <a:r>
              <a:rPr lang="en-US" sz="1400" b="1" dirty="0">
                <a:solidFill>
                  <a:srgbClr val="17365D"/>
                </a:solidFill>
                <a:latin typeface="Cambria" panose="02040503050406030204" pitchFamily="18" charset="0"/>
                <a:ea typeface="Cambria" panose="02040503050406030204" pitchFamily="18" charset="0"/>
              </a:rPr>
              <a:t>SOFTWARE</a:t>
            </a:r>
          </a:p>
          <a:p>
            <a:pPr lvl="0">
              <a:lnSpc>
                <a:spcPct val="107000"/>
              </a:lnSpc>
              <a:spcBef>
                <a:spcPts val="0"/>
              </a:spcBef>
              <a:spcAft>
                <a:spcPts val="800"/>
              </a:spcAft>
              <a:buFont typeface="Symbol" panose="05050102010706020507" pitchFamily="18" charset="2"/>
              <a:buChar char=""/>
            </a:pPr>
            <a:r>
              <a:rPr lang="en-US" dirty="0"/>
              <a:t>Android Studio</a:t>
            </a:r>
          </a:p>
          <a:p>
            <a:pPr lvl="0">
              <a:lnSpc>
                <a:spcPct val="107000"/>
              </a:lnSpc>
              <a:spcBef>
                <a:spcPts val="0"/>
              </a:spcBef>
              <a:spcAft>
                <a:spcPts val="800"/>
              </a:spcAft>
              <a:buFont typeface="Symbol" panose="05050102010706020507" pitchFamily="18" charset="2"/>
              <a:buChar char=""/>
            </a:pPr>
            <a:r>
              <a:rPr lang="en-US" dirty="0"/>
              <a:t>Visual Studio</a:t>
            </a:r>
          </a:p>
          <a:p>
            <a:pPr lvl="0">
              <a:lnSpc>
                <a:spcPct val="107000"/>
              </a:lnSpc>
              <a:spcBef>
                <a:spcPts val="0"/>
              </a:spcBef>
              <a:spcAft>
                <a:spcPts val="800"/>
              </a:spcAft>
              <a:buFont typeface="Symbol" panose="05050102010706020507" pitchFamily="18" charset="2"/>
              <a:buChar char=""/>
            </a:pPr>
            <a:r>
              <a:rPr lang="en-US" dirty="0" err="1" smtClean="0"/>
              <a:t>WebAPI</a:t>
            </a:r>
            <a:endParaRPr lang="en-US" dirty="0"/>
          </a:p>
          <a:p>
            <a:pPr lvl="0">
              <a:lnSpc>
                <a:spcPct val="107000"/>
              </a:lnSpc>
              <a:spcBef>
                <a:spcPts val="0"/>
              </a:spcBef>
              <a:spcAft>
                <a:spcPts val="800"/>
              </a:spcAft>
              <a:buFont typeface="Symbol" panose="05050102010706020507" pitchFamily="18" charset="2"/>
              <a:buChar char=""/>
            </a:pPr>
            <a:r>
              <a:rPr lang="en-US" dirty="0"/>
              <a:t>Entity Framework</a:t>
            </a:r>
          </a:p>
          <a:p>
            <a:pPr lvl="0">
              <a:lnSpc>
                <a:spcPct val="107000"/>
              </a:lnSpc>
              <a:spcBef>
                <a:spcPts val="0"/>
              </a:spcBef>
              <a:spcAft>
                <a:spcPts val="800"/>
              </a:spcAft>
              <a:buFont typeface="Symbol" panose="05050102010706020507" pitchFamily="18" charset="2"/>
              <a:buChar char=""/>
            </a:pPr>
            <a:r>
              <a:rPr lang="en-US" dirty="0"/>
              <a:t>MS </a:t>
            </a:r>
            <a:r>
              <a:rPr lang="en-US" dirty="0" smtClean="0"/>
              <a:t>SQL Server</a:t>
            </a:r>
            <a:endParaRPr lang="en-US" dirty="0"/>
          </a:p>
          <a:p>
            <a:pPr lvl="0">
              <a:lnSpc>
                <a:spcPct val="107000"/>
              </a:lnSpc>
              <a:spcBef>
                <a:spcPts val="0"/>
              </a:spcBef>
              <a:spcAft>
                <a:spcPts val="800"/>
              </a:spcAft>
              <a:buFont typeface="Symbol" panose="05050102010706020507" pitchFamily="18" charset="2"/>
              <a:buChar char=""/>
            </a:pPr>
            <a:r>
              <a:rPr lang="en-US" dirty="0" smtClean="0"/>
              <a:t>Facebook </a:t>
            </a:r>
            <a:r>
              <a:rPr lang="en-US" dirty="0"/>
              <a:t>APIs</a:t>
            </a:r>
          </a:p>
          <a:p>
            <a:pPr lvl="0">
              <a:lnSpc>
                <a:spcPct val="107000"/>
              </a:lnSpc>
              <a:spcBef>
                <a:spcPts val="0"/>
              </a:spcBef>
              <a:spcAft>
                <a:spcPts val="800"/>
              </a:spcAft>
              <a:buFont typeface="Symbol" panose="05050102010706020507" pitchFamily="18" charset="2"/>
              <a:buChar char=""/>
            </a:pPr>
            <a:r>
              <a:rPr lang="en-US" dirty="0"/>
              <a:t>Google Map API</a:t>
            </a:r>
          </a:p>
          <a:p>
            <a:pPr lvl="0">
              <a:lnSpc>
                <a:spcPct val="107000"/>
              </a:lnSpc>
              <a:spcBef>
                <a:spcPts val="0"/>
              </a:spcBef>
              <a:spcAft>
                <a:spcPts val="800"/>
              </a:spcAft>
              <a:buFont typeface="Symbol" panose="05050102010706020507" pitchFamily="18" charset="2"/>
              <a:buChar char=""/>
            </a:pPr>
            <a:r>
              <a:rPr lang="en-US" dirty="0"/>
              <a:t>Payment API</a:t>
            </a:r>
          </a:p>
          <a:p>
            <a:pPr marL="0" marR="0" indent="0">
              <a:lnSpc>
                <a:spcPct val="107000"/>
              </a:lnSpc>
              <a:spcBef>
                <a:spcPts val="0"/>
              </a:spcBef>
              <a:spcAft>
                <a:spcPts val="800"/>
              </a:spcAft>
              <a:buNone/>
            </a:pPr>
            <a:endParaRPr lang="en-US" dirty="0"/>
          </a:p>
          <a:p>
            <a:pPr indent="220980">
              <a:lnSpc>
                <a:spcPct val="107000"/>
              </a:lnSpc>
              <a:spcAft>
                <a:spcPts val="800"/>
              </a:spcAft>
            </a:pPr>
            <a:r>
              <a:rPr lang="en-US" sz="1400" b="1" dirty="0">
                <a:solidFill>
                  <a:srgbClr val="17365D"/>
                </a:solidFill>
                <a:latin typeface="Cambria" panose="02040503050406030204" pitchFamily="18" charset="0"/>
                <a:ea typeface="Cambria" panose="02040503050406030204" pitchFamily="18" charset="0"/>
              </a:rPr>
              <a:t>HARDWARE</a:t>
            </a:r>
          </a:p>
          <a:p>
            <a:pPr lvl="0">
              <a:lnSpc>
                <a:spcPct val="107000"/>
              </a:lnSpc>
              <a:spcBef>
                <a:spcPts val="0"/>
              </a:spcBef>
              <a:spcAft>
                <a:spcPts val="800"/>
              </a:spcAft>
              <a:buFont typeface="Symbol" panose="05050102010706020507" pitchFamily="18" charset="2"/>
              <a:buChar char=""/>
            </a:pPr>
            <a:r>
              <a:rPr lang="en-US" dirty="0"/>
              <a:t>Android Device</a:t>
            </a:r>
          </a:p>
          <a:p>
            <a:pPr lvl="0">
              <a:lnSpc>
                <a:spcPct val="107000"/>
              </a:lnSpc>
              <a:spcBef>
                <a:spcPts val="0"/>
              </a:spcBef>
              <a:spcAft>
                <a:spcPts val="800"/>
              </a:spcAft>
              <a:buFont typeface="Symbol" panose="05050102010706020507" pitchFamily="18" charset="2"/>
              <a:buChar char=""/>
            </a:pPr>
            <a:r>
              <a:rPr lang="en-US" dirty="0" smtClean="0"/>
              <a:t>Web services </a:t>
            </a:r>
            <a:r>
              <a:rPr lang="en-US" dirty="0"/>
              <a:t>Hosting Server</a:t>
            </a:r>
          </a:p>
          <a:p>
            <a:pPr lvl="0">
              <a:lnSpc>
                <a:spcPct val="107000"/>
              </a:lnSpc>
              <a:spcBef>
                <a:spcPts val="0"/>
              </a:spcBef>
              <a:spcAft>
                <a:spcPts val="800"/>
              </a:spcAft>
              <a:buFont typeface="Symbol" panose="05050102010706020507" pitchFamily="18" charset="2"/>
              <a:buChar char=""/>
            </a:pPr>
            <a:r>
              <a:rPr lang="en-US" dirty="0"/>
              <a:t>Database Server</a:t>
            </a:r>
          </a:p>
          <a:p>
            <a:endParaRPr lang="en-US" dirty="0"/>
          </a:p>
        </p:txBody>
      </p:sp>
      <p:pic>
        <p:nvPicPr>
          <p:cNvPr id="4" name="Picture 3" descr="C:\Users\Sj\AppData\Local\Microsoft\Windows\INetCache\Content.Word\Untitled Document.jpg"/>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264555"/>
            <a:ext cx="5715000" cy="4812030"/>
          </a:xfrm>
          <a:prstGeom prst="rect">
            <a:avLst/>
          </a:prstGeom>
          <a:noFill/>
          <a:ln>
            <a:noFill/>
          </a:ln>
        </p:spPr>
      </p:pic>
    </p:spTree>
    <p:extLst>
      <p:ext uri="{BB962C8B-B14F-4D97-AF65-F5344CB8AC3E}">
        <p14:creationId xmlns:p14="http://schemas.microsoft.com/office/powerpoint/2010/main" val="192929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9611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339" y="620126"/>
            <a:ext cx="7753216" cy="1280890"/>
          </a:xfrm>
        </p:spPr>
        <p:txBody>
          <a:bodyPr/>
          <a:lstStyle/>
          <a:p>
            <a:r>
              <a:rPr lang="en-US" dirty="0" smtClean="0"/>
              <a:t>Agenda</a:t>
            </a:r>
            <a:endParaRPr lang="en-US" dirty="0"/>
          </a:p>
        </p:txBody>
      </p:sp>
      <p:grpSp>
        <p:nvGrpSpPr>
          <p:cNvPr id="4" name="Group 3"/>
          <p:cNvGrpSpPr/>
          <p:nvPr/>
        </p:nvGrpSpPr>
        <p:grpSpPr>
          <a:xfrm>
            <a:off x="2808155" y="2133600"/>
            <a:ext cx="6274753" cy="1031142"/>
            <a:chOff x="4745820" y="1374283"/>
            <a:chExt cx="6274753" cy="1031142"/>
          </a:xfrm>
        </p:grpSpPr>
        <p:grpSp>
          <p:nvGrpSpPr>
            <p:cNvPr id="5" name="Group 4"/>
            <p:cNvGrpSpPr/>
            <p:nvPr/>
          </p:nvGrpSpPr>
          <p:grpSpPr>
            <a:xfrm>
              <a:off x="5895646" y="1374283"/>
              <a:ext cx="5124927" cy="1031142"/>
              <a:chOff x="6420992" y="1304113"/>
              <a:chExt cx="5124927" cy="1031142"/>
            </a:xfrm>
          </p:grpSpPr>
          <p:sp>
            <p:nvSpPr>
              <p:cNvPr id="9" name="TextBox 7"/>
              <p:cNvSpPr txBox="1"/>
              <p:nvPr/>
            </p:nvSpPr>
            <p:spPr>
              <a:xfrm>
                <a:off x="6420994" y="1750480"/>
                <a:ext cx="5124925" cy="584775"/>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ko-KR" sz="1600" b="1" dirty="0">
                    <a:cs typeface="Arial" pitchFamily="34" charset="0"/>
                  </a:rPr>
                  <a:t>Background, Issue addressed, Problem statement, Benefits, Previous work</a:t>
                </a:r>
              </a:p>
            </p:txBody>
          </p:sp>
          <p:sp>
            <p:nvSpPr>
              <p:cNvPr id="10" name="TextBox 8"/>
              <p:cNvSpPr txBox="1"/>
              <p:nvPr/>
            </p:nvSpPr>
            <p:spPr>
              <a:xfrm>
                <a:off x="6420992" y="1304113"/>
                <a:ext cx="5124925" cy="523220"/>
              </a:xfrm>
              <a:prstGeom prst="rect">
                <a:avLst/>
              </a:prstGeom>
              <a:noFill/>
            </p:spPr>
            <p:txBody>
              <a:bodyPr wrap="square" lIns="108000" rIns="108000"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ko-KR" sz="2800" b="1" dirty="0">
                    <a:cs typeface="Arial" pitchFamily="34" charset="0"/>
                  </a:rPr>
                  <a:t>Introduction</a:t>
                </a:r>
                <a:endParaRPr lang="ko-KR" altLang="en-US" sz="2800" b="1" dirty="0">
                  <a:cs typeface="Arial" pitchFamily="34" charset="0"/>
                </a:endParaRPr>
              </a:p>
            </p:txBody>
          </p:sp>
        </p:grpSp>
        <p:grpSp>
          <p:nvGrpSpPr>
            <p:cNvPr id="6" name="Group 5"/>
            <p:cNvGrpSpPr/>
            <p:nvPr/>
          </p:nvGrpSpPr>
          <p:grpSpPr>
            <a:xfrm>
              <a:off x="4745820" y="1491808"/>
              <a:ext cx="958096" cy="780795"/>
              <a:chOff x="5324331" y="1449052"/>
              <a:chExt cx="958096" cy="780795"/>
            </a:xfrm>
          </p:grpSpPr>
          <p:sp>
            <p:nvSpPr>
              <p:cNvPr id="7" name="Oval 6"/>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8" name="TextBox 6"/>
              <p:cNvSpPr txBox="1"/>
              <p:nvPr/>
            </p:nvSpPr>
            <p:spPr>
              <a:xfrm>
                <a:off x="5324331" y="1516285"/>
                <a:ext cx="958096" cy="646331"/>
              </a:xfrm>
              <a:prstGeom prst="rect">
                <a:avLst/>
              </a:prstGeom>
              <a:noFill/>
            </p:spPr>
            <p:txBody>
              <a:bodyPr wrap="square" lIns="108000" rIns="108000"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grpSp>
        <p:nvGrpSpPr>
          <p:cNvPr id="18" name="Group 17"/>
          <p:cNvGrpSpPr/>
          <p:nvPr/>
        </p:nvGrpSpPr>
        <p:grpSpPr>
          <a:xfrm>
            <a:off x="2808154" y="3510153"/>
            <a:ext cx="6287110" cy="882840"/>
            <a:chOff x="4745820" y="1389763"/>
            <a:chExt cx="6287110" cy="882840"/>
          </a:xfrm>
        </p:grpSpPr>
        <p:grpSp>
          <p:nvGrpSpPr>
            <p:cNvPr id="19" name="Group 18"/>
            <p:cNvGrpSpPr/>
            <p:nvPr/>
          </p:nvGrpSpPr>
          <p:grpSpPr>
            <a:xfrm>
              <a:off x="5895645" y="1389763"/>
              <a:ext cx="5137285" cy="803723"/>
              <a:chOff x="6420991" y="1319593"/>
              <a:chExt cx="5137285" cy="803723"/>
            </a:xfrm>
          </p:grpSpPr>
          <p:sp>
            <p:nvSpPr>
              <p:cNvPr id="23" name="TextBox 59"/>
              <p:cNvSpPr txBox="1"/>
              <p:nvPr/>
            </p:nvSpPr>
            <p:spPr>
              <a:xfrm>
                <a:off x="6433351" y="1784762"/>
                <a:ext cx="5124925" cy="338554"/>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ko-KR" sz="1600" b="1" dirty="0">
                    <a:cs typeface="Arial" pitchFamily="34" charset="0"/>
                  </a:rPr>
                  <a:t>Details, Features, Flow</a:t>
                </a:r>
              </a:p>
            </p:txBody>
          </p:sp>
          <p:sp>
            <p:nvSpPr>
              <p:cNvPr id="24" name="TextBox 60"/>
              <p:cNvSpPr txBox="1"/>
              <p:nvPr/>
            </p:nvSpPr>
            <p:spPr>
              <a:xfrm>
                <a:off x="6420991" y="1319593"/>
                <a:ext cx="5124925" cy="523220"/>
              </a:xfrm>
              <a:prstGeom prst="rect">
                <a:avLst/>
              </a:prstGeom>
              <a:noFill/>
            </p:spPr>
            <p:txBody>
              <a:bodyPr wrap="square" lIns="108000" rIns="108000"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ko-KR" sz="2800" b="1" dirty="0">
                    <a:cs typeface="Arial" pitchFamily="34" charset="0"/>
                  </a:rPr>
                  <a:t>Product</a:t>
                </a:r>
                <a:r>
                  <a:rPr lang="en-US" altLang="ko-KR" b="1" dirty="0">
                    <a:cs typeface="Arial" pitchFamily="34" charset="0"/>
                  </a:rPr>
                  <a:t> </a:t>
                </a:r>
                <a:r>
                  <a:rPr lang="en-US" altLang="ko-KR" sz="2800" b="1" dirty="0">
                    <a:cs typeface="Arial" pitchFamily="34" charset="0"/>
                  </a:rPr>
                  <a:t>Details</a:t>
                </a:r>
                <a:endParaRPr lang="ko-KR" altLang="en-US" sz="2800" b="1" dirty="0">
                  <a:cs typeface="Arial" pitchFamily="34" charset="0"/>
                </a:endParaRPr>
              </a:p>
            </p:txBody>
          </p:sp>
        </p:grpSp>
        <p:grpSp>
          <p:nvGrpSpPr>
            <p:cNvPr id="20" name="Group 19"/>
            <p:cNvGrpSpPr/>
            <p:nvPr/>
          </p:nvGrpSpPr>
          <p:grpSpPr>
            <a:xfrm>
              <a:off x="4745820" y="1491808"/>
              <a:ext cx="958096" cy="780795"/>
              <a:chOff x="5324331" y="1449052"/>
              <a:chExt cx="958096" cy="780795"/>
            </a:xfrm>
          </p:grpSpPr>
          <p:sp>
            <p:nvSpPr>
              <p:cNvPr id="21" name="Oval 20"/>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2" name="TextBox 58"/>
              <p:cNvSpPr txBox="1"/>
              <p:nvPr/>
            </p:nvSpPr>
            <p:spPr>
              <a:xfrm>
                <a:off x="5324331" y="1516285"/>
                <a:ext cx="958096" cy="646331"/>
              </a:xfrm>
              <a:prstGeom prst="rect">
                <a:avLst/>
              </a:prstGeom>
              <a:noFill/>
            </p:spPr>
            <p:txBody>
              <a:bodyPr wrap="square" lIns="108000" rIns="108000"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25" name="Group 24"/>
          <p:cNvGrpSpPr/>
          <p:nvPr/>
        </p:nvGrpSpPr>
        <p:grpSpPr>
          <a:xfrm>
            <a:off x="2808156" y="4838040"/>
            <a:ext cx="6274750" cy="780795"/>
            <a:chOff x="4745820" y="1491808"/>
            <a:chExt cx="6274750" cy="780795"/>
          </a:xfrm>
        </p:grpSpPr>
        <p:sp>
          <p:nvSpPr>
            <p:cNvPr id="26" name="TextBox 67"/>
            <p:cNvSpPr txBox="1"/>
            <p:nvPr/>
          </p:nvSpPr>
          <p:spPr>
            <a:xfrm>
              <a:off x="5895645" y="1620595"/>
              <a:ext cx="5124925" cy="523220"/>
            </a:xfrm>
            <a:prstGeom prst="rect">
              <a:avLst/>
            </a:prstGeom>
            <a:noFill/>
          </p:spPr>
          <p:txBody>
            <a:bodyPr wrap="square" lIns="108000" rIns="108000"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ko-KR" sz="2800" b="1" dirty="0">
                  <a:cs typeface="Arial" pitchFamily="34" charset="0"/>
                </a:rPr>
                <a:t>Tools And Technology</a:t>
              </a:r>
              <a:endParaRPr lang="ko-KR" altLang="en-US" sz="2800" b="1" dirty="0">
                <a:cs typeface="Arial" pitchFamily="34" charset="0"/>
              </a:endParaRPr>
            </a:p>
          </p:txBody>
        </p:sp>
        <p:grpSp>
          <p:nvGrpSpPr>
            <p:cNvPr id="27" name="Group 26"/>
            <p:cNvGrpSpPr/>
            <p:nvPr/>
          </p:nvGrpSpPr>
          <p:grpSpPr>
            <a:xfrm>
              <a:off x="4745820" y="1491808"/>
              <a:ext cx="958096" cy="780795"/>
              <a:chOff x="5324331" y="1449052"/>
              <a:chExt cx="958096" cy="780795"/>
            </a:xfrm>
          </p:grpSpPr>
          <p:sp>
            <p:nvSpPr>
              <p:cNvPr id="28" name="Oval 2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65"/>
              <p:cNvSpPr txBox="1"/>
              <p:nvPr/>
            </p:nvSpPr>
            <p:spPr>
              <a:xfrm>
                <a:off x="5324331" y="1516285"/>
                <a:ext cx="958096" cy="646331"/>
              </a:xfrm>
              <a:prstGeom prst="rect">
                <a:avLst/>
              </a:prstGeom>
              <a:noFill/>
            </p:spPr>
            <p:txBody>
              <a:bodyPr wrap="square" lIns="108000" rIns="108000"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51024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 social media age, every details regarding to our problem as a society is highlighted very quickly and everyone raise voices for the resolution. Our society is full of problems that are created by us and the need to be addressed more than ever now. Problem like littering, green environmental issues and awareness issues etc. As a </a:t>
            </a:r>
            <a:r>
              <a:rPr lang="en-US" dirty="0" err="1"/>
              <a:t>Karachites</a:t>
            </a:r>
            <a:r>
              <a:rPr lang="en-US" dirty="0"/>
              <a:t>, we have huge number of population and if energy that lies inside it, channelized properly, can create huge difference. We have seen young generation waste most of their time sitting, chatting drinking teas etc.</a:t>
            </a:r>
          </a:p>
          <a:p>
            <a:r>
              <a:rPr lang="en-US" dirty="0"/>
              <a:t>With time, issues are piling up and organization </a:t>
            </a:r>
            <a:r>
              <a:rPr lang="en-US" dirty="0" smtClean="0"/>
              <a:t>comes </a:t>
            </a:r>
            <a:r>
              <a:rPr lang="en-US" dirty="0"/>
              <a:t>forth whose ideology is to self-help rings my thought to build an app which can connect such people who want to give back to society</a:t>
            </a:r>
          </a:p>
          <a:p>
            <a:endParaRPr lang="en-US" dirty="0"/>
          </a:p>
        </p:txBody>
      </p:sp>
    </p:spTree>
    <p:extLst>
      <p:ext uri="{BB962C8B-B14F-4D97-AF65-F5344CB8AC3E}">
        <p14:creationId xmlns:p14="http://schemas.microsoft.com/office/powerpoint/2010/main" val="340408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Individuals deserve the opportunity to gain fulfillment through volunteering without having to jump through hoops</a:t>
            </a:r>
            <a:r>
              <a:rPr lang="en-US" dirty="0" smtClean="0"/>
              <a:t>.</a:t>
            </a:r>
          </a:p>
          <a:p>
            <a:r>
              <a:rPr lang="en-US" dirty="0" smtClean="0"/>
              <a:t> </a:t>
            </a:r>
            <a:r>
              <a:rPr lang="en-US" dirty="0"/>
              <a:t>Technology should be used to facilitate deeper, fulfilling connections with those around us and that true happiness comes from the satisfaction of work related to improve living standard around common people, by making it easier </a:t>
            </a:r>
            <a:r>
              <a:rPr lang="en-US" b="1" dirty="0"/>
              <a:t>to volunteer (and to manage volunteers).</a:t>
            </a:r>
            <a:r>
              <a:rPr lang="en-US" dirty="0"/>
              <a:t>It make a good use of technology to link up </a:t>
            </a:r>
            <a:r>
              <a:rPr lang="en-US" b="1" dirty="0"/>
              <a:t>idle humanly time</a:t>
            </a:r>
            <a:r>
              <a:rPr lang="en-US" dirty="0"/>
              <a:t> and resources and preform activities that can be beneficiary to society</a:t>
            </a:r>
            <a:r>
              <a:rPr lang="en-US" dirty="0" smtClean="0"/>
              <a:t>.</a:t>
            </a:r>
          </a:p>
          <a:p>
            <a:r>
              <a:rPr lang="en-US" dirty="0"/>
              <a:t>The </a:t>
            </a:r>
            <a:r>
              <a:rPr lang="en-US" b="1" dirty="0"/>
              <a:t>motivation</a:t>
            </a:r>
            <a:r>
              <a:rPr lang="en-US" dirty="0"/>
              <a:t> for this projects derived from the idea of community-based technology development initiatives. Living in a country where government have limited resources and problems are bigger than usual and continuously getting problematic sparks idea of taking action without dependencies. According to research, 65% population in Pakistan is under 35 years of age. Over 60 million user have access to digital world. Idea of this app is to provide an enabling environment volunteering, without any dependency of local service providers (Volunteering Service) as well as building community of volunteer using social interaction provided. Hence its contribution to the society can be in the form of awareness, better utilization of time, self-service and problem resolution. </a:t>
            </a:r>
          </a:p>
          <a:p>
            <a:endParaRPr lang="en-US" dirty="0"/>
          </a:p>
        </p:txBody>
      </p:sp>
    </p:spTree>
    <p:extLst>
      <p:ext uri="{BB962C8B-B14F-4D97-AF65-F5344CB8AC3E}">
        <p14:creationId xmlns:p14="http://schemas.microsoft.com/office/powerpoint/2010/main" val="70052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ADDRESSED</a:t>
            </a:r>
            <a:endParaRPr lang="en-US" dirty="0"/>
          </a:p>
        </p:txBody>
      </p:sp>
      <p:sp>
        <p:nvSpPr>
          <p:cNvPr id="3" name="Content Placeholder 2"/>
          <p:cNvSpPr>
            <a:spLocks noGrp="1"/>
          </p:cNvSpPr>
          <p:nvPr>
            <p:ph idx="1"/>
          </p:nvPr>
        </p:nvSpPr>
        <p:spPr/>
        <p:txBody>
          <a:bodyPr/>
          <a:lstStyle/>
          <a:p>
            <a:r>
              <a:rPr lang="en-US" dirty="0"/>
              <a:t>“To build an android application to provide a social platform using mobile devices from which issues related to vicinity, awareness drive, protest can be raised and build a team to solve those issues voluntarily in a most simplistic way, in other words build community of volunteers and give power to individuals who are always willing to execute for betterment of society.”</a:t>
            </a:r>
            <a:endParaRPr lang="en-US" dirty="0"/>
          </a:p>
        </p:txBody>
      </p:sp>
    </p:spTree>
    <p:extLst>
      <p:ext uri="{BB962C8B-B14F-4D97-AF65-F5344CB8AC3E}">
        <p14:creationId xmlns:p14="http://schemas.microsoft.com/office/powerpoint/2010/main" val="375387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a:t>
            </a:r>
            <a:endParaRPr lang="en-US" dirty="0"/>
          </a:p>
        </p:txBody>
      </p:sp>
      <p:sp>
        <p:nvSpPr>
          <p:cNvPr id="3" name="Content Placeholder 2"/>
          <p:cNvSpPr>
            <a:spLocks noGrp="1"/>
          </p:cNvSpPr>
          <p:nvPr>
            <p:ph idx="1"/>
          </p:nvPr>
        </p:nvSpPr>
        <p:spPr/>
        <p:txBody>
          <a:bodyPr/>
          <a:lstStyle/>
          <a:p>
            <a:r>
              <a:rPr lang="en-US" b="1" cap="all" dirty="0"/>
              <a:t>WHAT IS BLUE OCEAN STRATEGY?</a:t>
            </a:r>
          </a:p>
          <a:p>
            <a:r>
              <a:rPr lang="en-US" dirty="0"/>
              <a:t>Blue ocean strategy is the simultaneous pursuit of differentiation and low cost to open up a new market space and create new demand. It is about creating and capturing uncontested market space, thereby making the competition irrelevant. It is based on the view that market boundaries and industry structure are not a given and can be reconstructed by the actions and beliefs of industry players</a:t>
            </a:r>
            <a:r>
              <a:rPr lang="en-US" dirty="0" smtClean="0"/>
              <a:t>.</a:t>
            </a:r>
          </a:p>
          <a:p>
            <a:r>
              <a:rPr lang="en-US" b="1" cap="all" dirty="0"/>
              <a:t>PLATEFORM </a:t>
            </a:r>
            <a:r>
              <a:rPr lang="en-US" b="1" cap="all" dirty="0" smtClean="0"/>
              <a:t>THINKING</a:t>
            </a:r>
          </a:p>
          <a:p>
            <a:r>
              <a:rPr lang="en-US" dirty="0"/>
              <a:t>Where Consumers becomes Producers and Producers Can be Consumers</a:t>
            </a:r>
            <a:endParaRPr lang="en-US" dirty="0"/>
          </a:p>
        </p:txBody>
      </p:sp>
    </p:spTree>
    <p:extLst>
      <p:ext uri="{BB962C8B-B14F-4D97-AF65-F5344CB8AC3E}">
        <p14:creationId xmlns:p14="http://schemas.microsoft.com/office/powerpoint/2010/main" val="54133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IDEA</a:t>
            </a:r>
          </a:p>
        </p:txBody>
      </p:sp>
      <p:sp>
        <p:nvSpPr>
          <p:cNvPr id="3" name="Content Placeholder 2"/>
          <p:cNvSpPr>
            <a:spLocks noGrp="1"/>
          </p:cNvSpPr>
          <p:nvPr>
            <p:ph idx="1"/>
          </p:nvPr>
        </p:nvSpPr>
        <p:spPr/>
        <p:txBody>
          <a:bodyPr/>
          <a:lstStyle/>
          <a:p>
            <a:r>
              <a:rPr lang="en-US" dirty="0"/>
              <a:t>The vision behind this project is to let our people fix issues created by us, lack of governance etc. and to promote self-volunteerism in one own capacity without relying on other forces. The aim of the project named “</a:t>
            </a:r>
            <a:r>
              <a:rPr lang="en-US" dirty="0" err="1"/>
              <a:t>VolCom</a:t>
            </a:r>
            <a:r>
              <a:rPr lang="en-US" dirty="0"/>
              <a:t>” is to develop an android based application that shall enable group of people or individual to raise local issues, share them on social media, connect with each other, fix them collectively or escalate them to concern authorities. This project promote an idea of teams and to build community of volunteers. Since self-initiative is the core driving factor of this application, </a:t>
            </a:r>
            <a:r>
              <a:rPr lang="en-US" dirty="0" err="1"/>
              <a:t>Gamification</a:t>
            </a:r>
            <a:r>
              <a:rPr lang="en-US" dirty="0"/>
              <a:t> and social media sharing will help build continuous interest. People who cannot participate, can donate for the raised event.</a:t>
            </a:r>
          </a:p>
          <a:p>
            <a:endParaRPr lang="en-US" dirty="0"/>
          </a:p>
        </p:txBody>
      </p:sp>
    </p:spTree>
    <p:extLst>
      <p:ext uri="{BB962C8B-B14F-4D97-AF65-F5344CB8AC3E}">
        <p14:creationId xmlns:p14="http://schemas.microsoft.com/office/powerpoint/2010/main" val="313428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GiveGap</a:t>
            </a:r>
            <a:r>
              <a:rPr lang="en-US" dirty="0"/>
              <a:t>: Its IOS based app which is a fundraising platform built for nonprofit organizations. Major features are Volunteering Management, Campaign Management, and Donations Collection</a:t>
            </a:r>
          </a:p>
          <a:p>
            <a:r>
              <a:rPr lang="en-US" dirty="0"/>
              <a:t>Give Today: Its android, US only based application which is donation centric volunteering features</a:t>
            </a:r>
          </a:p>
          <a:p>
            <a:r>
              <a:rPr lang="en-US" dirty="0"/>
              <a:t>Kiwanis: Its fairly complex app with huge set of features and US based</a:t>
            </a:r>
          </a:p>
          <a:p>
            <a:r>
              <a:rPr lang="en-US" dirty="0"/>
              <a:t>There are few more similar platforms like Volunteer App and My Selfless Act. These apps either used by organizations to manage their volunteering services or individuals to manage their volunteer works. Facebook events can also be used to solve such need but it lacks volunteering functions. Gaps that I found in available apps is that they are location specific or web based, and organization controlled, used commercially and complex for our needs. Some apps do fairly simple thing like collecting issue details and sending it to authorities to take actions.</a:t>
            </a:r>
            <a:endParaRPr lang="en-US" dirty="0"/>
          </a:p>
        </p:txBody>
      </p:sp>
    </p:spTree>
    <p:extLst>
      <p:ext uri="{BB962C8B-B14F-4D97-AF65-F5344CB8AC3E}">
        <p14:creationId xmlns:p14="http://schemas.microsoft.com/office/powerpoint/2010/main" val="366797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pic>
        <p:nvPicPr>
          <p:cNvPr id="4" name="Content Placeholder 3" descr="C:\Users\Sj\AppData\Local\Microsoft\Windows\INetCache\Content.Word\Document 1.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2925" y="1592688"/>
            <a:ext cx="4039695" cy="5265312"/>
          </a:xfrm>
          <a:prstGeom prst="rect">
            <a:avLst/>
          </a:prstGeom>
          <a:noFill/>
          <a:ln>
            <a:noFill/>
          </a:ln>
        </p:spPr>
      </p:pic>
      <p:sp>
        <p:nvSpPr>
          <p:cNvPr id="5" name="Rectangle 2"/>
          <p:cNvSpPr>
            <a:spLocks noChangeArrowheads="1"/>
          </p:cNvSpPr>
          <p:nvPr/>
        </p:nvSpPr>
        <p:spPr bwMode="auto">
          <a:xfrm>
            <a:off x="6349284" y="1865290"/>
            <a:ext cx="112239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843256787"/>
              </p:ext>
            </p:extLst>
          </p:nvPr>
        </p:nvGraphicFramePr>
        <p:xfrm>
          <a:off x="6735650" y="1865290"/>
          <a:ext cx="5456349" cy="4992710"/>
        </p:xfrm>
        <a:graphic>
          <a:graphicData uri="http://schemas.openxmlformats.org/presentationml/2006/ole">
            <mc:AlternateContent xmlns:mc="http://schemas.openxmlformats.org/markup-compatibility/2006">
              <mc:Choice xmlns:v="urn:schemas-microsoft-com:vml" Requires="v">
                <p:oleObj spid="_x0000_s2053" name="Visio" r:id="rId4" imgW="8648632" imgH="5962642" progId="Visio.Drawing.15">
                  <p:embed/>
                </p:oleObj>
              </mc:Choice>
              <mc:Fallback>
                <p:oleObj name="Visio" r:id="rId4" imgW="8648632" imgH="596264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5650" y="1865290"/>
                        <a:ext cx="5456349" cy="4992710"/>
                      </a:xfrm>
                      <a:prstGeom prst="rect">
                        <a:avLst/>
                      </a:prstGeom>
                      <a:noFill/>
                    </p:spPr>
                  </p:pic>
                </p:oleObj>
              </mc:Fallback>
            </mc:AlternateContent>
          </a:graphicData>
        </a:graphic>
      </p:graphicFrame>
    </p:spTree>
    <p:extLst>
      <p:ext uri="{BB962C8B-B14F-4D97-AF65-F5344CB8AC3E}">
        <p14:creationId xmlns:p14="http://schemas.microsoft.com/office/powerpoint/2010/main" val="40314115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2534</TotalTime>
  <Words>1236</Words>
  <Application>Microsoft Office PowerPoint</Application>
  <PresentationFormat>Widescreen</PresentationFormat>
  <Paragraphs>131</Paragraphs>
  <Slides>17</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Arial</vt:lpstr>
      <vt:lpstr>Arial Rounded MT Bold</vt:lpstr>
      <vt:lpstr>Calibri</vt:lpstr>
      <vt:lpstr>Cambria</vt:lpstr>
      <vt:lpstr>Century Gothic</vt:lpstr>
      <vt:lpstr>HY중고딕</vt:lpstr>
      <vt:lpstr>Symbol</vt:lpstr>
      <vt:lpstr>Times New Roman</vt:lpstr>
      <vt:lpstr>Wingdings 3</vt:lpstr>
      <vt:lpstr>Wisp</vt:lpstr>
      <vt:lpstr>Microsoft Visio Drawing</vt:lpstr>
      <vt:lpstr>VolCom</vt:lpstr>
      <vt:lpstr>Agenda</vt:lpstr>
      <vt:lpstr>INTRODUCTION</vt:lpstr>
      <vt:lpstr>INTRODUCTION</vt:lpstr>
      <vt:lpstr>ISSUE ADDRESSED</vt:lpstr>
      <vt:lpstr>PROJECT IDEA</vt:lpstr>
      <vt:lpstr>PROJECT IDEA</vt:lpstr>
      <vt:lpstr>PREVIOUS WORK</vt:lpstr>
      <vt:lpstr>HOW IT WORKS?</vt:lpstr>
      <vt:lpstr>SCOPE LIMITATION</vt:lpstr>
      <vt:lpstr>DETAILS</vt:lpstr>
      <vt:lpstr>DETAILS</vt:lpstr>
      <vt:lpstr>BASIC FLOW</vt:lpstr>
      <vt:lpstr>FEATURES</vt:lpstr>
      <vt:lpstr>SYSTEM INTERFACES</vt:lpstr>
      <vt:lpstr>EQUIPMENT DETAILS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VolCom</dc:title>
  <dc:creator>SaudFatmi880</dc:creator>
  <cp:lastModifiedBy>SaudFatmi880</cp:lastModifiedBy>
  <cp:revision>16</cp:revision>
  <dcterms:created xsi:type="dcterms:W3CDTF">2019-12-29T23:11:21Z</dcterms:created>
  <dcterms:modified xsi:type="dcterms:W3CDTF">2019-12-31T17:26:12Z</dcterms:modified>
</cp:coreProperties>
</file>