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AB43-6C7F-4739-986B-D4205700869B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F371-4DF6-4C5F-A22F-2A5758474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34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AB43-6C7F-4739-986B-D4205700869B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F371-4DF6-4C5F-A22F-2A5758474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50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AB43-6C7F-4739-986B-D4205700869B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F371-4DF6-4C5F-A22F-2A5758474B04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2510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AB43-6C7F-4739-986B-D4205700869B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F371-4DF6-4C5F-A22F-2A5758474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067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AB43-6C7F-4739-986B-D4205700869B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F371-4DF6-4C5F-A22F-2A5758474B0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3642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AB43-6C7F-4739-986B-D4205700869B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F371-4DF6-4C5F-A22F-2A5758474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351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AB43-6C7F-4739-986B-D4205700869B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F371-4DF6-4C5F-A22F-2A5758474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712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AB43-6C7F-4739-986B-D4205700869B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F371-4DF6-4C5F-A22F-2A5758474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3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AB43-6C7F-4739-986B-D4205700869B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F371-4DF6-4C5F-A22F-2A5758474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16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AB43-6C7F-4739-986B-D4205700869B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F371-4DF6-4C5F-A22F-2A5758474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9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AB43-6C7F-4739-986B-D4205700869B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F371-4DF6-4C5F-A22F-2A5758474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57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AB43-6C7F-4739-986B-D4205700869B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F371-4DF6-4C5F-A22F-2A5758474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41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AB43-6C7F-4739-986B-D4205700869B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F371-4DF6-4C5F-A22F-2A5758474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85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AB43-6C7F-4739-986B-D4205700869B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F371-4DF6-4C5F-A22F-2A5758474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09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AB43-6C7F-4739-986B-D4205700869B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F371-4DF6-4C5F-A22F-2A5758474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547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AB43-6C7F-4739-986B-D4205700869B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2F371-4DF6-4C5F-A22F-2A5758474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48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1AB43-6C7F-4739-986B-D4205700869B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102F371-4DF6-4C5F-A22F-2A5758474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0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regress/dubai-properties-datas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1E72-6E23-4878-A191-FE0FD73A8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Capstone Project</a:t>
            </a:r>
            <a:br>
              <a:rPr lang="en-US" sz="3200" dirty="0"/>
            </a:br>
            <a:r>
              <a:rPr lang="en-US" sz="3200" dirty="0"/>
              <a:t>The Battle of </a:t>
            </a:r>
            <a:r>
              <a:rPr lang="en-US" sz="3200" dirty="0" err="1"/>
              <a:t>Neighbourhoods</a:t>
            </a:r>
            <a:r>
              <a:rPr lang="en-US" sz="3200" dirty="0"/>
              <a:t> (Week 2)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53026-B03C-4B68-8D97-A49002238A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Date of submission: 20</a:t>
            </a:r>
            <a:r>
              <a:rPr lang="en-GB" baseline="30000" dirty="0"/>
              <a:t>th</a:t>
            </a:r>
            <a:r>
              <a:rPr lang="en-GB" dirty="0"/>
              <a:t> February 2021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1774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FCEBB9-1AF9-4284-8F3B-7E268830CB1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8463" y="434860"/>
            <a:ext cx="6012168" cy="598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05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1506D-FE60-4ABB-B5E3-1490008F0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Results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B7192-E2CC-4D59-8D64-10E9D2C5D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has been found and </a:t>
            </a:r>
            <a:r>
              <a:rPr lang="en-US" dirty="0" err="1"/>
              <a:t>analysed</a:t>
            </a:r>
            <a:r>
              <a:rPr lang="en-US" dirty="0"/>
              <a:t> that in order to own or rent a property that has feasible </a:t>
            </a:r>
            <a:r>
              <a:rPr lang="en-US" b="1" dirty="0"/>
              <a:t>gym</a:t>
            </a:r>
            <a:r>
              <a:rPr lang="en-US" dirty="0"/>
              <a:t> accessibility, the right neighborhood to live in is </a:t>
            </a:r>
            <a:r>
              <a:rPr lang="en-US" b="1" dirty="0"/>
              <a:t>Al </a:t>
            </a:r>
            <a:r>
              <a:rPr lang="en-US" b="1" dirty="0" err="1"/>
              <a:t>Barari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5577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C8CD-F385-4812-B7B4-8EC5E407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5A0BD-05A8-46DD-90ED-21CC1B481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worked through a already existing dataset to work our way through the solution of categorising the properties and neighbourhood as per the preferred target category, which in our case was ‘Gym’.</a:t>
            </a:r>
          </a:p>
          <a:p>
            <a:endParaRPr lang="en-GB" dirty="0"/>
          </a:p>
          <a:p>
            <a:r>
              <a:rPr lang="en-GB" dirty="0"/>
              <a:t>We did geolocation and clustering to divided out dataset and information accordingly to nearby facilities and their concentrations and finally found results of most ideal and worst neighbourhood for particular facility.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7284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7E3B-E894-4CC8-BF02-AB61FF69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Thankyou!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637B6-7293-49C0-B676-A90BC2B10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9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F289-00C3-4A34-BA23-D3312FF2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Background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53948-D029-4C52-AF27-E9FFB428A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Dubai is a real estate hub</a:t>
            </a:r>
          </a:p>
          <a:p>
            <a:r>
              <a:rPr lang="en-US" dirty="0"/>
              <a:t>Properties of all sizes and facilities are available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33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EEF8-FA96-42CF-BBF0-4FCF3663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Business Problem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40005-8596-4770-BD74-BDB8FB04F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Such large options makes its really difficult to choose the right ones that fits your residential needs or investment plans.</a:t>
            </a:r>
          </a:p>
          <a:p>
            <a:r>
              <a:rPr lang="en-US" dirty="0"/>
              <a:t>A solution is required</a:t>
            </a:r>
          </a:p>
          <a:p>
            <a:r>
              <a:rPr lang="en-US" dirty="0"/>
              <a:t>To help stakeholders in pinning down neighborhoods based over:</a:t>
            </a:r>
          </a:p>
          <a:p>
            <a:pPr lvl="1"/>
            <a:r>
              <a:rPr lang="en-US" dirty="0"/>
              <a:t>The facilities and amenities they provide and also,</a:t>
            </a:r>
          </a:p>
          <a:p>
            <a:pPr lvl="1"/>
            <a:r>
              <a:rPr lang="en-US" dirty="0"/>
              <a:t>Understand any possible correlation between certain amenities and property value.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02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10F5-C1FA-416E-9513-AC946025C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Target Audience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07EAC-A59E-4F05-8942-75C164362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	People and investors planning to rent or buy properties</a:t>
            </a:r>
          </a:p>
          <a:p>
            <a:r>
              <a:rPr lang="en-US" dirty="0"/>
              <a:t>2.	Real estate dealers</a:t>
            </a:r>
          </a:p>
        </p:txBody>
      </p:sp>
    </p:spTree>
    <p:extLst>
      <p:ext uri="{BB962C8B-B14F-4D97-AF65-F5344CB8AC3E}">
        <p14:creationId xmlns:p14="http://schemas.microsoft.com/office/powerpoint/2010/main" val="307201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0C654-EAD5-44A3-B27B-14F3904E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D364B-3963-4483-BE53-622CFA737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Description of The Data</a:t>
            </a:r>
          </a:p>
          <a:p>
            <a:pPr lvl="1"/>
            <a:r>
              <a:rPr lang="en-GB" dirty="0"/>
              <a:t>To resolve our problem, we need data of different properties across Dubai, their prices and amenities and facilities near to it.</a:t>
            </a:r>
          </a:p>
          <a:p>
            <a:r>
              <a:rPr lang="en-GB" b="1" dirty="0"/>
              <a:t>Source of The Data</a:t>
            </a:r>
          </a:p>
          <a:p>
            <a:pPr lvl="1"/>
            <a:r>
              <a:rPr lang="en-GB" b="1" dirty="0"/>
              <a:t>List of properties:</a:t>
            </a:r>
            <a:endParaRPr lang="en-GB" dirty="0"/>
          </a:p>
          <a:p>
            <a:pPr lvl="2"/>
            <a:r>
              <a:rPr lang="en-US" dirty="0"/>
              <a:t>Licensed under CC0: Public Domain.</a:t>
            </a:r>
          </a:p>
          <a:p>
            <a:pPr lvl="2"/>
            <a:r>
              <a:rPr lang="en-US" dirty="0"/>
              <a:t>Contains over 1900 records along with their geolocation and their prices.</a:t>
            </a:r>
          </a:p>
          <a:p>
            <a:pPr lvl="3"/>
            <a:r>
              <a:rPr lang="en-US" dirty="0">
                <a:hlinkClick r:id="rId2"/>
              </a:rPr>
              <a:t>https://www.kaggle.com/dataregress/dubai-properties-dataset</a:t>
            </a:r>
            <a:endParaRPr lang="en-US" dirty="0"/>
          </a:p>
          <a:p>
            <a:pPr lvl="1"/>
            <a:r>
              <a:rPr lang="en-GB" b="1" dirty="0"/>
              <a:t>Amenities and finicalities next to properties:</a:t>
            </a:r>
          </a:p>
          <a:p>
            <a:pPr lvl="2"/>
            <a:r>
              <a:rPr lang="en-GB" dirty="0"/>
              <a:t>We will utilize Foursquare API for scrap list of facilities and venues next to our properties, using their location part of our dataset.</a:t>
            </a:r>
          </a:p>
          <a:p>
            <a:pPr lvl="2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87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5A411-993D-4B6F-9173-C94C3F841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Methodology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FC22-82C5-40BB-B3E4-4E2D25685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Import our dataset in a CSV format</a:t>
            </a:r>
          </a:p>
          <a:p>
            <a:r>
              <a:rPr lang="en-GB" dirty="0"/>
              <a:t>Sorted the data according to the prices and assigned a rank to each property to represent its value</a:t>
            </a:r>
          </a:p>
          <a:p>
            <a:pPr lvl="1"/>
            <a:r>
              <a:rPr lang="en-GB" dirty="0"/>
              <a:t>Lower the rank higher that value of property in price.</a:t>
            </a:r>
          </a:p>
          <a:p>
            <a:r>
              <a:rPr lang="en-GB" dirty="0"/>
              <a:t>Then these properties are mapped on Dubai’s map using the geo coordinates of the dataset so better visualize what we are working with.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7F3D7-1975-4FD0-9680-B9CA6CCACE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84774" y="4026568"/>
            <a:ext cx="3794142" cy="268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3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9F1D8-5FAA-457B-8313-B50676BD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Methodology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9D353-02D9-436F-934F-B3A47ACF8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Utilizes </a:t>
            </a:r>
            <a:r>
              <a:rPr lang="en-US" dirty="0" err="1"/>
              <a:t>Foursquare’s</a:t>
            </a:r>
            <a:r>
              <a:rPr lang="en-US" dirty="0"/>
              <a:t> API venue endpoint to retrieve a list of functionalities surrounding our properties.</a:t>
            </a:r>
          </a:p>
          <a:p>
            <a:r>
              <a:rPr lang="en-US" dirty="0"/>
              <a:t>Applying one hot encoding to all retrieved property and take mean for each respective to each </a:t>
            </a:r>
            <a:r>
              <a:rPr lang="en-US" dirty="0" err="1"/>
              <a:t>neighbourhood</a:t>
            </a:r>
            <a:r>
              <a:rPr lang="en-US" dirty="0"/>
              <a:t>.</a:t>
            </a:r>
          </a:p>
          <a:p>
            <a:r>
              <a:rPr lang="en-US" dirty="0"/>
              <a:t>Sort the resulting dataset according to viability of a particular facility that the user wants to target and is interested in.</a:t>
            </a:r>
          </a:p>
          <a:p>
            <a:r>
              <a:rPr lang="en-US" dirty="0"/>
              <a:t>Apply K-means clustering to divide the data (our neighborhoods) in the chunks of </a:t>
            </a:r>
            <a:r>
              <a:rPr lang="en-US" dirty="0" err="1"/>
              <a:t>neighbourhoods</a:t>
            </a:r>
            <a:r>
              <a:rPr lang="en-US" dirty="0"/>
              <a:t> having high concentration of our category to </a:t>
            </a:r>
            <a:r>
              <a:rPr lang="en-US" dirty="0" err="1"/>
              <a:t>neighbourhoods</a:t>
            </a:r>
            <a:r>
              <a:rPr lang="en-US" dirty="0"/>
              <a:t> with the lowest. Visualizing each cluster on the map in the end.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6577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D167AA-6ECE-41C4-BC86-ED46E9DD9D3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859" y="908967"/>
            <a:ext cx="8121761" cy="518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68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7230-1991-4F44-B7C9-B639EF327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Observations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886FF-A104-47A8-80EA-B92CB3A6D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see that Cluster -2 contains the neighbourhoods with highest concentrations of the target category which in our case are ‘Gym’(s)</a:t>
            </a:r>
          </a:p>
          <a:p>
            <a:pPr lvl="1"/>
            <a:r>
              <a:rPr lang="en-GB" dirty="0"/>
              <a:t>The neighbourhood on top in this category is ‘Al </a:t>
            </a:r>
            <a:r>
              <a:rPr lang="en-GB" dirty="0" err="1"/>
              <a:t>Barari</a:t>
            </a:r>
            <a:r>
              <a:rPr lang="en-GB" dirty="0"/>
              <a:t>’</a:t>
            </a:r>
          </a:p>
          <a:p>
            <a:pPr lvl="1"/>
            <a:r>
              <a:rPr lang="en-GB" dirty="0"/>
              <a:t>In opposite Cluster -0 contains the neighbourhood with least gyms available in the surrounding of a property such as ‘Al </a:t>
            </a:r>
            <a:r>
              <a:rPr lang="en-GB" dirty="0" err="1"/>
              <a:t>Sufouh</a:t>
            </a:r>
            <a:r>
              <a:rPr lang="en-GB" dirty="0"/>
              <a:t>’.</a:t>
            </a:r>
          </a:p>
          <a:p>
            <a:r>
              <a:rPr lang="en-GB" dirty="0"/>
              <a:t>However, no specific correlation between the existence of gyms nearby and prices of a property were observed.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97060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524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Capstone Project The Battle of Neighbourhoods (Week 2)</vt:lpstr>
      <vt:lpstr>Background</vt:lpstr>
      <vt:lpstr>Business Problem</vt:lpstr>
      <vt:lpstr>Target Audience</vt:lpstr>
      <vt:lpstr>Data</vt:lpstr>
      <vt:lpstr>Methodology</vt:lpstr>
      <vt:lpstr>Methodology</vt:lpstr>
      <vt:lpstr>PowerPoint Presentation</vt:lpstr>
      <vt:lpstr>Observations </vt:lpstr>
      <vt:lpstr>PowerPoint Presentation</vt:lpstr>
      <vt:lpstr>Results </vt:lpstr>
      <vt:lpstr>Conclusion</vt:lpstr>
      <vt:lpstr>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The Battle of Neighbourhoods (Week 2)</dc:title>
  <dc:creator>Sajjad Hashmi</dc:creator>
  <cp:lastModifiedBy>Sajjad Hashmi</cp:lastModifiedBy>
  <cp:revision>6</cp:revision>
  <dcterms:created xsi:type="dcterms:W3CDTF">2021-02-18T14:06:04Z</dcterms:created>
  <dcterms:modified xsi:type="dcterms:W3CDTF">2021-02-18T14:15:11Z</dcterms:modified>
</cp:coreProperties>
</file>