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7"/>
  </p:notesMasterIdLst>
  <p:sldIdLst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5" r:id="rId23"/>
    <p:sldId id="276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17:11:07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3504 1 24575,'12'-1'0,"0"2"0,0 0 0,18 3 0,-24-2 0,0 0 0,-1 0 0,1 0 0,-1 1 0,0-1 0,0 1 0,0 0 0,0 1 0,5 4 0,3 5 0,-1 0 0,0 0 0,-2 1 0,1 0 0,-2 1 0,0 0 0,0 1 0,-2 0 0,0 0 0,0 1 0,-2-1 0,0 1 0,2 19 0,3 25 0,-4 0 0,-1 83 0,-5-123 0,-1 77-139,-5 0-1,-4 0 1,-4-1-1,-5 0 1,-3-1-1,-5-2 1,-4-1-1,-77 161 1,58-157-18,-5-3 0,-4-1 0,-4-4 0,-4-2 0,-4-3 0,-3-3 0,-143 120 0,94-105-114,-5-6 0,-179 96 1,-297 92-1432,-25-77 1671,472-164-210,-1-7 0,-180 9 0,270-35 633,-80-7 0,6-14 3667,85 12-4488,39 5-6397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17:11:15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2135 0 24575,'-19'2'0,"-1"0"0,1 2 0,-25 6 0,-19 4 0,-786 92-140,763-99-162,-706 37-97,776-44 504,0 1 0,0 1 0,0 0 0,0 1 1,0 0-1,1 2 0,-26 9 0,26-8-105,-30 6 0,35-9 0,9-3 0,0 0 0,0 0 0,0 1 0,0-1 0,0 0 0,0 0 0,0 1 0,0-1 0,0 1 0,0-1 0,0 1 0,1-1 0,-1 1 0,0 0 0,0-1 0,1 1 0,-1 0 0,0-1 0,1 1 0,-1 0 0,0 0 0,1 0 0,-1 0 0,1 0 0,-1 1 0,1-1 0,0 1 0,0-1 0,0 1 0,1-1 0,-1 1 0,0-1 0,1 0 0,-1 1 0,1-1 0,-1 0 0,1 1 0,0-1 0,-1 0 0,1 0 0,2 2 0,3 5 0,2 0 0,-1-1 0,17 13 0,60 37 0,155 78 0,-228-130 0,243 107 0,-91-44 0,-144-60 0,0 1 0,-1 1 0,-1 1 0,1 0 0,-1 1 0,-1 1 0,-1 0 0,0 1 0,14 17 0,-8-8 100,1-1 1,29 24-1,14 13-1766,-51-44-5160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2BA8B-A394-4FC8-BC74-6172B375F10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6681B-FA56-4783-B845-93B88315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7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dibo.com/books/author/%D8%AC%D8%A7%D9%85%DB%8C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fa-IR" sz="4400" dirty="0">
                <a:solidFill>
                  <a:schemeClr val="tx1"/>
                </a:solidFill>
                <a:cs typeface="2  Tabassom" panose="00000400000000000000" pitchFamily="2" charset="-78"/>
              </a:rPr>
              <a:t>تمرین دوم</a:t>
            </a:r>
            <a:br>
              <a:rPr lang="fa-IR" sz="4400" dirty="0">
                <a:solidFill>
                  <a:schemeClr val="tx1"/>
                </a:solidFill>
                <a:cs typeface="2  Tabassom" panose="00000400000000000000" pitchFamily="2" charset="-78"/>
              </a:rPr>
            </a:br>
            <a:r>
              <a:rPr lang="fa-IR" sz="4400" dirty="0">
                <a:solidFill>
                  <a:schemeClr val="tx1"/>
                </a:solidFill>
                <a:cs typeface="2  Tabassom" panose="00000400000000000000" pitchFamily="2" charset="-78"/>
              </a:rPr>
              <a:t>استخراج عبارات کلیدی</a:t>
            </a:r>
            <a:endParaRPr lang="en-US" sz="4400" dirty="0">
              <a:solidFill>
                <a:schemeClr val="tx1"/>
              </a:solidFill>
              <a:cs typeface="2  Tabassom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شش دفتر مولوی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026" name="Picture 2" descr="کتاب مثنوی معنوی اثر جلال الدین محمد بلخی(مولانا) | ایران کتاب">
            <a:extLst>
              <a:ext uri="{FF2B5EF4-FFF2-40B4-BE49-F238E27FC236}">
                <a16:creationId xmlns:a16="http://schemas.microsoft.com/office/drawing/2014/main" id="{11FF5455-8FB8-4960-9C85-941F1A750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165" y="1095223"/>
            <a:ext cx="3230058" cy="479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570960" y="2803610"/>
            <a:ext cx="2312479" cy="127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تکه کد مقابل دفاتر را به تابع مسئول تمییز کردن ابیات می‌دهد  و در یک لیست ابیات تمییز شده را ذخیره می‌کند.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B06D3-6152-4A0F-831D-BB58E363B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566" y="1598434"/>
            <a:ext cx="7404481" cy="36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78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410122" y="2684089"/>
            <a:ext cx="2588682" cy="165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در این یک تابع کاربر اسپارک تعریف شده تا یک ستون شامل ابیات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tokenized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شده با کتابخانه‌ی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parsivar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را ذخیره کند.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152F6-F626-462C-B23D-061FD4D7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2" y="2509025"/>
            <a:ext cx="7237877" cy="18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39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152F6-F626-462C-B23D-061FD4D7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3" y="1183907"/>
            <a:ext cx="5308211" cy="1588168"/>
          </a:xfrm>
          <a:prstGeom prst="rect">
            <a:avLst/>
          </a:prstGeom>
        </p:spPr>
      </p:pic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194402" y="3233810"/>
            <a:ext cx="5308211" cy="2985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6303581" y="1689234"/>
            <a:ext cx="5245269" cy="3931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Low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در ادامه ی این کد سعی داشتم که با استفاده از روشی مشابه آنچه برای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tokenize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کردن ابیات با استفاده از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spark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انجام شده، عملیات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pos tagging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را بر روی ابیات انجام دهم، زیرا انجام این پردازش به صورت معمول نزدیک به ۱۱ ساعت به طول می‌انجامید.</a:t>
            </a:r>
          </a:p>
          <a:p>
            <a:pPr algn="justLow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اما چون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wrapper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نوشته شده در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parsivar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از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pointer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استفاده می‌کرد، قابل استفاده در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pyspark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نبود.</a:t>
            </a:r>
          </a:p>
          <a:p>
            <a:pPr algn="justLow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در نتیجه پس از مطالعه زیاد نتیجه گرفتم به سراغ مدل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Stanford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نوشته شده به نام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stanza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بروم که از زبان فارسی نیز به خوبی پشتیبانی می‌کند. 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6391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352440" y="2684089"/>
            <a:ext cx="2749520" cy="1782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یک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pipeline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سنتی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nlp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را کانفیگ کرده ام تا به ترتیب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tokenize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،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multi word tokenize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و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pos tagging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انجام شود.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E51ED0-F85B-4A3E-8E97-4438C79FA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1" y="1944224"/>
            <a:ext cx="7237877" cy="296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0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352440" y="2684089"/>
            <a:ext cx="2749520" cy="1782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یک کلاس نوشته شده تا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document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های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pos tag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شده را در آن ذخیره کنم.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2D006-7117-4F55-A256-A9C13393E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914" y="1838201"/>
            <a:ext cx="7282892" cy="32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8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352440" y="2684089"/>
            <a:ext cx="2749520" cy="1782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یک کلاس نوشته شده تا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document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های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pos tag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شده را در آن ذخیره کنم.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2D006-7117-4F55-A256-A9C13393E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914" y="1838201"/>
            <a:ext cx="7282892" cy="32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17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352440" y="2684089"/>
            <a:ext cx="2749520" cy="1782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کلاس مقابل توابع ساده ای نظیر پیدا کردن فعل، اسم و صفت های رایج در مثنوی را انجام می‌دهد.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38167-9695-41B0-AB6E-D574D1A55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2" y="1921793"/>
            <a:ext cx="7237877" cy="301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17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909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36" name="Rectangle 31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6846137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800" b="1" dirty="0">
                <a:cs typeface="B Nazanin" panose="00000400000000000000" pitchFamily="2" charset="-78"/>
              </a:rPr>
              <a:t>اطلاعات کلی در مورد دیتاست شش دفتر مولوی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B4D51-2B8B-48D5-8244-3EB08BC9D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3" y="4185744"/>
            <a:ext cx="9658836" cy="25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58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6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3" name="Rectangle 6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4" name="Rectangle 6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5" name="Rectangle 7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6" name="Group 7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77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79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Rectangle 81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19031" y="645106"/>
            <a:ext cx="5740931" cy="3229275"/>
          </a:xfrm>
          <a:prstGeom prst="rect">
            <a:avLst/>
          </a:prstGeom>
        </p:spPr>
      </p:pic>
      <p:sp>
        <p:nvSpPr>
          <p:cNvPr id="100" name="Rectangle 83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1" name="Rectangle 85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899780" y="4065191"/>
            <a:ext cx="10366743" cy="2299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1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700" cap="all" spc="-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دو</a:t>
            </a:r>
            <a:r>
              <a:rPr lang="en-US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اسلاید</a:t>
            </a:r>
            <a:r>
              <a:rPr lang="en-US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بعدی</a:t>
            </a:r>
            <a:r>
              <a:rPr lang="en-US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خروجی</a:t>
            </a:r>
            <a:r>
              <a:rPr lang="en-US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Topic modeling </a:t>
            </a:r>
            <a:r>
              <a:rPr lang="fa-IR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انجام شده در </a:t>
            </a:r>
            <a:r>
              <a:rPr lang="en-US" sz="3700" cap="all" spc="-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شش</a:t>
            </a:r>
            <a:r>
              <a:rPr lang="en-US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دفتر</a:t>
            </a:r>
            <a:r>
              <a:rPr lang="en-US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در </a:t>
            </a:r>
            <a:r>
              <a:rPr lang="en-US" sz="3700" cap="all" spc="-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الگوریتم‌هایNMF</a:t>
            </a:r>
            <a:r>
              <a:rPr lang="en-US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و LDA</a:t>
            </a:r>
            <a:r>
              <a:rPr lang="fa-IR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را</a:t>
            </a:r>
            <a:r>
              <a:rPr lang="en-US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نشان</a:t>
            </a:r>
            <a:r>
              <a:rPr lang="en-US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می‌دهد</a:t>
            </a:r>
            <a:r>
              <a:rPr lang="en-US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32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7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77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35" name="Rectangle 79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036" name="Rectangle 81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19FEC4D-C723-4EBF-887C-299678BB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2186" y="794269"/>
            <a:ext cx="9007628" cy="526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64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581" y="1682496"/>
            <a:ext cx="6718433" cy="1746504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درباره‌ی متن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2  Tabassom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5108895" y="3345110"/>
            <a:ext cx="5242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b="0" i="0" dirty="0">
                <a:solidFill>
                  <a:srgbClr val="333333"/>
                </a:solidFill>
                <a:effectLst/>
                <a:latin typeface="iranyekan"/>
                <a:cs typeface="B Nazanin" panose="00000400000000000000" pitchFamily="2" charset="-78"/>
              </a:rPr>
              <a:t>مثنوی معنوی یکی از مهم‌ترین آثار عرفانی و ادبی قرن هفتم هجری شمسی است که  برخی به آن لقب مصحف ثانی داده‌اند. گویی مثنوی قرآن دوم ماست. عبدالرحمن </a:t>
            </a:r>
            <a:r>
              <a:rPr lang="fa-IR" b="0" i="0" u="none" strike="noStrike" dirty="0">
                <a:solidFill>
                  <a:srgbClr val="5D5D5D"/>
                </a:solidFill>
                <a:effectLst/>
                <a:latin typeface="iranyekan"/>
                <a:cs typeface="B Nazanin" panose="00000400000000000000" pitchFamily="2" charset="-78"/>
                <a:hlinkClick r:id="rId3"/>
              </a:rPr>
              <a:t>جامی </a:t>
            </a:r>
            <a:r>
              <a:rPr lang="fa-IR" b="0" i="0" dirty="0">
                <a:solidFill>
                  <a:srgbClr val="333333"/>
                </a:solidFill>
                <a:effectLst/>
                <a:latin typeface="iranyekan"/>
                <a:cs typeface="B Nazanin" panose="00000400000000000000" pitchFamily="2" charset="-78"/>
              </a:rPr>
              <a:t>در توصیف این اثر عرفانی ارزشمند  آن را قرآن در زبان فارسی نامیده و جلال‌الدین همایی شاعر و نویسنده معاصر ایرانی نیز آن را هم‌ سروده‌های گاتا و عهد جدید دانسته است. بسیاری از اهل طریقت، مثنوی معنوی را کتابی برای دستیابی به حقیقت می‌دانند.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0BB9DB-A301-4842-A792-2010A4D5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1351" y="794269"/>
            <a:ext cx="8969297" cy="526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90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6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3" name="Rectangle 6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4" name="Rectangle 6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5" name="Rectangle 7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6" name="Group 7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77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79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Rectangle 81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19031" y="645106"/>
            <a:ext cx="5740931" cy="3229275"/>
          </a:xfrm>
          <a:prstGeom prst="rect">
            <a:avLst/>
          </a:prstGeom>
        </p:spPr>
      </p:pic>
      <p:sp>
        <p:nvSpPr>
          <p:cNvPr id="100" name="Rectangle 83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1" name="Rectangle 85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899780" y="4065191"/>
            <a:ext cx="10366743" cy="2299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1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3700" cap="all" spc="-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اسلاید بعد فراوانی کلمات رایج مورد استفاده به تفکیک شش دفتر را نشان می‌دهد.</a:t>
            </a:r>
          </a:p>
        </p:txBody>
      </p:sp>
    </p:spTree>
    <p:extLst>
      <p:ext uri="{BB962C8B-B14F-4D97-AF65-F5344CB8AC3E}">
        <p14:creationId xmlns:p14="http://schemas.microsoft.com/office/powerpoint/2010/main" val="23453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EED259-4091-4BEB-81B1-9C5DE46D7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61" y="723900"/>
            <a:ext cx="8520877" cy="56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01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bstract image">
            <a:extLst>
              <a:ext uri="{FF2B5EF4-FFF2-40B4-BE49-F238E27FC236}">
                <a16:creationId xmlns:a16="http://schemas.microsoft.com/office/drawing/2014/main" id="{046FBE08-EC74-4C8B-A3FF-07B8BE4BE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06A6D-B8E4-4A63-B5A7-F4D8F37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528" y="3266970"/>
            <a:ext cx="2638944" cy="2590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  <a:t>بود بقالی و وی را طوطیی</a:t>
            </a:r>
            <a:b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</a:br>
            <a: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  <a:t>بر دکان بودی نگهبان دکان</a:t>
            </a:r>
            <a:b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</a:br>
            <a: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  <a:t>در خطاب آدمی ناطق بدی</a:t>
            </a:r>
            <a:b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</a:br>
            <a: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  <a:t>خواجه روزی سوی خانه رفته بود</a:t>
            </a:r>
            <a:b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</a:br>
            <a: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  <a:t>گربه‌ای برجست ناگه بر دکان</a:t>
            </a:r>
            <a:b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</a:br>
            <a: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  <a:t>جست از سوی دکان سویی گریخت</a:t>
            </a:r>
            <a:b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</a:br>
            <a:endParaRPr lang="en-US" cap="all" spc="-100" dirty="0">
              <a:cs typeface="B Nazanin" panose="00000400000000000000" pitchFamily="2" charset="-78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>
            <a:extLst>
              <a:ext uri="{FF2B5EF4-FFF2-40B4-BE49-F238E27FC236}">
                <a16:creationId xmlns:a16="http://schemas.microsoft.com/office/drawing/2014/main" id="{9468DFF4-2E9A-4AD2-9E47-FC9A2082978C}"/>
              </a:ext>
            </a:extLst>
          </p:cNvPr>
          <p:cNvSpPr txBox="1">
            <a:spLocks/>
          </p:cNvSpPr>
          <p:nvPr/>
        </p:nvSpPr>
        <p:spPr>
          <a:xfrm>
            <a:off x="863412" y="3128840"/>
            <a:ext cx="3688079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 rtl="1"/>
            <a: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  <a:t>خوش‌نوایی سبز و گویا طوطیی</a:t>
            </a:r>
            <a:endParaRPr lang="en-US" sz="1800" dirty="0">
              <a:solidFill>
                <a:srgbClr val="000000"/>
              </a:solidFill>
              <a:latin typeface="Vazir"/>
              <a:cs typeface="B Nazanin" panose="00000400000000000000" pitchFamily="2" charset="-78"/>
            </a:endParaRPr>
          </a:p>
          <a:p>
            <a:pPr algn="r" rtl="1"/>
            <a: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  <a:t>نکته گفتی با همه سوداگرا </a:t>
            </a:r>
            <a:b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</a:br>
            <a: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  <a:t>در نوای طوطیان حاذق بدی</a:t>
            </a:r>
            <a:b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</a:br>
            <a: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  <a:t>بر دکان طوطی نگهبانی نمود</a:t>
            </a:r>
            <a:b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</a:br>
            <a: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  <a:t>بهر موشی طوطیک از بیم جان</a:t>
            </a:r>
            <a:b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</a:br>
            <a: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  <a:t>شیشه‌های روغن گل را بریخت</a:t>
            </a:r>
            <a:b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</a:br>
            <a:endParaRPr lang="fa-IR" sz="1800" cap="all" spc="-100" dirty="0"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D5F98-0A56-4A07-81F4-7E4D84947417}"/>
              </a:ext>
            </a:extLst>
          </p:cNvPr>
          <p:cNvSpPr txBox="1"/>
          <p:nvPr/>
        </p:nvSpPr>
        <p:spPr>
          <a:xfrm>
            <a:off x="5489393" y="136157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solidFill>
                  <a:schemeClr val="bg1"/>
                </a:solidFill>
                <a:cs typeface="B Nazanin" panose="00000400000000000000" pitchFamily="2" charset="-78"/>
              </a:rPr>
              <a:t>نمونه متن</a:t>
            </a:r>
            <a:endParaRPr lang="en-US" sz="2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3F3846-D71D-4915-AB1A-606A791A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472" y="651150"/>
            <a:ext cx="4567287" cy="2590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26A9F6C-0E33-45EB-88E9-B66CE4A99BAB}"/>
                  </a:ext>
                </a:extLst>
              </p14:cNvPr>
              <p14:cNvContentPartPr/>
              <p14:nvPr/>
            </p14:nvContentPartPr>
            <p14:xfrm>
              <a:off x="8181208" y="3426461"/>
              <a:ext cx="1357920" cy="1212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26A9F6C-0E33-45EB-88E9-B66CE4A99B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72568" y="3417461"/>
                <a:ext cx="1375560" cy="12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411BE56-07D9-4DE1-A6E3-E54CC6B84223}"/>
                  </a:ext>
                </a:extLst>
              </p14:cNvPr>
              <p14:cNvContentPartPr/>
              <p14:nvPr/>
            </p14:nvContentPartPr>
            <p14:xfrm>
              <a:off x="7672528" y="4389101"/>
              <a:ext cx="768960" cy="35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411BE56-07D9-4DE1-A6E3-E54CC6B842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3528" y="4380101"/>
                <a:ext cx="786600" cy="3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53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47421797-7B77-498E-A01C-0A1194615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926D38EC-CD1B-456B-A813-64F8D8E71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18E46-CA2E-43A8-A2EC-61D30FAC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fa-IR" sz="4800" dirty="0">
                <a:cs typeface="B Nazanin" panose="00000400000000000000" pitchFamily="2" charset="-78"/>
              </a:rPr>
              <a:t>چالش‌های‌ متن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algn="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وجود انواع مختلف علائم نگارشی و سمبل‌ها در متن جمع‌‌آوری شده</a:t>
            </a:r>
          </a:p>
          <a:p>
            <a:pPr indent="-182880" algn="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وجود انواع قدیمی فعل نظیر همی‌برد – بردمی</a:t>
            </a:r>
          </a:p>
          <a:p>
            <a:pPr indent="-182880" algn="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وجود نیم‌فاصله که موجب ابهام در شناخت واژه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“</a:t>
            </a: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می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”</a:t>
            </a: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به معنی باده و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“</a:t>
            </a: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می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”</a:t>
            </a: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پیشوند فعل مضارع می‌شود.</a:t>
            </a:r>
          </a:p>
          <a:p>
            <a:pPr indent="-182880" algn="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وجود حروف الفبای عربی که در زبان الفبای زبان فارسی وجود ندارند.</a:t>
            </a:r>
          </a:p>
          <a:p>
            <a:pPr indent="-182880" algn="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ترکیب متون عربی و فارسی در شعر</a:t>
            </a:r>
          </a:p>
          <a:p>
            <a:pPr indent="-182880" algn="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در هم‌ریختگی اجزای جمله به سبب حفظ وزن و قافیه در شعر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  <a:p>
            <a:pPr indent="-182880" algn="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وجود کلمات توقف که در فارسی روزمره رایج نیستند نظیر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“</a:t>
            </a: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کاندر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”</a:t>
            </a:r>
            <a:endParaRPr lang="fa-IR" sz="24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  <a:p>
            <a:pPr indent="-182880" algn="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946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7" r="25830"/>
          <a:stretch/>
        </p:blipFill>
        <p:spPr>
          <a:xfrm>
            <a:off x="20" y="10"/>
            <a:ext cx="644515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100" y="2750101"/>
            <a:ext cx="4745565" cy="1371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 rtl="1"/>
            <a:r>
              <a:rPr lang="fa-IR" sz="4800" dirty="0">
                <a:cs typeface="B Nazanin" panose="00000400000000000000" pitchFamily="2" charset="-78"/>
              </a:rPr>
              <a:t>کتاب‌خانه های استفاده‌شده</a:t>
            </a:r>
            <a:endParaRPr lang="en-US" sz="4800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45B54-2882-4C87-BD1F-E61AB1D8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89" y="1803903"/>
            <a:ext cx="5329529" cy="32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1168617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/>
              <a:t>Plot_top_words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552334" y="3423919"/>
            <a:ext cx="2312479" cy="127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این تابع مسئول رسم نمودار های مربوط به مدل‌سازی موضوعی(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topic modeling</a:t>
            </a:r>
            <a:r>
              <a:rPr lang="fa-I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) است.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B5C0EF-B266-4361-84DA-3A850FE9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2" y="1571529"/>
            <a:ext cx="7237877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04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1168617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/>
              <a:t>Make_farsi_text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544477" y="3224287"/>
            <a:ext cx="2312479" cy="1279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معمولا در صورت فارسی بودن برچسب‌ها در نمودار های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matplotlib</a:t>
            </a:r>
            <a:r>
              <a:rPr lang="fa-I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به درستی نمایش داده نمی‌شوند؛ با این استفاده از این تابع نمایش برچسب‌ها اصلاح شده است.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A6319-F467-4212-9CE1-321B9DA19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250" y="2141425"/>
            <a:ext cx="6792220" cy="26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9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1168617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/>
              <a:t>Clean_text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544477" y="3224287"/>
            <a:ext cx="2312479" cy="127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این تابع یک متن را گرفته و با حذف موارد ناخواسته نظیر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stop words</a:t>
            </a:r>
            <a:r>
              <a:rPr lang="fa-I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ها و سایر سمبل‌ها آن را تمییز می‌کند.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C1BCC-40FE-4E0A-B4B9-2750885B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2" y="2178443"/>
            <a:ext cx="7256140" cy="250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72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1168617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/>
              <a:t>Process_couplet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544477" y="3224287"/>
            <a:ext cx="2312479" cy="12791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تابع مقابل یک بیت را گرفته و شماره شعر در دفتر، شماره بیت، بیت، بیت تمییز شده و مصرع اول و دوم تمییز شده را در پاسخ باز می‌گرداند.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94247-116F-4811-BD3C-6AAFEE016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10" y="1983273"/>
            <a:ext cx="8033193" cy="29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07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6c05727-aa75-4e4a-9b5f-8a80a1165891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{D244D58F-684C-4041-8C78-569E2030FC84}tf56410444_win32</Template>
  <TotalTime>258</TotalTime>
  <Words>633</Words>
  <Application>Microsoft Office PowerPoint</Application>
  <PresentationFormat>Widescreen</PresentationFormat>
  <Paragraphs>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Avenir Next LT Pro</vt:lpstr>
      <vt:lpstr>Avenir Next LT Pro Light</vt:lpstr>
      <vt:lpstr>Calibri</vt:lpstr>
      <vt:lpstr>Garamond</vt:lpstr>
      <vt:lpstr>iranyekan</vt:lpstr>
      <vt:lpstr>Vazir</vt:lpstr>
      <vt:lpstr>SavonVTI</vt:lpstr>
      <vt:lpstr>تمرین دوم استخراج عبارات کلیدی</vt:lpstr>
      <vt:lpstr>درباره‌ی متن</vt:lpstr>
      <vt:lpstr>بود بقالی و وی را طوطیی بر دکان بودی نگهبان دکان در خطاب آدمی ناطق بدی خواجه روزی سوی خانه رفته بود گربه‌ای برجست ناگه بر دکان جست از سوی دکان سویی گریخت </vt:lpstr>
      <vt:lpstr>چالش‌های‌ متن</vt:lpstr>
      <vt:lpstr>کتاب‌خانه های استفاده‌شده</vt:lpstr>
      <vt:lpstr>Plot_top_words</vt:lpstr>
      <vt:lpstr>Make_farsi_text</vt:lpstr>
      <vt:lpstr>Clean_text</vt:lpstr>
      <vt:lpstr>Process_couplet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تمرین دوم استخراج عبارات کلیدی</dc:title>
  <dc:creator>Sajjad</dc:creator>
  <cp:lastModifiedBy>Sajjad</cp:lastModifiedBy>
  <cp:revision>13</cp:revision>
  <dcterms:created xsi:type="dcterms:W3CDTF">2021-12-12T16:35:40Z</dcterms:created>
  <dcterms:modified xsi:type="dcterms:W3CDTF">2021-12-13T14:51:58Z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