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7"/>
  </p:notesMasterIdLst>
  <p:sldIdLst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5" r:id="rId23"/>
    <p:sldId id="276" r:id="rId24"/>
    <p:sldId id="278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>
        <p:scale>
          <a:sx n="63" d="100"/>
          <a:sy n="63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2T17:11:07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3504 1 24575,'12'-1'0,"0"2"0,0 0 0,18 3 0,-24-2 0,0 0 0,-1 0 0,1 0 0,-1 1 0,0-1 0,0 1 0,0 0 0,0 1 0,5 4 0,3 5 0,-1 0 0,0 0 0,-2 1 0,1 0 0,-2 1 0,0 0 0,0 1 0,-2 0 0,0 0 0,0 1 0,-2-1 0,0 1 0,2 19 0,3 25 0,-4 0 0,-1 83 0,-5-123 0,-1 77-139,-5 0-1,-4 0 1,-4-1-1,-5 0 1,-3-1-1,-5-2 1,-4-1-1,-77 161 1,58-157-18,-5-3 0,-4-1 0,-4-4 0,-4-2 0,-4-3 0,-3-3 0,-143 120 0,94-105-114,-5-6 0,-179 96 1,-297 92-1432,-25-77 1671,472-164-210,-1-7 0,-180 9 0,270-35 633,-80-7 0,6-14 3667,85 12-4488,39 5-6397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2-12T17:11:15.6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2135 0 24575,'-19'2'0,"-1"0"0,1 2 0,-25 6 0,-19 4 0,-786 92-140,763-99-162,-706 37-97,776-44 504,0 1 0,0 1 0,0 0 0,0 1 1,0 0-1,1 2 0,-26 9 0,26-8-105,-30 6 0,35-9 0,9-3 0,0 0 0,0 0 0,0 1 0,0-1 0,0 0 0,0 0 0,0 1 0,0-1 0,0 1 0,0-1 0,0 1 0,1-1 0,-1 1 0,0 0 0,0-1 0,1 1 0,-1 0 0,0-1 0,1 1 0,-1 0 0,0 0 0,1 0 0,-1 0 0,1 0 0,-1 1 0,1-1 0,0 1 0,0-1 0,0 1 0,1-1 0,-1 1 0,0-1 0,1 0 0,-1 1 0,1-1 0,-1 0 0,1 1 0,0-1 0,-1 0 0,1 0 0,2 2 0,3 5 0,2 0 0,-1-1 0,17 13 0,60 37 0,155 78 0,-228-130 0,243 107 0,-91-44 0,-144-60 0,0 1 0,-1 1 0,-1 1 0,1 0 0,-1 1 0,-1 1 0,-1 0 0,0 1 0,14 17 0,-8-8 100,1-1 1,29 24-1,14 13-1766,-51-44-5160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2BA8B-A394-4FC8-BC74-6172B375F104}" type="datetimeFigureOut">
              <a:rPr lang="en-US" smtClean="0"/>
              <a:t>12/13/2021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6681B-FA56-4783-B845-93B88315BA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7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32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  <p:sldLayoutId id="2147483664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idibo.com/books/author/%D8%AC%D8%A7%D9%85%DB%8C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bstract image">
            <a:extLst>
              <a:ext uri="{FF2B5EF4-FFF2-40B4-BE49-F238E27FC236}">
                <a16:creationId xmlns:a16="http://schemas.microsoft.com/office/drawing/2014/main" id="{6D3BA21E-E6C8-4E14-8E53-C5DF567E9D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64" name="Rectangle 59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65" name="Rectangle 61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fa-IR" sz="4400" dirty="0">
                <a:solidFill>
                  <a:schemeClr val="tx1"/>
                </a:solidFill>
                <a:cs typeface="2  Tabassom" panose="00000400000000000000" pitchFamily="2" charset="-78"/>
              </a:rPr>
              <a:t>تمرین دوم</a:t>
            </a:r>
            <a:br>
              <a:rPr lang="fa-IR" sz="4400" dirty="0">
                <a:solidFill>
                  <a:schemeClr val="tx1"/>
                </a:solidFill>
                <a:cs typeface="2  Tabassom" panose="00000400000000000000" pitchFamily="2" charset="-78"/>
              </a:rPr>
            </a:br>
            <a:r>
              <a:rPr lang="fa-IR" sz="4400" dirty="0">
                <a:solidFill>
                  <a:schemeClr val="tx1"/>
                </a:solidFill>
                <a:cs typeface="2  Tabassom" panose="00000400000000000000" pitchFamily="2" charset="-78"/>
              </a:rPr>
              <a:t>استخراج عبارات کلیدی</a:t>
            </a:r>
            <a:endParaRPr lang="en-US" sz="4400" dirty="0">
              <a:solidFill>
                <a:schemeClr val="tx1"/>
              </a:solidFill>
              <a:cs typeface="2  Tabassom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6055" y="3990546"/>
            <a:ext cx="4775075" cy="559656"/>
          </a:xfrm>
        </p:spPr>
        <p:txBody>
          <a:bodyPr>
            <a:normAutofit/>
          </a:bodyPr>
          <a:lstStyle/>
          <a:p>
            <a:r>
              <a:rPr lang="fa-IR" dirty="0">
                <a:solidFill>
                  <a:schemeClr val="tx1"/>
                </a:solidFill>
                <a:cs typeface="B Nazanin" panose="00000400000000000000" pitchFamily="2" charset="-78"/>
              </a:rPr>
              <a:t>شش دفتر مولوی</a:t>
            </a:r>
            <a:endParaRPr lang="en-US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pic>
        <p:nvPicPr>
          <p:cNvPr id="1026" name="Picture 2" descr="کتاب مثنوی معنوی اثر جلال الدین محمد بلخی(مولانا) | ایران کتاب">
            <a:extLst>
              <a:ext uri="{FF2B5EF4-FFF2-40B4-BE49-F238E27FC236}">
                <a16:creationId xmlns:a16="http://schemas.microsoft.com/office/drawing/2014/main" id="{11FF5455-8FB8-4960-9C85-941F1A750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7165" y="1095223"/>
            <a:ext cx="3230058" cy="479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6693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3792-9169-4003-B733-0188FE23B69A}"/>
              </a:ext>
            </a:extLst>
          </p:cNvPr>
          <p:cNvSpPr txBox="1"/>
          <p:nvPr/>
        </p:nvSpPr>
        <p:spPr>
          <a:xfrm>
            <a:off x="570960" y="2803610"/>
            <a:ext cx="2312479" cy="127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fa-IR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تکه کد مقابل دفاتر را به تابع مسئول تمییز کردن ابیات می‌دهد  و در یک لیست ابیات تمییز شده را ذخیره می‌کند.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r="9091" b="7619"/>
          <a:stretch/>
        </p:blipFill>
        <p:spPr>
          <a:xfrm>
            <a:off x="4049422" y="1407552"/>
            <a:ext cx="7237877" cy="4071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FB06D3-6152-4A0F-831D-BB58E363B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9566" y="1598434"/>
            <a:ext cx="7404481" cy="368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0784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3792-9169-4003-B733-0188FE23B69A}"/>
              </a:ext>
            </a:extLst>
          </p:cNvPr>
          <p:cNvSpPr txBox="1"/>
          <p:nvPr/>
        </p:nvSpPr>
        <p:spPr>
          <a:xfrm>
            <a:off x="410122" y="2684089"/>
            <a:ext cx="2588682" cy="16528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در این یک تابع کاربر اسپارک تعریف شده تا یک ستون شامل ابیات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tokenized</a:t>
            </a:r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 شده با کتابخانه‌ی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parsivar</a:t>
            </a:r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 را ذخیره کند.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r="9091" b="7619"/>
          <a:stretch/>
        </p:blipFill>
        <p:spPr>
          <a:xfrm>
            <a:off x="4049422" y="1407552"/>
            <a:ext cx="7237877" cy="4071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3152F6-F626-462C-B23D-061FD4D79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22" y="2509025"/>
            <a:ext cx="7237877" cy="182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39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26C4D022-E2BC-435F-9CDB-44DC57C07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26CAD6-45B1-4A85-A196-E722067B1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3480" y="0"/>
            <a:ext cx="652547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0936D5-2DCE-48A4-93BC-BA7861B4E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81848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152F6-F626-462C-B23D-061FD4D79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03" y="1183907"/>
            <a:ext cx="5308211" cy="1588168"/>
          </a:xfrm>
          <a:prstGeom prst="rect">
            <a:avLst/>
          </a:prstGeom>
        </p:spPr>
      </p:pic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r="9091" b="7619"/>
          <a:stretch/>
        </p:blipFill>
        <p:spPr>
          <a:xfrm>
            <a:off x="194402" y="3233810"/>
            <a:ext cx="5308211" cy="29858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593792-9169-4003-B733-0188FE23B69A}"/>
              </a:ext>
            </a:extLst>
          </p:cNvPr>
          <p:cNvSpPr txBox="1"/>
          <p:nvPr/>
        </p:nvSpPr>
        <p:spPr>
          <a:xfrm>
            <a:off x="6303581" y="1689234"/>
            <a:ext cx="5245269" cy="393192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justLow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در ادامه ی این کد سعی داشتم که با استفاده از روشی مشابه آنچه برای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tokenize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کردن ابیات با استفاده از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spark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انجام شده، عملیات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pos tagging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را بر روی ابیات انجام دهم، زیرا انجام این پردازش به صورت معمول نزدیک به ۱۱ ساعت به طول می‌انجامید.</a:t>
            </a:r>
          </a:p>
          <a:p>
            <a:pPr algn="justLow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اما چون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wrapper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نوشته شده در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parsivar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از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pointer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استفاده می‌کرد، قابل استفاده در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pyspark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نبود.</a:t>
            </a:r>
          </a:p>
          <a:p>
            <a:pPr algn="justLow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در نتیجه پس از مطالعه زیاد نتیجه گرفتم به سراغ مدل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Stanford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نوشته شده به نام </a:t>
            </a:r>
            <a:r>
              <a:rPr lang="en-US" sz="2400" dirty="0">
                <a:solidFill>
                  <a:schemeClr val="bg1"/>
                </a:solidFill>
                <a:cs typeface="B Nazanin" panose="00000400000000000000" pitchFamily="2" charset="-78"/>
              </a:rPr>
              <a:t>stanza</a:t>
            </a:r>
            <a:r>
              <a:rPr lang="fa-IR" sz="2400" dirty="0">
                <a:solidFill>
                  <a:schemeClr val="bg1"/>
                </a:solidFill>
                <a:cs typeface="B Nazanin" panose="00000400000000000000" pitchFamily="2" charset="-78"/>
              </a:rPr>
              <a:t> بروم که از زبان فارسی نیز به خوبی پشتیبانی می‌کند. </a:t>
            </a:r>
            <a:endParaRPr lang="en-US" sz="2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463910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3792-9169-4003-B733-0188FE23B69A}"/>
              </a:ext>
            </a:extLst>
          </p:cNvPr>
          <p:cNvSpPr txBox="1"/>
          <p:nvPr/>
        </p:nvSpPr>
        <p:spPr>
          <a:xfrm>
            <a:off x="352440" y="2684089"/>
            <a:ext cx="2749520" cy="1782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یک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pipeline</a:t>
            </a:r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 سنتی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nlp</a:t>
            </a:r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 را کانفیگ کرده ام تا به ترتیب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tokenize</a:t>
            </a:r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 ،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multi word tokenize</a:t>
            </a:r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 و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pos tagging</a:t>
            </a:r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 انجام شود.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r="9091" b="7619"/>
          <a:stretch/>
        </p:blipFill>
        <p:spPr>
          <a:xfrm>
            <a:off x="4049422" y="1407552"/>
            <a:ext cx="7237877" cy="4071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4E51ED0-F85B-4A3E-8E97-4438C79FA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21" y="1944224"/>
            <a:ext cx="7237877" cy="296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907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3792-9169-4003-B733-0188FE23B69A}"/>
              </a:ext>
            </a:extLst>
          </p:cNvPr>
          <p:cNvSpPr txBox="1"/>
          <p:nvPr/>
        </p:nvSpPr>
        <p:spPr>
          <a:xfrm>
            <a:off x="352440" y="2684089"/>
            <a:ext cx="2749520" cy="1782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یک کلاس نوشته شده تا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document</a:t>
            </a:r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 های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pos tag</a:t>
            </a:r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 شده را در آن ذخیره کنم.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r="9091" b="7619"/>
          <a:stretch/>
        </p:blipFill>
        <p:spPr>
          <a:xfrm>
            <a:off x="4049422" y="1407552"/>
            <a:ext cx="7237877" cy="4071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72D006-7117-4F55-A256-A9C13393E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914" y="1838201"/>
            <a:ext cx="7282892" cy="321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88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3792-9169-4003-B733-0188FE23B69A}"/>
              </a:ext>
            </a:extLst>
          </p:cNvPr>
          <p:cNvSpPr txBox="1"/>
          <p:nvPr/>
        </p:nvSpPr>
        <p:spPr>
          <a:xfrm>
            <a:off x="352440" y="2684089"/>
            <a:ext cx="2749520" cy="1782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یک کلاس نوشته شده تا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document</a:t>
            </a:r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 های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pos tag</a:t>
            </a:r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 شده را در آن ذخیره کنم.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r="9091" b="7619"/>
          <a:stretch/>
        </p:blipFill>
        <p:spPr>
          <a:xfrm>
            <a:off x="4049422" y="1407552"/>
            <a:ext cx="7237877" cy="40713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72D006-7117-4F55-A256-A9C13393E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6914" y="1838201"/>
            <a:ext cx="7282892" cy="321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174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3792-9169-4003-B733-0188FE23B69A}"/>
              </a:ext>
            </a:extLst>
          </p:cNvPr>
          <p:cNvSpPr txBox="1"/>
          <p:nvPr/>
        </p:nvSpPr>
        <p:spPr>
          <a:xfrm>
            <a:off x="352440" y="2684089"/>
            <a:ext cx="2749520" cy="1782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fa-IR" sz="20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کلاس مقابل توابع ساده ای نظیر پیدا کردن فعل، اسم و صفت های رایج در مثنوی را انجام می‌دهد.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r="9091" b="7619"/>
          <a:stretch/>
        </p:blipFill>
        <p:spPr>
          <a:xfrm>
            <a:off x="4049422" y="1407552"/>
            <a:ext cx="7237877" cy="4071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538167-9695-41B0-AB6E-D574D1A55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22" y="1921793"/>
            <a:ext cx="7237877" cy="301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17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9">
            <a:extLst>
              <a:ext uri="{FF2B5EF4-FFF2-40B4-BE49-F238E27FC236}">
                <a16:creationId xmlns:a16="http://schemas.microsoft.com/office/drawing/2014/main" id="{78632963-757B-40C2-BB84-FC6107A54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b="9091"/>
          <a:stretch/>
        </p:blipFill>
        <p:spPr>
          <a:xfrm>
            <a:off x="20" y="-1"/>
            <a:ext cx="12191980" cy="6857999"/>
          </a:xfrm>
          <a:prstGeom prst="rect">
            <a:avLst/>
          </a:prstGeom>
        </p:spPr>
      </p:pic>
      <p:sp>
        <p:nvSpPr>
          <p:cNvPr id="36" name="Rectangle 31">
            <a:extLst>
              <a:ext uri="{FF2B5EF4-FFF2-40B4-BE49-F238E27FC236}">
                <a16:creationId xmlns:a16="http://schemas.microsoft.com/office/drawing/2014/main" id="{2853AE55-7E35-44B0-89F1-3F52B262A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39709" y="253548"/>
            <a:ext cx="5612193" cy="6361598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C4BE4D-4B50-4F51-9F85-4B5D60B02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7542" y="407588"/>
            <a:ext cx="5299768" cy="6022878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3792-9169-4003-B733-0188FE23B69A}"/>
              </a:ext>
            </a:extLst>
          </p:cNvPr>
          <p:cNvSpPr txBox="1"/>
          <p:nvPr/>
        </p:nvSpPr>
        <p:spPr>
          <a:xfrm>
            <a:off x="6846137" y="2538920"/>
            <a:ext cx="4602152" cy="3480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fa-IR" sz="2800" b="1" dirty="0">
                <a:cs typeface="B Nazanin" panose="00000400000000000000" pitchFamily="2" charset="-78"/>
              </a:rPr>
              <a:t>اطلاعات کلی در مورد دیتاست شش دفتر مولوی</a:t>
            </a:r>
            <a:endParaRPr lang="en-US" sz="2800" b="1" dirty="0">
              <a:cs typeface="B Nazanin" panose="000004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B4D51-2B8B-48D5-8244-3EB08BC9D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03" y="4185744"/>
            <a:ext cx="9658836" cy="2550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58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2DC4AA0A-D9C3-4A0B-990D-1BCB0022A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7" y="0"/>
            <a:ext cx="1219386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593616" y="641059"/>
            <a:ext cx="5283925" cy="2972208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370878C7-7719-40BD-AA97-751A85670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rgbClr val="425C4A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D9D3865-C494-4C4A-8495-8245E9054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78EE79F-FCAA-4CF9-9746-730B51FC4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4634895"/>
            <a:ext cx="0" cy="1152689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1593792-9169-4003-B733-0188FE23B69A}"/>
              </a:ext>
            </a:extLst>
          </p:cNvPr>
          <p:cNvSpPr txBox="1"/>
          <p:nvPr/>
        </p:nvSpPr>
        <p:spPr>
          <a:xfrm>
            <a:off x="6256866" y="4495894"/>
            <a:ext cx="4978899" cy="1444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cap="all" spc="-100" dirty="0">
                <a:solidFill>
                  <a:srgbClr val="FFFFFF"/>
                </a:solidFill>
                <a:cs typeface="B Nazanin" panose="00000400000000000000" pitchFamily="2" charset="-78"/>
              </a:rPr>
              <a:t>Topic Modeling</a:t>
            </a:r>
            <a:r>
              <a:rPr lang="fa-IR" sz="2400" cap="all" spc="-100" dirty="0">
                <a:solidFill>
                  <a:srgbClr val="FFFFFF"/>
                </a:solidFill>
                <a:cs typeface="B Nazanin" panose="00000400000000000000" pitchFamily="2" charset="-78"/>
              </a:rPr>
              <a:t> انجام شده در </a:t>
            </a:r>
            <a:r>
              <a:rPr lang="en-US" sz="2400" cap="all" spc="-100" dirty="0">
                <a:solidFill>
                  <a:srgbClr val="FFFFFF"/>
                </a:solidFill>
                <a:cs typeface="B Nazanin" panose="00000400000000000000" pitchFamily="2" charset="-78"/>
              </a:rPr>
              <a:t>LDA</a:t>
            </a:r>
            <a:endParaRPr lang="fa-IR" sz="2400" cap="all" spc="-100" dirty="0">
              <a:solidFill>
                <a:srgbClr val="FFFFFF"/>
              </a:solidFill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fa-IR" sz="2400" cap="all" spc="-100" dirty="0">
                <a:solidFill>
                  <a:srgbClr val="FFFFFF"/>
                </a:solidFill>
                <a:cs typeface="B Nazanin" panose="00000400000000000000" pitchFamily="2" charset="-78"/>
              </a:rPr>
              <a:t>نتایج صفحه بعد</a:t>
            </a:r>
            <a:endParaRPr lang="en-US" sz="2400" cap="all" spc="-100" dirty="0">
              <a:solidFill>
                <a:srgbClr val="FFFFFF"/>
              </a:solidFill>
              <a:cs typeface="B Nazanin" panose="00000400000000000000" pitchFamily="2" charset="-7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CE94E1-814C-4F63-BE98-99DE496F2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84" y="1446548"/>
            <a:ext cx="4610550" cy="23974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8A96BB-DEF9-4815-A6FE-AC66D9BAF6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768" y="1582192"/>
            <a:ext cx="5140554" cy="226184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234B1459-611F-4938-99A7-428C27A0ABD1}"/>
              </a:ext>
            </a:extLst>
          </p:cNvPr>
          <p:cNvSpPr txBox="1"/>
          <p:nvPr/>
        </p:nvSpPr>
        <p:spPr>
          <a:xfrm>
            <a:off x="816684" y="4488880"/>
            <a:ext cx="4978899" cy="14447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 rtl="1"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2400" cap="all" spc="-100" dirty="0">
                <a:solidFill>
                  <a:srgbClr val="FFFFFF"/>
                </a:solidFill>
                <a:cs typeface="B Nazanin" panose="00000400000000000000" pitchFamily="2" charset="-78"/>
              </a:rPr>
              <a:t>Topic Modeling</a:t>
            </a:r>
            <a:r>
              <a:rPr lang="fa-IR" sz="2400" cap="all" spc="-100" dirty="0">
                <a:solidFill>
                  <a:srgbClr val="FFFFFF"/>
                </a:solidFill>
                <a:cs typeface="B Nazanin" panose="00000400000000000000" pitchFamily="2" charset="-78"/>
              </a:rPr>
              <a:t> انجام شده در </a:t>
            </a:r>
            <a:r>
              <a:rPr lang="en-US" sz="2400" cap="all" spc="-100" dirty="0">
                <a:solidFill>
                  <a:srgbClr val="FFFFFF"/>
                </a:solidFill>
                <a:cs typeface="B Nazanin" panose="00000400000000000000" pitchFamily="2" charset="-78"/>
              </a:rPr>
              <a:t>NMF</a:t>
            </a:r>
            <a:endParaRPr lang="fa-IR" sz="2400" cap="all" spc="-100" dirty="0">
              <a:solidFill>
                <a:srgbClr val="FFFFFF"/>
              </a:solidFill>
              <a:cs typeface="B Nazanin" panose="00000400000000000000" pitchFamily="2" charset="-78"/>
            </a:endParaRPr>
          </a:p>
          <a:p>
            <a:pPr algn="r" rtl="1"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fa-IR" sz="2400" cap="all" spc="-100" dirty="0">
                <a:solidFill>
                  <a:srgbClr val="FFFFFF"/>
                </a:solidFill>
                <a:cs typeface="B Nazanin" panose="00000400000000000000" pitchFamily="2" charset="-78"/>
              </a:rPr>
              <a:t>نتایج صفحه بعد</a:t>
            </a:r>
            <a:endParaRPr lang="en-US" sz="2400" cap="all" spc="-100" dirty="0">
              <a:solidFill>
                <a:srgbClr val="FFFFFF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263206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75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Rectangle 77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035" name="Rectangle 79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036" name="Rectangle 81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AAE40DA-1F5A-4A1A-89CA-2BC620DCD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119FEC4D-C723-4EBF-887C-299678BB9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16981" y="784108"/>
            <a:ext cx="9358037" cy="5474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643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>
        <p:nvSpPr>
          <p:cNvPr id="29" name="Rectangle 22">
            <a:extLst>
              <a:ext uri="{FF2B5EF4-FFF2-40B4-BE49-F238E27FC236}">
                <a16:creationId xmlns:a16="http://schemas.microsoft.com/office/drawing/2014/main" id="{F5380E9A-163E-4576-BCDD-0A450B7E9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9943" y="237744"/>
            <a:ext cx="7652977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Rectangle 24">
            <a:extLst>
              <a:ext uri="{FF2B5EF4-FFF2-40B4-BE49-F238E27FC236}">
                <a16:creationId xmlns:a16="http://schemas.microsoft.com/office/drawing/2014/main" id="{88DDEF77-9746-4D83-91F9-442A2487E6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1710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8581" y="1682496"/>
            <a:ext cx="6718433" cy="1746504"/>
          </a:xfrm>
        </p:spPr>
        <p:txBody>
          <a:bodyPr>
            <a:normAutofit/>
          </a:bodyPr>
          <a:lstStyle/>
          <a:p>
            <a:pPr algn="r" rtl="1"/>
            <a:r>
              <a:rPr lang="fa-IR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درباره‌ی متن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cs typeface="2  Tabassom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3792-9169-4003-B733-0188FE23B69A}"/>
              </a:ext>
            </a:extLst>
          </p:cNvPr>
          <p:cNvSpPr txBox="1"/>
          <p:nvPr/>
        </p:nvSpPr>
        <p:spPr>
          <a:xfrm>
            <a:off x="5108895" y="3345110"/>
            <a:ext cx="524294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Low" rtl="1"/>
            <a:r>
              <a:rPr lang="fa-IR" b="0" i="0" dirty="0">
                <a:solidFill>
                  <a:srgbClr val="333333"/>
                </a:solidFill>
                <a:effectLst/>
                <a:latin typeface="iranyekan"/>
                <a:cs typeface="B Nazanin" panose="00000400000000000000" pitchFamily="2" charset="-78"/>
              </a:rPr>
              <a:t>مثنوی معنوی یکی از مهم‌ترین آثار عرفانی و ادبی قرن هفتم هجری شمسی است که  برخی به آن لقب مصحف ثانی داده‌اند. گویی مثنوی قرآن دوم ماست. عبدالرحمن </a:t>
            </a:r>
            <a:r>
              <a:rPr lang="fa-IR" b="0" i="0" u="none" strike="noStrike" dirty="0">
                <a:solidFill>
                  <a:srgbClr val="5D5D5D"/>
                </a:solidFill>
                <a:effectLst/>
                <a:latin typeface="iranyekan"/>
                <a:cs typeface="B Nazanin" panose="00000400000000000000" pitchFamily="2" charset="-78"/>
                <a:hlinkClick r:id="rId3"/>
              </a:rPr>
              <a:t>جامی </a:t>
            </a:r>
            <a:r>
              <a:rPr lang="fa-IR" b="0" i="0" dirty="0">
                <a:solidFill>
                  <a:srgbClr val="333333"/>
                </a:solidFill>
                <a:effectLst/>
                <a:latin typeface="iranyekan"/>
                <a:cs typeface="B Nazanin" panose="00000400000000000000" pitchFamily="2" charset="-78"/>
              </a:rPr>
              <a:t>در توصیف این اثر عرفانی ارزشمند  آن را قرآن در زبان فارسی نامیده و جلال‌الدین همایی شاعر و نویسنده معاصر ایرانی نیز آن را هم‌ سروده‌های گاتا و عهد جدید دانسته است. بسیاری از اهل طریقت، مثنوی معنوی را کتابی برای دستیابی به حقیقت می‌دانند.</a:t>
            </a:r>
            <a:endParaRPr lang="en-US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16010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AE40DA-1F5A-4A1A-89CA-2BC620DCD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0BB9DB-A301-4842-A792-2010A4D52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2115" y="747718"/>
            <a:ext cx="9127769" cy="5362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3902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ectangle 105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66A413F7-FFE1-42E7-8C6C-E9CCC477F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CE0B0FD-3413-40CC-A7D8-6A5058608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0C4C044-5B1C-40C8-8C7B-AA5E6D879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0163F5F-1439-4827-8F7A-B08BDDEFB9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BA677414-C3D2-4430-876D-9092D633F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9181D20-1D81-447D-9854-10DDB10D54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A4E4267-CAF0-4C38-8DC6-CD3B1A9F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EE3ACC5-126D-4BA4-8B45-7F0B5B839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384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330200" sx="85000" sy="85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B2868F7-FE10-4289-A5BD-90763C7A2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43191" y="828878"/>
            <a:ext cx="5087521" cy="2861731"/>
          </a:xfrm>
          <a:prstGeom prst="rect">
            <a:avLst/>
          </a:prstGeom>
        </p:spPr>
      </p:pic>
      <p:sp>
        <p:nvSpPr>
          <p:cNvPr id="125" name="Rectangle 124">
            <a:extLst>
              <a:ext uri="{FF2B5EF4-FFF2-40B4-BE49-F238E27FC236}">
                <a16:creationId xmlns:a16="http://schemas.microsoft.com/office/drawing/2014/main" id="{BD94142C-10EE-487C-A327-404FDF358F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501" y="4212709"/>
            <a:ext cx="10905302" cy="19970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F7FAC2D-7A74-4939-A917-A1A5AF935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3348" y="4379135"/>
            <a:ext cx="10579608" cy="1664208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3792-9169-4003-B733-0188FE23B69A}"/>
              </a:ext>
            </a:extLst>
          </p:cNvPr>
          <p:cNvSpPr txBox="1"/>
          <p:nvPr/>
        </p:nvSpPr>
        <p:spPr>
          <a:xfrm>
            <a:off x="911695" y="4734507"/>
            <a:ext cx="10366743" cy="1054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rtl="1">
              <a:lnSpc>
                <a:spcPct val="83000"/>
              </a:lnSpc>
              <a:spcBef>
                <a:spcPct val="0"/>
              </a:spcBef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en-US" sz="3700" cap="all" spc="-100" dirty="0" err="1">
                <a:solidFill>
                  <a:schemeClr val="bg1"/>
                </a:solidFill>
                <a:latin typeface="+mj-lt"/>
                <a:cs typeface="B Nazanin" panose="00000400000000000000" pitchFamily="2" charset="-78"/>
              </a:rPr>
              <a:t>اسلاید</a:t>
            </a:r>
            <a:r>
              <a:rPr lang="en-US" sz="3700" cap="all" spc="-100" dirty="0">
                <a:solidFill>
                  <a:schemeClr val="bg1"/>
                </a:solidFill>
                <a:latin typeface="+mj-lt"/>
                <a:cs typeface="B Nazanin" panose="00000400000000000000" pitchFamily="2" charset="-78"/>
              </a:rPr>
              <a:t> </a:t>
            </a:r>
            <a:r>
              <a:rPr lang="en-US" sz="3700" cap="all" spc="-100" dirty="0" err="1">
                <a:solidFill>
                  <a:schemeClr val="bg1"/>
                </a:solidFill>
                <a:latin typeface="+mj-lt"/>
                <a:cs typeface="B Nazanin" panose="00000400000000000000" pitchFamily="2" charset="-78"/>
              </a:rPr>
              <a:t>بعد</a:t>
            </a:r>
            <a:r>
              <a:rPr lang="en-US" sz="3700" cap="all" spc="-100" dirty="0">
                <a:solidFill>
                  <a:schemeClr val="bg1"/>
                </a:solidFill>
                <a:latin typeface="+mj-lt"/>
                <a:cs typeface="B Nazanin" panose="00000400000000000000" pitchFamily="2" charset="-78"/>
              </a:rPr>
              <a:t> </a:t>
            </a:r>
            <a:r>
              <a:rPr lang="en-US" sz="3700" cap="all" spc="-100" dirty="0" err="1">
                <a:solidFill>
                  <a:schemeClr val="bg1"/>
                </a:solidFill>
                <a:latin typeface="+mj-lt"/>
                <a:cs typeface="B Nazanin" panose="00000400000000000000" pitchFamily="2" charset="-78"/>
              </a:rPr>
              <a:t>فراوانی</a:t>
            </a:r>
            <a:r>
              <a:rPr lang="en-US" sz="3700" cap="all" spc="-100" dirty="0">
                <a:solidFill>
                  <a:schemeClr val="bg1"/>
                </a:solidFill>
                <a:latin typeface="+mj-lt"/>
                <a:cs typeface="B Nazanin" panose="00000400000000000000" pitchFamily="2" charset="-78"/>
              </a:rPr>
              <a:t> </a:t>
            </a:r>
            <a:r>
              <a:rPr lang="en-US" sz="3700" cap="all" spc="-100" dirty="0" err="1">
                <a:solidFill>
                  <a:schemeClr val="bg1"/>
                </a:solidFill>
                <a:latin typeface="+mj-lt"/>
                <a:cs typeface="B Nazanin" panose="00000400000000000000" pitchFamily="2" charset="-78"/>
              </a:rPr>
              <a:t>کلمات</a:t>
            </a:r>
            <a:r>
              <a:rPr lang="en-US" sz="3700" cap="all" spc="-100" dirty="0">
                <a:solidFill>
                  <a:schemeClr val="bg1"/>
                </a:solidFill>
                <a:latin typeface="+mj-lt"/>
                <a:cs typeface="B Nazanin" panose="00000400000000000000" pitchFamily="2" charset="-78"/>
              </a:rPr>
              <a:t> </a:t>
            </a:r>
            <a:r>
              <a:rPr lang="en-US" sz="3700" cap="all" spc="-100" dirty="0" err="1">
                <a:solidFill>
                  <a:schemeClr val="bg1"/>
                </a:solidFill>
                <a:latin typeface="+mj-lt"/>
                <a:cs typeface="B Nazanin" panose="00000400000000000000" pitchFamily="2" charset="-78"/>
              </a:rPr>
              <a:t>رایج</a:t>
            </a:r>
            <a:r>
              <a:rPr lang="en-US" sz="3700" cap="all" spc="-100" dirty="0">
                <a:solidFill>
                  <a:schemeClr val="bg1"/>
                </a:solidFill>
                <a:latin typeface="+mj-lt"/>
                <a:cs typeface="B Nazanin" panose="00000400000000000000" pitchFamily="2" charset="-78"/>
              </a:rPr>
              <a:t> </a:t>
            </a:r>
            <a:r>
              <a:rPr lang="en-US" sz="3700" cap="all" spc="-100" dirty="0" err="1">
                <a:solidFill>
                  <a:schemeClr val="bg1"/>
                </a:solidFill>
                <a:latin typeface="+mj-lt"/>
                <a:cs typeface="B Nazanin" panose="00000400000000000000" pitchFamily="2" charset="-78"/>
              </a:rPr>
              <a:t>مورد</a:t>
            </a:r>
            <a:r>
              <a:rPr lang="en-US" sz="3700" cap="all" spc="-100" dirty="0">
                <a:solidFill>
                  <a:schemeClr val="bg1"/>
                </a:solidFill>
                <a:latin typeface="+mj-lt"/>
                <a:cs typeface="B Nazanin" panose="00000400000000000000" pitchFamily="2" charset="-78"/>
              </a:rPr>
              <a:t> </a:t>
            </a:r>
            <a:r>
              <a:rPr lang="en-US" sz="3700" cap="all" spc="-100" dirty="0" err="1">
                <a:solidFill>
                  <a:schemeClr val="bg1"/>
                </a:solidFill>
                <a:latin typeface="+mj-lt"/>
                <a:cs typeface="B Nazanin" panose="00000400000000000000" pitchFamily="2" charset="-78"/>
              </a:rPr>
              <a:t>استفاده</a:t>
            </a:r>
            <a:r>
              <a:rPr lang="en-US" sz="3700" cap="all" spc="-100" dirty="0">
                <a:solidFill>
                  <a:schemeClr val="bg1"/>
                </a:solidFill>
                <a:latin typeface="+mj-lt"/>
                <a:cs typeface="B Nazanin" panose="00000400000000000000" pitchFamily="2" charset="-78"/>
              </a:rPr>
              <a:t> </a:t>
            </a:r>
            <a:r>
              <a:rPr lang="en-US" sz="3700" cap="all" spc="-100" dirty="0" err="1">
                <a:solidFill>
                  <a:schemeClr val="bg1"/>
                </a:solidFill>
                <a:latin typeface="+mj-lt"/>
                <a:cs typeface="B Nazanin" panose="00000400000000000000" pitchFamily="2" charset="-78"/>
              </a:rPr>
              <a:t>به</a:t>
            </a:r>
            <a:r>
              <a:rPr lang="en-US" sz="3700" cap="all" spc="-100" dirty="0">
                <a:solidFill>
                  <a:schemeClr val="bg1"/>
                </a:solidFill>
                <a:latin typeface="+mj-lt"/>
                <a:cs typeface="B Nazanin" panose="00000400000000000000" pitchFamily="2" charset="-78"/>
              </a:rPr>
              <a:t> </a:t>
            </a:r>
            <a:r>
              <a:rPr lang="en-US" sz="3700" cap="all" spc="-100" dirty="0" err="1">
                <a:solidFill>
                  <a:schemeClr val="bg1"/>
                </a:solidFill>
                <a:latin typeface="+mj-lt"/>
                <a:cs typeface="B Nazanin" panose="00000400000000000000" pitchFamily="2" charset="-78"/>
              </a:rPr>
              <a:t>تفکیک</a:t>
            </a:r>
            <a:r>
              <a:rPr lang="en-US" sz="3700" cap="all" spc="-100" dirty="0">
                <a:solidFill>
                  <a:schemeClr val="bg1"/>
                </a:solidFill>
                <a:latin typeface="+mj-lt"/>
                <a:cs typeface="B Nazanin" panose="00000400000000000000" pitchFamily="2" charset="-78"/>
              </a:rPr>
              <a:t> </a:t>
            </a:r>
            <a:r>
              <a:rPr lang="en-US" sz="3700" cap="all" spc="-100" dirty="0" err="1">
                <a:solidFill>
                  <a:schemeClr val="bg1"/>
                </a:solidFill>
                <a:latin typeface="+mj-lt"/>
                <a:cs typeface="B Nazanin" panose="00000400000000000000" pitchFamily="2" charset="-78"/>
              </a:rPr>
              <a:t>شش</a:t>
            </a:r>
            <a:r>
              <a:rPr lang="en-US" sz="3700" cap="all" spc="-100" dirty="0">
                <a:solidFill>
                  <a:schemeClr val="bg1"/>
                </a:solidFill>
                <a:latin typeface="+mj-lt"/>
                <a:cs typeface="B Nazanin" panose="00000400000000000000" pitchFamily="2" charset="-78"/>
              </a:rPr>
              <a:t> </a:t>
            </a:r>
            <a:r>
              <a:rPr lang="en-US" sz="3700" cap="all" spc="-100" dirty="0" err="1">
                <a:solidFill>
                  <a:schemeClr val="bg1"/>
                </a:solidFill>
                <a:latin typeface="+mj-lt"/>
                <a:cs typeface="B Nazanin" panose="00000400000000000000" pitchFamily="2" charset="-78"/>
              </a:rPr>
              <a:t>دفتر</a:t>
            </a:r>
            <a:r>
              <a:rPr lang="en-US" sz="3700" cap="all" spc="-100" dirty="0">
                <a:solidFill>
                  <a:schemeClr val="bg1"/>
                </a:solidFill>
                <a:latin typeface="+mj-lt"/>
                <a:cs typeface="B Nazanin" panose="00000400000000000000" pitchFamily="2" charset="-78"/>
              </a:rPr>
              <a:t> </a:t>
            </a:r>
            <a:r>
              <a:rPr lang="en-US" sz="3700" cap="all" spc="-100" dirty="0" err="1">
                <a:solidFill>
                  <a:schemeClr val="bg1"/>
                </a:solidFill>
                <a:latin typeface="+mj-lt"/>
                <a:cs typeface="B Nazanin" panose="00000400000000000000" pitchFamily="2" charset="-78"/>
              </a:rPr>
              <a:t>را</a:t>
            </a:r>
            <a:r>
              <a:rPr lang="en-US" sz="3700" cap="all" spc="-100" dirty="0">
                <a:solidFill>
                  <a:schemeClr val="bg1"/>
                </a:solidFill>
                <a:latin typeface="+mj-lt"/>
                <a:cs typeface="B Nazanin" panose="00000400000000000000" pitchFamily="2" charset="-78"/>
              </a:rPr>
              <a:t> </a:t>
            </a:r>
            <a:r>
              <a:rPr lang="en-US" sz="3700" cap="all" spc="-100" dirty="0" err="1">
                <a:solidFill>
                  <a:schemeClr val="bg1"/>
                </a:solidFill>
                <a:latin typeface="+mj-lt"/>
                <a:cs typeface="B Nazanin" panose="00000400000000000000" pitchFamily="2" charset="-78"/>
              </a:rPr>
              <a:t>نشان</a:t>
            </a:r>
            <a:r>
              <a:rPr lang="en-US" sz="3700" cap="all" spc="-100" dirty="0">
                <a:solidFill>
                  <a:schemeClr val="bg1"/>
                </a:solidFill>
                <a:latin typeface="+mj-lt"/>
                <a:cs typeface="B Nazanin" panose="00000400000000000000" pitchFamily="2" charset="-78"/>
              </a:rPr>
              <a:t> </a:t>
            </a:r>
            <a:r>
              <a:rPr lang="en-US" sz="3700" cap="all" spc="-100" dirty="0" err="1">
                <a:solidFill>
                  <a:schemeClr val="bg1"/>
                </a:solidFill>
                <a:latin typeface="+mj-lt"/>
                <a:cs typeface="B Nazanin" panose="00000400000000000000" pitchFamily="2" charset="-78"/>
              </a:rPr>
              <a:t>می‌دهد</a:t>
            </a:r>
            <a:r>
              <a:rPr lang="en-US" sz="3700" cap="all" spc="-100" dirty="0">
                <a:solidFill>
                  <a:schemeClr val="bg1"/>
                </a:solidFill>
                <a:latin typeface="+mj-lt"/>
                <a:cs typeface="B Nazanin" panose="00000400000000000000" pitchFamily="2" charset="-78"/>
              </a:rPr>
              <a:t>.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FEF09B21-45A0-42EE-9BDC-C4E0932EA6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52456" y="1386165"/>
            <a:ext cx="0" cy="1747157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2A9D9E7-7AA2-4114-9772-B29A595E3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172" y="922366"/>
            <a:ext cx="7746631" cy="296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7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95000"/>
              </a:schemeClr>
              <a:schemeClr val="bg1">
                <a:shade val="92000"/>
                <a:satMod val="115000"/>
              </a:schemeClr>
            </a:duotone>
          </a:blip>
          <a:tile tx="0" ty="0" sx="60000" sy="6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1E94681D-2A4C-4A8D-B9B5-31D440D03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EC7E010-C712-408D-9787-0842AFC9F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503FCEF-A9BA-4991-9220-E36615FB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A069235B-22DB-4231-8291-D64DA2CDE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AE40DA-1F5A-4A1A-89CA-2BC620DCD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4EED259-4091-4BEB-81B1-9C5DE46D7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561" y="723900"/>
            <a:ext cx="8520877" cy="5654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3011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1419E3D9-C5FB-41A9-B6D2-DFB210BB62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67909BF-1DF7-4ACE-8F58-6CF719BB2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9E8BEDB-0BBC-4F21-9CFB-8530D664C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51D6D676-6F2F-4446-9935-2D8D03821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9BAEA2B-9C25-4B43-8C9A-A9D0C3E9B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1FC5F3A-7F1A-4EE8-A913-C8E96ACC3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420551B3-B4DA-48EE-988C-4FAEAEB5C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bstract image">
            <a:extLst>
              <a:ext uri="{FF2B5EF4-FFF2-40B4-BE49-F238E27FC236}">
                <a16:creationId xmlns:a16="http://schemas.microsoft.com/office/drawing/2014/main" id="{046FBE08-EC74-4C8B-A3FF-07B8BE4BE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" y="10"/>
            <a:ext cx="12191979" cy="6857990"/>
          </a:xfrm>
          <a:prstGeom prst="rect">
            <a:avLst/>
          </a:prstGeom>
        </p:spPr>
      </p:pic>
      <p:sp useBgFill="1">
        <p:nvSpPr>
          <p:cNvPr id="72" name="Rectangle 71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06A6D-B8E4-4A63-B5A7-F4D8F376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528" y="3266970"/>
            <a:ext cx="2638944" cy="259080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r"/>
            <a:r>
              <a:rPr lang="fa-IR" sz="1800" b="0" i="0" dirty="0">
                <a:solidFill>
                  <a:srgbClr val="000000"/>
                </a:solidFill>
                <a:effectLst/>
                <a:latin typeface="Vazir"/>
                <a:cs typeface="B Nazanin" panose="00000400000000000000" pitchFamily="2" charset="-78"/>
              </a:rPr>
              <a:t>بود بقالی و وی را طوطیی</a:t>
            </a:r>
            <a:br>
              <a:rPr lang="fa-IR" sz="1800" b="0" i="0" dirty="0">
                <a:solidFill>
                  <a:srgbClr val="000000"/>
                </a:solidFill>
                <a:effectLst/>
                <a:latin typeface="Vazir"/>
                <a:cs typeface="B Nazanin" panose="00000400000000000000" pitchFamily="2" charset="-78"/>
              </a:rPr>
            </a:br>
            <a:r>
              <a:rPr lang="fa-IR" sz="1800" b="0" i="0" dirty="0">
                <a:solidFill>
                  <a:srgbClr val="000000"/>
                </a:solidFill>
                <a:effectLst/>
                <a:latin typeface="Vazir"/>
                <a:cs typeface="B Nazanin" panose="00000400000000000000" pitchFamily="2" charset="-78"/>
              </a:rPr>
              <a:t>بر دکان بودی نگهبان دکان</a:t>
            </a:r>
            <a:br>
              <a:rPr lang="fa-IR" sz="1800" b="0" i="0" dirty="0">
                <a:solidFill>
                  <a:srgbClr val="000000"/>
                </a:solidFill>
                <a:effectLst/>
                <a:latin typeface="Vazir"/>
                <a:cs typeface="B Nazanin" panose="00000400000000000000" pitchFamily="2" charset="-78"/>
              </a:rPr>
            </a:br>
            <a:r>
              <a:rPr lang="fa-IR" sz="1800" b="0" i="0" dirty="0">
                <a:solidFill>
                  <a:srgbClr val="000000"/>
                </a:solidFill>
                <a:effectLst/>
                <a:latin typeface="Vazir"/>
                <a:cs typeface="B Nazanin" panose="00000400000000000000" pitchFamily="2" charset="-78"/>
              </a:rPr>
              <a:t>در خطاب آدمی ناطق بدی</a:t>
            </a:r>
            <a:br>
              <a:rPr lang="fa-IR" sz="1800" b="0" i="0" dirty="0">
                <a:solidFill>
                  <a:srgbClr val="000000"/>
                </a:solidFill>
                <a:effectLst/>
                <a:latin typeface="Vazir"/>
                <a:cs typeface="B Nazanin" panose="00000400000000000000" pitchFamily="2" charset="-78"/>
              </a:rPr>
            </a:br>
            <a:r>
              <a:rPr lang="fa-IR" sz="1800" b="0" i="0" dirty="0">
                <a:solidFill>
                  <a:srgbClr val="000000"/>
                </a:solidFill>
                <a:effectLst/>
                <a:latin typeface="Vazir"/>
                <a:cs typeface="B Nazanin" panose="00000400000000000000" pitchFamily="2" charset="-78"/>
              </a:rPr>
              <a:t>خواجه روزی سوی خانه رفته بود</a:t>
            </a:r>
            <a:br>
              <a:rPr lang="fa-IR" sz="1800" b="0" i="0" dirty="0">
                <a:solidFill>
                  <a:srgbClr val="000000"/>
                </a:solidFill>
                <a:effectLst/>
                <a:latin typeface="Vazir"/>
                <a:cs typeface="B Nazanin" panose="00000400000000000000" pitchFamily="2" charset="-78"/>
              </a:rPr>
            </a:br>
            <a:r>
              <a:rPr lang="fa-IR" sz="1800" b="0" i="0" dirty="0">
                <a:solidFill>
                  <a:srgbClr val="000000"/>
                </a:solidFill>
                <a:effectLst/>
                <a:latin typeface="Vazir"/>
                <a:cs typeface="B Nazanin" panose="00000400000000000000" pitchFamily="2" charset="-78"/>
              </a:rPr>
              <a:t>گربه‌ای برجست ناگه بر دکان</a:t>
            </a:r>
            <a:br>
              <a:rPr lang="fa-IR" sz="1800" b="0" i="0" dirty="0">
                <a:solidFill>
                  <a:srgbClr val="000000"/>
                </a:solidFill>
                <a:effectLst/>
                <a:latin typeface="Vazir"/>
                <a:cs typeface="B Nazanin" panose="00000400000000000000" pitchFamily="2" charset="-78"/>
              </a:rPr>
            </a:br>
            <a:r>
              <a:rPr lang="fa-IR" sz="1800" b="0" i="0" dirty="0">
                <a:solidFill>
                  <a:srgbClr val="000000"/>
                </a:solidFill>
                <a:effectLst/>
                <a:latin typeface="Vazir"/>
                <a:cs typeface="B Nazanin" panose="00000400000000000000" pitchFamily="2" charset="-78"/>
              </a:rPr>
              <a:t>جست از سوی دکان سویی گریخت</a:t>
            </a:r>
            <a:br>
              <a:rPr lang="fa-IR" sz="1800" b="0" i="0" dirty="0">
                <a:solidFill>
                  <a:srgbClr val="000000"/>
                </a:solidFill>
                <a:effectLst/>
                <a:latin typeface="Vazir"/>
                <a:cs typeface="B Nazanin" panose="00000400000000000000" pitchFamily="2" charset="-78"/>
              </a:rPr>
            </a:br>
            <a:endParaRPr lang="en-US" cap="all" spc="-100" dirty="0">
              <a:cs typeface="B Nazanin" panose="00000400000000000000" pitchFamily="2" charset="-78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itle 1">
            <a:extLst>
              <a:ext uri="{FF2B5EF4-FFF2-40B4-BE49-F238E27FC236}">
                <a16:creationId xmlns:a16="http://schemas.microsoft.com/office/drawing/2014/main" id="{9468DFF4-2E9A-4AD2-9E47-FC9A2082978C}"/>
              </a:ext>
            </a:extLst>
          </p:cNvPr>
          <p:cNvSpPr txBox="1">
            <a:spLocks/>
          </p:cNvSpPr>
          <p:nvPr/>
        </p:nvSpPr>
        <p:spPr>
          <a:xfrm>
            <a:off x="863412" y="3128840"/>
            <a:ext cx="3688079" cy="2590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i="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pPr algn="r" rtl="1"/>
            <a:r>
              <a:rPr lang="fa-IR" sz="1800" b="0" i="0" dirty="0">
                <a:solidFill>
                  <a:srgbClr val="000000"/>
                </a:solidFill>
                <a:effectLst/>
                <a:latin typeface="Vazir"/>
                <a:cs typeface="B Nazanin" panose="00000400000000000000" pitchFamily="2" charset="-78"/>
              </a:rPr>
              <a:t>خوش‌نوایی سبز و گویا طوطیی</a:t>
            </a:r>
            <a:endParaRPr lang="en-US" sz="1800" dirty="0">
              <a:solidFill>
                <a:srgbClr val="000000"/>
              </a:solidFill>
              <a:latin typeface="Vazir"/>
              <a:cs typeface="B Nazanin" panose="00000400000000000000" pitchFamily="2" charset="-78"/>
            </a:endParaRPr>
          </a:p>
          <a:p>
            <a:pPr algn="r" rtl="1"/>
            <a:r>
              <a:rPr lang="fa-IR" sz="1800" dirty="0">
                <a:solidFill>
                  <a:srgbClr val="000000"/>
                </a:solidFill>
                <a:latin typeface="Vazir"/>
                <a:cs typeface="B Nazanin" panose="00000400000000000000" pitchFamily="2" charset="-78"/>
              </a:rPr>
              <a:t>نکته گفتی با همه سوداگرا </a:t>
            </a:r>
            <a:br>
              <a:rPr lang="fa-IR" sz="1800" dirty="0">
                <a:solidFill>
                  <a:srgbClr val="000000"/>
                </a:solidFill>
                <a:latin typeface="Vazir"/>
                <a:cs typeface="B Nazanin" panose="00000400000000000000" pitchFamily="2" charset="-78"/>
              </a:rPr>
            </a:br>
            <a:r>
              <a:rPr lang="fa-IR" sz="1800" dirty="0">
                <a:solidFill>
                  <a:srgbClr val="000000"/>
                </a:solidFill>
                <a:latin typeface="Vazir"/>
                <a:cs typeface="B Nazanin" panose="00000400000000000000" pitchFamily="2" charset="-78"/>
              </a:rPr>
              <a:t>در نوای طوطیان حاذق بدی</a:t>
            </a:r>
            <a:br>
              <a:rPr lang="fa-IR" sz="1800" dirty="0">
                <a:solidFill>
                  <a:srgbClr val="000000"/>
                </a:solidFill>
                <a:latin typeface="Vazir"/>
                <a:cs typeface="B Nazanin" panose="00000400000000000000" pitchFamily="2" charset="-78"/>
              </a:rPr>
            </a:br>
            <a:r>
              <a:rPr lang="fa-IR" sz="1800" dirty="0">
                <a:solidFill>
                  <a:srgbClr val="000000"/>
                </a:solidFill>
                <a:latin typeface="Vazir"/>
                <a:cs typeface="B Nazanin" panose="00000400000000000000" pitchFamily="2" charset="-78"/>
              </a:rPr>
              <a:t>بر دکان طوطی نگهبانی نمود</a:t>
            </a:r>
            <a:br>
              <a:rPr lang="fa-IR" sz="1800" dirty="0">
                <a:solidFill>
                  <a:srgbClr val="000000"/>
                </a:solidFill>
                <a:latin typeface="Vazir"/>
                <a:cs typeface="B Nazanin" panose="00000400000000000000" pitchFamily="2" charset="-78"/>
              </a:rPr>
            </a:br>
            <a:r>
              <a:rPr lang="fa-IR" sz="1800" dirty="0">
                <a:solidFill>
                  <a:srgbClr val="000000"/>
                </a:solidFill>
                <a:latin typeface="Vazir"/>
                <a:cs typeface="B Nazanin" panose="00000400000000000000" pitchFamily="2" charset="-78"/>
              </a:rPr>
              <a:t>بهر موشی طوطیک از بیم جان</a:t>
            </a:r>
            <a:br>
              <a:rPr lang="fa-IR" sz="1800" dirty="0">
                <a:solidFill>
                  <a:srgbClr val="000000"/>
                </a:solidFill>
                <a:latin typeface="Vazir"/>
                <a:cs typeface="B Nazanin" panose="00000400000000000000" pitchFamily="2" charset="-78"/>
              </a:rPr>
            </a:br>
            <a:r>
              <a:rPr lang="fa-IR" sz="1800" dirty="0">
                <a:solidFill>
                  <a:srgbClr val="000000"/>
                </a:solidFill>
                <a:latin typeface="Vazir"/>
                <a:cs typeface="B Nazanin" panose="00000400000000000000" pitchFamily="2" charset="-78"/>
              </a:rPr>
              <a:t>شیشه‌های روغن گل را بریخت</a:t>
            </a:r>
            <a:br>
              <a:rPr lang="fa-IR" sz="1800" dirty="0">
                <a:solidFill>
                  <a:srgbClr val="000000"/>
                </a:solidFill>
                <a:latin typeface="Vazir"/>
                <a:cs typeface="B Nazanin" panose="00000400000000000000" pitchFamily="2" charset="-78"/>
              </a:rPr>
            </a:br>
            <a:endParaRPr lang="fa-IR" sz="1800" cap="all" spc="-100" dirty="0"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7D5F98-0A56-4A07-81F4-7E4D84947417}"/>
              </a:ext>
            </a:extLst>
          </p:cNvPr>
          <p:cNvSpPr txBox="1"/>
          <p:nvPr/>
        </p:nvSpPr>
        <p:spPr>
          <a:xfrm>
            <a:off x="5489393" y="1361574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>
                <a:solidFill>
                  <a:schemeClr val="bg1"/>
                </a:solidFill>
                <a:cs typeface="B Nazanin" panose="00000400000000000000" pitchFamily="2" charset="-78"/>
              </a:rPr>
              <a:t>نمونه متن</a:t>
            </a:r>
            <a:endParaRPr lang="en-US" sz="2400" b="1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3F3846-D71D-4915-AB1A-606A791A4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472" y="651150"/>
            <a:ext cx="4567287" cy="25908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426A9F6C-0E33-45EB-88E9-B66CE4A99BAB}"/>
                  </a:ext>
                </a:extLst>
              </p14:cNvPr>
              <p14:cNvContentPartPr/>
              <p14:nvPr/>
            </p14:nvContentPartPr>
            <p14:xfrm>
              <a:off x="8181208" y="3426461"/>
              <a:ext cx="1357920" cy="1212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426A9F6C-0E33-45EB-88E9-B66CE4A99B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72568" y="3417461"/>
                <a:ext cx="1375560" cy="122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411BE56-07D9-4DE1-A6E3-E54CC6B84223}"/>
                  </a:ext>
                </a:extLst>
              </p14:cNvPr>
              <p14:cNvContentPartPr/>
              <p14:nvPr/>
            </p14:nvContentPartPr>
            <p14:xfrm>
              <a:off x="7672528" y="4389101"/>
              <a:ext cx="768960" cy="3585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411BE56-07D9-4DE1-A6E3-E54CC6B8422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63528" y="4380101"/>
                <a:ext cx="786600" cy="37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0539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>
            <a:extLst>
              <a:ext uri="{FF2B5EF4-FFF2-40B4-BE49-F238E27FC236}">
                <a16:creationId xmlns:a16="http://schemas.microsoft.com/office/drawing/2014/main" id="{47421797-7B77-498E-A01C-0A1194615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5" name="Rectangle 10">
            <a:extLst>
              <a:ext uri="{FF2B5EF4-FFF2-40B4-BE49-F238E27FC236}">
                <a16:creationId xmlns:a16="http://schemas.microsoft.com/office/drawing/2014/main" id="{926D38EC-CD1B-456B-A813-64F8D8E71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alpha val="94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C18E46-CA2E-43A8-A2EC-61D30FAC3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rtl="1"/>
            <a:r>
              <a:rPr lang="fa-IR" sz="4800" dirty="0">
                <a:cs typeface="B Nazanin" panose="00000400000000000000" pitchFamily="2" charset="-78"/>
              </a:rPr>
              <a:t>چالش‌های‌ متن</a:t>
            </a:r>
            <a:endParaRPr lang="en-US" sz="4800" dirty="0">
              <a:cs typeface="B Nazanin" panose="000004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3792-9169-4003-B733-0188FE23B69A}"/>
              </a:ext>
            </a:extLst>
          </p:cNvPr>
          <p:cNvSpPr txBox="1"/>
          <p:nvPr/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algn="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fa-I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وجود انواع مختلف علائم نگارشی و سمبل‌ها در متن جمع‌‌آوری شده</a:t>
            </a:r>
          </a:p>
          <a:p>
            <a:pPr indent="-182880" algn="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fa-I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وجود انواع قدیمی فعل نظیر همی‌برد – بردمی</a:t>
            </a:r>
          </a:p>
          <a:p>
            <a:pPr indent="-182880" algn="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fa-I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وجود نیم‌فاصله که موجب ابهام در شناخت واژه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“</a:t>
            </a:r>
            <a:r>
              <a:rPr lang="fa-I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می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”</a:t>
            </a:r>
            <a:r>
              <a:rPr lang="fa-I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 به معنی باده و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“</a:t>
            </a:r>
            <a:r>
              <a:rPr lang="fa-I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می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”</a:t>
            </a:r>
            <a:r>
              <a:rPr lang="fa-I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 پیشوند فعل مضارع می‌شود.</a:t>
            </a:r>
          </a:p>
          <a:p>
            <a:pPr indent="-182880" algn="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fa-I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وجود حروف الفبای عربی که در زبان الفبای زبان فارسی وجود ندارند.</a:t>
            </a:r>
          </a:p>
          <a:p>
            <a:pPr indent="-182880" algn="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fa-I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ترکیب متون عربی و فارسی در شعر</a:t>
            </a:r>
          </a:p>
          <a:p>
            <a:pPr indent="-182880" algn="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fa-I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در هم‌ریختگی اجزای جمله به سبب حفظ وزن و قافیه در شعر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B Nazanin" panose="00000400000000000000" pitchFamily="2" charset="-78"/>
            </a:endParaRPr>
          </a:p>
          <a:p>
            <a:pPr indent="-182880" algn="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r>
              <a:rPr lang="fa-I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وجود کلمات توقف که در فارسی روزمره رایج نیستند نظیر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“</a:t>
            </a:r>
            <a:r>
              <a:rPr lang="fa-IR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کاندر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”</a:t>
            </a:r>
            <a:endParaRPr lang="fa-IR" sz="2400" dirty="0">
              <a:solidFill>
                <a:schemeClr val="tx1">
                  <a:lumMod val="85000"/>
                  <a:lumOff val="15000"/>
                </a:schemeClr>
              </a:solidFill>
              <a:cs typeface="B Nazanin" panose="00000400000000000000" pitchFamily="2" charset="-78"/>
            </a:endParaRPr>
          </a:p>
          <a:p>
            <a:pPr indent="-182880" algn="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2946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6EE7E08-B389-43E5-B019-1B0A8ACBB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737" r="25830"/>
          <a:stretch/>
        </p:blipFill>
        <p:spPr>
          <a:xfrm>
            <a:off x="20" y="10"/>
            <a:ext cx="644515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0D94A5-8A09-4BAB-8F7C-69BC34C54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1267" y="255102"/>
            <a:ext cx="5342133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1AE32B-3A6E-4C5E-8FEB-73861B9A2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9100" y="393365"/>
            <a:ext cx="5018211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100" y="2750101"/>
            <a:ext cx="4745565" cy="13716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r" rtl="1"/>
            <a:r>
              <a:rPr lang="fa-IR" sz="4800" dirty="0">
                <a:cs typeface="B Nazanin" panose="00000400000000000000" pitchFamily="2" charset="-78"/>
              </a:rPr>
              <a:t>کتاب‌خانه های استفاده‌شده</a:t>
            </a:r>
            <a:endParaRPr lang="en-US" sz="4800" dirty="0"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45B54-2882-4C87-BD1F-E61AB1D8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89" y="1803903"/>
            <a:ext cx="5329529" cy="321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40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60" y="1168617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dirty="0"/>
              <a:t>Plot_top_words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3792-9169-4003-B733-0188FE23B69A}"/>
              </a:ext>
            </a:extLst>
          </p:cNvPr>
          <p:cNvSpPr txBox="1"/>
          <p:nvPr/>
        </p:nvSpPr>
        <p:spPr>
          <a:xfrm>
            <a:off x="552334" y="3423919"/>
            <a:ext cx="2312479" cy="127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fa-I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این تابع مسئول رسم نمودار های مربوط به مدل‌سازی موضوعی(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topic modeling</a:t>
            </a:r>
            <a:r>
              <a:rPr lang="fa-I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) است.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r="9091" b="7619"/>
          <a:stretch/>
        </p:blipFill>
        <p:spPr>
          <a:xfrm>
            <a:off x="4049422" y="1407552"/>
            <a:ext cx="7237877" cy="4071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B5C0EF-B266-4361-84DA-3A850FE97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22" y="1571529"/>
            <a:ext cx="7237877" cy="3714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045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60" y="1168617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dirty="0"/>
              <a:t>Make_farsi_text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3792-9169-4003-B733-0188FE23B69A}"/>
              </a:ext>
            </a:extLst>
          </p:cNvPr>
          <p:cNvSpPr txBox="1"/>
          <p:nvPr/>
        </p:nvSpPr>
        <p:spPr>
          <a:xfrm>
            <a:off x="544477" y="3224287"/>
            <a:ext cx="2312479" cy="12791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algn="ct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fa-I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معمولا در صورت فارسی بودن برچسب‌ها در نمودار های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matplotlib</a:t>
            </a:r>
            <a:r>
              <a:rPr lang="fa-I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 به درستی نمایش داده نمی‌شوند؛ با این استفاده از این تابع نمایش برچسب‌ها اصلاح شده است.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r="9091" b="7619"/>
          <a:stretch/>
        </p:blipFill>
        <p:spPr>
          <a:xfrm>
            <a:off x="4049422" y="1407552"/>
            <a:ext cx="7237877" cy="4071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7A6319-F467-4212-9CE1-321B9DA19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250" y="2141425"/>
            <a:ext cx="6792220" cy="260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89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60" y="1168617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dirty="0"/>
              <a:t>Clean_text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3792-9169-4003-B733-0188FE23B69A}"/>
              </a:ext>
            </a:extLst>
          </p:cNvPr>
          <p:cNvSpPr txBox="1"/>
          <p:nvPr/>
        </p:nvSpPr>
        <p:spPr>
          <a:xfrm>
            <a:off x="544477" y="3224287"/>
            <a:ext cx="2312479" cy="1279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fa-I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این تابع یک متن را گرفته و با حذف موارد ناخواسته نظیر 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stop words</a:t>
            </a:r>
            <a:r>
              <a:rPr lang="fa-I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 ها و سایر سمبل‌ها آن را تمییز می‌کند.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r="9091" b="7619"/>
          <a:stretch/>
        </p:blipFill>
        <p:spPr>
          <a:xfrm>
            <a:off x="4049422" y="1407552"/>
            <a:ext cx="7237877" cy="4071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4C1BCC-40FE-4E0A-B4B9-2750885BF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422" y="2178443"/>
            <a:ext cx="7256140" cy="250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72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5534" y="237744"/>
            <a:ext cx="2926080" cy="6382512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1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9100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9295F-E638-4F61-AFE2-CF3E40556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60" y="1168617"/>
            <a:ext cx="2312480" cy="149973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000" b="1" dirty="0"/>
              <a:t>Process_couplet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93792-9169-4003-B733-0188FE23B69A}"/>
              </a:ext>
            </a:extLst>
          </p:cNvPr>
          <p:cNvSpPr txBox="1"/>
          <p:nvPr/>
        </p:nvSpPr>
        <p:spPr>
          <a:xfrm>
            <a:off x="544477" y="3224287"/>
            <a:ext cx="2312479" cy="127918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algn="ctr" rtl="1">
              <a:spcAft>
                <a:spcPts val="600"/>
              </a:spcAft>
              <a:buClr>
                <a:schemeClr val="tx1">
                  <a:lumMod val="85000"/>
                  <a:lumOff val="15000"/>
                </a:schemeClr>
              </a:buClr>
            </a:pPr>
            <a:r>
              <a:rPr lang="fa-IR" sz="1600" dirty="0">
                <a:solidFill>
                  <a:schemeClr val="tx1">
                    <a:lumMod val="85000"/>
                    <a:lumOff val="15000"/>
                  </a:schemeClr>
                </a:solidFill>
                <a:cs typeface="B Nazanin" panose="00000400000000000000" pitchFamily="2" charset="-78"/>
              </a:rPr>
              <a:t>تابع مقابل یک بیت را گرفته و شماره شعر در دفتر، شماره بیت، بیت، بیت تمییز شده و مصرع اول و دوم تمییز شده را در پاسخ باز می‌گرداند.</a:t>
            </a:r>
            <a:endParaRPr lang="en-US" sz="1600" dirty="0">
              <a:solidFill>
                <a:schemeClr val="tx1">
                  <a:lumMod val="85000"/>
                  <a:lumOff val="1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9764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Picture 3" descr="abstract image">
            <a:extLst>
              <a:ext uri="{FF2B5EF4-FFF2-40B4-BE49-F238E27FC236}">
                <a16:creationId xmlns:a16="http://schemas.microsoft.com/office/drawing/2014/main" id="{5C002EE5-E4FF-463C-8DAA-9AC0B6D407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r="9091" b="7619"/>
          <a:stretch/>
        </p:blipFill>
        <p:spPr>
          <a:xfrm>
            <a:off x="4049422" y="1407552"/>
            <a:ext cx="7237877" cy="4071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994247-116F-4811-BD3C-6AAFEE016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210" y="1983273"/>
            <a:ext cx="8033193" cy="291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07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38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E462D"/>
      </a:accent1>
      <a:accent2>
        <a:srgbClr val="595A85"/>
      </a:accent2>
      <a:accent3>
        <a:srgbClr val="8D6F5B"/>
      </a:accent3>
      <a:accent4>
        <a:srgbClr val="FABD2F"/>
      </a:accent4>
      <a:accent5>
        <a:srgbClr val="AF8073"/>
      </a:accent5>
      <a:accent6>
        <a:srgbClr val="787880"/>
      </a:accent6>
      <a:hlink>
        <a:srgbClr val="CC8D00"/>
      </a:hlink>
      <a:folHlink>
        <a:srgbClr val="82829E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659927E4-E194-47BE-91C2-B87D50CF51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4A532A-EA0D-41F9-B458-AF9358EF2F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92E9E5-79AF-4029-8FCA-9C327D54FD8F}">
  <ds:schemaRefs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16c05727-aa75-4e4a-9b5f-8a80a1165891"/>
    <ds:schemaRef ds:uri="http://schemas.microsoft.com/office/2006/documentManagement/types"/>
    <ds:schemaRef ds:uri="http://purl.org/dc/dcmitype/"/>
    <ds:schemaRef ds:uri="71af3243-3dd4-4a8d-8c0d-dd76da1f02a5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{D244D58F-684C-4041-8C78-569E2030FC84}tf56410444_win32</Template>
  <TotalTime>337</TotalTime>
  <Words>632</Words>
  <Application>Microsoft Office PowerPoint</Application>
  <PresentationFormat>Widescreen</PresentationFormat>
  <Paragraphs>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Avenir Next LT Pro</vt:lpstr>
      <vt:lpstr>Avenir Next LT Pro Light</vt:lpstr>
      <vt:lpstr>Calibri</vt:lpstr>
      <vt:lpstr>Garamond</vt:lpstr>
      <vt:lpstr>iranyekan</vt:lpstr>
      <vt:lpstr>Vazir</vt:lpstr>
      <vt:lpstr>SavonVTI</vt:lpstr>
      <vt:lpstr>تمرین دوم استخراج عبارات کلیدی</vt:lpstr>
      <vt:lpstr>درباره‌ی متن</vt:lpstr>
      <vt:lpstr>بود بقالی و وی را طوطیی بر دکان بودی نگهبان دکان در خطاب آدمی ناطق بدی خواجه روزی سوی خانه رفته بود گربه‌ای برجست ناگه بر دکان جست از سوی دکان سویی گریخت </vt:lpstr>
      <vt:lpstr>چالش‌های‌ متن</vt:lpstr>
      <vt:lpstr>کتاب‌خانه های استفاده‌شده</vt:lpstr>
      <vt:lpstr>Plot_top_words</vt:lpstr>
      <vt:lpstr>Make_farsi_text</vt:lpstr>
      <vt:lpstr>Clean_text</vt:lpstr>
      <vt:lpstr>Process_couplet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تمرین دوم استخراج عبارات کلیدی</dc:title>
  <dc:creator>Sajjad</dc:creator>
  <cp:lastModifiedBy>Sajjad</cp:lastModifiedBy>
  <cp:revision>15</cp:revision>
  <dcterms:created xsi:type="dcterms:W3CDTF">2021-12-12T16:35:40Z</dcterms:created>
  <dcterms:modified xsi:type="dcterms:W3CDTF">2021-12-13T18:23:14Z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