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
  </p:notesMasterIdLst>
  <p:handoutMasterIdLst>
    <p:handoutMasterId r:id="rId4"/>
  </p:handoutMasterIdLst>
  <p:sldIdLst>
    <p:sldId id="289" r:id="rId2"/>
  </p:sldIdLst>
  <p:sldSz cx="51206400" cy="21945600"/>
  <p:notesSz cx="9144000" cy="6858000"/>
  <p:defaultTextStyle>
    <a:defPPr>
      <a:defRPr lang="en-US"/>
    </a:defPPr>
    <a:lvl1pPr marL="0" algn="l" defTabSz="4296173" rtl="0" eaLnBrk="1" latinLnBrk="0" hangingPunct="1">
      <a:defRPr sz="8200" kern="1200">
        <a:solidFill>
          <a:schemeClr val="tx1"/>
        </a:solidFill>
        <a:latin typeface="+mn-lt"/>
        <a:ea typeface="+mn-ea"/>
        <a:cs typeface="+mn-cs"/>
      </a:defRPr>
    </a:lvl1pPr>
    <a:lvl2pPr marL="2148089" algn="l" defTabSz="4296173" rtl="0" eaLnBrk="1" latinLnBrk="0" hangingPunct="1">
      <a:defRPr sz="8200" kern="1200">
        <a:solidFill>
          <a:schemeClr val="tx1"/>
        </a:solidFill>
        <a:latin typeface="+mn-lt"/>
        <a:ea typeface="+mn-ea"/>
        <a:cs typeface="+mn-cs"/>
      </a:defRPr>
    </a:lvl2pPr>
    <a:lvl3pPr marL="4296173" algn="l" defTabSz="4296173" rtl="0" eaLnBrk="1" latinLnBrk="0" hangingPunct="1">
      <a:defRPr sz="8200" kern="1200">
        <a:solidFill>
          <a:schemeClr val="tx1"/>
        </a:solidFill>
        <a:latin typeface="+mn-lt"/>
        <a:ea typeface="+mn-ea"/>
        <a:cs typeface="+mn-cs"/>
      </a:defRPr>
    </a:lvl3pPr>
    <a:lvl4pPr marL="6444262" algn="l" defTabSz="4296173" rtl="0" eaLnBrk="1" latinLnBrk="0" hangingPunct="1">
      <a:defRPr sz="8200" kern="1200">
        <a:solidFill>
          <a:schemeClr val="tx1"/>
        </a:solidFill>
        <a:latin typeface="+mn-lt"/>
        <a:ea typeface="+mn-ea"/>
        <a:cs typeface="+mn-cs"/>
      </a:defRPr>
    </a:lvl4pPr>
    <a:lvl5pPr marL="8592352" algn="l" defTabSz="4296173" rtl="0" eaLnBrk="1" latinLnBrk="0" hangingPunct="1">
      <a:defRPr sz="8200" kern="1200">
        <a:solidFill>
          <a:schemeClr val="tx1"/>
        </a:solidFill>
        <a:latin typeface="+mn-lt"/>
        <a:ea typeface="+mn-ea"/>
        <a:cs typeface="+mn-cs"/>
      </a:defRPr>
    </a:lvl5pPr>
    <a:lvl6pPr marL="10740434" algn="l" defTabSz="4296173" rtl="0" eaLnBrk="1" latinLnBrk="0" hangingPunct="1">
      <a:defRPr sz="8200" kern="1200">
        <a:solidFill>
          <a:schemeClr val="tx1"/>
        </a:solidFill>
        <a:latin typeface="+mn-lt"/>
        <a:ea typeface="+mn-ea"/>
        <a:cs typeface="+mn-cs"/>
      </a:defRPr>
    </a:lvl6pPr>
    <a:lvl7pPr marL="12888524" algn="l" defTabSz="4296173" rtl="0" eaLnBrk="1" latinLnBrk="0" hangingPunct="1">
      <a:defRPr sz="8200" kern="1200">
        <a:solidFill>
          <a:schemeClr val="tx1"/>
        </a:solidFill>
        <a:latin typeface="+mn-lt"/>
        <a:ea typeface="+mn-ea"/>
        <a:cs typeface="+mn-cs"/>
      </a:defRPr>
    </a:lvl7pPr>
    <a:lvl8pPr marL="15036614" algn="l" defTabSz="4296173" rtl="0" eaLnBrk="1" latinLnBrk="0" hangingPunct="1">
      <a:defRPr sz="8200" kern="1200">
        <a:solidFill>
          <a:schemeClr val="tx1"/>
        </a:solidFill>
        <a:latin typeface="+mn-lt"/>
        <a:ea typeface="+mn-ea"/>
        <a:cs typeface="+mn-cs"/>
      </a:defRPr>
    </a:lvl8pPr>
    <a:lvl9pPr marL="17184696" algn="l" defTabSz="4296173"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13">
          <p15:clr>
            <a:srgbClr val="A4A3A4"/>
          </p15:clr>
        </p15:guide>
        <p15:guide id="2" orient="horz" pos="192">
          <p15:clr>
            <a:srgbClr val="A4A3A4"/>
          </p15:clr>
        </p15:guide>
        <p15:guide id="3" orient="horz" pos="11299">
          <p15:clr>
            <a:srgbClr val="A4A3A4"/>
          </p15:clr>
        </p15:guide>
        <p15:guide id="4" orient="horz">
          <p15:clr>
            <a:srgbClr val="A4A3A4"/>
          </p15:clr>
        </p15:guide>
        <p15:guide id="5" pos="679">
          <p15:clr>
            <a:srgbClr val="A4A3A4"/>
          </p15:clr>
        </p15:guide>
        <p15:guide id="6" pos="31585">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AB0000"/>
    <a:srgbClr val="FF0000"/>
    <a:srgbClr val="4472C4"/>
    <a:srgbClr val="9BA080"/>
    <a:srgbClr val="F4D2CD"/>
    <a:srgbClr val="C50000"/>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FFA3B5-D24A-8F40-B9ED-559D69F0664A}" v="12" dt="2022-06-02T18:19:11.0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97" autoAdjust="0"/>
    <p:restoredTop sz="96327" autoAdjust="0"/>
  </p:normalViewPr>
  <p:slideViewPr>
    <p:cSldViewPr snapToGrid="0" snapToObjects="1" showGuides="1">
      <p:cViewPr>
        <p:scale>
          <a:sx n="23" d="100"/>
          <a:sy n="23" d="100"/>
        </p:scale>
        <p:origin x="1720" y="1112"/>
      </p:cViewPr>
      <p:guideLst>
        <p:guide orient="horz" pos="2013"/>
        <p:guide orient="horz" pos="192"/>
        <p:guide orient="horz" pos="11299"/>
        <p:guide orient="horz"/>
        <p:guide pos="679"/>
        <p:guide pos="315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6/2/2022</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0740022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6/2/2022</a:t>
            </a:fld>
            <a:endParaRPr lang="en-US" dirty="0"/>
          </a:p>
        </p:txBody>
      </p:sp>
      <p:sp>
        <p:nvSpPr>
          <p:cNvPr id="4" name="Slide Image Placeholder 3"/>
          <p:cNvSpPr>
            <a:spLocks noGrp="1" noRot="1" noChangeAspect="1"/>
          </p:cNvSpPr>
          <p:nvPr>
            <p:ph type="sldImg" idx="2"/>
          </p:nvPr>
        </p:nvSpPr>
        <p:spPr>
          <a:xfrm>
            <a:off x="1571625" y="514350"/>
            <a:ext cx="600075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320424222"/>
      </p:ext>
    </p:extLst>
  </p:cSld>
  <p:clrMap bg1="lt1" tx1="dk1" bg2="lt2" tx2="dk2" accent1="accent1" accent2="accent2" accent3="accent3" accent4="accent4" accent5="accent5" accent6="accent6" hlink="hlink" folHlink="folHlink"/>
  <p:notesStyle>
    <a:lvl1pPr marL="0" algn="l" defTabSz="4296173" rtl="0" eaLnBrk="1" latinLnBrk="0" hangingPunct="1">
      <a:defRPr sz="5500" kern="1200">
        <a:solidFill>
          <a:schemeClr val="tx1"/>
        </a:solidFill>
        <a:latin typeface="+mn-lt"/>
        <a:ea typeface="+mn-ea"/>
        <a:cs typeface="+mn-cs"/>
      </a:defRPr>
    </a:lvl1pPr>
    <a:lvl2pPr marL="2148089" algn="l" defTabSz="4296173" rtl="0" eaLnBrk="1" latinLnBrk="0" hangingPunct="1">
      <a:defRPr sz="5500" kern="1200">
        <a:solidFill>
          <a:schemeClr val="tx1"/>
        </a:solidFill>
        <a:latin typeface="+mn-lt"/>
        <a:ea typeface="+mn-ea"/>
        <a:cs typeface="+mn-cs"/>
      </a:defRPr>
    </a:lvl2pPr>
    <a:lvl3pPr marL="4296173" algn="l" defTabSz="4296173" rtl="0" eaLnBrk="1" latinLnBrk="0" hangingPunct="1">
      <a:defRPr sz="5500" kern="1200">
        <a:solidFill>
          <a:schemeClr val="tx1"/>
        </a:solidFill>
        <a:latin typeface="+mn-lt"/>
        <a:ea typeface="+mn-ea"/>
        <a:cs typeface="+mn-cs"/>
      </a:defRPr>
    </a:lvl3pPr>
    <a:lvl4pPr marL="6444262" algn="l" defTabSz="4296173" rtl="0" eaLnBrk="1" latinLnBrk="0" hangingPunct="1">
      <a:defRPr sz="5500" kern="1200">
        <a:solidFill>
          <a:schemeClr val="tx1"/>
        </a:solidFill>
        <a:latin typeface="+mn-lt"/>
        <a:ea typeface="+mn-ea"/>
        <a:cs typeface="+mn-cs"/>
      </a:defRPr>
    </a:lvl4pPr>
    <a:lvl5pPr marL="8592352" algn="l" defTabSz="4296173" rtl="0" eaLnBrk="1" latinLnBrk="0" hangingPunct="1">
      <a:defRPr sz="5500" kern="1200">
        <a:solidFill>
          <a:schemeClr val="tx1"/>
        </a:solidFill>
        <a:latin typeface="+mn-lt"/>
        <a:ea typeface="+mn-ea"/>
        <a:cs typeface="+mn-cs"/>
      </a:defRPr>
    </a:lvl5pPr>
    <a:lvl6pPr marL="10740434" algn="l" defTabSz="4296173" rtl="0" eaLnBrk="1" latinLnBrk="0" hangingPunct="1">
      <a:defRPr sz="5500" kern="1200">
        <a:solidFill>
          <a:schemeClr val="tx1"/>
        </a:solidFill>
        <a:latin typeface="+mn-lt"/>
        <a:ea typeface="+mn-ea"/>
        <a:cs typeface="+mn-cs"/>
      </a:defRPr>
    </a:lvl6pPr>
    <a:lvl7pPr marL="12888524" algn="l" defTabSz="4296173" rtl="0" eaLnBrk="1" latinLnBrk="0" hangingPunct="1">
      <a:defRPr sz="5500" kern="1200">
        <a:solidFill>
          <a:schemeClr val="tx1"/>
        </a:solidFill>
        <a:latin typeface="+mn-lt"/>
        <a:ea typeface="+mn-ea"/>
        <a:cs typeface="+mn-cs"/>
      </a:defRPr>
    </a:lvl7pPr>
    <a:lvl8pPr marL="15036614" algn="l" defTabSz="4296173" rtl="0" eaLnBrk="1" latinLnBrk="0" hangingPunct="1">
      <a:defRPr sz="5500" kern="1200">
        <a:solidFill>
          <a:schemeClr val="tx1"/>
        </a:solidFill>
        <a:latin typeface="+mn-lt"/>
        <a:ea typeface="+mn-ea"/>
        <a:cs typeface="+mn-cs"/>
      </a:defRPr>
    </a:lvl8pPr>
    <a:lvl9pPr marL="17184696" algn="l" defTabSz="4296173"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202286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38666" y="4250364"/>
            <a:ext cx="12457522" cy="867389"/>
          </a:xfrm>
          <a:prstGeom prst="rect">
            <a:avLst/>
          </a:prstGeom>
        </p:spPr>
        <p:txBody>
          <a:bodyPr wrap="square" lIns="223760" tIns="223760" rIns="223760" bIns="223760">
            <a:spAutoFit/>
          </a:bodyPr>
          <a:lstStyle>
            <a:lvl1pPr marL="335639" indent="-335639">
              <a:buNone/>
              <a:defRPr sz="2700">
                <a:latin typeface="Trebuchet MS" pitchFamily="34" charset="0"/>
              </a:defRPr>
            </a:lvl1pPr>
            <a:lvl2pPr marL="1454432" indent="-559399">
              <a:defRPr sz="2700">
                <a:latin typeface="Trebuchet MS" pitchFamily="34" charset="0"/>
              </a:defRPr>
            </a:lvl2pPr>
            <a:lvl3pPr marL="2013831" indent="-559399">
              <a:defRPr sz="2700">
                <a:latin typeface="Trebuchet MS" pitchFamily="34" charset="0"/>
              </a:defRPr>
            </a:lvl3pPr>
            <a:lvl4pPr marL="2629170" indent="-615339">
              <a:defRPr sz="2700">
                <a:latin typeface="Trebuchet MS" pitchFamily="34" charset="0"/>
              </a:defRPr>
            </a:lvl4pPr>
            <a:lvl5pPr marL="3076689" indent="-447519">
              <a:defRPr sz="2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338666" y="3575074"/>
            <a:ext cx="12457522" cy="703984"/>
          </a:xfrm>
          <a:prstGeom prst="rect">
            <a:avLst/>
          </a:prstGeom>
          <a:solidFill>
            <a:srgbClr val="800000"/>
          </a:solidFill>
        </p:spPr>
        <p:txBody>
          <a:bodyPr wrap="square" lIns="89508" tIns="89508" rIns="89508" bIns="89508" anchor="ctr" anchorCtr="0">
            <a:spAutoFit/>
          </a:bodyPr>
          <a:lstStyle>
            <a:lvl1pPr algn="ctr">
              <a:buNone/>
              <a:defRPr sz="3400" b="1" baseline="0">
                <a:solidFill>
                  <a:schemeClr val="bg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338666" y="12109280"/>
            <a:ext cx="12457522" cy="867389"/>
          </a:xfrm>
          <a:prstGeom prst="rect">
            <a:avLst/>
          </a:prstGeom>
        </p:spPr>
        <p:txBody>
          <a:bodyPr wrap="square" lIns="223760" tIns="223760" rIns="223760" bIns="223760">
            <a:spAutoFit/>
          </a:bodyPr>
          <a:lstStyle>
            <a:lvl1pPr marL="335639" indent="-335639">
              <a:buNone/>
              <a:defRPr sz="2700">
                <a:latin typeface="Trebuchet MS" pitchFamily="34" charset="0"/>
              </a:defRPr>
            </a:lvl1pPr>
            <a:lvl2pPr marL="1454432" indent="-559399">
              <a:defRPr sz="2700">
                <a:latin typeface="Trebuchet MS" pitchFamily="34" charset="0"/>
              </a:defRPr>
            </a:lvl2pPr>
            <a:lvl3pPr marL="2013831" indent="-559399">
              <a:defRPr sz="2700">
                <a:latin typeface="Trebuchet MS" pitchFamily="34" charset="0"/>
              </a:defRPr>
            </a:lvl3pPr>
            <a:lvl4pPr marL="2629170" indent="-615339">
              <a:defRPr sz="2700">
                <a:latin typeface="Trebuchet MS" pitchFamily="34" charset="0"/>
              </a:defRPr>
            </a:lvl4pPr>
            <a:lvl5pPr marL="3076689" indent="-447519">
              <a:defRPr sz="27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338666" y="11413277"/>
            <a:ext cx="12457522" cy="703984"/>
          </a:xfrm>
          <a:prstGeom prst="rect">
            <a:avLst/>
          </a:prstGeom>
          <a:solidFill>
            <a:srgbClr val="800000"/>
          </a:solidFill>
        </p:spPr>
        <p:txBody>
          <a:bodyPr wrap="square" lIns="89508" tIns="89508" rIns="89508" bIns="89508" anchor="ctr" anchorCtr="0">
            <a:spAutoFit/>
          </a:bodyPr>
          <a:lstStyle>
            <a:lvl1pPr algn="ctr">
              <a:buNone/>
              <a:defRPr sz="3400" b="1" baseline="0">
                <a:solidFill>
                  <a:schemeClr val="bg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3072534" y="14526057"/>
            <a:ext cx="12462116" cy="867389"/>
          </a:xfrm>
          <a:prstGeom prst="rect">
            <a:avLst/>
          </a:prstGeom>
        </p:spPr>
        <p:txBody>
          <a:bodyPr wrap="square" lIns="223760" tIns="223760" rIns="223760" bIns="223760">
            <a:spAutoFit/>
          </a:bodyPr>
          <a:lstStyle>
            <a:lvl1pPr marL="335639" indent="-335639">
              <a:buNone/>
              <a:defRPr sz="2700">
                <a:latin typeface="Trebuchet MS" pitchFamily="34" charset="0"/>
              </a:defRPr>
            </a:lvl1pPr>
            <a:lvl2pPr marL="1454432" indent="-559399">
              <a:defRPr sz="2700">
                <a:latin typeface="Trebuchet MS" pitchFamily="34" charset="0"/>
              </a:defRPr>
            </a:lvl2pPr>
            <a:lvl3pPr marL="2013831" indent="-559399">
              <a:defRPr sz="2700">
                <a:latin typeface="Trebuchet MS" pitchFamily="34" charset="0"/>
              </a:defRPr>
            </a:lvl3pPr>
            <a:lvl4pPr marL="2629170" indent="-615339">
              <a:defRPr sz="2700">
                <a:latin typeface="Trebuchet MS" pitchFamily="34" charset="0"/>
              </a:defRPr>
            </a:lvl4pPr>
            <a:lvl5pPr marL="3076689" indent="-447519">
              <a:defRPr sz="27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3072534" y="13850768"/>
            <a:ext cx="12462116" cy="703984"/>
          </a:xfrm>
          <a:prstGeom prst="rect">
            <a:avLst/>
          </a:prstGeom>
          <a:solidFill>
            <a:srgbClr val="800000"/>
          </a:solidFill>
        </p:spPr>
        <p:txBody>
          <a:bodyPr wrap="square" lIns="89508" tIns="89508" rIns="89508" bIns="89508" anchor="ctr" anchorCtr="0">
            <a:spAutoFit/>
          </a:bodyPr>
          <a:lstStyle>
            <a:lvl1pPr algn="ctr">
              <a:buNone/>
              <a:defRPr sz="3400" b="1" baseline="0">
                <a:solidFill>
                  <a:schemeClr val="bg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3072534" y="4278237"/>
            <a:ext cx="12462116" cy="867389"/>
          </a:xfrm>
          <a:prstGeom prst="rect">
            <a:avLst/>
          </a:prstGeom>
        </p:spPr>
        <p:txBody>
          <a:bodyPr wrap="square" lIns="223760" tIns="223760" rIns="223760" bIns="223760">
            <a:spAutoFit/>
          </a:bodyPr>
          <a:lstStyle>
            <a:lvl1pPr marL="335639" indent="-335639">
              <a:buNone/>
              <a:defRPr sz="2700">
                <a:latin typeface="Trebuchet MS" pitchFamily="34" charset="0"/>
              </a:defRPr>
            </a:lvl1pPr>
            <a:lvl2pPr marL="1454432" indent="-559399">
              <a:defRPr sz="2700">
                <a:latin typeface="Trebuchet MS" pitchFamily="34" charset="0"/>
              </a:defRPr>
            </a:lvl2pPr>
            <a:lvl3pPr marL="2013831" indent="-559399">
              <a:defRPr sz="2700">
                <a:latin typeface="Trebuchet MS" pitchFamily="34" charset="0"/>
              </a:defRPr>
            </a:lvl3pPr>
            <a:lvl4pPr marL="2629170" indent="-615339">
              <a:defRPr sz="2700">
                <a:latin typeface="Trebuchet MS" pitchFamily="34" charset="0"/>
              </a:defRPr>
            </a:lvl4pPr>
            <a:lvl5pPr marL="3076689" indent="-447519">
              <a:defRPr sz="27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072534" y="3575074"/>
            <a:ext cx="12462116" cy="703984"/>
          </a:xfrm>
          <a:prstGeom prst="rect">
            <a:avLst/>
          </a:prstGeom>
          <a:solidFill>
            <a:srgbClr val="800000"/>
          </a:solidFill>
        </p:spPr>
        <p:txBody>
          <a:bodyPr wrap="square" lIns="89508" tIns="89508" rIns="89508" bIns="89508" anchor="ctr" anchorCtr="0">
            <a:spAutoFit/>
          </a:bodyPr>
          <a:lstStyle>
            <a:lvl1pPr algn="ctr">
              <a:buNone/>
              <a:defRPr sz="3400" b="1" baseline="0">
                <a:solidFill>
                  <a:schemeClr val="bg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5796712" y="3575074"/>
            <a:ext cx="12514884" cy="703984"/>
          </a:xfrm>
          <a:prstGeom prst="rect">
            <a:avLst/>
          </a:prstGeom>
          <a:solidFill>
            <a:srgbClr val="800000"/>
          </a:solidFill>
        </p:spPr>
        <p:txBody>
          <a:bodyPr wrap="square" lIns="89508" tIns="89508" rIns="89508" bIns="89508" anchor="ctr" anchorCtr="0">
            <a:spAutoFit/>
          </a:bodyPr>
          <a:lstStyle>
            <a:lvl1pPr algn="ctr">
              <a:buNone/>
              <a:defRPr sz="3400" b="1" baseline="0">
                <a:solidFill>
                  <a:schemeClr val="bg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5796712" y="4250938"/>
            <a:ext cx="12514884" cy="867389"/>
          </a:xfrm>
          <a:prstGeom prst="rect">
            <a:avLst/>
          </a:prstGeom>
        </p:spPr>
        <p:txBody>
          <a:bodyPr wrap="square" lIns="223760" tIns="223760" rIns="223760" bIns="223760">
            <a:spAutoFit/>
          </a:bodyPr>
          <a:lstStyle>
            <a:lvl1pPr marL="335639" indent="-335639">
              <a:buNone/>
              <a:defRPr sz="2700">
                <a:latin typeface="Trebuchet MS" pitchFamily="34" charset="0"/>
              </a:defRPr>
            </a:lvl1pPr>
            <a:lvl2pPr marL="1454432" indent="-559399">
              <a:defRPr sz="2700">
                <a:latin typeface="Trebuchet MS" pitchFamily="34" charset="0"/>
              </a:defRPr>
            </a:lvl2pPr>
            <a:lvl3pPr marL="2013831" indent="-559399">
              <a:defRPr sz="2700">
                <a:latin typeface="Trebuchet MS" pitchFamily="34" charset="0"/>
              </a:defRPr>
            </a:lvl3pPr>
            <a:lvl4pPr marL="2629170" indent="-615339">
              <a:defRPr sz="2700">
                <a:latin typeface="Trebuchet MS" pitchFamily="34" charset="0"/>
              </a:defRPr>
            </a:lvl4pPr>
            <a:lvl5pPr marL="3076689" indent="-447519">
              <a:defRPr sz="2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5796712" y="16337009"/>
            <a:ext cx="12514884" cy="703984"/>
          </a:xfrm>
          <a:prstGeom prst="rect">
            <a:avLst/>
          </a:prstGeom>
          <a:solidFill>
            <a:srgbClr val="800000"/>
          </a:solidFill>
        </p:spPr>
        <p:txBody>
          <a:bodyPr wrap="square" lIns="89508" tIns="89508" rIns="89508" bIns="89508" anchor="ctr" anchorCtr="0">
            <a:spAutoFit/>
          </a:bodyPr>
          <a:lstStyle>
            <a:lvl1pPr algn="ctr">
              <a:buNone/>
              <a:defRPr sz="3400" b="1" baseline="0">
                <a:solidFill>
                  <a:schemeClr val="bg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5796712" y="17012298"/>
            <a:ext cx="12514884" cy="867389"/>
          </a:xfrm>
          <a:prstGeom prst="rect">
            <a:avLst/>
          </a:prstGeom>
        </p:spPr>
        <p:txBody>
          <a:bodyPr wrap="square" lIns="223760" tIns="223760" rIns="223760" bIns="223760">
            <a:spAutoFit/>
          </a:bodyPr>
          <a:lstStyle>
            <a:lvl1pPr marL="335639" indent="-335639">
              <a:buNone/>
              <a:defRPr sz="2700">
                <a:latin typeface="Trebuchet MS" pitchFamily="34" charset="0"/>
              </a:defRPr>
            </a:lvl1pPr>
            <a:lvl2pPr marL="1454432" indent="-559399">
              <a:defRPr sz="2700">
                <a:latin typeface="Trebuchet MS" pitchFamily="34" charset="0"/>
              </a:defRPr>
            </a:lvl2pPr>
            <a:lvl3pPr marL="2013831" indent="-559399">
              <a:defRPr sz="2700">
                <a:latin typeface="Trebuchet MS" pitchFamily="34" charset="0"/>
              </a:defRPr>
            </a:lvl3pPr>
            <a:lvl4pPr marL="2629170" indent="-615339">
              <a:defRPr sz="2700">
                <a:latin typeface="Trebuchet MS" pitchFamily="34" charset="0"/>
              </a:defRPr>
            </a:lvl4pPr>
            <a:lvl5pPr marL="3076689" indent="-447519">
              <a:defRPr sz="2700">
                <a:latin typeface="Trebuchet MS" pitchFamily="34" charset="0"/>
              </a:defRPr>
            </a:lvl5pPr>
          </a:lstStyle>
          <a:p>
            <a:pPr lvl="0"/>
            <a:r>
              <a:rPr lang="en-US" dirty="0"/>
              <a:t>Type in or paste your text here</a:t>
            </a:r>
          </a:p>
        </p:txBody>
      </p:sp>
      <p:sp>
        <p:nvSpPr>
          <p:cNvPr id="58" name="Title 1"/>
          <p:cNvSpPr>
            <a:spLocks noGrp="1"/>
          </p:cNvSpPr>
          <p:nvPr>
            <p:ph type="title" hasCustomPrompt="1"/>
          </p:nvPr>
        </p:nvSpPr>
        <p:spPr>
          <a:xfrm>
            <a:off x="6921368" y="304801"/>
            <a:ext cx="37344970" cy="965198"/>
          </a:xfrm>
          <a:prstGeom prst="rect">
            <a:avLst/>
          </a:prstGeom>
        </p:spPr>
        <p:txBody>
          <a:bodyPr lIns="89508" tIns="44751" rIns="89508" bIns="44751" anchor="ctr" anchorCtr="0"/>
          <a:lstStyle>
            <a:lvl1pPr>
              <a:defRPr b="1"/>
            </a:lvl1pPr>
          </a:lstStyle>
          <a:p>
            <a:r>
              <a:rPr lang="en-US" dirty="0"/>
              <a:t>Click here to add the poster title</a:t>
            </a:r>
          </a:p>
        </p:txBody>
      </p:sp>
      <p:sp>
        <p:nvSpPr>
          <p:cNvPr id="59" name="Text Placeholder 76"/>
          <p:cNvSpPr>
            <a:spLocks noGrp="1"/>
          </p:cNvSpPr>
          <p:nvPr>
            <p:ph type="body" sz="quarter" idx="150" hasCustomPrompt="1"/>
          </p:nvPr>
        </p:nvSpPr>
        <p:spPr>
          <a:xfrm>
            <a:off x="6921369" y="2123445"/>
            <a:ext cx="37332126" cy="853439"/>
          </a:xfrm>
          <a:prstGeom prst="rect">
            <a:avLst/>
          </a:prstGeom>
        </p:spPr>
        <p:txBody>
          <a:bodyPr lIns="89508" tIns="44757" rIns="89508" bIns="44757"/>
          <a:lstStyle>
            <a:lvl1pPr algn="ctr">
              <a:buFontTx/>
              <a:buNone/>
              <a:defRPr sz="5500">
                <a:solidFill>
                  <a:schemeClr val="bg1"/>
                </a:solidFill>
              </a:defRPr>
            </a:lvl1pPr>
            <a:lvl2pPr>
              <a:buFontTx/>
              <a:buNone/>
              <a:defRPr sz="6900"/>
            </a:lvl2pPr>
            <a:lvl3pPr>
              <a:buFontTx/>
              <a:buNone/>
              <a:defRPr sz="6900"/>
            </a:lvl3pPr>
            <a:lvl4pPr>
              <a:buFontTx/>
              <a:buNone/>
              <a:defRPr sz="6900"/>
            </a:lvl4pPr>
            <a:lvl5pPr>
              <a:buFontTx/>
              <a:buNone/>
              <a:defRPr sz="6900"/>
            </a:lvl5pPr>
          </a:lstStyle>
          <a:p>
            <a:pPr lvl="0"/>
            <a:r>
              <a:rPr lang="en-US" dirty="0"/>
              <a:t>Click here to add authors</a:t>
            </a:r>
          </a:p>
        </p:txBody>
      </p:sp>
      <p:sp>
        <p:nvSpPr>
          <p:cNvPr id="62" name="Text Placeholder 76"/>
          <p:cNvSpPr>
            <a:spLocks noGrp="1"/>
          </p:cNvSpPr>
          <p:nvPr>
            <p:ph type="body" sz="quarter" idx="151" hasCustomPrompt="1"/>
          </p:nvPr>
        </p:nvSpPr>
        <p:spPr>
          <a:xfrm>
            <a:off x="6921369" y="1270006"/>
            <a:ext cx="37332126" cy="853439"/>
          </a:xfrm>
          <a:prstGeom prst="rect">
            <a:avLst/>
          </a:prstGeom>
        </p:spPr>
        <p:txBody>
          <a:bodyPr lIns="89508" tIns="44757" rIns="89508" bIns="44757"/>
          <a:lstStyle>
            <a:lvl1pPr algn="ctr">
              <a:buFontTx/>
              <a:buNone/>
              <a:defRPr sz="6900">
                <a:solidFill>
                  <a:schemeClr val="bg1"/>
                </a:solidFill>
              </a:defRPr>
            </a:lvl1pPr>
            <a:lvl2pPr>
              <a:buFontTx/>
              <a:buNone/>
              <a:defRPr sz="6900"/>
            </a:lvl2pPr>
            <a:lvl3pPr>
              <a:buFontTx/>
              <a:buNone/>
              <a:defRPr sz="6900"/>
            </a:lvl3pPr>
            <a:lvl4pPr>
              <a:buFontTx/>
              <a:buNone/>
              <a:defRPr sz="6900"/>
            </a:lvl4pPr>
            <a:lvl5pPr>
              <a:buFontTx/>
              <a:buNone/>
              <a:defRPr sz="6900"/>
            </a:lvl5pPr>
          </a:lstStyle>
          <a:p>
            <a:pPr lvl="0"/>
            <a:r>
              <a:rPr lang="en-US" dirty="0"/>
              <a:t>Click here to add authors</a:t>
            </a:r>
          </a:p>
        </p:txBody>
      </p:sp>
      <p:pic>
        <p:nvPicPr>
          <p:cNvPr id="29" name="Picture 2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8667" y="145893"/>
            <a:ext cx="2201274" cy="2886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7" name="Picture 6">
            <a:extLst>
              <a:ext uri="{FF2B5EF4-FFF2-40B4-BE49-F238E27FC236}">
                <a16:creationId xmlns:a16="http://schemas.microsoft.com/office/drawing/2014/main" id="{D44819DF-510A-8048-B938-8AE7A67DAAF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69362" y="734778"/>
            <a:ext cx="2662483" cy="1980888"/>
          </a:xfrm>
          <a:prstGeom prst="rect">
            <a:avLst/>
          </a:prstGeom>
        </p:spPr>
      </p:pic>
      <p:grpSp>
        <p:nvGrpSpPr>
          <p:cNvPr id="2" name="Group 1">
            <a:extLst>
              <a:ext uri="{FF2B5EF4-FFF2-40B4-BE49-F238E27FC236}">
                <a16:creationId xmlns:a16="http://schemas.microsoft.com/office/drawing/2014/main" id="{D5CBDC60-7F1E-0049-8E55-477F99AA18B0}"/>
              </a:ext>
            </a:extLst>
          </p:cNvPr>
          <p:cNvGrpSpPr/>
          <p:nvPr userDrawn="1"/>
        </p:nvGrpSpPr>
        <p:grpSpPr>
          <a:xfrm>
            <a:off x="44537123" y="1056642"/>
            <a:ext cx="6330610" cy="1280165"/>
            <a:chOff x="44537123" y="1757682"/>
            <a:chExt cx="6330610" cy="1280165"/>
          </a:xfrm>
        </p:grpSpPr>
        <p:pic>
          <p:nvPicPr>
            <p:cNvPr id="3" name="Picture 2">
              <a:extLst>
                <a:ext uri="{FF2B5EF4-FFF2-40B4-BE49-F238E27FC236}">
                  <a16:creationId xmlns:a16="http://schemas.microsoft.com/office/drawing/2014/main" id="{1FF61DE2-F78A-554A-A986-0EE30C5B1A9A}"/>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537123" y="1757682"/>
              <a:ext cx="1463046" cy="1280165"/>
            </a:xfrm>
            <a:prstGeom prst="rect">
              <a:avLst/>
            </a:prstGeom>
          </p:spPr>
        </p:pic>
        <p:pic>
          <p:nvPicPr>
            <p:cNvPr id="9" name="Picture 8">
              <a:extLst>
                <a:ext uri="{FF2B5EF4-FFF2-40B4-BE49-F238E27FC236}">
                  <a16:creationId xmlns:a16="http://schemas.microsoft.com/office/drawing/2014/main" id="{46AF6681-14C5-2E48-8407-76863444B08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5933746" y="1859283"/>
              <a:ext cx="4933987" cy="1066808"/>
            </a:xfrm>
            <a:prstGeom prst="rect">
              <a:avLst/>
            </a:prstGeom>
          </p:spPr>
        </p:pic>
      </p:gr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4D2CD"/>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3" y="0"/>
            <a:ext cx="51206400" cy="3200401"/>
          </a:xfrm>
          <a:prstGeom prst="rect">
            <a:avLst/>
          </a:prstGeom>
          <a:solidFill>
            <a:srgbClr val="9BA080"/>
          </a:solidFill>
          <a:ln w="9525">
            <a:solidFill>
              <a:schemeClr val="tx1"/>
            </a:solidFill>
            <a:miter lim="800000"/>
            <a:headEnd/>
            <a:tailEnd/>
          </a:ln>
          <a:effectLst/>
        </p:spPr>
        <p:txBody>
          <a:bodyPr wrap="none" lIns="89508" tIns="44751" rIns="89508" bIns="44751" anchor="ctr"/>
          <a:lstStyle/>
          <a:p>
            <a:pPr>
              <a:defRPr/>
            </a:pPr>
            <a:endParaRPr lang="en-US" dirty="0"/>
          </a:p>
        </p:txBody>
      </p:sp>
      <p:sp>
        <p:nvSpPr>
          <p:cNvPr id="8" name="Rectangle 33"/>
          <p:cNvSpPr>
            <a:spLocks noChangeArrowheads="1"/>
          </p:cNvSpPr>
          <p:nvPr/>
        </p:nvSpPr>
        <p:spPr bwMode="auto">
          <a:xfrm>
            <a:off x="13065585" y="3505204"/>
            <a:ext cx="12481867" cy="18268084"/>
          </a:xfrm>
          <a:prstGeom prst="rect">
            <a:avLst/>
          </a:prstGeom>
          <a:solidFill>
            <a:schemeClr val="bg1"/>
          </a:solidFill>
          <a:ln w="9525">
            <a:solidFill>
              <a:schemeClr val="tx2"/>
            </a:solidFill>
            <a:miter lim="800000"/>
            <a:headEnd/>
            <a:tailEnd/>
          </a:ln>
          <a:effectLst/>
        </p:spPr>
        <p:txBody>
          <a:bodyPr wrap="none" lIns="89508" tIns="44751" rIns="89508" bIns="44751" anchor="ctr"/>
          <a:lstStyle/>
          <a:p>
            <a:pPr>
              <a:defRPr/>
            </a:pPr>
            <a:endParaRPr lang="en-US" dirty="0"/>
          </a:p>
        </p:txBody>
      </p:sp>
      <p:sp>
        <p:nvSpPr>
          <p:cNvPr id="9" name="Rectangle 9"/>
          <p:cNvSpPr>
            <a:spLocks noChangeArrowheads="1"/>
          </p:cNvSpPr>
          <p:nvPr/>
        </p:nvSpPr>
        <p:spPr bwMode="auto">
          <a:xfrm>
            <a:off x="3" y="3203579"/>
            <a:ext cx="51206400" cy="101600"/>
          </a:xfrm>
          <a:prstGeom prst="rect">
            <a:avLst/>
          </a:prstGeom>
          <a:solidFill>
            <a:schemeClr val="accent5">
              <a:lumMod val="50000"/>
            </a:schemeClr>
          </a:solidFill>
          <a:ln w="152400">
            <a:noFill/>
            <a:miter lim="800000"/>
            <a:headEnd/>
            <a:tailEnd/>
          </a:ln>
          <a:effectLst/>
        </p:spPr>
        <p:txBody>
          <a:bodyPr wrap="none" lIns="89508" tIns="44751" rIns="89508" bIns="44751" anchor="ctr"/>
          <a:lstStyle/>
          <a:p>
            <a:pPr>
              <a:defRPr/>
            </a:pPr>
            <a:endParaRPr lang="en-US" dirty="0"/>
          </a:p>
        </p:txBody>
      </p:sp>
      <p:sp>
        <p:nvSpPr>
          <p:cNvPr id="18" name="Rectangle 33"/>
          <p:cNvSpPr>
            <a:spLocks noChangeArrowheads="1"/>
          </p:cNvSpPr>
          <p:nvPr/>
        </p:nvSpPr>
        <p:spPr bwMode="auto">
          <a:xfrm>
            <a:off x="25804045" y="3505204"/>
            <a:ext cx="12481867" cy="18268084"/>
          </a:xfrm>
          <a:prstGeom prst="rect">
            <a:avLst/>
          </a:prstGeom>
          <a:solidFill>
            <a:schemeClr val="bg1"/>
          </a:solidFill>
          <a:ln w="9525">
            <a:solidFill>
              <a:schemeClr val="tx2"/>
            </a:solidFill>
            <a:miter lim="800000"/>
            <a:headEnd/>
            <a:tailEnd/>
          </a:ln>
          <a:effectLst/>
        </p:spPr>
        <p:txBody>
          <a:bodyPr wrap="none" lIns="89508" tIns="44751" rIns="89508" bIns="44751" anchor="ctr"/>
          <a:lstStyle/>
          <a:p>
            <a:pPr>
              <a:defRPr/>
            </a:pPr>
            <a:endParaRPr lang="en-US" dirty="0"/>
          </a:p>
        </p:txBody>
      </p:sp>
      <p:sp>
        <p:nvSpPr>
          <p:cNvPr id="12" name="Rectangle 33"/>
          <p:cNvSpPr>
            <a:spLocks noChangeArrowheads="1"/>
          </p:cNvSpPr>
          <p:nvPr/>
        </p:nvSpPr>
        <p:spPr bwMode="auto">
          <a:xfrm>
            <a:off x="38523264" y="3505202"/>
            <a:ext cx="12481867" cy="18268085"/>
          </a:xfrm>
          <a:prstGeom prst="rect">
            <a:avLst/>
          </a:prstGeom>
          <a:solidFill>
            <a:schemeClr val="bg1"/>
          </a:solidFill>
          <a:ln w="9525">
            <a:solidFill>
              <a:schemeClr val="tx2"/>
            </a:solidFill>
            <a:miter lim="800000"/>
            <a:headEnd/>
            <a:tailEnd/>
          </a:ln>
          <a:effectLst/>
        </p:spPr>
        <p:txBody>
          <a:bodyPr wrap="none" lIns="89508" tIns="44751" rIns="89508" bIns="44751" anchor="ctr"/>
          <a:lstStyle/>
          <a:p>
            <a:pPr>
              <a:defRPr/>
            </a:pPr>
            <a:endParaRPr lang="en-US" dirty="0"/>
          </a:p>
        </p:txBody>
      </p:sp>
      <p:sp>
        <p:nvSpPr>
          <p:cNvPr id="13" name="Rectangle 33"/>
          <p:cNvSpPr>
            <a:spLocks noChangeArrowheads="1"/>
          </p:cNvSpPr>
          <p:nvPr/>
        </p:nvSpPr>
        <p:spPr bwMode="auto">
          <a:xfrm>
            <a:off x="307880" y="3505203"/>
            <a:ext cx="12481867" cy="18268084"/>
          </a:xfrm>
          <a:prstGeom prst="rect">
            <a:avLst/>
          </a:prstGeom>
          <a:solidFill>
            <a:schemeClr val="bg1"/>
          </a:solidFill>
          <a:ln w="9525">
            <a:solidFill>
              <a:schemeClr val="tx2"/>
            </a:solidFill>
            <a:miter lim="800000"/>
            <a:headEnd/>
            <a:tailEnd/>
          </a:ln>
          <a:effectLst/>
        </p:spPr>
        <p:txBody>
          <a:bodyPr wrap="none" lIns="89508" tIns="44751" rIns="89508" bIns="44751"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296173" rtl="0" eaLnBrk="1" latinLnBrk="0" hangingPunct="1">
        <a:spcBef>
          <a:spcPct val="0"/>
        </a:spcBef>
        <a:buNone/>
        <a:defRPr sz="8900" kern="1200">
          <a:solidFill>
            <a:schemeClr val="bg1"/>
          </a:solidFill>
          <a:latin typeface="Trebuchet MS" pitchFamily="34" charset="0"/>
          <a:ea typeface="+mj-ea"/>
          <a:cs typeface="+mj-cs"/>
        </a:defRPr>
      </a:lvl1pPr>
    </p:titleStyle>
    <p:bodyStyle>
      <a:lvl1pPr marL="1611069" indent="-1611069" algn="l" defTabSz="4296173"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0641" indent="-1342552" algn="l" defTabSz="4296173" rtl="0" eaLnBrk="1" latinLnBrk="0" hangingPunct="1">
        <a:spcBef>
          <a:spcPct val="20000"/>
        </a:spcBef>
        <a:buFont typeface="Arial" pitchFamily="34" charset="0"/>
        <a:buChar char="–"/>
        <a:defRPr sz="13100" kern="1200">
          <a:solidFill>
            <a:schemeClr val="tx1"/>
          </a:solidFill>
          <a:latin typeface="+mn-lt"/>
          <a:ea typeface="+mn-ea"/>
          <a:cs typeface="+mn-cs"/>
        </a:defRPr>
      </a:lvl2pPr>
      <a:lvl3pPr marL="5370221" indent="-1074041" algn="l" defTabSz="4296173"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518303" indent="-1074041" algn="l" defTabSz="4296173"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666393" indent="-1074041" algn="l" defTabSz="4296173"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1814482" indent="-1074041" algn="l" defTabSz="4296173"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3962566" indent="-1074041" algn="l" defTabSz="4296173"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110655" indent="-1074041" algn="l" defTabSz="4296173"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258738" indent="-1074041" algn="l" defTabSz="4296173"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296173" rtl="0" eaLnBrk="1" latinLnBrk="0" hangingPunct="1">
        <a:defRPr sz="8200" kern="1200">
          <a:solidFill>
            <a:schemeClr val="tx1"/>
          </a:solidFill>
          <a:latin typeface="+mn-lt"/>
          <a:ea typeface="+mn-ea"/>
          <a:cs typeface="+mn-cs"/>
        </a:defRPr>
      </a:lvl1pPr>
      <a:lvl2pPr marL="2148089" algn="l" defTabSz="4296173" rtl="0" eaLnBrk="1" latinLnBrk="0" hangingPunct="1">
        <a:defRPr sz="8200" kern="1200">
          <a:solidFill>
            <a:schemeClr val="tx1"/>
          </a:solidFill>
          <a:latin typeface="+mn-lt"/>
          <a:ea typeface="+mn-ea"/>
          <a:cs typeface="+mn-cs"/>
        </a:defRPr>
      </a:lvl2pPr>
      <a:lvl3pPr marL="4296173" algn="l" defTabSz="4296173" rtl="0" eaLnBrk="1" latinLnBrk="0" hangingPunct="1">
        <a:defRPr sz="8200" kern="1200">
          <a:solidFill>
            <a:schemeClr val="tx1"/>
          </a:solidFill>
          <a:latin typeface="+mn-lt"/>
          <a:ea typeface="+mn-ea"/>
          <a:cs typeface="+mn-cs"/>
        </a:defRPr>
      </a:lvl3pPr>
      <a:lvl4pPr marL="6444262" algn="l" defTabSz="4296173" rtl="0" eaLnBrk="1" latinLnBrk="0" hangingPunct="1">
        <a:defRPr sz="8200" kern="1200">
          <a:solidFill>
            <a:schemeClr val="tx1"/>
          </a:solidFill>
          <a:latin typeface="+mn-lt"/>
          <a:ea typeface="+mn-ea"/>
          <a:cs typeface="+mn-cs"/>
        </a:defRPr>
      </a:lvl4pPr>
      <a:lvl5pPr marL="8592352" algn="l" defTabSz="4296173" rtl="0" eaLnBrk="1" latinLnBrk="0" hangingPunct="1">
        <a:defRPr sz="8200" kern="1200">
          <a:solidFill>
            <a:schemeClr val="tx1"/>
          </a:solidFill>
          <a:latin typeface="+mn-lt"/>
          <a:ea typeface="+mn-ea"/>
          <a:cs typeface="+mn-cs"/>
        </a:defRPr>
      </a:lvl5pPr>
      <a:lvl6pPr marL="10740434" algn="l" defTabSz="4296173" rtl="0" eaLnBrk="1" latinLnBrk="0" hangingPunct="1">
        <a:defRPr sz="8200" kern="1200">
          <a:solidFill>
            <a:schemeClr val="tx1"/>
          </a:solidFill>
          <a:latin typeface="+mn-lt"/>
          <a:ea typeface="+mn-ea"/>
          <a:cs typeface="+mn-cs"/>
        </a:defRPr>
      </a:lvl6pPr>
      <a:lvl7pPr marL="12888524" algn="l" defTabSz="4296173" rtl="0" eaLnBrk="1" latinLnBrk="0" hangingPunct="1">
        <a:defRPr sz="8200" kern="1200">
          <a:solidFill>
            <a:schemeClr val="tx1"/>
          </a:solidFill>
          <a:latin typeface="+mn-lt"/>
          <a:ea typeface="+mn-ea"/>
          <a:cs typeface="+mn-cs"/>
        </a:defRPr>
      </a:lvl7pPr>
      <a:lvl8pPr marL="15036614" algn="l" defTabSz="4296173" rtl="0" eaLnBrk="1" latinLnBrk="0" hangingPunct="1">
        <a:defRPr sz="8200" kern="1200">
          <a:solidFill>
            <a:schemeClr val="tx1"/>
          </a:solidFill>
          <a:latin typeface="+mn-lt"/>
          <a:ea typeface="+mn-ea"/>
          <a:cs typeface="+mn-cs"/>
        </a:defRPr>
      </a:lvl8pPr>
      <a:lvl9pPr marL="17184696" algn="l" defTabSz="4296173"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www.elderlab.yorku.ca/wp-content/uploads/2020/09/MovahediElderPOCV10.pdf" TargetMode="External"/><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9C8A4EA5-AB99-5941-89C7-60EE5BA0AFCC}"/>
              </a:ext>
            </a:extLst>
          </p:cNvPr>
          <p:cNvSpPr>
            <a:spLocks noGrp="1"/>
          </p:cNvSpPr>
          <p:nvPr>
            <p:ph type="body" sz="quarter" idx="21"/>
          </p:nvPr>
        </p:nvSpPr>
        <p:spPr>
          <a:xfrm>
            <a:off x="25849480" y="3575073"/>
            <a:ext cx="12462116" cy="18816918"/>
          </a:xfrm>
        </p:spPr>
        <p:txBody>
          <a:bodyPr/>
          <a:lstStyle/>
          <a:p>
            <a:pPr algn="just"/>
            <a:r>
              <a:rPr lang="en-CA" dirty="0"/>
              <a:t>	As for the last block, analysis, depending on the downstream task several algorithms are used. For instance, in the case of estimating traffic flow and recognizing movements of interest(</a:t>
            </a:r>
            <a:r>
              <a:rPr lang="en-CA" dirty="0" err="1"/>
              <a:t>MoI</a:t>
            </a:r>
            <a:r>
              <a:rPr lang="en-CA" dirty="0"/>
              <a:t>) Contour Mapping (CMM) is used to match a trajectory into a commonly traversed path. CMM, in short, is a dynamic programming algorithms in which points from two sets are matched so that the overall cost(distance) of the matching is minimized. CMM also considers order of appearance in its calculations making it consistent with the sequential nature of trajectories.[1]</a:t>
            </a:r>
          </a:p>
          <a:p>
            <a:pPr algn="just"/>
            <a:endParaRPr lang="en-CA" dirty="0"/>
          </a:p>
          <a:p>
            <a:pPr algn="just"/>
            <a:r>
              <a:rPr lang="en-CA" dirty="0"/>
              <a:t>	This algorithm clearly is in need for the selection of commonly traversed paths; to address this requirements we suggest two approaches. The first one is to provide users with another GUI to annotate a few trajectories. In that case, each query trajectory will be classified to its nearest commonly traversed path in a 1NN approach. The second approach, on the other hand, is to eliminate further human annotations by using unsupervised clustering algorithms. For instance, Density-Based Spatial Clustering of Applications with Noise (DBSCAN) is used to cluster trajectories into several clusters in Figure 4. Once trajectories are clustered into groups, for each cluster a number of representative trajectories can be selected for our use case and according to the specific needs of the CMM algorithm choosing longest trajectory from each cluster could be an appropriate choice. It is worth mentioning that using clustering does not fully remove the need for human interactions as the cluster representatives have to be labelled at some point; however, this approaches reduces the annotation complexity and quantity significantly. </a:t>
            </a:r>
          </a:p>
          <a:p>
            <a:pPr algn="just"/>
            <a:endParaRPr lang="en-CA" dirty="0"/>
          </a:p>
          <a:p>
            <a:pPr algn="just"/>
            <a:endParaRPr lang="en-CA" dirty="0"/>
          </a:p>
          <a:p>
            <a:pPr algn="just"/>
            <a:endParaRPr lang="en-CA" dirty="0"/>
          </a:p>
          <a:p>
            <a:pPr algn="just"/>
            <a:endParaRPr lang="en-CA" dirty="0"/>
          </a:p>
          <a:p>
            <a:pPr algn="just"/>
            <a:endParaRPr lang="en-CA" dirty="0"/>
          </a:p>
          <a:p>
            <a:pPr algn="just"/>
            <a:endParaRPr lang="en-CA" dirty="0"/>
          </a:p>
          <a:p>
            <a:pPr algn="just"/>
            <a:endParaRPr lang="en-CA" dirty="0"/>
          </a:p>
          <a:p>
            <a:pPr algn="just"/>
            <a:endParaRPr lang="en-CA" dirty="0"/>
          </a:p>
          <a:p>
            <a:pPr algn="just"/>
            <a:endParaRPr lang="en-CA" dirty="0"/>
          </a:p>
          <a:p>
            <a:pPr algn="just"/>
            <a:endParaRPr lang="en-CA" dirty="0"/>
          </a:p>
          <a:p>
            <a:pPr algn="just"/>
            <a:endParaRPr lang="en-CA" dirty="0"/>
          </a:p>
          <a:p>
            <a:pPr algn="ctr"/>
            <a:r>
              <a:rPr lang="en-CA" dirty="0"/>
              <a:t>Fig 4. Trajectories clustered into 18 groups (on the left) and their corresponding representatives (on the right) based on longest trajectory length </a:t>
            </a:r>
          </a:p>
          <a:p>
            <a:endParaRPr lang="en-CA" dirty="0"/>
          </a:p>
          <a:p>
            <a:r>
              <a:rPr lang="en-CA" dirty="0"/>
              <a:t> </a:t>
            </a:r>
            <a:endParaRPr lang="en-US" dirty="0"/>
          </a:p>
        </p:txBody>
      </p:sp>
      <p:sp>
        <p:nvSpPr>
          <p:cNvPr id="20" name="Text Placeholder 19">
            <a:extLst>
              <a:ext uri="{FF2B5EF4-FFF2-40B4-BE49-F238E27FC236}">
                <a16:creationId xmlns:a16="http://schemas.microsoft.com/office/drawing/2014/main" id="{E0AB06C4-7A51-444F-A202-8B1CB0233037}"/>
              </a:ext>
            </a:extLst>
          </p:cNvPr>
          <p:cNvSpPr>
            <a:spLocks noGrp="1"/>
          </p:cNvSpPr>
          <p:nvPr>
            <p:ph type="body" sz="quarter" idx="10"/>
          </p:nvPr>
        </p:nvSpPr>
        <p:spPr>
          <a:xfrm>
            <a:off x="338666" y="4250364"/>
            <a:ext cx="12457522" cy="6850565"/>
          </a:xfrm>
        </p:spPr>
        <p:txBody>
          <a:bodyPr/>
          <a:lstStyle/>
          <a:p>
            <a:pPr algn="just"/>
            <a:r>
              <a:rPr lang="en-CA" dirty="0"/>
              <a:t>   Rising traffic challenges due to lack of proper traffic management need to be addressed with intelligent solutions like Traffic Analytics Software with integrated video-analytics which can effectively aid traffic management. The necessity of using computer vision in such a software, stems from the fact that conventional traffic monitoring schemes mostly gather visual data such as videos and images. Therefore, designing this software based on the current traffic monitoring infrastructure rules out the need for additional hardware installation.</a:t>
            </a:r>
          </a:p>
          <a:p>
            <a:pPr algn="just"/>
            <a:endParaRPr lang="en-CA" dirty="0"/>
          </a:p>
          <a:p>
            <a:pPr algn="just"/>
            <a:r>
              <a:rPr lang="en-CA" dirty="0"/>
              <a:t>   Our system leverages existing traffic monitoring cameras and applies computer vision techniques (object detection and tracking) to provide detailed traffic analysis results. It can localize, segment, and track vehicles, pedestrians, traffic signs and other related objects in the intersection. By doing so, it provides informative data regarding traffic volume, movements of interests, rule violations, congestions, and so on.</a:t>
            </a:r>
            <a:endParaRPr lang="en-US" dirty="0"/>
          </a:p>
        </p:txBody>
      </p:sp>
      <p:sp>
        <p:nvSpPr>
          <p:cNvPr id="21" name="Text Placeholder 20">
            <a:extLst>
              <a:ext uri="{FF2B5EF4-FFF2-40B4-BE49-F238E27FC236}">
                <a16:creationId xmlns:a16="http://schemas.microsoft.com/office/drawing/2014/main" id="{351CA4EC-9001-4D48-8CDA-4B617DBEFD37}"/>
              </a:ext>
            </a:extLst>
          </p:cNvPr>
          <p:cNvSpPr>
            <a:spLocks noGrp="1"/>
          </p:cNvSpPr>
          <p:nvPr>
            <p:ph type="body" sz="quarter" idx="11"/>
          </p:nvPr>
        </p:nvSpPr>
        <p:spPr/>
        <p:txBody>
          <a:bodyPr/>
          <a:lstStyle/>
          <a:p>
            <a:r>
              <a:rPr lang="en-US" dirty="0"/>
              <a:t>Abstract</a:t>
            </a:r>
          </a:p>
        </p:txBody>
      </p:sp>
      <p:sp>
        <p:nvSpPr>
          <p:cNvPr id="23" name="Text Placeholder 22">
            <a:extLst>
              <a:ext uri="{FF2B5EF4-FFF2-40B4-BE49-F238E27FC236}">
                <a16:creationId xmlns:a16="http://schemas.microsoft.com/office/drawing/2014/main" id="{F4D7B534-97A5-C245-A8A6-3C197FDBB4DF}"/>
              </a:ext>
            </a:extLst>
          </p:cNvPr>
          <p:cNvSpPr>
            <a:spLocks noGrp="1"/>
          </p:cNvSpPr>
          <p:nvPr>
            <p:ph type="body" sz="quarter" idx="19"/>
          </p:nvPr>
        </p:nvSpPr>
        <p:spPr>
          <a:xfrm>
            <a:off x="338666" y="12109280"/>
            <a:ext cx="12457522" cy="9343555"/>
          </a:xfrm>
        </p:spPr>
        <p:txBody>
          <a:bodyPr/>
          <a:lstStyle/>
          <a:p>
            <a:r>
              <a:rPr lang="en-CA" dirty="0"/>
              <a:t>	Our Traffic Analytics Software follows a pipeline consisting of four main blocks: preprocessing, detection and tracking, reprojection, and analysis as depicted in Figure 1. </a:t>
            </a:r>
          </a:p>
          <a:p>
            <a:endParaRPr lang="en-CA" dirty="0"/>
          </a:p>
          <a:p>
            <a:endParaRPr lang="en-CA" dirty="0"/>
          </a:p>
          <a:p>
            <a:endParaRPr lang="en-CA" dirty="0"/>
          </a:p>
          <a:p>
            <a:endParaRPr lang="en-CA" dirty="0"/>
          </a:p>
          <a:p>
            <a:pPr algn="ctr"/>
            <a:r>
              <a:rPr lang="en-CA" dirty="0"/>
              <a:t>Fig 1. The four main blocks of our traffic analytics pipeline </a:t>
            </a:r>
            <a:endParaRPr lang="en-US" dirty="0"/>
          </a:p>
          <a:p>
            <a:pPr algn="ctr"/>
            <a:endParaRPr lang="en-US" dirty="0"/>
          </a:p>
          <a:p>
            <a:pPr algn="just"/>
            <a:r>
              <a:rPr lang="en-US" dirty="0"/>
              <a:t>	In the first block, having a calibrated camera, a variety of preprocessing steps such as removing the fish-eye distortion is performed. Once the data is preprocessed, it is fed into a detection and tracking block in which the 2D boundary boxes of vehicles are detected. These boundary boxes are then used to track unique vehicles within a subset of frames. To do so, the common detection by tracking paradigm is used meaning that these two steps are entirely independent in the training phase. </a:t>
            </a:r>
            <a:r>
              <a:rPr lang="en-CA" dirty="0"/>
              <a:t>Such a decoupled structure is an obstacle preventing the end-to-end fine tuning of the pipeline hence creating the opportunity to integrate these blocks to one unified differentiable unit performing both tasks jointly in the future works. </a:t>
            </a:r>
          </a:p>
        </p:txBody>
      </p:sp>
      <p:sp>
        <p:nvSpPr>
          <p:cNvPr id="24" name="Text Placeholder 23">
            <a:extLst>
              <a:ext uri="{FF2B5EF4-FFF2-40B4-BE49-F238E27FC236}">
                <a16:creationId xmlns:a16="http://schemas.microsoft.com/office/drawing/2014/main" id="{08DBA0AF-C644-6641-A357-367225D864C9}"/>
              </a:ext>
            </a:extLst>
          </p:cNvPr>
          <p:cNvSpPr>
            <a:spLocks noGrp="1"/>
          </p:cNvSpPr>
          <p:nvPr>
            <p:ph type="body" sz="quarter" idx="20"/>
          </p:nvPr>
        </p:nvSpPr>
        <p:spPr/>
        <p:txBody>
          <a:bodyPr/>
          <a:lstStyle/>
          <a:p>
            <a:r>
              <a:rPr lang="en-US" dirty="0"/>
              <a:t>Method</a:t>
            </a:r>
          </a:p>
        </p:txBody>
      </p:sp>
      <p:sp>
        <p:nvSpPr>
          <p:cNvPr id="26" name="Text Placeholder 25">
            <a:extLst>
              <a:ext uri="{FF2B5EF4-FFF2-40B4-BE49-F238E27FC236}">
                <a16:creationId xmlns:a16="http://schemas.microsoft.com/office/drawing/2014/main" id="{7C6786FD-51A4-8942-BFB3-A7D44CC03639}"/>
              </a:ext>
            </a:extLst>
          </p:cNvPr>
          <p:cNvSpPr>
            <a:spLocks noGrp="1"/>
          </p:cNvSpPr>
          <p:nvPr>
            <p:ph type="body" sz="quarter" idx="22"/>
          </p:nvPr>
        </p:nvSpPr>
        <p:spPr>
          <a:xfrm>
            <a:off x="38545949" y="3584245"/>
            <a:ext cx="12462116" cy="703984"/>
          </a:xfrm>
        </p:spPr>
        <p:txBody>
          <a:bodyPr/>
          <a:lstStyle/>
          <a:p>
            <a:r>
              <a:rPr lang="en-US" dirty="0"/>
              <a:t>Results </a:t>
            </a:r>
          </a:p>
        </p:txBody>
      </p:sp>
      <p:sp>
        <p:nvSpPr>
          <p:cNvPr id="28" name="Text Placeholder 27">
            <a:extLst>
              <a:ext uri="{FF2B5EF4-FFF2-40B4-BE49-F238E27FC236}">
                <a16:creationId xmlns:a16="http://schemas.microsoft.com/office/drawing/2014/main" id="{6F2D70C1-B26C-DA41-99AB-3C00365CEF05}"/>
              </a:ext>
            </a:extLst>
          </p:cNvPr>
          <p:cNvSpPr>
            <a:spLocks noGrp="1"/>
          </p:cNvSpPr>
          <p:nvPr>
            <p:ph type="body" sz="quarter" idx="23"/>
          </p:nvPr>
        </p:nvSpPr>
        <p:spPr>
          <a:xfrm>
            <a:off x="13065392" y="3575073"/>
            <a:ext cx="12462116" cy="19481715"/>
          </a:xfrm>
        </p:spPr>
        <p:txBody>
          <a:bodyPr/>
          <a:lstStyle/>
          <a:p>
            <a:pPr algn="just"/>
            <a:r>
              <a:rPr lang="en-CA" dirty="0"/>
              <a:t>	The third block in the pipeline is responsible for reprojecting points from the image coordinates onto the real-world coordinates. To do that we will use calibrated cameras and pair-matching to estimate the required </a:t>
            </a:r>
            <a:r>
              <a:rPr lang="en-CA" dirty="0" err="1"/>
              <a:t>homography</a:t>
            </a:r>
            <a:r>
              <a:rPr lang="en-CA" dirty="0"/>
              <a:t> matrix for such a reprojection. This step is performed with human in the loop; as such we developed a GUI in which two views of the intersection(top view and side view) are provided to the user enabling them to select matching points by clicking on them. Our intuition as well as the qualitative results show that reprojecting points and trajectories onto the ground plane will improve the final analysis. A sample of such reprojection is given in Figure 2.</a:t>
            </a:r>
          </a:p>
          <a:p>
            <a:pPr algn="just"/>
            <a:endParaRPr lang="en-CA" dirty="0"/>
          </a:p>
          <a:p>
            <a:pPr algn="just"/>
            <a:endParaRPr lang="en-CA" dirty="0"/>
          </a:p>
          <a:p>
            <a:pPr algn="just"/>
            <a:endParaRPr lang="en-CA" dirty="0"/>
          </a:p>
          <a:p>
            <a:pPr algn="just"/>
            <a:endParaRPr lang="en-CA" dirty="0"/>
          </a:p>
          <a:p>
            <a:pPr algn="just"/>
            <a:endParaRPr lang="en-CA" dirty="0"/>
          </a:p>
          <a:p>
            <a:pPr algn="just"/>
            <a:endParaRPr lang="en-CA" dirty="0"/>
          </a:p>
          <a:p>
            <a:pPr algn="just"/>
            <a:endParaRPr lang="en-CA" dirty="0"/>
          </a:p>
          <a:p>
            <a:pPr algn="just"/>
            <a:endParaRPr lang="en-CA" dirty="0"/>
          </a:p>
          <a:p>
            <a:pPr algn="ctr"/>
            <a:r>
              <a:rPr lang="en-CA" dirty="0"/>
              <a:t>Fig 2. Reprojection of points from camera view to top view</a:t>
            </a:r>
          </a:p>
          <a:p>
            <a:pPr algn="just"/>
            <a:endParaRPr lang="en-CA" dirty="0"/>
          </a:p>
          <a:p>
            <a:pPr algn="just"/>
            <a:r>
              <a:rPr lang="en-CA" dirty="0"/>
              <a:t>	Once such a </a:t>
            </a:r>
            <a:r>
              <a:rPr lang="en-CA" dirty="0" err="1"/>
              <a:t>homography</a:t>
            </a:r>
            <a:r>
              <a:rPr lang="en-CA" dirty="0"/>
              <a:t> is in hand, each </a:t>
            </a:r>
            <a:r>
              <a:rPr lang="en-CA" dirty="0" err="1"/>
              <a:t>tracklet</a:t>
            </a:r>
            <a:r>
              <a:rPr lang="en-CA" dirty="0"/>
              <a:t> can be mapped to its corresponding trajectory on the ground plane. To do so, the bottom center of each 2D boundary box is assumed as the contact point to the ground plane. While this assumption will introduce a bias and hence error in the resulting analysis, our qualitative results suggest that this approach is far from oversimplification and produces acceptable reprojection results as shown in the Figure 3.</a:t>
            </a:r>
          </a:p>
          <a:p>
            <a:pPr algn="just"/>
            <a:endParaRPr lang="en-CA" dirty="0"/>
          </a:p>
          <a:p>
            <a:pPr algn="just"/>
            <a:endParaRPr lang="en-CA" dirty="0"/>
          </a:p>
          <a:p>
            <a:pPr algn="just"/>
            <a:endParaRPr lang="en-CA" dirty="0"/>
          </a:p>
          <a:p>
            <a:pPr algn="just"/>
            <a:endParaRPr lang="en-CA" dirty="0"/>
          </a:p>
          <a:p>
            <a:pPr algn="just"/>
            <a:endParaRPr lang="en-CA" dirty="0"/>
          </a:p>
          <a:p>
            <a:pPr algn="just"/>
            <a:endParaRPr lang="en-CA" dirty="0"/>
          </a:p>
          <a:p>
            <a:pPr algn="just"/>
            <a:endParaRPr lang="en-CA" dirty="0"/>
          </a:p>
          <a:p>
            <a:pPr algn="just"/>
            <a:endParaRPr lang="en-CA" dirty="0"/>
          </a:p>
          <a:p>
            <a:pPr algn="just"/>
            <a:endParaRPr lang="en-CA" dirty="0"/>
          </a:p>
          <a:p>
            <a:pPr algn="ctr"/>
            <a:r>
              <a:rPr lang="en-CA" dirty="0"/>
              <a:t>	Fig 3. Visualization of </a:t>
            </a:r>
            <a:r>
              <a:rPr lang="en-CA" dirty="0" err="1"/>
              <a:t>tracklets</a:t>
            </a:r>
            <a:r>
              <a:rPr lang="en-CA" dirty="0"/>
              <a:t> of camera view(left) and their corresponding trajectories on the ground plane(right)</a:t>
            </a:r>
          </a:p>
          <a:p>
            <a:pPr algn="just"/>
            <a:endParaRPr lang="en-CA" dirty="0"/>
          </a:p>
          <a:p>
            <a:pPr algn="just"/>
            <a:endParaRPr lang="en-CA" dirty="0"/>
          </a:p>
          <a:p>
            <a:pPr algn="just"/>
            <a:endParaRPr lang="en-CA" dirty="0"/>
          </a:p>
        </p:txBody>
      </p:sp>
      <p:sp>
        <p:nvSpPr>
          <p:cNvPr id="31" name="Text Placeholder 30">
            <a:extLst>
              <a:ext uri="{FF2B5EF4-FFF2-40B4-BE49-F238E27FC236}">
                <a16:creationId xmlns:a16="http://schemas.microsoft.com/office/drawing/2014/main" id="{0F35D09A-2D53-3241-850C-586FF06E5E32}"/>
              </a:ext>
            </a:extLst>
          </p:cNvPr>
          <p:cNvSpPr>
            <a:spLocks noGrp="1"/>
          </p:cNvSpPr>
          <p:nvPr>
            <p:ph type="body" sz="quarter" idx="25"/>
          </p:nvPr>
        </p:nvSpPr>
        <p:spPr>
          <a:xfrm>
            <a:off x="38519565" y="17491394"/>
            <a:ext cx="12514884" cy="703984"/>
          </a:xfrm>
        </p:spPr>
        <p:txBody>
          <a:bodyPr/>
          <a:lstStyle/>
          <a:p>
            <a:r>
              <a:rPr lang="en-US" dirty="0"/>
              <a:t>Conclusion</a:t>
            </a:r>
          </a:p>
        </p:txBody>
      </p:sp>
      <p:sp>
        <p:nvSpPr>
          <p:cNvPr id="32" name="Text Placeholder 31">
            <a:extLst>
              <a:ext uri="{FF2B5EF4-FFF2-40B4-BE49-F238E27FC236}">
                <a16:creationId xmlns:a16="http://schemas.microsoft.com/office/drawing/2014/main" id="{E712692D-5F4F-5541-8E2C-995AA92EB92C}"/>
              </a:ext>
            </a:extLst>
          </p:cNvPr>
          <p:cNvSpPr>
            <a:spLocks noGrp="1"/>
          </p:cNvSpPr>
          <p:nvPr>
            <p:ph type="body" sz="quarter" idx="27"/>
          </p:nvPr>
        </p:nvSpPr>
        <p:spPr>
          <a:xfrm>
            <a:off x="38519566" y="19872741"/>
            <a:ext cx="12514884" cy="703984"/>
          </a:xfrm>
        </p:spPr>
        <p:txBody>
          <a:bodyPr/>
          <a:lstStyle/>
          <a:p>
            <a:r>
              <a:rPr lang="en-US" dirty="0"/>
              <a:t>References</a:t>
            </a:r>
          </a:p>
        </p:txBody>
      </p:sp>
      <p:sp>
        <p:nvSpPr>
          <p:cNvPr id="33" name="Text Placeholder 32">
            <a:extLst>
              <a:ext uri="{FF2B5EF4-FFF2-40B4-BE49-F238E27FC236}">
                <a16:creationId xmlns:a16="http://schemas.microsoft.com/office/drawing/2014/main" id="{4BE95C86-737B-9544-A392-A9EB97BB3ACD}"/>
              </a:ext>
            </a:extLst>
          </p:cNvPr>
          <p:cNvSpPr>
            <a:spLocks noGrp="1"/>
          </p:cNvSpPr>
          <p:nvPr>
            <p:ph type="body" sz="quarter" idx="28"/>
          </p:nvPr>
        </p:nvSpPr>
        <p:spPr>
          <a:xfrm>
            <a:off x="38519566" y="4288229"/>
            <a:ext cx="12514884" cy="13830937"/>
          </a:xfrm>
        </p:spPr>
        <p:txBody>
          <a:bodyPr/>
          <a:lstStyle/>
          <a:p>
            <a:pPr algn="just"/>
            <a:r>
              <a:rPr lang="en-US" dirty="0"/>
              <a:t>	Deriving accurate numerical results for the presented pipeline requires a vast dataset with known calibrated camera. Since these requirements are not commonly satisfied for available datasets, we are capturing a novel dataset </a:t>
            </a:r>
            <a:r>
              <a:rPr lang="en-CA" dirty="0"/>
              <a:t>that includes two distinct traffic surveillance scenarios in the GTA.  The first dataset, created in collaboration with our industry partner </a:t>
            </a:r>
            <a:r>
              <a:rPr lang="en-CA" dirty="0" err="1"/>
              <a:t>TransPlan</a:t>
            </a:r>
            <a:r>
              <a:rPr lang="en-CA" dirty="0"/>
              <a:t>, was captured by a GoPro camera temporarily mounted on a light pole at the corner of a number of intersections.   The second dataset, created in collaboration with the University of Toronto and the Region of York, features synchronized video from four cameras mounted on each corner of a major intersection in Richmond Hill. As such here we only present the numerical result for one intersection located at </a:t>
            </a:r>
            <a:r>
              <a:rPr lang="en-CA" dirty="0" err="1"/>
              <a:t>Dandas</a:t>
            </a:r>
            <a:r>
              <a:rPr lang="en-CA" dirty="0"/>
              <a:t> St. and 9</a:t>
            </a:r>
            <a:r>
              <a:rPr lang="en-CA" baseline="30000" dirty="0"/>
              <a:t>th</a:t>
            </a:r>
            <a:r>
              <a:rPr lang="en-CA" dirty="0"/>
              <a:t> Line.</a:t>
            </a:r>
          </a:p>
          <a:p>
            <a:pPr algn="just"/>
            <a:endParaRPr lang="en-CA" dirty="0"/>
          </a:p>
          <a:p>
            <a:pPr algn="just"/>
            <a:endParaRPr lang="en-CA" dirty="0"/>
          </a:p>
          <a:p>
            <a:pPr algn="just"/>
            <a:endParaRPr lang="en-CA" dirty="0"/>
          </a:p>
          <a:p>
            <a:pPr algn="just"/>
            <a:endParaRPr lang="en-CA" dirty="0"/>
          </a:p>
          <a:p>
            <a:pPr algn="just"/>
            <a:endParaRPr lang="en-CA" dirty="0"/>
          </a:p>
          <a:p>
            <a:pPr algn="just"/>
            <a:endParaRPr lang="en-CA" dirty="0"/>
          </a:p>
          <a:p>
            <a:pPr algn="just"/>
            <a:endParaRPr lang="en-CA" dirty="0"/>
          </a:p>
          <a:p>
            <a:pPr algn="just"/>
            <a:endParaRPr lang="en-CA" dirty="0"/>
          </a:p>
          <a:p>
            <a:pPr algn="just"/>
            <a:endParaRPr lang="en-CA" dirty="0"/>
          </a:p>
          <a:p>
            <a:pPr algn="just"/>
            <a:endParaRPr lang="en-CA" dirty="0"/>
          </a:p>
          <a:p>
            <a:pPr algn="just"/>
            <a:endParaRPr lang="en-CA" dirty="0"/>
          </a:p>
          <a:p>
            <a:pPr algn="just"/>
            <a:endParaRPr lang="en-CA" dirty="0"/>
          </a:p>
          <a:p>
            <a:pPr algn="just"/>
            <a:endParaRPr lang="en-CA" dirty="0"/>
          </a:p>
          <a:p>
            <a:pPr algn="just"/>
            <a:endParaRPr lang="en-CA" dirty="0"/>
          </a:p>
          <a:p>
            <a:pPr algn="just"/>
            <a:endParaRPr lang="en-CA" dirty="0"/>
          </a:p>
          <a:p>
            <a:pPr algn="ctr"/>
            <a:r>
              <a:rPr lang="en-CA" dirty="0"/>
              <a:t>Table 1. Numerical results of the pipeline. </a:t>
            </a:r>
            <a:r>
              <a:rPr lang="en-CA" dirty="0" err="1"/>
              <a:t>MoIs</a:t>
            </a:r>
            <a:r>
              <a:rPr lang="en-CA" dirty="0"/>
              <a:t> numbered counter clock-wise</a:t>
            </a:r>
            <a:endParaRPr lang="en-US" dirty="0"/>
          </a:p>
        </p:txBody>
      </p:sp>
      <p:sp>
        <p:nvSpPr>
          <p:cNvPr id="34" name="Title 33">
            <a:extLst>
              <a:ext uri="{FF2B5EF4-FFF2-40B4-BE49-F238E27FC236}">
                <a16:creationId xmlns:a16="http://schemas.microsoft.com/office/drawing/2014/main" id="{024F7580-1782-9F48-8B3F-AF37A8C99E32}"/>
              </a:ext>
            </a:extLst>
          </p:cNvPr>
          <p:cNvSpPr>
            <a:spLocks noGrp="1"/>
          </p:cNvSpPr>
          <p:nvPr>
            <p:ph type="title"/>
          </p:nvPr>
        </p:nvSpPr>
        <p:spPr/>
        <p:txBody>
          <a:bodyPr/>
          <a:lstStyle/>
          <a:p>
            <a:r>
              <a:rPr lang="en-CA" dirty="0"/>
              <a:t>Video-Based Traffic Analytics at Intersection</a:t>
            </a:r>
            <a:r>
              <a:rPr lang="en-CA" b="0" dirty="0"/>
              <a:t> </a:t>
            </a:r>
            <a:endParaRPr lang="en-US" dirty="0"/>
          </a:p>
        </p:txBody>
      </p:sp>
      <p:sp>
        <p:nvSpPr>
          <p:cNvPr id="38" name="Text Placeholder 37">
            <a:extLst>
              <a:ext uri="{FF2B5EF4-FFF2-40B4-BE49-F238E27FC236}">
                <a16:creationId xmlns:a16="http://schemas.microsoft.com/office/drawing/2014/main" id="{058FAB4E-4D61-7442-A87A-3CDAA0B8F599}"/>
              </a:ext>
            </a:extLst>
          </p:cNvPr>
          <p:cNvSpPr>
            <a:spLocks noGrp="1"/>
          </p:cNvSpPr>
          <p:nvPr>
            <p:ph type="body" sz="quarter" idx="151"/>
          </p:nvPr>
        </p:nvSpPr>
        <p:spPr/>
        <p:txBody>
          <a:bodyPr/>
          <a:lstStyle/>
          <a:p>
            <a:r>
              <a:rPr lang="en-US" dirty="0"/>
              <a:t>Sajjad </a:t>
            </a:r>
            <a:r>
              <a:rPr lang="en-US" dirty="0" err="1"/>
              <a:t>Pakdamansavoji</a:t>
            </a:r>
            <a:r>
              <a:rPr lang="en-US" dirty="0"/>
              <a:t>, James H. Elder</a:t>
            </a:r>
          </a:p>
        </p:txBody>
      </p:sp>
      <p:sp>
        <p:nvSpPr>
          <p:cNvPr id="16" name="Text Placeholder 14">
            <a:extLst>
              <a:ext uri="{FF2B5EF4-FFF2-40B4-BE49-F238E27FC236}">
                <a16:creationId xmlns:a16="http://schemas.microsoft.com/office/drawing/2014/main" id="{AA0C74BB-037D-7E44-B77A-60BC92A05A17}"/>
              </a:ext>
            </a:extLst>
          </p:cNvPr>
          <p:cNvSpPr txBox="1">
            <a:spLocks/>
          </p:cNvSpPr>
          <p:nvPr/>
        </p:nvSpPr>
        <p:spPr>
          <a:xfrm>
            <a:off x="38569486" y="20675594"/>
            <a:ext cx="12298247" cy="667334"/>
          </a:xfrm>
          <a:prstGeom prst="rect">
            <a:avLst/>
          </a:prstGeom>
        </p:spPr>
        <p:txBody>
          <a:bodyPr wrap="square" lIns="223760" tIns="223760" rIns="223760" bIns="223760">
            <a:spAutoFit/>
          </a:bodyPr>
          <a:lstStyle>
            <a:lvl1pPr marL="335639" indent="-335639" algn="l" defTabSz="4296173" rtl="0" eaLnBrk="1" latinLnBrk="0" hangingPunct="1">
              <a:spcBef>
                <a:spcPct val="20000"/>
              </a:spcBef>
              <a:buFont typeface="Arial" pitchFamily="34" charset="0"/>
              <a:buNone/>
              <a:defRPr sz="2700" kern="1200">
                <a:solidFill>
                  <a:schemeClr val="tx1"/>
                </a:solidFill>
                <a:latin typeface="Trebuchet MS" pitchFamily="34" charset="0"/>
                <a:ea typeface="+mn-ea"/>
                <a:cs typeface="+mn-cs"/>
              </a:defRPr>
            </a:lvl1pPr>
            <a:lvl2pPr marL="1454432" indent="-559399" algn="l" defTabSz="4296173" rtl="0" eaLnBrk="1" latinLnBrk="0" hangingPunct="1">
              <a:spcBef>
                <a:spcPct val="20000"/>
              </a:spcBef>
              <a:buFont typeface="Arial" pitchFamily="34" charset="0"/>
              <a:buChar char="–"/>
              <a:defRPr sz="2700" kern="1200">
                <a:solidFill>
                  <a:schemeClr val="tx1"/>
                </a:solidFill>
                <a:latin typeface="Trebuchet MS" pitchFamily="34" charset="0"/>
                <a:ea typeface="+mn-ea"/>
                <a:cs typeface="+mn-cs"/>
              </a:defRPr>
            </a:lvl2pPr>
            <a:lvl3pPr marL="2013831" indent="-559399" algn="l" defTabSz="4296173" rtl="0" eaLnBrk="1" latinLnBrk="0" hangingPunct="1">
              <a:spcBef>
                <a:spcPct val="20000"/>
              </a:spcBef>
              <a:buFont typeface="Arial" pitchFamily="34" charset="0"/>
              <a:buChar char="•"/>
              <a:defRPr sz="2700" kern="1200">
                <a:solidFill>
                  <a:schemeClr val="tx1"/>
                </a:solidFill>
                <a:latin typeface="Trebuchet MS" pitchFamily="34" charset="0"/>
                <a:ea typeface="+mn-ea"/>
                <a:cs typeface="+mn-cs"/>
              </a:defRPr>
            </a:lvl3pPr>
            <a:lvl4pPr marL="2629170" indent="-615339" algn="l" defTabSz="4296173" rtl="0" eaLnBrk="1" latinLnBrk="0" hangingPunct="1">
              <a:spcBef>
                <a:spcPct val="20000"/>
              </a:spcBef>
              <a:buFont typeface="Arial" pitchFamily="34" charset="0"/>
              <a:buChar char="–"/>
              <a:defRPr sz="2700" kern="1200">
                <a:solidFill>
                  <a:schemeClr val="tx1"/>
                </a:solidFill>
                <a:latin typeface="Trebuchet MS" pitchFamily="34" charset="0"/>
                <a:ea typeface="+mn-ea"/>
                <a:cs typeface="+mn-cs"/>
              </a:defRPr>
            </a:lvl4pPr>
            <a:lvl5pPr marL="3076689" indent="-447519" algn="l" defTabSz="4296173" rtl="0" eaLnBrk="1" latinLnBrk="0" hangingPunct="1">
              <a:spcBef>
                <a:spcPct val="20000"/>
              </a:spcBef>
              <a:buFont typeface="Arial" pitchFamily="34" charset="0"/>
              <a:buChar char="»"/>
              <a:defRPr sz="2700" kern="1200">
                <a:solidFill>
                  <a:schemeClr val="tx1"/>
                </a:solidFill>
                <a:latin typeface="Trebuchet MS" pitchFamily="34" charset="0"/>
                <a:ea typeface="+mn-ea"/>
                <a:cs typeface="+mn-cs"/>
              </a:defRPr>
            </a:lvl5pPr>
            <a:lvl6pPr marL="11814482" indent="-1074041" algn="l" defTabSz="4296173"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3962566" indent="-1074041" algn="l" defTabSz="4296173"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110655" indent="-1074041" algn="l" defTabSz="4296173"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258738" indent="-1074041" algn="l" defTabSz="4296173"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fontAlgn="base"/>
            <a:r>
              <a:rPr lang="en-US" sz="1400" dirty="0"/>
              <a:t>[1]: </a:t>
            </a:r>
            <a:r>
              <a:rPr lang="en-CA" sz="1400" dirty="0">
                <a:hlinkClick r:id="rId3">
                  <a:extLst>
                    <a:ext uri="{A12FA001-AC4F-418D-AE19-62706E023703}">
                      <ahyp:hlinkClr xmlns:ahyp="http://schemas.microsoft.com/office/drawing/2018/hyperlinkcolor" val="tx"/>
                    </a:ext>
                  </a:extLst>
                </a:hlinkClick>
              </a:rPr>
              <a:t>Design and Perceptual Validation of Performance Measures for Salient Object Segmentation</a:t>
            </a:r>
            <a:r>
              <a:rPr lang="en-CA" sz="1400" dirty="0"/>
              <a:t> </a:t>
            </a:r>
            <a:r>
              <a:rPr lang="en-CA" sz="1400" dirty="0" err="1"/>
              <a:t>Movahedi</a:t>
            </a:r>
            <a:r>
              <a:rPr lang="en-CA" sz="1400" dirty="0"/>
              <a:t>, V. &amp; Elder, J.H. </a:t>
            </a:r>
          </a:p>
        </p:txBody>
      </p:sp>
      <p:pic>
        <p:nvPicPr>
          <p:cNvPr id="17" name="Picture 16" descr="nserc logo.jpg">
            <a:extLst>
              <a:ext uri="{FF2B5EF4-FFF2-40B4-BE49-F238E27FC236}">
                <a16:creationId xmlns:a16="http://schemas.microsoft.com/office/drawing/2014/main" id="{BBA62B67-AF36-2045-944F-098AD47B3F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14986" y="20652937"/>
            <a:ext cx="1905000" cy="1117600"/>
          </a:xfrm>
          <a:prstGeom prst="rect">
            <a:avLst/>
          </a:prstGeom>
        </p:spPr>
      </p:pic>
      <p:pic>
        <p:nvPicPr>
          <p:cNvPr id="5" name="Picture 4" descr="Text, icon&#10;&#10;Description automatically generated">
            <a:extLst>
              <a:ext uri="{FF2B5EF4-FFF2-40B4-BE49-F238E27FC236}">
                <a16:creationId xmlns:a16="http://schemas.microsoft.com/office/drawing/2014/main" id="{F8F28B0A-9753-984A-9EB8-9718FD5B85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6867" y="13981336"/>
            <a:ext cx="9841120" cy="1256313"/>
          </a:xfrm>
          <a:prstGeom prst="rect">
            <a:avLst/>
          </a:prstGeom>
        </p:spPr>
      </p:pic>
      <p:pic>
        <p:nvPicPr>
          <p:cNvPr id="6" name="Picture 5">
            <a:extLst>
              <a:ext uri="{FF2B5EF4-FFF2-40B4-BE49-F238E27FC236}">
                <a16:creationId xmlns:a16="http://schemas.microsoft.com/office/drawing/2014/main" id="{0F2E0907-B3D9-EC47-90BB-CD7366FEEB4F}"/>
              </a:ext>
            </a:extLst>
          </p:cNvPr>
          <p:cNvPicPr>
            <a:picLocks noChangeAspect="1"/>
          </p:cNvPicPr>
          <p:nvPr/>
        </p:nvPicPr>
        <p:blipFill rotWithShape="1">
          <a:blip r:embed="rId6"/>
          <a:srcRect l="9127" t="14178" r="9009" b="5317"/>
          <a:stretch/>
        </p:blipFill>
        <p:spPr>
          <a:xfrm>
            <a:off x="13317213" y="8274579"/>
            <a:ext cx="11972757" cy="3679366"/>
          </a:xfrm>
          <a:prstGeom prst="rect">
            <a:avLst/>
          </a:prstGeom>
        </p:spPr>
      </p:pic>
      <p:pic>
        <p:nvPicPr>
          <p:cNvPr id="7" name="Picture 6">
            <a:extLst>
              <a:ext uri="{FF2B5EF4-FFF2-40B4-BE49-F238E27FC236}">
                <a16:creationId xmlns:a16="http://schemas.microsoft.com/office/drawing/2014/main" id="{C2F2EFFB-1AE6-AF4D-B751-C71C6152BE94}"/>
              </a:ext>
            </a:extLst>
          </p:cNvPr>
          <p:cNvPicPr>
            <a:picLocks noChangeAspect="1"/>
          </p:cNvPicPr>
          <p:nvPr/>
        </p:nvPicPr>
        <p:blipFill rotWithShape="1">
          <a:blip r:embed="rId7"/>
          <a:srcRect l="7493" t="19077" r="7919" b="14692"/>
          <a:stretch/>
        </p:blipFill>
        <p:spPr>
          <a:xfrm>
            <a:off x="14597261" y="16142789"/>
            <a:ext cx="9398378" cy="3679366"/>
          </a:xfrm>
          <a:prstGeom prst="rect">
            <a:avLst/>
          </a:prstGeom>
        </p:spPr>
      </p:pic>
      <p:pic>
        <p:nvPicPr>
          <p:cNvPr id="8" name="Picture 7">
            <a:extLst>
              <a:ext uri="{FF2B5EF4-FFF2-40B4-BE49-F238E27FC236}">
                <a16:creationId xmlns:a16="http://schemas.microsoft.com/office/drawing/2014/main" id="{6DC2F000-4745-8F42-A9E9-B95B21B5E67F}"/>
              </a:ext>
            </a:extLst>
          </p:cNvPr>
          <p:cNvPicPr>
            <a:picLocks noChangeAspect="1"/>
          </p:cNvPicPr>
          <p:nvPr/>
        </p:nvPicPr>
        <p:blipFill>
          <a:blip r:embed="rId8"/>
          <a:stretch>
            <a:fillRect/>
          </a:stretch>
        </p:blipFill>
        <p:spPr>
          <a:xfrm>
            <a:off x="27250155" y="15018982"/>
            <a:ext cx="4550027" cy="3821574"/>
          </a:xfrm>
          <a:prstGeom prst="rect">
            <a:avLst/>
          </a:prstGeom>
        </p:spPr>
      </p:pic>
      <p:pic>
        <p:nvPicPr>
          <p:cNvPr id="9" name="Picture 8">
            <a:extLst>
              <a:ext uri="{FF2B5EF4-FFF2-40B4-BE49-F238E27FC236}">
                <a16:creationId xmlns:a16="http://schemas.microsoft.com/office/drawing/2014/main" id="{D30B87D4-51A0-3E41-AB6F-B1236D2F558E}"/>
              </a:ext>
            </a:extLst>
          </p:cNvPr>
          <p:cNvPicPr>
            <a:picLocks noChangeAspect="1"/>
          </p:cNvPicPr>
          <p:nvPr/>
        </p:nvPicPr>
        <p:blipFill>
          <a:blip r:embed="rId9"/>
          <a:stretch>
            <a:fillRect/>
          </a:stretch>
        </p:blipFill>
        <p:spPr>
          <a:xfrm>
            <a:off x="32296813" y="15018982"/>
            <a:ext cx="4550027" cy="3821574"/>
          </a:xfrm>
          <a:prstGeom prst="rect">
            <a:avLst/>
          </a:prstGeom>
        </p:spPr>
      </p:pic>
      <p:graphicFrame>
        <p:nvGraphicFramePr>
          <p:cNvPr id="27" name="Table 7">
            <a:extLst>
              <a:ext uri="{FF2B5EF4-FFF2-40B4-BE49-F238E27FC236}">
                <a16:creationId xmlns:a16="http://schemas.microsoft.com/office/drawing/2014/main" id="{3B95BE07-A648-854F-BAC3-A487FC6E7568}"/>
              </a:ext>
            </a:extLst>
          </p:cNvPr>
          <p:cNvGraphicFramePr>
            <a:graphicFrameLocks noGrp="1"/>
          </p:cNvGraphicFramePr>
          <p:nvPr>
            <p:extLst>
              <p:ext uri="{D42A27DB-BD31-4B8C-83A1-F6EECF244321}">
                <p14:modId xmlns:p14="http://schemas.microsoft.com/office/powerpoint/2010/main" val="1514346592"/>
              </p:ext>
            </p:extLst>
          </p:nvPr>
        </p:nvGraphicFramePr>
        <p:xfrm>
          <a:off x="42305515" y="9356412"/>
          <a:ext cx="4942985" cy="7254240"/>
        </p:xfrm>
        <a:graphic>
          <a:graphicData uri="http://schemas.openxmlformats.org/drawingml/2006/table">
            <a:tbl>
              <a:tblPr firstRow="1" bandRow="1">
                <a:tableStyleId>{85BE263C-DBD7-4A20-BB59-AAB30ACAA65A}</a:tableStyleId>
              </a:tblPr>
              <a:tblGrid>
                <a:gridCol w="988597">
                  <a:extLst>
                    <a:ext uri="{9D8B030D-6E8A-4147-A177-3AD203B41FA5}">
                      <a16:colId xmlns:a16="http://schemas.microsoft.com/office/drawing/2014/main" val="266486900"/>
                    </a:ext>
                  </a:extLst>
                </a:gridCol>
                <a:gridCol w="988597">
                  <a:extLst>
                    <a:ext uri="{9D8B030D-6E8A-4147-A177-3AD203B41FA5}">
                      <a16:colId xmlns:a16="http://schemas.microsoft.com/office/drawing/2014/main" val="321677020"/>
                    </a:ext>
                  </a:extLst>
                </a:gridCol>
                <a:gridCol w="988597">
                  <a:extLst>
                    <a:ext uri="{9D8B030D-6E8A-4147-A177-3AD203B41FA5}">
                      <a16:colId xmlns:a16="http://schemas.microsoft.com/office/drawing/2014/main" val="3528957098"/>
                    </a:ext>
                  </a:extLst>
                </a:gridCol>
                <a:gridCol w="988597">
                  <a:extLst>
                    <a:ext uri="{9D8B030D-6E8A-4147-A177-3AD203B41FA5}">
                      <a16:colId xmlns:a16="http://schemas.microsoft.com/office/drawing/2014/main" val="3586928096"/>
                    </a:ext>
                  </a:extLst>
                </a:gridCol>
                <a:gridCol w="988597">
                  <a:extLst>
                    <a:ext uri="{9D8B030D-6E8A-4147-A177-3AD203B41FA5}">
                      <a16:colId xmlns:a16="http://schemas.microsoft.com/office/drawing/2014/main" val="925235778"/>
                    </a:ext>
                  </a:extLst>
                </a:gridCol>
              </a:tblGrid>
              <a:tr h="447660">
                <a:tc>
                  <a:txBody>
                    <a:bodyPr/>
                    <a:lstStyle/>
                    <a:p>
                      <a:r>
                        <a:rPr lang="en-CA" altLang="zh-CN" sz="2800" dirty="0" err="1"/>
                        <a:t>MoI</a:t>
                      </a:r>
                      <a:endParaRPr lang="zh-CN" altLang="en-US" sz="2800" dirty="0"/>
                    </a:p>
                  </a:txBody>
                  <a:tcPr>
                    <a:solidFill>
                      <a:srgbClr val="800000"/>
                    </a:solidFill>
                  </a:tcPr>
                </a:tc>
                <a:tc>
                  <a:txBody>
                    <a:bodyPr/>
                    <a:lstStyle/>
                    <a:p>
                      <a:r>
                        <a:rPr lang="en-US" altLang="zh-CN" sz="2800" dirty="0"/>
                        <a:t>GT</a:t>
                      </a:r>
                      <a:endParaRPr lang="zh-CN" altLang="en-US" sz="2800" dirty="0"/>
                    </a:p>
                  </a:txBody>
                  <a:tcPr>
                    <a:solidFill>
                      <a:srgbClr val="800000"/>
                    </a:solidFill>
                  </a:tcPr>
                </a:tc>
                <a:tc>
                  <a:txBody>
                    <a:bodyPr/>
                    <a:lstStyle/>
                    <a:p>
                      <a:r>
                        <a:rPr lang="en-US" altLang="zh-CN" sz="2800" dirty="0"/>
                        <a:t>DT</a:t>
                      </a:r>
                      <a:endParaRPr lang="zh-CN" altLang="en-US" sz="2800" dirty="0"/>
                    </a:p>
                  </a:txBody>
                  <a:tcPr>
                    <a:solidFill>
                      <a:srgbClr val="800000"/>
                    </a:solidFill>
                  </a:tcPr>
                </a:tc>
                <a:tc>
                  <a:txBody>
                    <a:bodyPr/>
                    <a:lstStyle/>
                    <a:p>
                      <a:r>
                        <a:rPr lang="en-US" altLang="zh-CN" sz="2800" dirty="0"/>
                        <a:t>Diff</a:t>
                      </a:r>
                      <a:endParaRPr lang="zh-CN" altLang="en-US" sz="2800" dirty="0"/>
                    </a:p>
                  </a:txBody>
                  <a:tcPr>
                    <a:solidFill>
                      <a:srgbClr val="800000"/>
                    </a:solidFill>
                  </a:tcPr>
                </a:tc>
                <a:tc>
                  <a:txBody>
                    <a:bodyPr/>
                    <a:lstStyle/>
                    <a:p>
                      <a:r>
                        <a:rPr lang="en-CA" altLang="zh-CN" sz="2800" dirty="0"/>
                        <a:t>Err%</a:t>
                      </a:r>
                      <a:endParaRPr lang="zh-CN" altLang="en-US" sz="2800" dirty="0"/>
                    </a:p>
                  </a:txBody>
                  <a:tcPr>
                    <a:solidFill>
                      <a:srgbClr val="800000"/>
                    </a:solidFill>
                  </a:tcPr>
                </a:tc>
                <a:extLst>
                  <a:ext uri="{0D108BD9-81ED-4DB2-BD59-A6C34878D82A}">
                    <a16:rowId xmlns:a16="http://schemas.microsoft.com/office/drawing/2014/main" val="4257991877"/>
                  </a:ext>
                </a:extLst>
              </a:tr>
              <a:tr h="447660">
                <a:tc>
                  <a:txBody>
                    <a:bodyPr/>
                    <a:lstStyle/>
                    <a:p>
                      <a:r>
                        <a:rPr lang="en-US" altLang="zh-CN" sz="2800" dirty="0"/>
                        <a:t>1</a:t>
                      </a:r>
                      <a:endParaRPr lang="zh-CN" altLang="en-US" sz="2800" dirty="0"/>
                    </a:p>
                  </a:txBody>
                  <a:tcPr/>
                </a:tc>
                <a:tc>
                  <a:txBody>
                    <a:bodyPr/>
                    <a:lstStyle/>
                    <a:p>
                      <a:r>
                        <a:rPr lang="en-US" altLang="zh-CN" sz="2800" dirty="0"/>
                        <a:t>40</a:t>
                      </a:r>
                      <a:endParaRPr lang="zh-CN" altLang="en-US" sz="2800" dirty="0"/>
                    </a:p>
                  </a:txBody>
                  <a:tcPr/>
                </a:tc>
                <a:tc>
                  <a:txBody>
                    <a:bodyPr/>
                    <a:lstStyle/>
                    <a:p>
                      <a:r>
                        <a:rPr lang="en-CA" altLang="zh-CN" sz="2800" dirty="0"/>
                        <a:t>39</a:t>
                      </a:r>
                      <a:endParaRPr lang="zh-CN" altLang="en-US" sz="2800" dirty="0"/>
                    </a:p>
                  </a:txBody>
                  <a:tcPr/>
                </a:tc>
                <a:tc>
                  <a:txBody>
                    <a:bodyPr/>
                    <a:lstStyle/>
                    <a:p>
                      <a:r>
                        <a:rPr lang="en-US" altLang="zh-CN" sz="2800" dirty="0"/>
                        <a:t>-1</a:t>
                      </a:r>
                      <a:endParaRPr lang="zh-CN" altLang="en-US" sz="2800" dirty="0"/>
                    </a:p>
                  </a:txBody>
                  <a:tcPr/>
                </a:tc>
                <a:tc>
                  <a:txBody>
                    <a:bodyPr/>
                    <a:lstStyle/>
                    <a:p>
                      <a:r>
                        <a:rPr lang="en-CA" altLang="zh-CN" sz="2800" dirty="0"/>
                        <a:t>2.50</a:t>
                      </a:r>
                      <a:endParaRPr lang="zh-CN" altLang="en-US" sz="2800" dirty="0"/>
                    </a:p>
                  </a:txBody>
                  <a:tcPr/>
                </a:tc>
                <a:extLst>
                  <a:ext uri="{0D108BD9-81ED-4DB2-BD59-A6C34878D82A}">
                    <a16:rowId xmlns:a16="http://schemas.microsoft.com/office/drawing/2014/main" val="3962075678"/>
                  </a:ext>
                </a:extLst>
              </a:tr>
              <a:tr h="447660">
                <a:tc>
                  <a:txBody>
                    <a:bodyPr/>
                    <a:lstStyle/>
                    <a:p>
                      <a:r>
                        <a:rPr lang="en-US" altLang="zh-CN" sz="2800" dirty="0"/>
                        <a:t>2</a:t>
                      </a:r>
                      <a:endParaRPr lang="zh-CN" altLang="en-US" sz="2800" dirty="0"/>
                    </a:p>
                  </a:txBody>
                  <a:tcPr/>
                </a:tc>
                <a:tc>
                  <a:txBody>
                    <a:bodyPr/>
                    <a:lstStyle/>
                    <a:p>
                      <a:r>
                        <a:rPr lang="en-US" altLang="zh-CN" sz="2800" dirty="0"/>
                        <a:t>14</a:t>
                      </a:r>
                      <a:endParaRPr lang="zh-CN" altLang="en-US" sz="2800" dirty="0"/>
                    </a:p>
                  </a:txBody>
                  <a:tcPr/>
                </a:tc>
                <a:tc>
                  <a:txBody>
                    <a:bodyPr/>
                    <a:lstStyle/>
                    <a:p>
                      <a:r>
                        <a:rPr lang="en-CA" altLang="zh-CN" sz="2800" dirty="0"/>
                        <a:t>50</a:t>
                      </a:r>
                      <a:endParaRPr lang="zh-CN" altLang="en-US" sz="2800" dirty="0"/>
                    </a:p>
                  </a:txBody>
                  <a:tcPr/>
                </a:tc>
                <a:tc>
                  <a:txBody>
                    <a:bodyPr/>
                    <a:lstStyle/>
                    <a:p>
                      <a:r>
                        <a:rPr lang="en-US" altLang="zh-CN" sz="2800" dirty="0"/>
                        <a:t>36</a:t>
                      </a:r>
                      <a:endParaRPr lang="zh-CN" altLang="en-US" sz="2800" dirty="0"/>
                    </a:p>
                  </a:txBody>
                  <a:tcPr/>
                </a:tc>
                <a:tc>
                  <a:txBody>
                    <a:bodyPr/>
                    <a:lstStyle/>
                    <a:p>
                      <a:r>
                        <a:rPr lang="en-CA" altLang="zh-CN" sz="2800" dirty="0"/>
                        <a:t>257</a:t>
                      </a:r>
                      <a:endParaRPr lang="zh-CN" altLang="en-US" sz="2800" dirty="0"/>
                    </a:p>
                  </a:txBody>
                  <a:tcPr/>
                </a:tc>
                <a:extLst>
                  <a:ext uri="{0D108BD9-81ED-4DB2-BD59-A6C34878D82A}">
                    <a16:rowId xmlns:a16="http://schemas.microsoft.com/office/drawing/2014/main" val="2802308967"/>
                  </a:ext>
                </a:extLst>
              </a:tr>
              <a:tr h="447660">
                <a:tc>
                  <a:txBody>
                    <a:bodyPr/>
                    <a:lstStyle/>
                    <a:p>
                      <a:r>
                        <a:rPr lang="en-US" altLang="zh-CN" sz="2800" dirty="0"/>
                        <a:t>3</a:t>
                      </a:r>
                      <a:endParaRPr lang="zh-CN" altLang="en-US" sz="2800" dirty="0"/>
                    </a:p>
                  </a:txBody>
                  <a:tcPr/>
                </a:tc>
                <a:tc>
                  <a:txBody>
                    <a:bodyPr/>
                    <a:lstStyle/>
                    <a:p>
                      <a:r>
                        <a:rPr lang="en-US" altLang="zh-CN" sz="2800" dirty="0"/>
                        <a:t>29</a:t>
                      </a:r>
                      <a:endParaRPr lang="zh-CN" altLang="en-US" sz="2800" dirty="0"/>
                    </a:p>
                  </a:txBody>
                  <a:tcPr/>
                </a:tc>
                <a:tc>
                  <a:txBody>
                    <a:bodyPr/>
                    <a:lstStyle/>
                    <a:p>
                      <a:r>
                        <a:rPr lang="en-CA" altLang="zh-CN" sz="2800" dirty="0"/>
                        <a:t>22</a:t>
                      </a:r>
                      <a:endParaRPr lang="zh-CN" altLang="en-US" sz="2800" dirty="0"/>
                    </a:p>
                  </a:txBody>
                  <a:tcPr/>
                </a:tc>
                <a:tc>
                  <a:txBody>
                    <a:bodyPr/>
                    <a:lstStyle/>
                    <a:p>
                      <a:r>
                        <a:rPr lang="en-US" altLang="zh-CN" sz="2800" dirty="0"/>
                        <a:t>-7</a:t>
                      </a:r>
                      <a:endParaRPr lang="zh-CN" altLang="en-US" sz="2800" dirty="0"/>
                    </a:p>
                  </a:txBody>
                  <a:tcPr/>
                </a:tc>
                <a:tc>
                  <a:txBody>
                    <a:bodyPr/>
                    <a:lstStyle/>
                    <a:p>
                      <a:r>
                        <a:rPr lang="en-CA" altLang="zh-CN" sz="2800" dirty="0"/>
                        <a:t>24.1</a:t>
                      </a:r>
                      <a:endParaRPr lang="zh-CN" altLang="en-US" sz="2800" dirty="0"/>
                    </a:p>
                  </a:txBody>
                  <a:tcPr/>
                </a:tc>
                <a:extLst>
                  <a:ext uri="{0D108BD9-81ED-4DB2-BD59-A6C34878D82A}">
                    <a16:rowId xmlns:a16="http://schemas.microsoft.com/office/drawing/2014/main" val="3179922021"/>
                  </a:ext>
                </a:extLst>
              </a:tr>
              <a:tr h="447660">
                <a:tc>
                  <a:txBody>
                    <a:bodyPr/>
                    <a:lstStyle/>
                    <a:p>
                      <a:r>
                        <a:rPr lang="en-US" altLang="zh-CN" sz="2800" dirty="0"/>
                        <a:t>4</a:t>
                      </a:r>
                      <a:endParaRPr lang="zh-CN" altLang="en-US" sz="2800" dirty="0"/>
                    </a:p>
                  </a:txBody>
                  <a:tcPr/>
                </a:tc>
                <a:tc>
                  <a:txBody>
                    <a:bodyPr/>
                    <a:lstStyle/>
                    <a:p>
                      <a:r>
                        <a:rPr lang="en-US" altLang="zh-CN" sz="2800" dirty="0"/>
                        <a:t>20</a:t>
                      </a:r>
                      <a:endParaRPr lang="zh-CN" altLang="en-US" sz="2800" dirty="0"/>
                    </a:p>
                  </a:txBody>
                  <a:tcPr/>
                </a:tc>
                <a:tc>
                  <a:txBody>
                    <a:bodyPr/>
                    <a:lstStyle/>
                    <a:p>
                      <a:r>
                        <a:rPr lang="en-CA" altLang="zh-CN" sz="2800" dirty="0"/>
                        <a:t>7</a:t>
                      </a:r>
                      <a:endParaRPr lang="zh-CN" altLang="en-US" sz="2800" dirty="0"/>
                    </a:p>
                  </a:txBody>
                  <a:tcPr/>
                </a:tc>
                <a:tc>
                  <a:txBody>
                    <a:bodyPr/>
                    <a:lstStyle/>
                    <a:p>
                      <a:r>
                        <a:rPr lang="en-US" altLang="zh-CN" sz="2800" dirty="0"/>
                        <a:t>-13</a:t>
                      </a:r>
                      <a:endParaRPr lang="zh-CN" altLang="en-US" sz="2800" dirty="0"/>
                    </a:p>
                  </a:txBody>
                  <a:tcPr/>
                </a:tc>
                <a:tc>
                  <a:txBody>
                    <a:bodyPr/>
                    <a:lstStyle/>
                    <a:p>
                      <a:r>
                        <a:rPr lang="en-CA" altLang="zh-CN" sz="2800" dirty="0"/>
                        <a:t>65.0</a:t>
                      </a:r>
                      <a:endParaRPr lang="zh-CN" altLang="en-US" sz="2800" dirty="0"/>
                    </a:p>
                  </a:txBody>
                  <a:tcPr/>
                </a:tc>
                <a:extLst>
                  <a:ext uri="{0D108BD9-81ED-4DB2-BD59-A6C34878D82A}">
                    <a16:rowId xmlns:a16="http://schemas.microsoft.com/office/drawing/2014/main" val="3375464087"/>
                  </a:ext>
                </a:extLst>
              </a:tr>
              <a:tr h="447660">
                <a:tc>
                  <a:txBody>
                    <a:bodyPr/>
                    <a:lstStyle/>
                    <a:p>
                      <a:r>
                        <a:rPr lang="en-US" altLang="zh-CN" sz="2800" dirty="0"/>
                        <a:t>5</a:t>
                      </a:r>
                      <a:endParaRPr lang="zh-CN" altLang="en-US" sz="2800" dirty="0"/>
                    </a:p>
                  </a:txBody>
                  <a:tcPr/>
                </a:tc>
                <a:tc>
                  <a:txBody>
                    <a:bodyPr/>
                    <a:lstStyle/>
                    <a:p>
                      <a:r>
                        <a:rPr lang="en-US" altLang="zh-CN" sz="2800" dirty="0"/>
                        <a:t>20</a:t>
                      </a:r>
                      <a:endParaRPr lang="zh-CN" altLang="en-US" sz="2800" dirty="0"/>
                    </a:p>
                  </a:txBody>
                  <a:tcPr/>
                </a:tc>
                <a:tc>
                  <a:txBody>
                    <a:bodyPr/>
                    <a:lstStyle/>
                    <a:p>
                      <a:r>
                        <a:rPr lang="en-CA" altLang="zh-CN" sz="2800" dirty="0"/>
                        <a:t>18</a:t>
                      </a:r>
                      <a:endParaRPr lang="zh-CN" altLang="en-US" sz="2800" dirty="0"/>
                    </a:p>
                  </a:txBody>
                  <a:tcPr/>
                </a:tc>
                <a:tc>
                  <a:txBody>
                    <a:bodyPr/>
                    <a:lstStyle/>
                    <a:p>
                      <a:r>
                        <a:rPr lang="en-US" altLang="zh-CN" sz="2800" dirty="0"/>
                        <a:t>-2</a:t>
                      </a:r>
                      <a:endParaRPr lang="zh-CN" altLang="en-US" sz="2800" dirty="0"/>
                    </a:p>
                  </a:txBody>
                  <a:tcPr/>
                </a:tc>
                <a:tc>
                  <a:txBody>
                    <a:bodyPr/>
                    <a:lstStyle/>
                    <a:p>
                      <a:r>
                        <a:rPr lang="en-CA" altLang="zh-CN" sz="2800" dirty="0"/>
                        <a:t>10.0</a:t>
                      </a:r>
                      <a:endParaRPr lang="zh-CN" altLang="en-US" sz="2800" dirty="0"/>
                    </a:p>
                  </a:txBody>
                  <a:tcPr/>
                </a:tc>
                <a:extLst>
                  <a:ext uri="{0D108BD9-81ED-4DB2-BD59-A6C34878D82A}">
                    <a16:rowId xmlns:a16="http://schemas.microsoft.com/office/drawing/2014/main" val="2605799171"/>
                  </a:ext>
                </a:extLst>
              </a:tr>
              <a:tr h="447660">
                <a:tc>
                  <a:txBody>
                    <a:bodyPr/>
                    <a:lstStyle/>
                    <a:p>
                      <a:r>
                        <a:rPr lang="en-US" altLang="zh-CN" sz="2800" dirty="0"/>
                        <a:t>6</a:t>
                      </a:r>
                      <a:endParaRPr lang="zh-CN" altLang="en-US" sz="2800" dirty="0"/>
                    </a:p>
                  </a:txBody>
                  <a:tcPr/>
                </a:tc>
                <a:tc>
                  <a:txBody>
                    <a:bodyPr/>
                    <a:lstStyle/>
                    <a:p>
                      <a:r>
                        <a:rPr lang="en-US" altLang="zh-CN" sz="2800" dirty="0"/>
                        <a:t>18</a:t>
                      </a:r>
                      <a:endParaRPr lang="zh-CN" altLang="en-US" sz="2800" dirty="0"/>
                    </a:p>
                  </a:txBody>
                  <a:tcPr/>
                </a:tc>
                <a:tc>
                  <a:txBody>
                    <a:bodyPr/>
                    <a:lstStyle/>
                    <a:p>
                      <a:r>
                        <a:rPr lang="en-CA" altLang="zh-CN" sz="2800" dirty="0"/>
                        <a:t>11</a:t>
                      </a:r>
                      <a:endParaRPr lang="zh-CN" altLang="en-US" sz="2800" dirty="0"/>
                    </a:p>
                  </a:txBody>
                  <a:tcPr/>
                </a:tc>
                <a:tc>
                  <a:txBody>
                    <a:bodyPr/>
                    <a:lstStyle/>
                    <a:p>
                      <a:r>
                        <a:rPr lang="en-US" altLang="zh-CN" sz="2800" dirty="0"/>
                        <a:t>-7</a:t>
                      </a:r>
                      <a:endParaRPr lang="zh-CN" altLang="en-US" sz="2800" dirty="0"/>
                    </a:p>
                  </a:txBody>
                  <a:tcPr/>
                </a:tc>
                <a:tc>
                  <a:txBody>
                    <a:bodyPr/>
                    <a:lstStyle/>
                    <a:p>
                      <a:r>
                        <a:rPr lang="en-CA" altLang="zh-CN" sz="2800" dirty="0"/>
                        <a:t>38.8</a:t>
                      </a:r>
                      <a:endParaRPr lang="zh-CN" altLang="en-US" sz="2800" dirty="0"/>
                    </a:p>
                  </a:txBody>
                  <a:tcPr/>
                </a:tc>
                <a:extLst>
                  <a:ext uri="{0D108BD9-81ED-4DB2-BD59-A6C34878D82A}">
                    <a16:rowId xmlns:a16="http://schemas.microsoft.com/office/drawing/2014/main" val="2339131107"/>
                  </a:ext>
                </a:extLst>
              </a:tr>
              <a:tr h="447660">
                <a:tc>
                  <a:txBody>
                    <a:bodyPr/>
                    <a:lstStyle/>
                    <a:p>
                      <a:r>
                        <a:rPr lang="en-US" altLang="zh-CN" sz="2800" dirty="0"/>
                        <a:t>7</a:t>
                      </a:r>
                      <a:endParaRPr lang="zh-CN" altLang="en-US" sz="2800" dirty="0"/>
                    </a:p>
                  </a:txBody>
                  <a:tcPr/>
                </a:tc>
                <a:tc>
                  <a:txBody>
                    <a:bodyPr/>
                    <a:lstStyle/>
                    <a:p>
                      <a:r>
                        <a:rPr lang="en-US" altLang="zh-CN" sz="2800" dirty="0"/>
                        <a:t>176</a:t>
                      </a:r>
                      <a:endParaRPr lang="zh-CN" altLang="en-US" sz="2800" dirty="0"/>
                    </a:p>
                  </a:txBody>
                  <a:tcPr/>
                </a:tc>
                <a:tc>
                  <a:txBody>
                    <a:bodyPr/>
                    <a:lstStyle/>
                    <a:p>
                      <a:r>
                        <a:rPr lang="en-CA" altLang="zh-CN" sz="2800" dirty="0"/>
                        <a:t>176</a:t>
                      </a:r>
                      <a:endParaRPr lang="zh-CN" altLang="en-US" sz="2800" dirty="0"/>
                    </a:p>
                  </a:txBody>
                  <a:tcPr/>
                </a:tc>
                <a:tc>
                  <a:txBody>
                    <a:bodyPr/>
                    <a:lstStyle/>
                    <a:p>
                      <a:r>
                        <a:rPr lang="en-US" altLang="zh-CN" sz="2800" dirty="0"/>
                        <a:t>0</a:t>
                      </a:r>
                      <a:endParaRPr lang="zh-CN" altLang="en-US" sz="2800" dirty="0"/>
                    </a:p>
                  </a:txBody>
                  <a:tcPr/>
                </a:tc>
                <a:tc>
                  <a:txBody>
                    <a:bodyPr/>
                    <a:lstStyle/>
                    <a:p>
                      <a:r>
                        <a:rPr lang="en-CA" altLang="zh-CN" sz="2800" dirty="0"/>
                        <a:t>00.0</a:t>
                      </a:r>
                      <a:endParaRPr lang="zh-CN" altLang="en-US" sz="2800" dirty="0"/>
                    </a:p>
                  </a:txBody>
                  <a:tcPr/>
                </a:tc>
                <a:extLst>
                  <a:ext uri="{0D108BD9-81ED-4DB2-BD59-A6C34878D82A}">
                    <a16:rowId xmlns:a16="http://schemas.microsoft.com/office/drawing/2014/main" val="2986026911"/>
                  </a:ext>
                </a:extLst>
              </a:tr>
              <a:tr h="447660">
                <a:tc>
                  <a:txBody>
                    <a:bodyPr/>
                    <a:lstStyle/>
                    <a:p>
                      <a:r>
                        <a:rPr lang="en-US" altLang="zh-CN" sz="2800" dirty="0"/>
                        <a:t>8</a:t>
                      </a:r>
                      <a:endParaRPr lang="zh-CN" altLang="en-US" sz="2800" dirty="0"/>
                    </a:p>
                  </a:txBody>
                  <a:tcPr/>
                </a:tc>
                <a:tc>
                  <a:txBody>
                    <a:bodyPr/>
                    <a:lstStyle/>
                    <a:p>
                      <a:r>
                        <a:rPr lang="en-US" altLang="zh-CN" sz="2800" dirty="0"/>
                        <a:t>28</a:t>
                      </a:r>
                      <a:endParaRPr lang="zh-CN" altLang="en-US" sz="2800" dirty="0"/>
                    </a:p>
                  </a:txBody>
                  <a:tcPr/>
                </a:tc>
                <a:tc>
                  <a:txBody>
                    <a:bodyPr/>
                    <a:lstStyle/>
                    <a:p>
                      <a:r>
                        <a:rPr lang="en-CA" altLang="zh-CN" sz="2800" dirty="0"/>
                        <a:t>26</a:t>
                      </a:r>
                      <a:endParaRPr lang="zh-CN" altLang="en-US" sz="2800" dirty="0"/>
                    </a:p>
                  </a:txBody>
                  <a:tcPr/>
                </a:tc>
                <a:tc>
                  <a:txBody>
                    <a:bodyPr/>
                    <a:lstStyle/>
                    <a:p>
                      <a:r>
                        <a:rPr lang="en-US" altLang="zh-CN" sz="2800" dirty="0"/>
                        <a:t>-2</a:t>
                      </a:r>
                      <a:endParaRPr lang="zh-CN" altLang="en-US" sz="2800" dirty="0"/>
                    </a:p>
                  </a:txBody>
                  <a:tcPr/>
                </a:tc>
                <a:tc>
                  <a:txBody>
                    <a:bodyPr/>
                    <a:lstStyle/>
                    <a:p>
                      <a:r>
                        <a:rPr lang="en-CA" altLang="zh-CN" sz="2800" dirty="0"/>
                        <a:t>7.14</a:t>
                      </a:r>
                      <a:endParaRPr lang="zh-CN" altLang="en-US" sz="2800" dirty="0"/>
                    </a:p>
                  </a:txBody>
                  <a:tcPr/>
                </a:tc>
                <a:extLst>
                  <a:ext uri="{0D108BD9-81ED-4DB2-BD59-A6C34878D82A}">
                    <a16:rowId xmlns:a16="http://schemas.microsoft.com/office/drawing/2014/main" val="1798082130"/>
                  </a:ext>
                </a:extLst>
              </a:tr>
              <a:tr h="447660">
                <a:tc>
                  <a:txBody>
                    <a:bodyPr/>
                    <a:lstStyle/>
                    <a:p>
                      <a:r>
                        <a:rPr lang="en-US" altLang="zh-CN" sz="2800" dirty="0"/>
                        <a:t>9</a:t>
                      </a:r>
                      <a:endParaRPr lang="zh-CN" altLang="en-US" sz="2800" dirty="0"/>
                    </a:p>
                  </a:txBody>
                  <a:tcPr/>
                </a:tc>
                <a:tc>
                  <a:txBody>
                    <a:bodyPr/>
                    <a:lstStyle/>
                    <a:p>
                      <a:r>
                        <a:rPr lang="en-US" altLang="zh-CN" sz="2800" dirty="0"/>
                        <a:t>18</a:t>
                      </a:r>
                      <a:endParaRPr lang="zh-CN" altLang="en-US" sz="2800" dirty="0"/>
                    </a:p>
                  </a:txBody>
                  <a:tcPr/>
                </a:tc>
                <a:tc>
                  <a:txBody>
                    <a:bodyPr/>
                    <a:lstStyle/>
                    <a:p>
                      <a:r>
                        <a:rPr lang="en-CA" altLang="zh-CN" sz="2800" dirty="0"/>
                        <a:t>75</a:t>
                      </a:r>
                      <a:endParaRPr lang="zh-CN" altLang="en-US" sz="2800" dirty="0"/>
                    </a:p>
                  </a:txBody>
                  <a:tcPr/>
                </a:tc>
                <a:tc>
                  <a:txBody>
                    <a:bodyPr/>
                    <a:lstStyle/>
                    <a:p>
                      <a:r>
                        <a:rPr lang="en-US" altLang="zh-CN" sz="2800" dirty="0"/>
                        <a:t>57</a:t>
                      </a:r>
                      <a:endParaRPr lang="zh-CN" altLang="en-US" sz="2800" dirty="0"/>
                    </a:p>
                  </a:txBody>
                  <a:tcPr/>
                </a:tc>
                <a:tc>
                  <a:txBody>
                    <a:bodyPr/>
                    <a:lstStyle/>
                    <a:p>
                      <a:r>
                        <a:rPr lang="en-CA" altLang="zh-CN" sz="2800" dirty="0"/>
                        <a:t>316</a:t>
                      </a:r>
                      <a:endParaRPr lang="zh-CN" altLang="en-US" sz="2800" dirty="0"/>
                    </a:p>
                  </a:txBody>
                  <a:tcPr/>
                </a:tc>
                <a:extLst>
                  <a:ext uri="{0D108BD9-81ED-4DB2-BD59-A6C34878D82A}">
                    <a16:rowId xmlns:a16="http://schemas.microsoft.com/office/drawing/2014/main" val="944355800"/>
                  </a:ext>
                </a:extLst>
              </a:tr>
              <a:tr h="447660">
                <a:tc>
                  <a:txBody>
                    <a:bodyPr/>
                    <a:lstStyle/>
                    <a:p>
                      <a:r>
                        <a:rPr lang="en-US" altLang="zh-CN" sz="2800" dirty="0"/>
                        <a:t>10</a:t>
                      </a:r>
                      <a:endParaRPr lang="zh-CN" altLang="en-US" sz="2800" dirty="0"/>
                    </a:p>
                  </a:txBody>
                  <a:tcPr/>
                </a:tc>
                <a:tc>
                  <a:txBody>
                    <a:bodyPr/>
                    <a:lstStyle/>
                    <a:p>
                      <a:r>
                        <a:rPr lang="en-US" altLang="zh-CN" sz="2800" dirty="0"/>
                        <a:t>127</a:t>
                      </a:r>
                      <a:endParaRPr lang="zh-CN" altLang="en-US" sz="2800" dirty="0"/>
                    </a:p>
                  </a:txBody>
                  <a:tcPr/>
                </a:tc>
                <a:tc>
                  <a:txBody>
                    <a:bodyPr/>
                    <a:lstStyle/>
                    <a:p>
                      <a:r>
                        <a:rPr lang="en-CA" altLang="zh-CN" sz="2800" dirty="0"/>
                        <a:t>98</a:t>
                      </a:r>
                      <a:endParaRPr lang="zh-CN" altLang="en-US" sz="2800" dirty="0"/>
                    </a:p>
                  </a:txBody>
                  <a:tcPr/>
                </a:tc>
                <a:tc>
                  <a:txBody>
                    <a:bodyPr/>
                    <a:lstStyle/>
                    <a:p>
                      <a:r>
                        <a:rPr lang="en-US" altLang="zh-CN" sz="2800" dirty="0"/>
                        <a:t>-29</a:t>
                      </a:r>
                      <a:endParaRPr lang="zh-CN" altLang="en-US" sz="2800" dirty="0"/>
                    </a:p>
                  </a:txBody>
                  <a:tcPr/>
                </a:tc>
                <a:tc>
                  <a:txBody>
                    <a:bodyPr/>
                    <a:lstStyle/>
                    <a:p>
                      <a:r>
                        <a:rPr lang="en-CA" altLang="zh-CN" sz="2800" dirty="0"/>
                        <a:t>22.8</a:t>
                      </a:r>
                      <a:endParaRPr lang="zh-CN" altLang="en-US" sz="2800" dirty="0"/>
                    </a:p>
                  </a:txBody>
                  <a:tcPr/>
                </a:tc>
                <a:extLst>
                  <a:ext uri="{0D108BD9-81ED-4DB2-BD59-A6C34878D82A}">
                    <a16:rowId xmlns:a16="http://schemas.microsoft.com/office/drawing/2014/main" val="3706396638"/>
                  </a:ext>
                </a:extLst>
              </a:tr>
              <a:tr h="447660">
                <a:tc>
                  <a:txBody>
                    <a:bodyPr/>
                    <a:lstStyle/>
                    <a:p>
                      <a:r>
                        <a:rPr lang="en-US" altLang="zh-CN" sz="2800" dirty="0"/>
                        <a:t>11</a:t>
                      </a:r>
                      <a:endParaRPr lang="zh-CN" altLang="en-US" sz="2800" dirty="0"/>
                    </a:p>
                  </a:txBody>
                  <a:tcPr/>
                </a:tc>
                <a:tc>
                  <a:txBody>
                    <a:bodyPr/>
                    <a:lstStyle/>
                    <a:p>
                      <a:r>
                        <a:rPr lang="en-US" altLang="zh-CN" sz="2800" dirty="0"/>
                        <a:t>9</a:t>
                      </a:r>
                      <a:endParaRPr lang="zh-CN" altLang="en-US" sz="2800" dirty="0"/>
                    </a:p>
                  </a:txBody>
                  <a:tcPr/>
                </a:tc>
                <a:tc>
                  <a:txBody>
                    <a:bodyPr/>
                    <a:lstStyle/>
                    <a:p>
                      <a:r>
                        <a:rPr lang="en-CA" altLang="zh-CN" sz="2800" dirty="0"/>
                        <a:t>11</a:t>
                      </a:r>
                      <a:endParaRPr lang="zh-CN" altLang="en-US" sz="2800" dirty="0"/>
                    </a:p>
                  </a:txBody>
                  <a:tcPr/>
                </a:tc>
                <a:tc>
                  <a:txBody>
                    <a:bodyPr/>
                    <a:lstStyle/>
                    <a:p>
                      <a:r>
                        <a:rPr lang="en-US" altLang="zh-CN" sz="2800" dirty="0"/>
                        <a:t>-2</a:t>
                      </a:r>
                      <a:endParaRPr lang="zh-CN" altLang="en-US" sz="2800" dirty="0"/>
                    </a:p>
                  </a:txBody>
                  <a:tcPr/>
                </a:tc>
                <a:tc>
                  <a:txBody>
                    <a:bodyPr/>
                    <a:lstStyle/>
                    <a:p>
                      <a:r>
                        <a:rPr lang="en-CA" altLang="zh-CN" sz="2800" dirty="0"/>
                        <a:t>22.2</a:t>
                      </a:r>
                      <a:endParaRPr lang="zh-CN" altLang="en-US" sz="2800" dirty="0"/>
                    </a:p>
                  </a:txBody>
                  <a:tcPr/>
                </a:tc>
                <a:extLst>
                  <a:ext uri="{0D108BD9-81ED-4DB2-BD59-A6C34878D82A}">
                    <a16:rowId xmlns:a16="http://schemas.microsoft.com/office/drawing/2014/main" val="2678198119"/>
                  </a:ext>
                </a:extLst>
              </a:tr>
              <a:tr h="447660">
                <a:tc>
                  <a:txBody>
                    <a:bodyPr/>
                    <a:lstStyle/>
                    <a:p>
                      <a:r>
                        <a:rPr lang="en-US" altLang="zh-CN" sz="2800" dirty="0"/>
                        <a:t>12</a:t>
                      </a:r>
                      <a:endParaRPr lang="zh-CN" altLang="en-US" sz="2800" dirty="0"/>
                    </a:p>
                  </a:txBody>
                  <a:tcPr/>
                </a:tc>
                <a:tc>
                  <a:txBody>
                    <a:bodyPr/>
                    <a:lstStyle/>
                    <a:p>
                      <a:r>
                        <a:rPr lang="en-US" altLang="zh-CN" sz="2800" dirty="0"/>
                        <a:t>10</a:t>
                      </a:r>
                      <a:endParaRPr lang="zh-CN" altLang="en-US" sz="2800" dirty="0"/>
                    </a:p>
                  </a:txBody>
                  <a:tcPr/>
                </a:tc>
                <a:tc>
                  <a:txBody>
                    <a:bodyPr/>
                    <a:lstStyle/>
                    <a:p>
                      <a:r>
                        <a:rPr lang="en-CA" altLang="zh-CN" sz="2800" dirty="0"/>
                        <a:t>12</a:t>
                      </a:r>
                      <a:endParaRPr lang="zh-CN" altLang="en-US" sz="2800" dirty="0"/>
                    </a:p>
                  </a:txBody>
                  <a:tcPr/>
                </a:tc>
                <a:tc>
                  <a:txBody>
                    <a:bodyPr/>
                    <a:lstStyle/>
                    <a:p>
                      <a:r>
                        <a:rPr lang="en-US" altLang="zh-CN" sz="2800" dirty="0"/>
                        <a:t>2</a:t>
                      </a:r>
                      <a:endParaRPr lang="zh-CN" altLang="en-US" sz="2800" dirty="0"/>
                    </a:p>
                  </a:txBody>
                  <a:tcPr/>
                </a:tc>
                <a:tc>
                  <a:txBody>
                    <a:bodyPr/>
                    <a:lstStyle/>
                    <a:p>
                      <a:r>
                        <a:rPr lang="en-CA" altLang="zh-CN" sz="2800" dirty="0"/>
                        <a:t>20.0</a:t>
                      </a:r>
                      <a:endParaRPr lang="zh-CN" altLang="en-US" sz="2800" dirty="0"/>
                    </a:p>
                  </a:txBody>
                  <a:tcPr/>
                </a:tc>
                <a:extLst>
                  <a:ext uri="{0D108BD9-81ED-4DB2-BD59-A6C34878D82A}">
                    <a16:rowId xmlns:a16="http://schemas.microsoft.com/office/drawing/2014/main" val="1723328437"/>
                  </a:ext>
                </a:extLst>
              </a:tr>
              <a:tr h="447660">
                <a:tc>
                  <a:txBody>
                    <a:bodyPr/>
                    <a:lstStyle/>
                    <a:p>
                      <a:r>
                        <a:rPr lang="en-CA" altLang="zh-CN" sz="2800" dirty="0"/>
                        <a:t>All</a:t>
                      </a:r>
                      <a:endParaRPr lang="zh-CN" altLang="en-US" sz="2800" dirty="0"/>
                    </a:p>
                  </a:txBody>
                  <a:tcPr/>
                </a:tc>
                <a:tc>
                  <a:txBody>
                    <a:bodyPr/>
                    <a:lstStyle/>
                    <a:p>
                      <a:r>
                        <a:rPr lang="en-CA" altLang="zh-CN" sz="2800" dirty="0"/>
                        <a:t>509</a:t>
                      </a:r>
                      <a:endParaRPr lang="zh-CN" altLang="en-US" sz="2800" dirty="0"/>
                    </a:p>
                  </a:txBody>
                  <a:tcPr/>
                </a:tc>
                <a:tc>
                  <a:txBody>
                    <a:bodyPr/>
                    <a:lstStyle/>
                    <a:p>
                      <a:r>
                        <a:rPr lang="en-CA" altLang="zh-CN" sz="2800" dirty="0"/>
                        <a:t>545</a:t>
                      </a:r>
                      <a:endParaRPr lang="zh-CN" altLang="en-US" sz="2800" dirty="0"/>
                    </a:p>
                  </a:txBody>
                  <a:tcPr/>
                </a:tc>
                <a:tc>
                  <a:txBody>
                    <a:bodyPr/>
                    <a:lstStyle/>
                    <a:p>
                      <a:r>
                        <a:rPr lang="en-CA" altLang="zh-CN" sz="2800" dirty="0"/>
                        <a:t>36</a:t>
                      </a:r>
                      <a:endParaRPr lang="zh-CN" altLang="en-US" sz="2800" dirty="0"/>
                    </a:p>
                  </a:txBody>
                  <a:tcPr/>
                </a:tc>
                <a:tc>
                  <a:txBody>
                    <a:bodyPr/>
                    <a:lstStyle/>
                    <a:p>
                      <a:r>
                        <a:rPr lang="en-CA" altLang="zh-CN" sz="2800" dirty="0"/>
                        <a:t>7.07</a:t>
                      </a:r>
                      <a:endParaRPr lang="zh-CN" altLang="en-US" sz="2800" dirty="0"/>
                    </a:p>
                  </a:txBody>
                  <a:tcPr/>
                </a:tc>
                <a:extLst>
                  <a:ext uri="{0D108BD9-81ED-4DB2-BD59-A6C34878D82A}">
                    <a16:rowId xmlns:a16="http://schemas.microsoft.com/office/drawing/2014/main" val="26777399"/>
                  </a:ext>
                </a:extLst>
              </a:tr>
            </a:tbl>
          </a:graphicData>
        </a:graphic>
      </p:graphicFrame>
      <p:sp>
        <p:nvSpPr>
          <p:cNvPr id="35" name="Text Placeholder 14">
            <a:extLst>
              <a:ext uri="{FF2B5EF4-FFF2-40B4-BE49-F238E27FC236}">
                <a16:creationId xmlns:a16="http://schemas.microsoft.com/office/drawing/2014/main" id="{1BF4C98B-BCDA-434F-8DC7-EC2D53324717}"/>
              </a:ext>
            </a:extLst>
          </p:cNvPr>
          <p:cNvSpPr txBox="1">
            <a:spLocks/>
          </p:cNvSpPr>
          <p:nvPr/>
        </p:nvSpPr>
        <p:spPr>
          <a:xfrm>
            <a:off x="38569486" y="18178686"/>
            <a:ext cx="12298247" cy="1929218"/>
          </a:xfrm>
          <a:prstGeom prst="rect">
            <a:avLst/>
          </a:prstGeom>
        </p:spPr>
        <p:txBody>
          <a:bodyPr wrap="square" lIns="223760" tIns="223760" rIns="223760" bIns="223760">
            <a:spAutoFit/>
          </a:bodyPr>
          <a:lstStyle>
            <a:lvl1pPr marL="335639" indent="-335639" algn="l" defTabSz="4296173" rtl="0" eaLnBrk="1" latinLnBrk="0" hangingPunct="1">
              <a:spcBef>
                <a:spcPct val="20000"/>
              </a:spcBef>
              <a:buFont typeface="Arial" pitchFamily="34" charset="0"/>
              <a:buNone/>
              <a:defRPr sz="2700" kern="1200">
                <a:solidFill>
                  <a:schemeClr val="tx1"/>
                </a:solidFill>
                <a:latin typeface="Trebuchet MS" pitchFamily="34" charset="0"/>
                <a:ea typeface="+mn-ea"/>
                <a:cs typeface="+mn-cs"/>
              </a:defRPr>
            </a:lvl1pPr>
            <a:lvl2pPr marL="1454432" indent="-559399" algn="l" defTabSz="4296173" rtl="0" eaLnBrk="1" latinLnBrk="0" hangingPunct="1">
              <a:spcBef>
                <a:spcPct val="20000"/>
              </a:spcBef>
              <a:buFont typeface="Arial" pitchFamily="34" charset="0"/>
              <a:buChar char="–"/>
              <a:defRPr sz="2700" kern="1200">
                <a:solidFill>
                  <a:schemeClr val="tx1"/>
                </a:solidFill>
                <a:latin typeface="Trebuchet MS" pitchFamily="34" charset="0"/>
                <a:ea typeface="+mn-ea"/>
                <a:cs typeface="+mn-cs"/>
              </a:defRPr>
            </a:lvl2pPr>
            <a:lvl3pPr marL="2013831" indent="-559399" algn="l" defTabSz="4296173" rtl="0" eaLnBrk="1" latinLnBrk="0" hangingPunct="1">
              <a:spcBef>
                <a:spcPct val="20000"/>
              </a:spcBef>
              <a:buFont typeface="Arial" pitchFamily="34" charset="0"/>
              <a:buChar char="•"/>
              <a:defRPr sz="2700" kern="1200">
                <a:solidFill>
                  <a:schemeClr val="tx1"/>
                </a:solidFill>
                <a:latin typeface="Trebuchet MS" pitchFamily="34" charset="0"/>
                <a:ea typeface="+mn-ea"/>
                <a:cs typeface="+mn-cs"/>
              </a:defRPr>
            </a:lvl3pPr>
            <a:lvl4pPr marL="2629170" indent="-615339" algn="l" defTabSz="4296173" rtl="0" eaLnBrk="1" latinLnBrk="0" hangingPunct="1">
              <a:spcBef>
                <a:spcPct val="20000"/>
              </a:spcBef>
              <a:buFont typeface="Arial" pitchFamily="34" charset="0"/>
              <a:buChar char="–"/>
              <a:defRPr sz="2700" kern="1200">
                <a:solidFill>
                  <a:schemeClr val="tx1"/>
                </a:solidFill>
                <a:latin typeface="Trebuchet MS" pitchFamily="34" charset="0"/>
                <a:ea typeface="+mn-ea"/>
                <a:cs typeface="+mn-cs"/>
              </a:defRPr>
            </a:lvl4pPr>
            <a:lvl5pPr marL="3076689" indent="-447519" algn="l" defTabSz="4296173" rtl="0" eaLnBrk="1" latinLnBrk="0" hangingPunct="1">
              <a:spcBef>
                <a:spcPct val="20000"/>
              </a:spcBef>
              <a:buFont typeface="Arial" pitchFamily="34" charset="0"/>
              <a:buChar char="»"/>
              <a:defRPr sz="2700" kern="1200">
                <a:solidFill>
                  <a:schemeClr val="tx1"/>
                </a:solidFill>
                <a:latin typeface="Trebuchet MS" pitchFamily="34" charset="0"/>
                <a:ea typeface="+mn-ea"/>
                <a:cs typeface="+mn-cs"/>
              </a:defRPr>
            </a:lvl5pPr>
            <a:lvl6pPr marL="11814482" indent="-1074041" algn="l" defTabSz="4296173"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3962566" indent="-1074041" algn="l" defTabSz="4296173"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110655" indent="-1074041" algn="l" defTabSz="4296173"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258738" indent="-1074041" algn="l" defTabSz="4296173"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r>
              <a:rPr lang="en-US" sz="2400" dirty="0"/>
              <a:t>The proposed pipeline provides a way of analyzing traffic flow at intersections which is independent of the camera angle and other physical constrains. This works has yet to be improved in terms of numerical results after being provided with our novel dataset. </a:t>
            </a:r>
          </a:p>
        </p:txBody>
      </p:sp>
    </p:spTree>
    <p:extLst>
      <p:ext uri="{BB962C8B-B14F-4D97-AF65-F5344CB8AC3E}">
        <p14:creationId xmlns:p14="http://schemas.microsoft.com/office/powerpoint/2010/main" val="4048897579"/>
      </p:ext>
    </p:extLst>
  </p:cSld>
  <p:clrMapOvr>
    <a:masterClrMapping/>
  </p:clrMapOvr>
</p:sld>
</file>

<file path=ppt/theme/theme1.xml><?xml version="1.0" encoding="utf-8"?>
<a:theme xmlns:a="http://schemas.openxmlformats.org/drawingml/2006/main" name="VSS poster templat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64356266-D1E3-E748-A650-733515F79731}" vid="{5CD96505-D0D5-A241-AEAD-E41890B57C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VSS poster template</Template>
  <TotalTime>1487</TotalTime>
  <Words>1212</Words>
  <Application>Microsoft Office PowerPoint</Application>
  <PresentationFormat>Custom</PresentationFormat>
  <Paragraphs>148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VSS poster template</vt:lpstr>
      <vt:lpstr>Video-Based Traffic Analytics at Intersection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Video-Based Traffic Analytics at Intersection </dc:title>
  <dc:creator>Sajjad Pakdaman Savoji</dc:creator>
  <dc:description>This template is the property of PosterPresentations.com. Call us if you need help with this poster template._x000d_
1-866-649-3004           _x000d_
 (c)PosterPresentations.com</dc:description>
  <cp:lastModifiedBy>Sajjad Pakdaman Savoji</cp:lastModifiedBy>
  <cp:revision>2</cp:revision>
  <cp:lastPrinted>2013-05-04T15:16:12Z</cp:lastPrinted>
  <dcterms:created xsi:type="dcterms:W3CDTF">2022-06-01T17:36:42Z</dcterms:created>
  <dcterms:modified xsi:type="dcterms:W3CDTF">2022-06-02T20:07:34Z</dcterms:modified>
</cp:coreProperties>
</file>