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4"/>
  </p:notesMasterIdLst>
  <p:sldIdLst>
    <p:sldId id="256" r:id="rId2"/>
    <p:sldId id="272" r:id="rId3"/>
    <p:sldId id="286" r:id="rId4"/>
    <p:sldId id="275" r:id="rId5"/>
    <p:sldId id="278" r:id="rId6"/>
    <p:sldId id="283" r:id="rId7"/>
    <p:sldId id="276" r:id="rId8"/>
    <p:sldId id="284" r:id="rId9"/>
    <p:sldId id="257" r:id="rId10"/>
    <p:sldId id="281" r:id="rId11"/>
    <p:sldId id="279" r:id="rId12"/>
    <p:sldId id="287" r:id="rId13"/>
    <p:sldId id="258" r:id="rId14"/>
    <p:sldId id="288" r:id="rId15"/>
    <p:sldId id="259" r:id="rId16"/>
    <p:sldId id="261" r:id="rId17"/>
    <p:sldId id="260" r:id="rId18"/>
    <p:sldId id="263" r:id="rId19"/>
    <p:sldId id="264" r:id="rId20"/>
    <p:sldId id="280" r:id="rId21"/>
    <p:sldId id="292" r:id="rId22"/>
    <p:sldId id="293" r:id="rId23"/>
    <p:sldId id="266" r:id="rId24"/>
    <p:sldId id="289" r:id="rId25"/>
    <p:sldId id="268" r:id="rId26"/>
    <p:sldId id="291" r:id="rId27"/>
    <p:sldId id="269" r:id="rId28"/>
    <p:sldId id="290" r:id="rId29"/>
    <p:sldId id="282" r:id="rId30"/>
    <p:sldId id="285" r:id="rId31"/>
    <p:sldId id="271"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481" autoAdjust="0"/>
  </p:normalViewPr>
  <p:slideViewPr>
    <p:cSldViewPr snapToGrid="0">
      <p:cViewPr varScale="1">
        <p:scale>
          <a:sx n="92" d="100"/>
          <a:sy n="92" d="100"/>
        </p:scale>
        <p:origin x="3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56F2-7191-46F2-8474-22FABA1A526D}"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10257-2E53-42CD-B416-64FC63C72691}" type="slidenum">
              <a:rPr lang="en-US" smtClean="0"/>
              <a:t>‹#›</a:t>
            </a:fld>
            <a:endParaRPr lang="en-US"/>
          </a:p>
        </p:txBody>
      </p:sp>
    </p:spTree>
    <p:extLst>
      <p:ext uri="{BB962C8B-B14F-4D97-AF65-F5344CB8AC3E}">
        <p14:creationId xmlns:p14="http://schemas.microsoft.com/office/powerpoint/2010/main" val="2643952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a:t>
            </a:fld>
            <a:endParaRPr lang="en-US"/>
          </a:p>
        </p:txBody>
      </p:sp>
    </p:spTree>
    <p:extLst>
      <p:ext uri="{BB962C8B-B14F-4D97-AF65-F5344CB8AC3E}">
        <p14:creationId xmlns:p14="http://schemas.microsoft.com/office/powerpoint/2010/main" val="4192287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11</a:t>
            </a:fld>
            <a:endParaRPr lang="en-US"/>
          </a:p>
        </p:txBody>
      </p:sp>
    </p:spTree>
    <p:extLst>
      <p:ext uri="{BB962C8B-B14F-4D97-AF65-F5344CB8AC3E}">
        <p14:creationId xmlns:p14="http://schemas.microsoft.com/office/powerpoint/2010/main" val="280365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12</a:t>
            </a:fld>
            <a:endParaRPr lang="en-US"/>
          </a:p>
        </p:txBody>
      </p:sp>
    </p:spTree>
    <p:extLst>
      <p:ext uri="{BB962C8B-B14F-4D97-AF65-F5344CB8AC3E}">
        <p14:creationId xmlns:p14="http://schemas.microsoft.com/office/powerpoint/2010/main" val="176745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13</a:t>
            </a:fld>
            <a:endParaRPr lang="en-US"/>
          </a:p>
        </p:txBody>
      </p:sp>
    </p:spTree>
    <p:extLst>
      <p:ext uri="{BB962C8B-B14F-4D97-AF65-F5344CB8AC3E}">
        <p14:creationId xmlns:p14="http://schemas.microsoft.com/office/powerpoint/2010/main" val="2979210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14</a:t>
            </a:fld>
            <a:endParaRPr lang="en-US"/>
          </a:p>
        </p:txBody>
      </p:sp>
    </p:spTree>
    <p:extLst>
      <p:ext uri="{BB962C8B-B14F-4D97-AF65-F5344CB8AC3E}">
        <p14:creationId xmlns:p14="http://schemas.microsoft.com/office/powerpoint/2010/main" val="37021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15</a:t>
            </a:fld>
            <a:endParaRPr lang="en-US"/>
          </a:p>
        </p:txBody>
      </p:sp>
    </p:spTree>
    <p:extLst>
      <p:ext uri="{BB962C8B-B14F-4D97-AF65-F5344CB8AC3E}">
        <p14:creationId xmlns:p14="http://schemas.microsoft.com/office/powerpoint/2010/main" val="2190493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16</a:t>
            </a:fld>
            <a:endParaRPr lang="en-US"/>
          </a:p>
        </p:txBody>
      </p:sp>
    </p:spTree>
    <p:extLst>
      <p:ext uri="{BB962C8B-B14F-4D97-AF65-F5344CB8AC3E}">
        <p14:creationId xmlns:p14="http://schemas.microsoft.com/office/powerpoint/2010/main" val="1732159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17</a:t>
            </a:fld>
            <a:endParaRPr lang="en-US"/>
          </a:p>
        </p:txBody>
      </p:sp>
    </p:spTree>
    <p:extLst>
      <p:ext uri="{BB962C8B-B14F-4D97-AF65-F5344CB8AC3E}">
        <p14:creationId xmlns:p14="http://schemas.microsoft.com/office/powerpoint/2010/main" val="2268185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18</a:t>
            </a:fld>
            <a:endParaRPr lang="en-US"/>
          </a:p>
        </p:txBody>
      </p:sp>
    </p:spTree>
    <p:extLst>
      <p:ext uri="{BB962C8B-B14F-4D97-AF65-F5344CB8AC3E}">
        <p14:creationId xmlns:p14="http://schemas.microsoft.com/office/powerpoint/2010/main" val="2957952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20</a:t>
            </a:fld>
            <a:endParaRPr lang="en-US"/>
          </a:p>
        </p:txBody>
      </p:sp>
    </p:spTree>
    <p:extLst>
      <p:ext uri="{BB962C8B-B14F-4D97-AF65-F5344CB8AC3E}">
        <p14:creationId xmlns:p14="http://schemas.microsoft.com/office/powerpoint/2010/main" val="191881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21</a:t>
            </a:fld>
            <a:endParaRPr lang="en-US"/>
          </a:p>
        </p:txBody>
      </p:sp>
    </p:spTree>
    <p:extLst>
      <p:ext uri="{BB962C8B-B14F-4D97-AF65-F5344CB8AC3E}">
        <p14:creationId xmlns:p14="http://schemas.microsoft.com/office/powerpoint/2010/main" val="321583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a:t>
            </a:fld>
            <a:endParaRPr lang="en-US"/>
          </a:p>
        </p:txBody>
      </p:sp>
    </p:spTree>
    <p:extLst>
      <p:ext uri="{BB962C8B-B14F-4D97-AF65-F5344CB8AC3E}">
        <p14:creationId xmlns:p14="http://schemas.microsoft.com/office/powerpoint/2010/main" val="3841123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22</a:t>
            </a:fld>
            <a:endParaRPr lang="en-US"/>
          </a:p>
        </p:txBody>
      </p:sp>
    </p:spTree>
    <p:extLst>
      <p:ext uri="{BB962C8B-B14F-4D97-AF65-F5344CB8AC3E}">
        <p14:creationId xmlns:p14="http://schemas.microsoft.com/office/powerpoint/2010/main" val="338293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23</a:t>
            </a:fld>
            <a:endParaRPr lang="en-US"/>
          </a:p>
        </p:txBody>
      </p:sp>
    </p:spTree>
    <p:extLst>
      <p:ext uri="{BB962C8B-B14F-4D97-AF65-F5344CB8AC3E}">
        <p14:creationId xmlns:p14="http://schemas.microsoft.com/office/powerpoint/2010/main" val="2739175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24</a:t>
            </a:fld>
            <a:endParaRPr lang="en-US"/>
          </a:p>
        </p:txBody>
      </p:sp>
    </p:spTree>
    <p:extLst>
      <p:ext uri="{BB962C8B-B14F-4D97-AF65-F5344CB8AC3E}">
        <p14:creationId xmlns:p14="http://schemas.microsoft.com/office/powerpoint/2010/main" val="3182656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25</a:t>
            </a:fld>
            <a:endParaRPr lang="en-US"/>
          </a:p>
        </p:txBody>
      </p:sp>
    </p:spTree>
    <p:extLst>
      <p:ext uri="{BB962C8B-B14F-4D97-AF65-F5344CB8AC3E}">
        <p14:creationId xmlns:p14="http://schemas.microsoft.com/office/powerpoint/2010/main" val="49771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26</a:t>
            </a:fld>
            <a:endParaRPr lang="en-US"/>
          </a:p>
        </p:txBody>
      </p:sp>
    </p:spTree>
    <p:extLst>
      <p:ext uri="{BB962C8B-B14F-4D97-AF65-F5344CB8AC3E}">
        <p14:creationId xmlns:p14="http://schemas.microsoft.com/office/powerpoint/2010/main" val="3891808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27</a:t>
            </a:fld>
            <a:endParaRPr lang="en-US"/>
          </a:p>
        </p:txBody>
      </p:sp>
    </p:spTree>
    <p:extLst>
      <p:ext uri="{BB962C8B-B14F-4D97-AF65-F5344CB8AC3E}">
        <p14:creationId xmlns:p14="http://schemas.microsoft.com/office/powerpoint/2010/main" val="705825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28</a:t>
            </a:fld>
            <a:endParaRPr lang="en-US"/>
          </a:p>
        </p:txBody>
      </p:sp>
    </p:spTree>
    <p:extLst>
      <p:ext uri="{BB962C8B-B14F-4D97-AF65-F5344CB8AC3E}">
        <p14:creationId xmlns:p14="http://schemas.microsoft.com/office/powerpoint/2010/main" val="298409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29</a:t>
            </a:fld>
            <a:endParaRPr lang="en-US"/>
          </a:p>
        </p:txBody>
      </p:sp>
    </p:spTree>
    <p:extLst>
      <p:ext uri="{BB962C8B-B14F-4D97-AF65-F5344CB8AC3E}">
        <p14:creationId xmlns:p14="http://schemas.microsoft.com/office/powerpoint/2010/main" val="2241802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30</a:t>
            </a:fld>
            <a:endParaRPr lang="en-US"/>
          </a:p>
        </p:txBody>
      </p:sp>
    </p:spTree>
    <p:extLst>
      <p:ext uri="{BB962C8B-B14F-4D97-AF65-F5344CB8AC3E}">
        <p14:creationId xmlns:p14="http://schemas.microsoft.com/office/powerpoint/2010/main" val="11141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3</a:t>
            </a:fld>
            <a:endParaRPr lang="en-US"/>
          </a:p>
        </p:txBody>
      </p:sp>
    </p:spTree>
    <p:extLst>
      <p:ext uri="{BB962C8B-B14F-4D97-AF65-F5344CB8AC3E}">
        <p14:creationId xmlns:p14="http://schemas.microsoft.com/office/powerpoint/2010/main" val="2713905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4</a:t>
            </a:fld>
            <a:endParaRPr lang="en-US"/>
          </a:p>
        </p:txBody>
      </p:sp>
    </p:spTree>
    <p:extLst>
      <p:ext uri="{BB962C8B-B14F-4D97-AF65-F5344CB8AC3E}">
        <p14:creationId xmlns:p14="http://schemas.microsoft.com/office/powerpoint/2010/main" val="21741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5</a:t>
            </a:fld>
            <a:endParaRPr lang="en-US"/>
          </a:p>
        </p:txBody>
      </p:sp>
    </p:spTree>
    <p:extLst>
      <p:ext uri="{BB962C8B-B14F-4D97-AF65-F5344CB8AC3E}">
        <p14:creationId xmlns:p14="http://schemas.microsoft.com/office/powerpoint/2010/main" val="11084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6</a:t>
            </a:fld>
            <a:endParaRPr lang="en-US"/>
          </a:p>
        </p:txBody>
      </p:sp>
    </p:spTree>
    <p:extLst>
      <p:ext uri="{BB962C8B-B14F-4D97-AF65-F5344CB8AC3E}">
        <p14:creationId xmlns:p14="http://schemas.microsoft.com/office/powerpoint/2010/main" val="30076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7</a:t>
            </a:fld>
            <a:endParaRPr lang="en-US"/>
          </a:p>
        </p:txBody>
      </p:sp>
    </p:spTree>
    <p:extLst>
      <p:ext uri="{BB962C8B-B14F-4D97-AF65-F5344CB8AC3E}">
        <p14:creationId xmlns:p14="http://schemas.microsoft.com/office/powerpoint/2010/main" val="2298508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610257-2E53-42CD-B416-64FC63C72691}" type="slidenum">
              <a:rPr lang="en-US" smtClean="0"/>
              <a:t>8</a:t>
            </a:fld>
            <a:endParaRPr lang="en-US"/>
          </a:p>
        </p:txBody>
      </p:sp>
    </p:spTree>
    <p:extLst>
      <p:ext uri="{BB962C8B-B14F-4D97-AF65-F5344CB8AC3E}">
        <p14:creationId xmlns:p14="http://schemas.microsoft.com/office/powerpoint/2010/main" val="44879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10257-2E53-42CD-B416-64FC63C72691}" type="slidenum">
              <a:rPr lang="en-US" smtClean="0"/>
              <a:t>9</a:t>
            </a:fld>
            <a:endParaRPr lang="en-US"/>
          </a:p>
        </p:txBody>
      </p:sp>
    </p:spTree>
    <p:extLst>
      <p:ext uri="{BB962C8B-B14F-4D97-AF65-F5344CB8AC3E}">
        <p14:creationId xmlns:p14="http://schemas.microsoft.com/office/powerpoint/2010/main" val="362981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8C099B-2949-4B89-957D-8A1E93EE522C}"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9F8D-0006-43DF-9CC7-BCA4D9CE13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63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C099B-2949-4B89-957D-8A1E93EE522C}"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112185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C099B-2949-4B89-957D-8A1E93EE522C}"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125057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C099B-2949-4B89-957D-8A1E93EE522C}"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74677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C099B-2949-4B89-957D-8A1E93EE522C}"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19F8D-0006-43DF-9CC7-BCA4D9CE133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07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8C099B-2949-4B89-957D-8A1E93EE522C}"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52560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8C099B-2949-4B89-957D-8A1E93EE522C}"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361716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C099B-2949-4B89-957D-8A1E93EE522C}"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388562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F8C099B-2949-4B89-957D-8A1E93EE522C}" type="datetimeFigureOut">
              <a:rPr lang="en-US" smtClean="0"/>
              <a:t>1/31/2024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151159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8C099B-2949-4B89-957D-8A1E93EE522C}" type="datetimeFigureOut">
              <a:rPr lang="en-US" smtClean="0"/>
              <a:t>1/31/2024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A19F8D-0006-43DF-9CC7-BCA4D9CE133F}" type="slidenum">
              <a:rPr lang="en-US" smtClean="0"/>
              <a:t>‹#›</a:t>
            </a:fld>
            <a:endParaRPr lang="en-US"/>
          </a:p>
        </p:txBody>
      </p:sp>
    </p:spTree>
    <p:extLst>
      <p:ext uri="{BB962C8B-B14F-4D97-AF65-F5344CB8AC3E}">
        <p14:creationId xmlns:p14="http://schemas.microsoft.com/office/powerpoint/2010/main" val="2202208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C099B-2949-4B89-957D-8A1E93EE522C}"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19F8D-0006-43DF-9CC7-BCA4D9CE133F}" type="slidenum">
              <a:rPr lang="en-US" smtClean="0"/>
              <a:t>‹#›</a:t>
            </a:fld>
            <a:endParaRPr lang="en-US"/>
          </a:p>
        </p:txBody>
      </p:sp>
    </p:spTree>
    <p:extLst>
      <p:ext uri="{BB962C8B-B14F-4D97-AF65-F5344CB8AC3E}">
        <p14:creationId xmlns:p14="http://schemas.microsoft.com/office/powerpoint/2010/main" val="183793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F8C099B-2949-4B89-957D-8A1E93EE522C}" type="datetimeFigureOut">
              <a:rPr lang="en-US" smtClean="0"/>
              <a:t>1/31/2024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A19F8D-0006-43DF-9CC7-BCA4D9CE133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076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4696-94D7-4542-EEF0-B6BD7BED5110}"/>
              </a:ext>
            </a:extLst>
          </p:cNvPr>
          <p:cNvSpPr>
            <a:spLocks noGrp="1"/>
          </p:cNvSpPr>
          <p:nvPr>
            <p:ph type="ctrTitle" idx="4294967295"/>
          </p:nvPr>
        </p:nvSpPr>
        <p:spPr>
          <a:xfrm>
            <a:off x="1066800" y="631271"/>
            <a:ext cx="10058400" cy="2286000"/>
          </a:xfrm>
        </p:spPr>
        <p:txBody>
          <a:bodyPr>
            <a:normAutofit/>
          </a:bodyPr>
          <a:lstStyle/>
          <a:p>
            <a:pPr marL="868045" marR="878840" algn="ctr">
              <a:spcBef>
                <a:spcPts val="800"/>
              </a:spcBef>
              <a:spcAft>
                <a:spcPts val="800"/>
              </a:spcAft>
            </a:pPr>
            <a:r>
              <a:rPr lang="en-US" sz="3600" b="1" kern="0" dirty="0">
                <a:solidFill>
                  <a:schemeClr val="tx1"/>
                </a:solidFill>
                <a:effectLst/>
                <a:ea typeface="Calibri" panose="020F0502020204030204" pitchFamily="34" charset="0"/>
              </a:rPr>
              <a:t>Foreign Currency Exchange Rate Prediction using models consisting of ARIMA and Random Forest</a:t>
            </a:r>
            <a:endParaRPr lang="en-US" sz="3600" b="1" dirty="0">
              <a:solidFill>
                <a:schemeClr val="tx1"/>
              </a:solidFill>
              <a:effectLst/>
              <a:ea typeface="Times New Roman" panose="02020603050405020304" pitchFamily="18" charset="0"/>
            </a:endParaRPr>
          </a:p>
        </p:txBody>
      </p:sp>
      <p:sp>
        <p:nvSpPr>
          <p:cNvPr id="3" name="Subtitle 2">
            <a:extLst>
              <a:ext uri="{FF2B5EF4-FFF2-40B4-BE49-F238E27FC236}">
                <a16:creationId xmlns:a16="http://schemas.microsoft.com/office/drawing/2014/main" id="{8DC3C2AB-6D7D-CADE-F14B-65A611266E1B}"/>
              </a:ext>
            </a:extLst>
          </p:cNvPr>
          <p:cNvSpPr>
            <a:spLocks noGrp="1"/>
          </p:cNvSpPr>
          <p:nvPr>
            <p:ph type="subTitle" idx="4294967295"/>
          </p:nvPr>
        </p:nvSpPr>
        <p:spPr>
          <a:xfrm>
            <a:off x="1066800" y="3531765"/>
            <a:ext cx="10058400" cy="2508307"/>
          </a:xfrm>
        </p:spPr>
        <p:txBody>
          <a:bodyPr>
            <a:normAutofit/>
          </a:bodyPr>
          <a:lstStyle/>
          <a:p>
            <a:pPr marL="0" marR="0" algn="ctr">
              <a:spcBef>
                <a:spcPts val="0"/>
              </a:spcBef>
              <a:spcAft>
                <a:spcPts val="0"/>
              </a:spcAft>
            </a:pPr>
            <a:r>
              <a:rPr lang="en-US" sz="1800" b="1" dirty="0">
                <a:effectLst/>
                <a:ea typeface="Times New Roman" panose="02020603050405020304" pitchFamily="18" charset="0"/>
                <a:cs typeface="Times New Roman" panose="02020603050405020304" pitchFamily="18" charset="0"/>
              </a:rPr>
              <a:t>Student Name 							Student ID</a:t>
            </a:r>
          </a:p>
          <a:p>
            <a:pPr marL="194310" marR="0" indent="-285750" algn="ctr">
              <a:spcBef>
                <a:spcPts val="0"/>
              </a:spcBef>
              <a:spcAft>
                <a:spcPts val="0"/>
              </a:spcAft>
              <a:buFont typeface="Courier New" panose="02070309020205020404" pitchFamily="49" charset="0"/>
              <a:buChar char="o"/>
            </a:pPr>
            <a:r>
              <a:rPr lang="en-US" sz="1800" dirty="0">
                <a:effectLst/>
                <a:ea typeface="Calibri" panose="020F0502020204030204" pitchFamily="34" charset="0"/>
              </a:rPr>
              <a:t>Adeepta Shushil Shuvo</a:t>
            </a:r>
            <a:r>
              <a:rPr lang="en-US" sz="1800" dirty="0">
                <a:effectLst/>
                <a:ea typeface="Times New Roman" panose="02020603050405020304" pitchFamily="18" charset="0"/>
                <a:cs typeface="Times New Roman" panose="02020603050405020304" pitchFamily="18" charset="0"/>
              </a:rPr>
              <a:t>						20-43092-1</a:t>
            </a:r>
          </a:p>
          <a:p>
            <a:pPr marL="194310" marR="0" indent="-285750" algn="ctr">
              <a:spcBef>
                <a:spcPts val="0"/>
              </a:spcBef>
              <a:spcAft>
                <a:spcPts val="0"/>
              </a:spcAft>
              <a:buFont typeface="Courier New" panose="02070309020205020404" pitchFamily="49" charset="0"/>
              <a:buChar char="o"/>
            </a:pPr>
            <a:r>
              <a:rPr lang="de-DE" sz="1800" dirty="0">
                <a:ea typeface="Times New Roman" panose="02020603050405020304" pitchFamily="18" charset="0"/>
                <a:cs typeface="Times New Roman" panose="02020603050405020304" pitchFamily="18" charset="0"/>
              </a:rPr>
              <a:t>MD. Zahid Hasan                                 </a:t>
            </a:r>
            <a:r>
              <a:rPr lang="de-DE" sz="1800" dirty="0">
                <a:effectLst/>
                <a:ea typeface="Times New Roman" panose="02020603050405020304" pitchFamily="18" charset="0"/>
                <a:cs typeface="Times New Roman" panose="02020603050405020304" pitchFamily="18" charset="0"/>
              </a:rPr>
              <a:t>					20-42802-1</a:t>
            </a:r>
            <a:endParaRPr lang="en-US" sz="1800" dirty="0">
              <a:effectLst/>
              <a:ea typeface="Times New Roman" panose="02020603050405020304" pitchFamily="18" charset="0"/>
              <a:cs typeface="Times New Roman" panose="02020603050405020304" pitchFamily="18" charset="0"/>
            </a:endParaRPr>
          </a:p>
          <a:p>
            <a:pPr marL="194310" marR="0" indent="-285750" algn="ctr">
              <a:spcBef>
                <a:spcPts val="0"/>
              </a:spcBef>
              <a:spcAft>
                <a:spcPts val="0"/>
              </a:spcAft>
              <a:buFont typeface="Courier New" panose="02070309020205020404" pitchFamily="49" charset="0"/>
              <a:buChar char="o"/>
            </a:pPr>
            <a:r>
              <a:rPr lang="de-DE" sz="1800" dirty="0">
                <a:ea typeface="Times New Roman" panose="02020603050405020304" pitchFamily="18" charset="0"/>
                <a:cs typeface="Times New Roman" panose="02020603050405020304" pitchFamily="18" charset="0"/>
              </a:rPr>
              <a:t>MD. Asif Al Mamun</a:t>
            </a:r>
            <a:r>
              <a:rPr lang="de-DE" sz="1800" dirty="0">
                <a:effectLst/>
                <a:ea typeface="Times New Roman" panose="02020603050405020304" pitchFamily="18" charset="0"/>
                <a:cs typeface="Times New Roman" panose="02020603050405020304" pitchFamily="18" charset="0"/>
              </a:rPr>
              <a:t>                       					20-43132-1</a:t>
            </a:r>
            <a:endParaRPr lang="en-US" sz="1800" dirty="0">
              <a:ea typeface="Times New Roman" panose="02020603050405020304" pitchFamily="18" charset="0"/>
              <a:cs typeface="Times New Roman" panose="02020603050405020304" pitchFamily="18" charset="0"/>
            </a:endParaRPr>
          </a:p>
          <a:p>
            <a:pPr marL="194310" marR="0" indent="-285750" algn="ctr">
              <a:spcBef>
                <a:spcPts val="0"/>
              </a:spcBef>
              <a:spcAft>
                <a:spcPts val="0"/>
              </a:spcAft>
              <a:buFont typeface="Courier New" panose="02070309020205020404" pitchFamily="49" charset="0"/>
              <a:buChar char="o"/>
            </a:pPr>
            <a:r>
              <a:rPr lang="en-US" sz="1800" dirty="0">
                <a:effectLst/>
                <a:ea typeface="Times New Roman" panose="02020603050405020304" pitchFamily="18" charset="0"/>
                <a:cs typeface="Times New Roman" panose="02020603050405020304" pitchFamily="18" charset="0"/>
              </a:rPr>
              <a:t>Nuzhat Tanzina Prova						</a:t>
            </a:r>
            <a:r>
              <a:rPr lang="en-US" sz="1800" dirty="0">
                <a:effectLst/>
                <a:cs typeface="Times New Roman" panose="02020603050405020304" pitchFamily="18" charset="0"/>
              </a:rPr>
              <a:t>20-43869-2</a:t>
            </a:r>
          </a:p>
          <a:p>
            <a:pPr marL="0" marR="0" indent="0" algn="ctr">
              <a:spcBef>
                <a:spcPts val="0"/>
              </a:spcBef>
              <a:spcAft>
                <a:spcPts val="0"/>
              </a:spcAft>
              <a:buNone/>
            </a:pPr>
            <a:endParaRPr lang="en-US" sz="1800" dirty="0">
              <a:effectLst/>
              <a:cs typeface="Times New Roman" panose="02020603050405020304" pitchFamily="18" charset="0"/>
            </a:endParaRPr>
          </a:p>
          <a:p>
            <a:pPr marL="0" marR="0" indent="0" algn="ctr">
              <a:spcBef>
                <a:spcPts val="0"/>
              </a:spcBef>
              <a:spcAft>
                <a:spcPts val="0"/>
              </a:spcAft>
              <a:buNone/>
            </a:pPr>
            <a:endParaRPr lang="en-US" sz="1800" dirty="0">
              <a:cs typeface="Times New Roman" panose="02020603050405020304" pitchFamily="18" charset="0"/>
            </a:endParaRPr>
          </a:p>
          <a:p>
            <a:pPr marL="0" marR="0" indent="0">
              <a:spcBef>
                <a:spcPts val="0"/>
              </a:spcBef>
              <a:spcAft>
                <a:spcPts val="0"/>
              </a:spcAft>
              <a:buNone/>
            </a:pPr>
            <a:r>
              <a:rPr lang="en-US" sz="1800" b="1" dirty="0">
                <a:cs typeface="Times New Roman" panose="02020603050405020304" pitchFamily="18" charset="0"/>
              </a:rPr>
              <a:t>       Supervised by Prof. Dr. Md. Asraf Ali                  Externally Examined by Dr. Muhammad Firoz Mridha</a:t>
            </a:r>
            <a:endParaRPr lang="en-US" b="1" dirty="0">
              <a:cs typeface="Times New Roman" panose="02020603050405020304" pitchFamily="18" charset="0"/>
            </a:endParaRPr>
          </a:p>
        </p:txBody>
      </p:sp>
      <p:cxnSp>
        <p:nvCxnSpPr>
          <p:cNvPr id="6" name="Straight Connector 5">
            <a:extLst>
              <a:ext uri="{FF2B5EF4-FFF2-40B4-BE49-F238E27FC236}">
                <a16:creationId xmlns:a16="http://schemas.microsoft.com/office/drawing/2014/main" id="{058C31A2-A633-B222-981E-CA99B99A94EE}"/>
              </a:ext>
            </a:extLst>
          </p:cNvPr>
          <p:cNvCxnSpPr/>
          <p:nvPr/>
        </p:nvCxnSpPr>
        <p:spPr>
          <a:xfrm>
            <a:off x="1551963" y="3036815"/>
            <a:ext cx="92278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65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a:xfrm>
            <a:off x="1097279" y="2020186"/>
            <a:ext cx="10058401" cy="4710224"/>
          </a:xfrm>
        </p:spPr>
        <p:txBody>
          <a:bodyPr>
            <a:noAutofit/>
          </a:bodyPr>
          <a:lstStyle/>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A stronger and more reliable forecasting framework is clearly needed, especially as companies and decision-makers depend more and more on precise estimates to guide risk management and strategic financial planning [10].</a:t>
            </a:r>
          </a:p>
          <a:p>
            <a:pPr algn="just">
              <a:buFont typeface="Wingdings" panose="05000000000000000000" pitchFamily="2" charset="2"/>
              <a:buChar char="q"/>
            </a:pPr>
            <a:r>
              <a:rPr lang="en-US" sz="2400" dirty="0"/>
              <a:t>Implementing a unique hybrid model called the ARIMA-Random Forest model, this research intends to fill in the gaps and overcome the obstacles that currently exist in foreign exchange rate prediction [11]. </a:t>
            </a:r>
          </a:p>
        </p:txBody>
      </p:sp>
    </p:spTree>
    <p:extLst>
      <p:ext uri="{BB962C8B-B14F-4D97-AF65-F5344CB8AC3E}">
        <p14:creationId xmlns:p14="http://schemas.microsoft.com/office/powerpoint/2010/main" val="5422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Questions</a:t>
            </a:r>
          </a:p>
        </p:txBody>
      </p:sp>
      <p:sp>
        <p:nvSpPr>
          <p:cNvPr id="3" name="Content Placeholder 2"/>
          <p:cNvSpPr>
            <a:spLocks noGrp="1"/>
          </p:cNvSpPr>
          <p:nvPr>
            <p:ph idx="1"/>
          </p:nvPr>
        </p:nvSpPr>
        <p:spPr>
          <a:xfrm>
            <a:off x="1097280" y="1845733"/>
            <a:ext cx="10058400" cy="4491271"/>
          </a:xfrm>
        </p:spPr>
        <p:txBody>
          <a:bodyPr>
            <a:normAutofit/>
          </a:bodyPr>
          <a:lstStyle/>
          <a:p>
            <a:pPr algn="just">
              <a:buFont typeface="Wingdings" panose="05000000000000000000" pitchFamily="2" charset="2"/>
              <a:buChar char="Ø"/>
            </a:pPr>
            <a:endParaRPr lang="en-US" sz="2400" dirty="0"/>
          </a:p>
          <a:p>
            <a:pPr algn="just">
              <a:buFont typeface="Wingdings" panose="05000000000000000000" pitchFamily="2" charset="2"/>
              <a:buChar char="Ø"/>
            </a:pPr>
            <a:r>
              <a:rPr lang="en-US" sz="2400" dirty="0"/>
              <a:t>How accurate is the combining ARIMA-Random Forest model at forecasting major currency exchange rates relative to the USD?  </a:t>
            </a:r>
          </a:p>
          <a:p>
            <a:pPr algn="just">
              <a:buFont typeface="Wingdings" panose="05000000000000000000" pitchFamily="2" charset="2"/>
              <a:buChar char="Ø"/>
            </a:pPr>
            <a:r>
              <a:rPr lang="en-US" sz="2400" dirty="0"/>
              <a:t>What special advantages and contributions to the accuracy of currency value estimates do each of the hybrid model's components ARIMA and Random Forest bring?</a:t>
            </a:r>
          </a:p>
          <a:p>
            <a:pPr algn="just">
              <a:buFont typeface="Wingdings" panose="05000000000000000000" pitchFamily="2" charset="2"/>
              <a:buChar char="Ø"/>
            </a:pPr>
            <a:r>
              <a:rPr lang="en-US" sz="2400" dirty="0"/>
              <a:t>What insights does the suggested hybrid model offer into the reliability of its forecasting abilities, and how does it adjust to changing market conditions?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713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Objectives</a:t>
            </a:r>
          </a:p>
        </p:txBody>
      </p:sp>
    </p:spTree>
    <p:extLst>
      <p:ext uri="{BB962C8B-B14F-4D97-AF65-F5344CB8AC3E}">
        <p14:creationId xmlns:p14="http://schemas.microsoft.com/office/powerpoint/2010/main" val="265658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AE47-06C4-A984-CC95-06717B414AB8}"/>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BF00589C-B141-DF93-F46C-97111A02E71F}"/>
              </a:ext>
            </a:extLst>
          </p:cNvPr>
          <p:cNvSpPr>
            <a:spLocks noGrp="1"/>
          </p:cNvSpPr>
          <p:nvPr>
            <p:ph idx="1"/>
          </p:nvPr>
        </p:nvSpPr>
        <p:spPr>
          <a:xfrm>
            <a:off x="1097280" y="2115878"/>
            <a:ext cx="9662869" cy="4306188"/>
          </a:xfrm>
        </p:spPr>
        <p:txBody>
          <a:bodyPr>
            <a:normAutofit/>
          </a:bodyPr>
          <a:lstStyle/>
          <a:p>
            <a:pPr algn="just">
              <a:buFont typeface="Wingdings" panose="05000000000000000000" pitchFamily="2" charset="2"/>
              <a:buChar char="q"/>
            </a:pPr>
            <a:r>
              <a:rPr lang="en-US" sz="2400" dirty="0">
                <a:effectLst/>
                <a:latin typeface="Times New Roman" panose="02020603050405020304" pitchFamily="18" charset="0"/>
                <a:ea typeface="Times New Roman" panose="02020603050405020304" pitchFamily="18" charset="0"/>
              </a:rPr>
              <a:t> </a:t>
            </a:r>
            <a:r>
              <a:rPr lang="en-US" sz="2400" dirty="0">
                <a:effectLst/>
                <a:ea typeface="Times New Roman" panose="02020603050405020304" pitchFamily="18" charset="0"/>
              </a:rPr>
              <a:t>To </a:t>
            </a:r>
            <a:r>
              <a:rPr lang="en-US" sz="2400" dirty="0">
                <a:ea typeface="Times New Roman" panose="02020603050405020304" pitchFamily="18" charset="0"/>
              </a:rPr>
              <a:t>predict</a:t>
            </a:r>
            <a:r>
              <a:rPr lang="en-US" sz="2400" dirty="0">
                <a:effectLst/>
                <a:ea typeface="Times New Roman" panose="02020603050405020304" pitchFamily="18" charset="0"/>
              </a:rPr>
              <a:t> an optimized </a:t>
            </a:r>
            <a:r>
              <a:rPr lang="en-US" sz="2400" dirty="0"/>
              <a:t>Foreign Currency Exchange Rate.</a:t>
            </a:r>
            <a:endParaRPr lang="en-US" sz="2400" dirty="0">
              <a:effectLst/>
              <a:ea typeface="Times New Roman" panose="02020603050405020304" pitchFamily="18" charset="0"/>
            </a:endParaRPr>
          </a:p>
          <a:p>
            <a:pPr algn="just">
              <a:buFont typeface="Wingdings" panose="05000000000000000000" pitchFamily="2" charset="2"/>
              <a:buChar char="q"/>
            </a:pPr>
            <a:r>
              <a:rPr lang="en-US" sz="2400" dirty="0"/>
              <a:t> </a:t>
            </a:r>
            <a:r>
              <a:rPr lang="en-US" sz="2400" dirty="0">
                <a:effectLst/>
                <a:ea typeface="Times New Roman" panose="02020603050405020304" pitchFamily="18" charset="0"/>
              </a:rPr>
              <a:t>To develop a new hybrid model </a:t>
            </a:r>
            <a:r>
              <a:rPr lang="en-US" sz="2400" dirty="0">
                <a:ea typeface="Times New Roman" panose="02020603050405020304" pitchFamily="18" charset="0"/>
              </a:rPr>
              <a:t>based on ARIMA</a:t>
            </a:r>
            <a:r>
              <a:rPr lang="en-US" sz="2400" dirty="0">
                <a:effectLst/>
                <a:ea typeface="Times New Roman" panose="02020603050405020304" pitchFamily="18" charset="0"/>
              </a:rPr>
              <a:t> and </a:t>
            </a:r>
            <a:r>
              <a:rPr lang="en-US" sz="2400" dirty="0">
                <a:ea typeface="Times New Roman" panose="02020603050405020304" pitchFamily="18" charset="0"/>
              </a:rPr>
              <a:t>REF models.</a:t>
            </a:r>
            <a:endParaRPr lang="en-US" sz="2400" dirty="0">
              <a:effectLst/>
              <a:ea typeface="Times New Roman" panose="02020603050405020304" pitchFamily="18" charset="0"/>
            </a:endParaRPr>
          </a:p>
          <a:p>
            <a:pPr marR="0" lvl="0" algn="just">
              <a:buFont typeface="Wingdings" panose="05000000000000000000" pitchFamily="2" charset="2"/>
              <a:buChar char="q"/>
            </a:pPr>
            <a:r>
              <a:rPr lang="en-US" sz="2400" dirty="0"/>
              <a:t> </a:t>
            </a:r>
            <a:r>
              <a:rPr lang="en-US" sz="2400" dirty="0">
                <a:ea typeface="Times New Roman" panose="02020603050405020304" pitchFamily="18" charset="0"/>
              </a:rPr>
              <a:t>To predict foreign currency exchange rate the accuracy with large amount    of data.</a:t>
            </a:r>
          </a:p>
          <a:p>
            <a:pPr marR="0" lvl="0" algn="just">
              <a:lnSpc>
                <a:spcPct val="150000"/>
              </a:lnSpc>
              <a:spcBef>
                <a:spcPts val="0"/>
              </a:spcBef>
              <a:spcAft>
                <a:spcPts val="0"/>
              </a:spcAft>
              <a:buFont typeface="Wingdings" panose="05000000000000000000" pitchFamily="2" charset="2"/>
              <a:buChar char="q"/>
            </a:pPr>
            <a:r>
              <a:rPr lang="en-US" sz="2400" dirty="0">
                <a:effectLst/>
                <a:ea typeface="Times New Roman" panose="02020603050405020304" pitchFamily="18" charset="0"/>
              </a:rPr>
              <a:t> To prediction accuracy is better than our existing models.</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36596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Methods</a:t>
            </a:r>
          </a:p>
        </p:txBody>
      </p:sp>
    </p:spTree>
    <p:extLst>
      <p:ext uri="{BB962C8B-B14F-4D97-AF65-F5344CB8AC3E}">
        <p14:creationId xmlns:p14="http://schemas.microsoft.com/office/powerpoint/2010/main" val="2573069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EEEA-4A91-1433-31A3-FA2284105A43}"/>
              </a:ext>
            </a:extLst>
          </p:cNvPr>
          <p:cNvSpPr>
            <a:spLocks noGrp="1"/>
          </p:cNvSpPr>
          <p:nvPr>
            <p:ph type="title"/>
          </p:nvPr>
        </p:nvSpPr>
        <p:spPr/>
        <p:txBody>
          <a:bodyPr>
            <a:normAutofit/>
          </a:bodyPr>
          <a:lstStyle/>
          <a:p>
            <a:r>
              <a:rPr lang="en-US" dirty="0"/>
              <a:t>Methods</a:t>
            </a:r>
            <a:endParaRPr lang="en-US" sz="3600" dirty="0"/>
          </a:p>
        </p:txBody>
      </p:sp>
      <p:sp>
        <p:nvSpPr>
          <p:cNvPr id="3" name="Content Placeholder 2">
            <a:extLst>
              <a:ext uri="{FF2B5EF4-FFF2-40B4-BE49-F238E27FC236}">
                <a16:creationId xmlns:a16="http://schemas.microsoft.com/office/drawing/2014/main" id="{1A714E13-E7A2-D5A5-B414-6F3575E38B94}"/>
              </a:ext>
            </a:extLst>
          </p:cNvPr>
          <p:cNvSpPr>
            <a:spLocks noGrp="1"/>
          </p:cNvSpPr>
          <p:nvPr>
            <p:ph idx="1"/>
          </p:nvPr>
        </p:nvSpPr>
        <p:spPr>
          <a:xfrm>
            <a:off x="1097280" y="1868884"/>
            <a:ext cx="10058400" cy="4023360"/>
          </a:xfrm>
        </p:spPr>
        <p:txBody>
          <a:bodyPr>
            <a:normAutofit/>
          </a:bodyPr>
          <a:lstStyle/>
          <a:p>
            <a:r>
              <a:rPr lang="en-US" sz="3200" b="1" dirty="0">
                <a:latin typeface="+mj-lt"/>
              </a:rPr>
              <a:t>Data collection</a:t>
            </a:r>
          </a:p>
          <a:p>
            <a:pPr lvl="1" algn="just">
              <a:buFont typeface="Wingdings" panose="05000000000000000000" pitchFamily="2" charset="2"/>
              <a:buChar char="q"/>
            </a:pPr>
            <a:r>
              <a:rPr lang="en-US" sz="2400" dirty="0">
                <a:latin typeface="+mj-lt"/>
              </a:rPr>
              <a:t> </a:t>
            </a:r>
            <a:r>
              <a:rPr lang="en-US" sz="2400" dirty="0"/>
              <a:t>The dataset was collected from </a:t>
            </a:r>
            <a:r>
              <a:rPr lang="en-US" sz="1800" b="1" dirty="0">
                <a:solidFill>
                  <a:srgbClr val="000000"/>
                </a:solidFill>
                <a:effectLst/>
                <a:ea typeface="Calibri" panose="020F0502020204030204" pitchFamily="34" charset="0"/>
              </a:rPr>
              <a:t>Kaggle</a:t>
            </a:r>
            <a:r>
              <a:rPr lang="en-US" sz="2400" dirty="0"/>
              <a:t>.</a:t>
            </a:r>
          </a:p>
          <a:p>
            <a:pPr marL="201168" lvl="1" indent="0" algn="just">
              <a:buNone/>
            </a:pPr>
            <a:endParaRPr lang="en-US" sz="2400" dirty="0"/>
          </a:p>
          <a:p>
            <a:pPr lvl="1" algn="just">
              <a:buFont typeface="Wingdings" panose="05000000000000000000" pitchFamily="2" charset="2"/>
              <a:buChar char="q"/>
            </a:pPr>
            <a:r>
              <a:rPr lang="en-US" sz="2400" dirty="0"/>
              <a:t> </a:t>
            </a:r>
            <a:r>
              <a:rPr lang="en-US" sz="2400" b="0" i="0" dirty="0">
                <a:solidFill>
                  <a:srgbClr val="3C4043"/>
                </a:solidFill>
                <a:effectLst/>
              </a:rPr>
              <a:t>This dataset includes 113 currencies in total with exchange values in varied permutations.</a:t>
            </a:r>
          </a:p>
          <a:p>
            <a:pPr marL="201168" lvl="1" indent="0" algn="just">
              <a:buNone/>
            </a:pPr>
            <a:endParaRPr lang="en-US" sz="2400" b="0" i="0" dirty="0">
              <a:solidFill>
                <a:srgbClr val="3C4043"/>
              </a:solidFill>
              <a:effectLst/>
            </a:endParaRPr>
          </a:p>
          <a:p>
            <a:pPr lvl="1" algn="just">
              <a:buFont typeface="Wingdings" panose="05000000000000000000" pitchFamily="2" charset="2"/>
              <a:buChar char="q"/>
            </a:pPr>
            <a:r>
              <a:rPr lang="en-US" sz="2400" b="0" i="0" dirty="0">
                <a:solidFill>
                  <a:srgbClr val="3C4043"/>
                </a:solidFill>
                <a:effectLst/>
              </a:rPr>
              <a:t>It can be used for various tasks like time series analysis and forecasting.</a:t>
            </a:r>
            <a:endParaRPr lang="en-US" sz="2000" dirty="0"/>
          </a:p>
          <a:p>
            <a:pPr marL="201168" lvl="1" indent="0">
              <a:buNone/>
            </a:pPr>
            <a:endParaRPr lang="en-US" sz="2000" dirty="0"/>
          </a:p>
        </p:txBody>
      </p:sp>
    </p:spTree>
    <p:extLst>
      <p:ext uri="{BB962C8B-B14F-4D97-AF65-F5344CB8AC3E}">
        <p14:creationId xmlns:p14="http://schemas.microsoft.com/office/powerpoint/2010/main" val="387026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98D6-99BF-F50B-A8F7-9905D99A312E}"/>
              </a:ext>
            </a:extLst>
          </p:cNvPr>
          <p:cNvSpPr>
            <a:spLocks noGrp="1"/>
          </p:cNvSpPr>
          <p:nvPr>
            <p:ph type="title"/>
          </p:nvPr>
        </p:nvSpPr>
        <p:spPr>
          <a:xfrm>
            <a:off x="1097280" y="286603"/>
            <a:ext cx="5120957" cy="1450757"/>
          </a:xfrm>
        </p:spPr>
        <p:txBody>
          <a:bodyPr/>
          <a:lstStyle/>
          <a:p>
            <a:r>
              <a:rPr lang="en-US" dirty="0"/>
              <a:t>Methods (continued.)</a:t>
            </a:r>
          </a:p>
        </p:txBody>
      </p:sp>
      <p:sp>
        <p:nvSpPr>
          <p:cNvPr id="3" name="Content Placeholder 2">
            <a:extLst>
              <a:ext uri="{FF2B5EF4-FFF2-40B4-BE49-F238E27FC236}">
                <a16:creationId xmlns:a16="http://schemas.microsoft.com/office/drawing/2014/main" id="{1C995F1F-C35E-F96A-4AB8-F37CE69E1956}"/>
              </a:ext>
            </a:extLst>
          </p:cNvPr>
          <p:cNvSpPr>
            <a:spLocks noGrp="1"/>
          </p:cNvSpPr>
          <p:nvPr>
            <p:ph sz="half" idx="1"/>
          </p:nvPr>
        </p:nvSpPr>
        <p:spPr>
          <a:xfrm>
            <a:off x="1097280" y="1845734"/>
            <a:ext cx="10085070" cy="4427856"/>
          </a:xfrm>
        </p:spPr>
        <p:txBody>
          <a:bodyPr>
            <a:normAutofit/>
          </a:bodyPr>
          <a:lstStyle/>
          <a:p>
            <a:pPr algn="just"/>
            <a:r>
              <a:rPr lang="en-US" sz="3200" b="1" dirty="0">
                <a:latin typeface="+mj-lt"/>
              </a:rPr>
              <a:t>Dataset Validation</a:t>
            </a:r>
          </a:p>
          <a:p>
            <a:pPr lvl="1" algn="just">
              <a:buFont typeface="Wingdings" panose="05000000000000000000" pitchFamily="2" charset="2"/>
              <a:buChar char="q"/>
            </a:pPr>
            <a:r>
              <a:rPr lang="en-US" sz="2400" dirty="0"/>
              <a:t> We check the missing values in our dataset.</a:t>
            </a:r>
          </a:p>
          <a:p>
            <a:pPr marL="201168" lvl="1" indent="0" algn="just">
              <a:buNone/>
            </a:pPr>
            <a:endParaRPr lang="en-US" sz="2400" dirty="0"/>
          </a:p>
          <a:p>
            <a:pPr lvl="1" algn="just">
              <a:buFont typeface="Wingdings" panose="05000000000000000000" pitchFamily="2" charset="2"/>
              <a:buChar char="q"/>
            </a:pPr>
            <a:r>
              <a:rPr lang="en-US" sz="2400" dirty="0"/>
              <a:t> Remove outliers in Dataset. </a:t>
            </a:r>
          </a:p>
          <a:p>
            <a:pPr marL="201168" lvl="1" indent="0" algn="just">
              <a:buNone/>
            </a:pPr>
            <a:endParaRPr lang="en-US" sz="2400" dirty="0"/>
          </a:p>
          <a:p>
            <a:pPr lvl="1" algn="just">
              <a:buFont typeface="Wingdings" panose="05000000000000000000" pitchFamily="2" charset="2"/>
              <a:buChar char="q"/>
            </a:pPr>
            <a:r>
              <a:rPr lang="en-US" sz="2400" dirty="0"/>
              <a:t> Convert the date column to Date Time.</a:t>
            </a:r>
          </a:p>
          <a:p>
            <a:pPr marL="201168" lvl="1" indent="0" algn="just">
              <a:buNone/>
            </a:pPr>
            <a:endParaRPr lang="en-US" sz="2400" dirty="0"/>
          </a:p>
          <a:p>
            <a:pPr lvl="1" algn="just">
              <a:buFont typeface="Wingdings" panose="05000000000000000000" pitchFamily="2" charset="2"/>
              <a:buChar char="q"/>
            </a:pPr>
            <a:r>
              <a:rPr lang="en-US" sz="2400" dirty="0"/>
              <a:t> Check the stationery.</a:t>
            </a:r>
          </a:p>
          <a:p>
            <a:pPr lvl="1"/>
            <a:endParaRPr lang="en-US" sz="2400" b="1" dirty="0"/>
          </a:p>
        </p:txBody>
      </p:sp>
    </p:spTree>
    <p:extLst>
      <p:ext uri="{BB962C8B-B14F-4D97-AF65-F5344CB8AC3E}">
        <p14:creationId xmlns:p14="http://schemas.microsoft.com/office/powerpoint/2010/main" val="371104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2694-84CE-EE98-A976-2BAC6F4760EF}"/>
              </a:ext>
            </a:extLst>
          </p:cNvPr>
          <p:cNvSpPr>
            <a:spLocks noGrp="1"/>
          </p:cNvSpPr>
          <p:nvPr>
            <p:ph type="title"/>
          </p:nvPr>
        </p:nvSpPr>
        <p:spPr/>
        <p:txBody>
          <a:bodyPr/>
          <a:lstStyle/>
          <a:p>
            <a:r>
              <a:rPr lang="en-US" dirty="0"/>
              <a:t>Methods (continued.)</a:t>
            </a:r>
          </a:p>
        </p:txBody>
      </p:sp>
      <p:sp>
        <p:nvSpPr>
          <p:cNvPr id="3" name="Content Placeholder 2">
            <a:extLst>
              <a:ext uri="{FF2B5EF4-FFF2-40B4-BE49-F238E27FC236}">
                <a16:creationId xmlns:a16="http://schemas.microsoft.com/office/drawing/2014/main" id="{B9D4F1A4-B06C-0634-B7FD-1FCB8CB69B07}"/>
              </a:ext>
            </a:extLst>
          </p:cNvPr>
          <p:cNvSpPr>
            <a:spLocks noGrp="1"/>
          </p:cNvSpPr>
          <p:nvPr>
            <p:ph idx="1"/>
          </p:nvPr>
        </p:nvSpPr>
        <p:spPr/>
        <p:txBody>
          <a:bodyPr>
            <a:normAutofit/>
          </a:bodyPr>
          <a:lstStyle/>
          <a:p>
            <a:r>
              <a:rPr lang="en-US" sz="3200" b="1" dirty="0">
                <a:latin typeface="+mj-lt"/>
              </a:rPr>
              <a:t>Dataset Preprocessing</a:t>
            </a:r>
          </a:p>
          <a:p>
            <a:r>
              <a:rPr lang="en-US" b="1" dirty="0">
                <a:latin typeface="+mj-lt"/>
              </a:rPr>
              <a:t> </a:t>
            </a:r>
          </a:p>
          <a:p>
            <a:pPr lvl="1">
              <a:buFont typeface="Wingdings" panose="05000000000000000000" pitchFamily="2" charset="2"/>
              <a:buChar char="q"/>
            </a:pPr>
            <a:r>
              <a:rPr lang="en-US" sz="2400" dirty="0"/>
              <a:t>Data was preprocessed by applying statistical data processing techniques.</a:t>
            </a:r>
          </a:p>
          <a:p>
            <a:pPr marL="201168" lvl="1" indent="0">
              <a:buNone/>
            </a:pPr>
            <a:endParaRPr lang="en-US" sz="2400" dirty="0"/>
          </a:p>
          <a:p>
            <a:pPr lvl="1">
              <a:buFont typeface="Wingdings" panose="05000000000000000000" pitchFamily="2" charset="2"/>
              <a:buChar char="q"/>
            </a:pPr>
            <a:r>
              <a:rPr lang="en-US" sz="2400" dirty="0"/>
              <a:t> Feature Engineering:</a:t>
            </a:r>
          </a:p>
          <a:p>
            <a:pPr lvl="5">
              <a:buFont typeface="Wingdings" panose="05000000000000000000" pitchFamily="2" charset="2"/>
              <a:buChar char="q"/>
            </a:pPr>
            <a:r>
              <a:rPr lang="en-US" sz="2000" dirty="0"/>
              <a:t> </a:t>
            </a:r>
            <a:r>
              <a:rPr lang="en-US" sz="2000" b="0" dirty="0">
                <a:solidFill>
                  <a:schemeClr val="tx1"/>
                </a:solidFill>
                <a:effectLst/>
              </a:rPr>
              <a:t>improve the model's performance.</a:t>
            </a:r>
          </a:p>
          <a:p>
            <a:pPr lvl="5">
              <a:buFont typeface="Wingdings" panose="05000000000000000000" pitchFamily="2" charset="2"/>
              <a:buChar char="q"/>
            </a:pPr>
            <a:r>
              <a:rPr lang="en-US" sz="2000" dirty="0">
                <a:solidFill>
                  <a:schemeClr val="tx1"/>
                </a:solidFill>
              </a:rPr>
              <a:t> </a:t>
            </a:r>
            <a:r>
              <a:rPr lang="en-US" sz="2000" b="0" dirty="0">
                <a:solidFill>
                  <a:schemeClr val="tx1"/>
                </a:solidFill>
                <a:effectLst/>
              </a:rPr>
              <a:t>understanding trends or patterns in currency values.</a:t>
            </a:r>
          </a:p>
        </p:txBody>
      </p:sp>
    </p:spTree>
    <p:extLst>
      <p:ext uri="{BB962C8B-B14F-4D97-AF65-F5344CB8AC3E}">
        <p14:creationId xmlns:p14="http://schemas.microsoft.com/office/powerpoint/2010/main" val="288954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4B08-F963-0328-28B6-78D31DE1E71C}"/>
              </a:ext>
            </a:extLst>
          </p:cNvPr>
          <p:cNvSpPr>
            <a:spLocks noGrp="1"/>
          </p:cNvSpPr>
          <p:nvPr>
            <p:ph type="title"/>
          </p:nvPr>
        </p:nvSpPr>
        <p:spPr>
          <a:xfrm>
            <a:off x="1097280" y="286603"/>
            <a:ext cx="7647886" cy="1450757"/>
          </a:xfrm>
        </p:spPr>
        <p:txBody>
          <a:bodyPr/>
          <a:lstStyle/>
          <a:p>
            <a:r>
              <a:rPr lang="en-US" dirty="0"/>
              <a:t>Methods (continued.)</a:t>
            </a:r>
          </a:p>
        </p:txBody>
      </p:sp>
      <p:sp>
        <p:nvSpPr>
          <p:cNvPr id="3" name="Content Placeholder 2">
            <a:extLst>
              <a:ext uri="{FF2B5EF4-FFF2-40B4-BE49-F238E27FC236}">
                <a16:creationId xmlns:a16="http://schemas.microsoft.com/office/drawing/2014/main" id="{B7681E47-B595-9E53-CFFA-181921076C93}"/>
              </a:ext>
            </a:extLst>
          </p:cNvPr>
          <p:cNvSpPr>
            <a:spLocks noGrp="1"/>
          </p:cNvSpPr>
          <p:nvPr>
            <p:ph idx="1"/>
          </p:nvPr>
        </p:nvSpPr>
        <p:spPr>
          <a:xfrm>
            <a:off x="1097280" y="2435281"/>
            <a:ext cx="4321026" cy="2834551"/>
          </a:xfrm>
        </p:spPr>
        <p:txBody>
          <a:bodyPr>
            <a:normAutofit/>
          </a:bodyPr>
          <a:lstStyle/>
          <a:p>
            <a:pPr algn="just"/>
            <a:r>
              <a:rPr lang="en-US" sz="3200" b="1" dirty="0">
                <a:solidFill>
                  <a:schemeClr val="tx1"/>
                </a:solidFill>
                <a:latin typeface="+mj-lt"/>
              </a:rPr>
              <a:t>Proposed Model</a:t>
            </a:r>
          </a:p>
          <a:p>
            <a:pPr lvl="1" algn="just">
              <a:buFont typeface="Wingdings" panose="05000000000000000000" pitchFamily="2" charset="2"/>
              <a:buChar char="q"/>
            </a:pPr>
            <a:r>
              <a:rPr lang="en-US" sz="2400" b="1" dirty="0">
                <a:solidFill>
                  <a:schemeClr val="tx1"/>
                </a:solidFill>
              </a:rPr>
              <a:t> </a:t>
            </a:r>
            <a:r>
              <a:rPr lang="en-US" sz="2400" dirty="0">
                <a:solidFill>
                  <a:schemeClr val="tx1"/>
                </a:solidFill>
              </a:rPr>
              <a:t>This model used ARIMA for linear datasets and Random Forest non-linear datasets.</a:t>
            </a:r>
          </a:p>
          <a:p>
            <a:pPr marL="201168" lvl="1" indent="0" algn="just">
              <a:buNone/>
            </a:pPr>
            <a:endParaRPr lang="en-US" sz="2400" dirty="0">
              <a:solidFill>
                <a:schemeClr val="tx1"/>
              </a:solidFill>
            </a:endParaRPr>
          </a:p>
          <a:p>
            <a:pPr lvl="1" algn="just">
              <a:buFont typeface="Wingdings" panose="05000000000000000000" pitchFamily="2" charset="2"/>
              <a:buChar char="q"/>
            </a:pPr>
            <a:r>
              <a:rPr lang="en-US" sz="2400" b="1" dirty="0">
                <a:solidFill>
                  <a:schemeClr val="tx1"/>
                </a:solidFill>
              </a:rPr>
              <a:t> </a:t>
            </a:r>
            <a:r>
              <a:rPr lang="en-US" sz="2400" dirty="0">
                <a:solidFill>
                  <a:schemeClr val="tx1"/>
                </a:solidFill>
              </a:rPr>
              <a:t>Different layers were used to make the model efficient. </a:t>
            </a:r>
          </a:p>
          <a:p>
            <a:pPr marL="201168" lvl="1" indent="0">
              <a:buNone/>
            </a:pPr>
            <a:endParaRPr lang="en-US" sz="2000" b="1" dirty="0">
              <a:latin typeface="+mj-lt"/>
            </a:endParaRPr>
          </a:p>
          <a:p>
            <a:pPr marL="201168" lvl="1" indent="0">
              <a:buNone/>
            </a:pPr>
            <a:endParaRPr lang="en-US" sz="2000" b="1" dirty="0">
              <a:latin typeface="+mj-lt"/>
            </a:endParaRPr>
          </a:p>
          <a:p>
            <a:pPr marL="201168" lvl="1" indent="0">
              <a:buNone/>
            </a:pPr>
            <a:endParaRPr lang="en-US" sz="2000" b="1" dirty="0">
              <a:latin typeface="+mj-lt"/>
            </a:endParaRPr>
          </a:p>
        </p:txBody>
      </p:sp>
      <p:pic>
        <p:nvPicPr>
          <p:cNvPr id="4" name="Picture 3">
            <a:extLst>
              <a:ext uri="{FF2B5EF4-FFF2-40B4-BE49-F238E27FC236}">
                <a16:creationId xmlns:a16="http://schemas.microsoft.com/office/drawing/2014/main" id="{31667FCB-32A7-7F9C-2144-8129672EE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7247" y="180042"/>
            <a:ext cx="3041830" cy="6162393"/>
          </a:xfrm>
          <a:prstGeom prst="rect">
            <a:avLst/>
          </a:prstGeom>
        </p:spPr>
      </p:pic>
    </p:spTree>
    <p:extLst>
      <p:ext uri="{BB962C8B-B14F-4D97-AF65-F5344CB8AC3E}">
        <p14:creationId xmlns:p14="http://schemas.microsoft.com/office/powerpoint/2010/main" val="10984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8791-1214-D57E-9ED0-6663F33C489B}"/>
              </a:ext>
            </a:extLst>
          </p:cNvPr>
          <p:cNvSpPr>
            <a:spLocks noGrp="1"/>
          </p:cNvSpPr>
          <p:nvPr>
            <p:ph type="title"/>
          </p:nvPr>
        </p:nvSpPr>
        <p:spPr/>
        <p:txBody>
          <a:bodyPr/>
          <a:lstStyle/>
          <a:p>
            <a:r>
              <a:rPr lang="en-US" sz="4800" kern="1200" spc="-50" baseline="0" dirty="0">
                <a:solidFill>
                  <a:srgbClr val="404040"/>
                </a:solidFill>
                <a:effectLst/>
                <a:latin typeface="Calibri Light" panose="020F0302020204030204" pitchFamily="34" charset="0"/>
                <a:ea typeface="+mj-ea"/>
                <a:cs typeface="+mj-cs"/>
              </a:rPr>
              <a:t>Methods</a:t>
            </a:r>
            <a:endParaRPr lang="en-US" dirty="0"/>
          </a:p>
        </p:txBody>
      </p:sp>
      <p:sp>
        <p:nvSpPr>
          <p:cNvPr id="3" name="Content Placeholder 2">
            <a:extLst>
              <a:ext uri="{FF2B5EF4-FFF2-40B4-BE49-F238E27FC236}">
                <a16:creationId xmlns:a16="http://schemas.microsoft.com/office/drawing/2014/main" id="{F229EF9C-27F9-AA8E-29D0-23F3104F6553}"/>
              </a:ext>
            </a:extLst>
          </p:cNvPr>
          <p:cNvSpPr>
            <a:spLocks noGrp="1"/>
          </p:cNvSpPr>
          <p:nvPr>
            <p:ph idx="1"/>
          </p:nvPr>
        </p:nvSpPr>
        <p:spPr>
          <a:xfrm>
            <a:off x="1097280" y="1845733"/>
            <a:ext cx="10058400" cy="4455675"/>
          </a:xfrm>
        </p:spPr>
        <p:txBody>
          <a:bodyPr>
            <a:normAutofit/>
          </a:bodyPr>
          <a:lstStyle/>
          <a:p>
            <a:r>
              <a:rPr lang="en-US" sz="3200" b="1" dirty="0">
                <a:latin typeface="+mj-lt"/>
              </a:rPr>
              <a:t>Data Measurement Matrices</a:t>
            </a:r>
          </a:p>
          <a:p>
            <a:pPr lvl="1" algn="just">
              <a:buFont typeface="Wingdings" panose="05000000000000000000" pitchFamily="2" charset="2"/>
              <a:buChar char="q"/>
            </a:pPr>
            <a:r>
              <a:rPr lang="en-US" sz="2400" dirty="0"/>
              <a:t> </a:t>
            </a:r>
            <a:r>
              <a:rPr lang="en-US" sz="2000" dirty="0">
                <a:solidFill>
                  <a:schemeClr val="tx1"/>
                </a:solidFill>
                <a:effectLst/>
                <a:ea typeface="Calibri" panose="020F0502020204030204" pitchFamily="34" charset="0"/>
              </a:rPr>
              <a:t>RMSE: It </a:t>
            </a:r>
            <a:r>
              <a:rPr lang="en-US" sz="2000" b="0" i="0" dirty="0">
                <a:solidFill>
                  <a:schemeClr val="tx1"/>
                </a:solidFill>
                <a:effectLst/>
              </a:rPr>
              <a:t>is a standard way to measure the error of a model in predicting quantitative data. It represents the square root of the second sample moment of the differences between predicted values and observed values or the quadratic mean of these differences.</a:t>
            </a:r>
          </a:p>
          <a:p>
            <a:pPr marL="201168" lvl="1" indent="0" algn="just">
              <a:buNone/>
            </a:pPr>
            <a:endParaRPr lang="en-US" sz="2000" dirty="0">
              <a:solidFill>
                <a:schemeClr val="tx1"/>
              </a:solidFill>
              <a:effectLst/>
              <a:ea typeface="Calibri" panose="020F0502020204030204" pitchFamily="34" charset="0"/>
            </a:endParaRPr>
          </a:p>
          <a:p>
            <a:pPr lvl="1" algn="just">
              <a:buFont typeface="Wingdings" panose="05000000000000000000" pitchFamily="2" charset="2"/>
              <a:buChar char="q"/>
            </a:pPr>
            <a:r>
              <a:rPr lang="en-US" sz="2000" dirty="0">
                <a:solidFill>
                  <a:schemeClr val="tx1"/>
                </a:solidFill>
                <a:effectLst/>
                <a:ea typeface="Calibri" panose="020F0502020204030204" pitchFamily="34" charset="0"/>
              </a:rPr>
              <a:t>  MSE</a:t>
            </a:r>
            <a:r>
              <a:rPr lang="en-US" sz="2000" dirty="0">
                <a:solidFill>
                  <a:schemeClr val="tx1"/>
                </a:solidFill>
                <a:ea typeface="Calibri" panose="020F0502020204030204" pitchFamily="34" charset="0"/>
              </a:rPr>
              <a:t>: It </a:t>
            </a:r>
            <a:r>
              <a:rPr lang="en-US" sz="2000" b="0" i="0" dirty="0">
                <a:solidFill>
                  <a:schemeClr val="tx1"/>
                </a:solidFill>
                <a:effectLst/>
              </a:rPr>
              <a:t>is a widely used metric for measuring the quality of a model in statistics and machine learning. </a:t>
            </a:r>
            <a:r>
              <a:rPr lang="en-US" sz="2000" dirty="0">
                <a:solidFill>
                  <a:schemeClr val="tx1"/>
                </a:solidFill>
              </a:rPr>
              <a:t>It is</a:t>
            </a:r>
            <a:r>
              <a:rPr lang="en-US" sz="2000" b="0" i="0" dirty="0">
                <a:solidFill>
                  <a:schemeClr val="tx1"/>
                </a:solidFill>
                <a:effectLst/>
              </a:rPr>
              <a:t> the average squared difference between the estimated values and the actual value.</a:t>
            </a:r>
          </a:p>
          <a:p>
            <a:pPr marL="201168" lvl="1" indent="0" algn="just">
              <a:buNone/>
            </a:pPr>
            <a:endParaRPr lang="en-US" sz="2000" dirty="0">
              <a:solidFill>
                <a:schemeClr val="tx1"/>
              </a:solidFill>
              <a:ea typeface="Calibri" panose="020F0502020204030204" pitchFamily="34" charset="0"/>
            </a:endParaRPr>
          </a:p>
          <a:p>
            <a:pPr lvl="1" algn="just">
              <a:buFont typeface="Wingdings" panose="05000000000000000000" pitchFamily="2" charset="2"/>
              <a:buChar char="q"/>
            </a:pPr>
            <a:r>
              <a:rPr lang="en-US" sz="2000" dirty="0">
                <a:solidFill>
                  <a:schemeClr val="tx1"/>
                </a:solidFill>
                <a:effectLst/>
                <a:ea typeface="Calibri" panose="020F0502020204030204" pitchFamily="34" charset="0"/>
              </a:rPr>
              <a:t>  MAE: </a:t>
            </a:r>
            <a:r>
              <a:rPr lang="en-US" sz="2000" b="0" i="0" dirty="0">
                <a:solidFill>
                  <a:schemeClr val="tx1"/>
                </a:solidFill>
                <a:effectLst/>
              </a:rPr>
              <a:t>It’s used to measure the average absolute difference between the predicted values and the actual values.</a:t>
            </a:r>
            <a:endParaRPr lang="en-US" sz="2000" dirty="0">
              <a:solidFill>
                <a:schemeClr val="tx1"/>
              </a:solidFill>
            </a:endParaRPr>
          </a:p>
        </p:txBody>
      </p:sp>
    </p:spTree>
    <p:extLst>
      <p:ext uri="{BB962C8B-B14F-4D97-AF65-F5344CB8AC3E}">
        <p14:creationId xmlns:p14="http://schemas.microsoft.com/office/powerpoint/2010/main" val="402352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D8F9-9438-4DD2-B0D6-5A66E47752E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FF08BF9C-E9F0-E36A-CF98-3E06346C4333}"/>
              </a:ext>
            </a:extLst>
          </p:cNvPr>
          <p:cNvSpPr>
            <a:spLocks noGrp="1"/>
          </p:cNvSpPr>
          <p:nvPr>
            <p:ph idx="1"/>
          </p:nvPr>
        </p:nvSpPr>
        <p:spPr/>
        <p:txBody>
          <a:bodyPr>
            <a:normAutofit fontScale="85000" lnSpcReduction="20000"/>
          </a:bodyPr>
          <a:lstStyle/>
          <a:p>
            <a:pPr>
              <a:buFont typeface="Wingdings" panose="05000000000000000000" pitchFamily="2" charset="2"/>
              <a:buChar char="q"/>
            </a:pPr>
            <a:r>
              <a:rPr lang="en-US" sz="2400" dirty="0"/>
              <a:t> </a:t>
            </a:r>
            <a:r>
              <a:rPr lang="en-US" sz="2400" dirty="0">
                <a:solidFill>
                  <a:schemeClr val="tx1"/>
                </a:solidFill>
              </a:rPr>
              <a:t>Introduction</a:t>
            </a:r>
          </a:p>
          <a:p>
            <a:pPr>
              <a:buFont typeface="Wingdings" panose="05000000000000000000" pitchFamily="2" charset="2"/>
              <a:buChar char="q"/>
            </a:pPr>
            <a:r>
              <a:rPr lang="en-US" sz="2400" dirty="0">
                <a:solidFill>
                  <a:schemeClr val="tx1"/>
                </a:solidFill>
              </a:rPr>
              <a:t>Background</a:t>
            </a:r>
          </a:p>
          <a:p>
            <a:pPr>
              <a:buFont typeface="Wingdings" panose="05000000000000000000" pitchFamily="2" charset="2"/>
              <a:buChar char="q"/>
            </a:pPr>
            <a:r>
              <a:rPr lang="en-US" sz="2400" dirty="0">
                <a:solidFill>
                  <a:schemeClr val="tx1"/>
                </a:solidFill>
              </a:rPr>
              <a:t> Problem Statement</a:t>
            </a:r>
          </a:p>
          <a:p>
            <a:pPr>
              <a:buFont typeface="Wingdings" panose="05000000000000000000" pitchFamily="2" charset="2"/>
              <a:buChar char="q"/>
            </a:pPr>
            <a:r>
              <a:rPr lang="en-US" sz="2400" dirty="0">
                <a:solidFill>
                  <a:schemeClr val="tx1"/>
                </a:solidFill>
              </a:rPr>
              <a:t> Objectives</a:t>
            </a:r>
          </a:p>
          <a:p>
            <a:pPr>
              <a:buFont typeface="Wingdings" panose="05000000000000000000" pitchFamily="2" charset="2"/>
              <a:buChar char="q"/>
            </a:pPr>
            <a:r>
              <a:rPr lang="en-US" sz="2400" dirty="0">
                <a:solidFill>
                  <a:schemeClr val="tx1"/>
                </a:solidFill>
              </a:rPr>
              <a:t> Methods</a:t>
            </a:r>
          </a:p>
          <a:p>
            <a:pPr>
              <a:buFont typeface="Wingdings" panose="05000000000000000000" pitchFamily="2" charset="2"/>
              <a:buChar char="q"/>
            </a:pPr>
            <a:r>
              <a:rPr lang="en-US" sz="2400" dirty="0">
                <a:solidFill>
                  <a:schemeClr val="tx1"/>
                </a:solidFill>
              </a:rPr>
              <a:t> Results and Discussion</a:t>
            </a:r>
          </a:p>
          <a:p>
            <a:pPr>
              <a:buFont typeface="Wingdings" panose="05000000000000000000" pitchFamily="2" charset="2"/>
              <a:buChar char="q"/>
            </a:pPr>
            <a:r>
              <a:rPr lang="en-US" sz="2400" dirty="0">
                <a:solidFill>
                  <a:schemeClr val="tx1"/>
                </a:solidFill>
              </a:rPr>
              <a:t> Conclusion</a:t>
            </a:r>
          </a:p>
          <a:p>
            <a:pPr>
              <a:buFont typeface="Wingdings" panose="05000000000000000000" pitchFamily="2" charset="2"/>
              <a:buChar char="q"/>
            </a:pPr>
            <a:r>
              <a:rPr lang="en-US" sz="2400" dirty="0">
                <a:solidFill>
                  <a:schemeClr val="tx1"/>
                </a:solidFill>
              </a:rPr>
              <a:t> Future Works</a:t>
            </a:r>
          </a:p>
          <a:p>
            <a:pPr>
              <a:buFont typeface="Wingdings" panose="05000000000000000000" pitchFamily="2" charset="2"/>
              <a:buChar char="q"/>
            </a:pPr>
            <a:r>
              <a:rPr lang="en-US" sz="2400" dirty="0">
                <a:solidFill>
                  <a:schemeClr val="tx1"/>
                </a:solidFill>
              </a:rPr>
              <a:t> References</a:t>
            </a:r>
          </a:p>
          <a:p>
            <a:pPr>
              <a:buFont typeface="Wingdings" panose="05000000000000000000" pitchFamily="2" charset="2"/>
              <a:buChar char="q"/>
            </a:pPr>
            <a:r>
              <a:rPr lang="en-US" sz="2400" dirty="0">
                <a:solidFill>
                  <a:schemeClr val="tx1"/>
                </a:solidFill>
              </a:rPr>
              <a:t> Q&amp;A</a:t>
            </a:r>
          </a:p>
        </p:txBody>
      </p:sp>
    </p:spTree>
    <p:extLst>
      <p:ext uri="{BB962C8B-B14F-4D97-AF65-F5344CB8AC3E}">
        <p14:creationId xmlns:p14="http://schemas.microsoft.com/office/powerpoint/2010/main" val="375438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Results and Discussion</a:t>
            </a:r>
          </a:p>
        </p:txBody>
      </p:sp>
    </p:spTree>
    <p:extLst>
      <p:ext uri="{BB962C8B-B14F-4D97-AF65-F5344CB8AC3E}">
        <p14:creationId xmlns:p14="http://schemas.microsoft.com/office/powerpoint/2010/main" val="332940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885C-B675-60BD-5589-A8B5820B558A}"/>
              </a:ext>
            </a:extLst>
          </p:cNvPr>
          <p:cNvSpPr>
            <a:spLocks noGrp="1"/>
          </p:cNvSpPr>
          <p:nvPr>
            <p:ph type="title"/>
          </p:nvPr>
        </p:nvSpPr>
        <p:spPr/>
        <p:txBody>
          <a:bodyPr/>
          <a:lstStyle/>
          <a:p>
            <a:r>
              <a:rPr lang="en-US" dirty="0"/>
              <a:t>Results and Discussion</a:t>
            </a:r>
          </a:p>
        </p:txBody>
      </p:sp>
      <p:sp>
        <p:nvSpPr>
          <p:cNvPr id="4" name="Content Placeholder 3">
            <a:extLst>
              <a:ext uri="{FF2B5EF4-FFF2-40B4-BE49-F238E27FC236}">
                <a16:creationId xmlns:a16="http://schemas.microsoft.com/office/drawing/2014/main" id="{6B825FAF-61C1-D293-CFAB-D01C2656E34A}"/>
              </a:ext>
            </a:extLst>
          </p:cNvPr>
          <p:cNvSpPr>
            <a:spLocks noGrp="1"/>
          </p:cNvSpPr>
          <p:nvPr>
            <p:ph sz="half" idx="1"/>
          </p:nvPr>
        </p:nvSpPr>
        <p:spPr>
          <a:xfrm>
            <a:off x="1097279" y="2083325"/>
            <a:ext cx="10261415" cy="3785768"/>
          </a:xfrm>
        </p:spPr>
        <p:txBody>
          <a:bodyPr>
            <a:normAutofit lnSpcReduction="10000"/>
          </a:bodyPr>
          <a:lstStyle/>
          <a:p>
            <a:pPr>
              <a:buFont typeface="Wingdings" panose="05000000000000000000" pitchFamily="2" charset="2"/>
              <a:buChar char="q"/>
            </a:pPr>
            <a:r>
              <a:rPr lang="en-US" sz="2400" dirty="0"/>
              <a:t> By applying ARIMA Model:</a:t>
            </a:r>
          </a:p>
          <a:p>
            <a:pPr>
              <a:buFont typeface="Wingdings" panose="05000000000000000000" pitchFamily="2" charset="2"/>
              <a:buChar char="Ø"/>
            </a:pPr>
            <a:r>
              <a:rPr lang="en-US" sz="1600" dirty="0">
                <a:solidFill>
                  <a:srgbClr val="212121"/>
                </a:solidFill>
                <a:latin typeface="Courier New" panose="02070309020205020404" pitchFamily="49" charset="0"/>
              </a:rPr>
              <a:t> </a:t>
            </a:r>
            <a:r>
              <a:rPr lang="en-US" sz="1800" b="0" i="0" dirty="0">
                <a:solidFill>
                  <a:srgbClr val="212121"/>
                </a:solidFill>
                <a:effectLst/>
              </a:rPr>
              <a:t>Arima Model RMSE: 0.00550</a:t>
            </a:r>
          </a:p>
          <a:p>
            <a:pPr>
              <a:buFont typeface="Wingdings" panose="05000000000000000000" pitchFamily="2" charset="2"/>
              <a:buChar char="Ø"/>
            </a:pPr>
            <a:r>
              <a:rPr lang="en-US" sz="1800" b="0" i="0" dirty="0">
                <a:solidFill>
                  <a:srgbClr val="212121"/>
                </a:solidFill>
                <a:effectLst/>
              </a:rPr>
              <a:t> Arima Model MSE: 0.00003</a:t>
            </a:r>
            <a:endParaRPr lang="en-US" sz="1800" dirty="0">
              <a:solidFill>
                <a:srgbClr val="212121"/>
              </a:solidFill>
            </a:endParaRPr>
          </a:p>
          <a:p>
            <a:pPr>
              <a:buFont typeface="Wingdings" panose="05000000000000000000" pitchFamily="2" charset="2"/>
              <a:buChar char="Ø"/>
            </a:pPr>
            <a:r>
              <a:rPr lang="en-US" sz="1800" b="0" i="0" dirty="0">
                <a:solidFill>
                  <a:srgbClr val="212121"/>
                </a:solidFill>
                <a:effectLst/>
              </a:rPr>
              <a:t> Arima Model MAE: 0.00454 </a:t>
            </a:r>
          </a:p>
          <a:p>
            <a:pPr marL="0" indent="0">
              <a:buNone/>
            </a:pPr>
            <a:endParaRPr lang="en-US" sz="1600" dirty="0"/>
          </a:p>
          <a:p>
            <a:pPr>
              <a:buFont typeface="Wingdings" panose="05000000000000000000" pitchFamily="2" charset="2"/>
              <a:buChar char="q"/>
            </a:pPr>
            <a:r>
              <a:rPr lang="en-US" sz="2400" dirty="0"/>
              <a:t> By applying Random Forest Model on Residuals:</a:t>
            </a:r>
          </a:p>
          <a:p>
            <a:pPr>
              <a:buFont typeface="Wingdings" panose="05000000000000000000" pitchFamily="2" charset="2"/>
              <a:buChar char="Ø"/>
            </a:pPr>
            <a:r>
              <a:rPr lang="en-US" sz="1800" b="0" i="0" dirty="0">
                <a:solidFill>
                  <a:srgbClr val="212121"/>
                </a:solidFill>
                <a:effectLst/>
              </a:rPr>
              <a:t>RF Model RMSE: 0.00656</a:t>
            </a:r>
          </a:p>
          <a:p>
            <a:pPr>
              <a:buFont typeface="Wingdings" panose="05000000000000000000" pitchFamily="2" charset="2"/>
              <a:buChar char="Ø"/>
            </a:pPr>
            <a:r>
              <a:rPr lang="en-US" sz="1800" b="0" i="0" dirty="0">
                <a:solidFill>
                  <a:srgbClr val="212121"/>
                </a:solidFill>
                <a:effectLst/>
              </a:rPr>
              <a:t>RF Model MSE: 0.00004</a:t>
            </a:r>
          </a:p>
          <a:p>
            <a:pPr>
              <a:buFont typeface="Wingdings" panose="05000000000000000000" pitchFamily="2" charset="2"/>
              <a:buChar char="Ø"/>
            </a:pPr>
            <a:r>
              <a:rPr lang="en-US" sz="1800" b="0" i="0" dirty="0">
                <a:solidFill>
                  <a:srgbClr val="212121"/>
                </a:solidFill>
                <a:effectLst/>
              </a:rPr>
              <a:t>RF Model MAE: 0.00515</a:t>
            </a:r>
            <a:endParaRPr lang="en-US" sz="1800" dirty="0"/>
          </a:p>
          <a:p>
            <a:pPr marL="0" indent="0">
              <a:buNone/>
            </a:pPr>
            <a:endParaRPr lang="en-US" sz="2400" dirty="0"/>
          </a:p>
        </p:txBody>
      </p:sp>
      <p:pic>
        <p:nvPicPr>
          <p:cNvPr id="5" name="Picture 4">
            <a:extLst>
              <a:ext uri="{FF2B5EF4-FFF2-40B4-BE49-F238E27FC236}">
                <a16:creationId xmlns:a16="http://schemas.microsoft.com/office/drawing/2014/main" id="{AC324D5A-CAA6-B359-A84C-122A5E3515B4}"/>
              </a:ext>
            </a:extLst>
          </p:cNvPr>
          <p:cNvPicPr>
            <a:picLocks noChangeAspect="1"/>
          </p:cNvPicPr>
          <p:nvPr/>
        </p:nvPicPr>
        <p:blipFill>
          <a:blip r:embed="rId3"/>
          <a:stretch>
            <a:fillRect/>
          </a:stretch>
        </p:blipFill>
        <p:spPr>
          <a:xfrm>
            <a:off x="8227535" y="1827703"/>
            <a:ext cx="2867186" cy="2707495"/>
          </a:xfrm>
          <a:prstGeom prst="rect">
            <a:avLst/>
          </a:prstGeom>
        </p:spPr>
      </p:pic>
      <p:pic>
        <p:nvPicPr>
          <p:cNvPr id="7" name="Picture 6">
            <a:extLst>
              <a:ext uri="{FF2B5EF4-FFF2-40B4-BE49-F238E27FC236}">
                <a16:creationId xmlns:a16="http://schemas.microsoft.com/office/drawing/2014/main" id="{9C47A74D-0430-866C-AEA1-8BCF6CA7CE57}"/>
              </a:ext>
            </a:extLst>
          </p:cNvPr>
          <p:cNvPicPr>
            <a:picLocks noChangeAspect="1"/>
          </p:cNvPicPr>
          <p:nvPr/>
        </p:nvPicPr>
        <p:blipFill>
          <a:blip r:embed="rId4"/>
          <a:stretch>
            <a:fillRect/>
          </a:stretch>
        </p:blipFill>
        <p:spPr>
          <a:xfrm>
            <a:off x="7792886" y="5160189"/>
            <a:ext cx="3362794" cy="428685"/>
          </a:xfrm>
          <a:prstGeom prst="rect">
            <a:avLst/>
          </a:prstGeom>
        </p:spPr>
      </p:pic>
    </p:spTree>
    <p:extLst>
      <p:ext uri="{BB962C8B-B14F-4D97-AF65-F5344CB8AC3E}">
        <p14:creationId xmlns:p14="http://schemas.microsoft.com/office/powerpoint/2010/main" val="1001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885C-B675-60BD-5589-A8B5820B558A}"/>
              </a:ext>
            </a:extLst>
          </p:cNvPr>
          <p:cNvSpPr>
            <a:spLocks noGrp="1"/>
          </p:cNvSpPr>
          <p:nvPr>
            <p:ph type="title"/>
          </p:nvPr>
        </p:nvSpPr>
        <p:spPr/>
        <p:txBody>
          <a:bodyPr/>
          <a:lstStyle/>
          <a:p>
            <a:r>
              <a:rPr lang="en-US" dirty="0"/>
              <a:t>Results and Discussion</a:t>
            </a:r>
          </a:p>
        </p:txBody>
      </p:sp>
      <p:sp>
        <p:nvSpPr>
          <p:cNvPr id="4" name="Content Placeholder 3">
            <a:extLst>
              <a:ext uri="{FF2B5EF4-FFF2-40B4-BE49-F238E27FC236}">
                <a16:creationId xmlns:a16="http://schemas.microsoft.com/office/drawing/2014/main" id="{6B825FAF-61C1-D293-CFAB-D01C2656E34A}"/>
              </a:ext>
            </a:extLst>
          </p:cNvPr>
          <p:cNvSpPr>
            <a:spLocks noGrp="1"/>
          </p:cNvSpPr>
          <p:nvPr>
            <p:ph sz="half" idx="1"/>
          </p:nvPr>
        </p:nvSpPr>
        <p:spPr>
          <a:xfrm>
            <a:off x="1097279" y="2281805"/>
            <a:ext cx="10261415" cy="3587287"/>
          </a:xfrm>
        </p:spPr>
        <p:txBody>
          <a:bodyPr>
            <a:normAutofit/>
          </a:bodyPr>
          <a:lstStyle/>
          <a:p>
            <a:pPr>
              <a:buFont typeface="Wingdings" panose="05000000000000000000" pitchFamily="2" charset="2"/>
              <a:buChar char="q"/>
            </a:pPr>
            <a:r>
              <a:rPr lang="en-US" sz="2400" dirty="0"/>
              <a:t> Combine Prediction:</a:t>
            </a:r>
          </a:p>
          <a:p>
            <a:pPr>
              <a:buFont typeface="Wingdings" panose="05000000000000000000" pitchFamily="2" charset="2"/>
              <a:buChar char="Ø"/>
            </a:pPr>
            <a:r>
              <a:rPr lang="en-US" sz="1600" b="0" i="0" dirty="0">
                <a:solidFill>
                  <a:srgbClr val="212121"/>
                </a:solidFill>
                <a:effectLst/>
                <a:latin typeface="Courier New" panose="02070309020205020404" pitchFamily="49" charset="0"/>
              </a:rPr>
              <a:t> </a:t>
            </a:r>
            <a:r>
              <a:rPr lang="en-US" sz="1800" dirty="0">
                <a:solidFill>
                  <a:srgbClr val="212121"/>
                </a:solidFill>
              </a:rPr>
              <a:t>Combine</a:t>
            </a:r>
            <a:r>
              <a:rPr lang="en-US" sz="1800" b="0" i="0" dirty="0">
                <a:solidFill>
                  <a:srgbClr val="212121"/>
                </a:solidFill>
                <a:effectLst/>
              </a:rPr>
              <a:t> RMSE: 0.00584</a:t>
            </a:r>
          </a:p>
          <a:p>
            <a:pPr>
              <a:buFont typeface="Wingdings" panose="05000000000000000000" pitchFamily="2" charset="2"/>
              <a:buChar char="Ø"/>
            </a:pPr>
            <a:r>
              <a:rPr lang="en-US" sz="1800" b="0" i="0" dirty="0">
                <a:solidFill>
                  <a:srgbClr val="212121"/>
                </a:solidFill>
                <a:effectLst/>
              </a:rPr>
              <a:t> </a:t>
            </a:r>
            <a:r>
              <a:rPr lang="en-US" sz="1800" dirty="0">
                <a:solidFill>
                  <a:srgbClr val="212121"/>
                </a:solidFill>
              </a:rPr>
              <a:t>Combine</a:t>
            </a:r>
            <a:r>
              <a:rPr lang="en-US" sz="1800" b="0" i="0" dirty="0">
                <a:solidFill>
                  <a:srgbClr val="212121"/>
                </a:solidFill>
                <a:effectLst/>
              </a:rPr>
              <a:t> MSE: 0.00003</a:t>
            </a:r>
          </a:p>
          <a:p>
            <a:pPr>
              <a:buFont typeface="Wingdings" panose="05000000000000000000" pitchFamily="2" charset="2"/>
              <a:buChar char="Ø"/>
            </a:pPr>
            <a:r>
              <a:rPr lang="en-US" sz="1800" b="0" i="0" dirty="0">
                <a:solidFill>
                  <a:srgbClr val="212121"/>
                </a:solidFill>
                <a:effectLst/>
              </a:rPr>
              <a:t> </a:t>
            </a:r>
            <a:r>
              <a:rPr lang="en-US" sz="1800" dirty="0">
                <a:solidFill>
                  <a:srgbClr val="212121"/>
                </a:solidFill>
              </a:rPr>
              <a:t>Combine</a:t>
            </a:r>
            <a:r>
              <a:rPr lang="en-US" sz="1800" b="0" i="0" dirty="0">
                <a:solidFill>
                  <a:srgbClr val="212121"/>
                </a:solidFill>
                <a:effectLst/>
              </a:rPr>
              <a:t> MAE: 0.00466</a:t>
            </a:r>
          </a:p>
          <a:p>
            <a:pPr marL="0" indent="0">
              <a:buNone/>
            </a:pPr>
            <a:endParaRPr lang="en-US" sz="1600" dirty="0"/>
          </a:p>
        </p:txBody>
      </p:sp>
      <p:pic>
        <p:nvPicPr>
          <p:cNvPr id="5" name="Picture 4">
            <a:extLst>
              <a:ext uri="{FF2B5EF4-FFF2-40B4-BE49-F238E27FC236}">
                <a16:creationId xmlns:a16="http://schemas.microsoft.com/office/drawing/2014/main" id="{5D3B716C-EE08-B8B9-2B5B-A293E183F75D}"/>
              </a:ext>
            </a:extLst>
          </p:cNvPr>
          <p:cNvPicPr>
            <a:picLocks noChangeAspect="1"/>
          </p:cNvPicPr>
          <p:nvPr/>
        </p:nvPicPr>
        <p:blipFill>
          <a:blip r:embed="rId3"/>
          <a:stretch>
            <a:fillRect/>
          </a:stretch>
        </p:blipFill>
        <p:spPr>
          <a:xfrm>
            <a:off x="4422370" y="3028877"/>
            <a:ext cx="7464829" cy="2093142"/>
          </a:xfrm>
          <a:prstGeom prst="rect">
            <a:avLst/>
          </a:prstGeom>
        </p:spPr>
      </p:pic>
    </p:spTree>
    <p:extLst>
      <p:ext uri="{BB962C8B-B14F-4D97-AF65-F5344CB8AC3E}">
        <p14:creationId xmlns:p14="http://schemas.microsoft.com/office/powerpoint/2010/main" val="778821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BAA7-ED11-425D-515B-390C6AA78281}"/>
              </a:ext>
            </a:extLst>
          </p:cNvPr>
          <p:cNvSpPr>
            <a:spLocks noGrp="1"/>
          </p:cNvSpPr>
          <p:nvPr>
            <p:ph type="title"/>
          </p:nvPr>
        </p:nvSpPr>
        <p:spPr>
          <a:xfrm>
            <a:off x="1097280" y="160702"/>
            <a:ext cx="10058400" cy="1093310"/>
          </a:xfrm>
        </p:spPr>
        <p:txBody>
          <a:bodyPr/>
          <a:lstStyle/>
          <a:p>
            <a:r>
              <a:rPr lang="en-US" dirty="0"/>
              <a:t>Results and Discussion</a:t>
            </a:r>
          </a:p>
        </p:txBody>
      </p:sp>
      <p:sp>
        <p:nvSpPr>
          <p:cNvPr id="3" name="Content Placeholder 2">
            <a:extLst>
              <a:ext uri="{FF2B5EF4-FFF2-40B4-BE49-F238E27FC236}">
                <a16:creationId xmlns:a16="http://schemas.microsoft.com/office/drawing/2014/main" id="{71B154FD-1782-5213-47BF-ADB30647ADEF}"/>
              </a:ext>
            </a:extLst>
          </p:cNvPr>
          <p:cNvSpPr>
            <a:spLocks noGrp="1"/>
          </p:cNvSpPr>
          <p:nvPr>
            <p:ph sz="half" idx="1"/>
          </p:nvPr>
        </p:nvSpPr>
        <p:spPr>
          <a:xfrm>
            <a:off x="1097280" y="1845734"/>
            <a:ext cx="3997234" cy="4023359"/>
          </a:xfrm>
        </p:spPr>
        <p:txBody>
          <a:bodyPr>
            <a:normAutofit/>
          </a:bodyPr>
          <a:lstStyle/>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buNone/>
            </a:pPr>
            <a:endParaRPr lang="en-US" sz="2400" dirty="0"/>
          </a:p>
          <a:p>
            <a:pPr>
              <a:buFont typeface="Wingdings" panose="05000000000000000000" pitchFamily="2" charset="2"/>
              <a:buChar char="q"/>
            </a:pPr>
            <a:r>
              <a:rPr lang="en-US" sz="2400" dirty="0"/>
              <a:t> Comparison with previous study.</a:t>
            </a:r>
          </a:p>
          <a:p>
            <a:pPr>
              <a:buFont typeface="Wingdings" panose="05000000000000000000" pitchFamily="2" charset="2"/>
              <a:buChar char="q"/>
            </a:pPr>
            <a:endParaRPr lang="en-US" sz="2400" dirty="0"/>
          </a:p>
        </p:txBody>
      </p:sp>
      <p:graphicFrame>
        <p:nvGraphicFramePr>
          <p:cNvPr id="5" name="Content Placeholder 4">
            <a:extLst>
              <a:ext uri="{FF2B5EF4-FFF2-40B4-BE49-F238E27FC236}">
                <a16:creationId xmlns:a16="http://schemas.microsoft.com/office/drawing/2014/main" id="{CFC30B4E-0882-037A-C97D-EFCDA67F2906}"/>
              </a:ext>
            </a:extLst>
          </p:cNvPr>
          <p:cNvGraphicFramePr>
            <a:graphicFrameLocks noGrp="1"/>
          </p:cNvGraphicFramePr>
          <p:nvPr>
            <p:ph sz="half" idx="2"/>
            <p:extLst>
              <p:ext uri="{D42A27DB-BD31-4B8C-83A1-F6EECF244321}">
                <p14:modId xmlns:p14="http://schemas.microsoft.com/office/powerpoint/2010/main" val="136584372"/>
              </p:ext>
            </p:extLst>
          </p:nvPr>
        </p:nvGraphicFramePr>
        <p:xfrm>
          <a:off x="5536276" y="1254012"/>
          <a:ext cx="6655724" cy="5459102"/>
        </p:xfrm>
        <a:graphic>
          <a:graphicData uri="http://schemas.openxmlformats.org/drawingml/2006/table">
            <a:tbl>
              <a:tblPr firstRow="1" firstCol="1" bandRow="1">
                <a:tableStyleId>{5C22544A-7EE6-4342-B048-85BDC9FD1C3A}</a:tableStyleId>
              </a:tblPr>
              <a:tblGrid>
                <a:gridCol w="2893211">
                  <a:extLst>
                    <a:ext uri="{9D8B030D-6E8A-4147-A177-3AD203B41FA5}">
                      <a16:colId xmlns:a16="http://schemas.microsoft.com/office/drawing/2014/main" val="869487165"/>
                    </a:ext>
                  </a:extLst>
                </a:gridCol>
                <a:gridCol w="1385949">
                  <a:extLst>
                    <a:ext uri="{9D8B030D-6E8A-4147-A177-3AD203B41FA5}">
                      <a16:colId xmlns:a16="http://schemas.microsoft.com/office/drawing/2014/main" val="4165885674"/>
                    </a:ext>
                  </a:extLst>
                </a:gridCol>
                <a:gridCol w="1489895">
                  <a:extLst>
                    <a:ext uri="{9D8B030D-6E8A-4147-A177-3AD203B41FA5}">
                      <a16:colId xmlns:a16="http://schemas.microsoft.com/office/drawing/2014/main" val="2493364978"/>
                    </a:ext>
                  </a:extLst>
                </a:gridCol>
                <a:gridCol w="886669">
                  <a:extLst>
                    <a:ext uri="{9D8B030D-6E8A-4147-A177-3AD203B41FA5}">
                      <a16:colId xmlns:a16="http://schemas.microsoft.com/office/drawing/2014/main" val="1801858643"/>
                    </a:ext>
                  </a:extLst>
                </a:gridCol>
              </a:tblGrid>
              <a:tr h="321792">
                <a:tc gridSpan="4">
                  <a:txBody>
                    <a:bodyPr/>
                    <a:lstStyle/>
                    <a:p>
                      <a:pPr marL="102235" marR="0" algn="l">
                        <a:lnSpc>
                          <a:spcPct val="150000"/>
                        </a:lnSpc>
                        <a:spcBef>
                          <a:spcPts val="0"/>
                        </a:spcBef>
                        <a:spcAft>
                          <a:spcPts val="0"/>
                        </a:spcAft>
                      </a:pPr>
                      <a:r>
                        <a:rPr lang="en-US" sz="1200" dirty="0">
                          <a:effectLst/>
                        </a:rPr>
                        <a:t>Comparison between our proposed model accuracy and others</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07168310"/>
                  </a:ext>
                </a:extLst>
              </a:tr>
              <a:tr h="450789">
                <a:tc>
                  <a:txBody>
                    <a:bodyPr/>
                    <a:lstStyle/>
                    <a:p>
                      <a:pPr marL="102235" marR="0" algn="l">
                        <a:lnSpc>
                          <a:spcPct val="150000"/>
                        </a:lnSpc>
                        <a:spcBef>
                          <a:spcPts val="0"/>
                        </a:spcBef>
                        <a:spcAft>
                          <a:spcPts val="0"/>
                        </a:spcAft>
                      </a:pPr>
                      <a:r>
                        <a:rPr lang="en-US" sz="1200" dirty="0">
                          <a:effectLst/>
                        </a:rPr>
                        <a:t>Authors and Number of models/ Classifiers/ Algorithms Used </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a:effectLst/>
                        </a:rPr>
                        <a:t>Dataset</a:t>
                      </a:r>
                    </a:p>
                    <a:p>
                      <a:pPr marL="102235" marR="0" algn="l">
                        <a:lnSpc>
                          <a:spcPct val="150000"/>
                        </a:lnSpc>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a:effectLst/>
                        </a:rPr>
                        <a:t>Using Models/ Classifiers</a:t>
                      </a:r>
                      <a:endParaRPr lang="en-US"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a:effectLst/>
                        </a:rPr>
                        <a:t>Accuracy</a:t>
                      </a:r>
                      <a:endParaRPr lang="en-US" sz="120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extLst>
                  <a:ext uri="{0D108BD9-81ED-4DB2-BD59-A6C34878D82A}">
                    <a16:rowId xmlns:a16="http://schemas.microsoft.com/office/drawing/2014/main" val="1564692069"/>
                  </a:ext>
                </a:extLst>
              </a:tr>
              <a:tr h="952394">
                <a:tc>
                  <a:txBody>
                    <a:bodyPr/>
                    <a:lstStyle/>
                    <a:p>
                      <a:pPr marL="102235" marR="0" algn="l">
                        <a:lnSpc>
                          <a:spcPct val="150000"/>
                        </a:lnSpc>
                        <a:spcBef>
                          <a:spcPts val="0"/>
                        </a:spcBef>
                        <a:spcAft>
                          <a:spcPts val="0"/>
                        </a:spcAft>
                      </a:pPr>
                      <a:r>
                        <a:rPr lang="en-US" sz="1200" b="1" kern="1200" dirty="0">
                          <a:solidFill>
                            <a:schemeClr val="lt1"/>
                          </a:solidFill>
                          <a:effectLst/>
                          <a:latin typeface="+mn-lt"/>
                          <a:ea typeface="+mn-ea"/>
                          <a:cs typeface="+mn-cs"/>
                        </a:rPr>
                        <a:t>Lu, </a:t>
                      </a:r>
                      <a:r>
                        <a:rPr lang="en-US" sz="1200" b="1" kern="1200" dirty="0" err="1">
                          <a:solidFill>
                            <a:schemeClr val="lt1"/>
                          </a:solidFill>
                          <a:effectLst/>
                          <a:latin typeface="+mn-lt"/>
                          <a:ea typeface="+mn-ea"/>
                          <a:cs typeface="+mn-cs"/>
                        </a:rPr>
                        <a:t>Changhui</a:t>
                      </a:r>
                      <a:r>
                        <a:rPr lang="en-US" sz="1200" b="1" kern="1200" dirty="0">
                          <a:solidFill>
                            <a:schemeClr val="lt1"/>
                          </a:solidFill>
                          <a:effectLst/>
                          <a:latin typeface="+mn-lt"/>
                          <a:ea typeface="+mn-ea"/>
                          <a:cs typeface="+mn-cs"/>
                        </a:rPr>
                        <a:t>. "The Long Short-Term Memory of GBP/CNY Exchange Rate Forecasts." 2022 </a:t>
                      </a:r>
                      <a:r>
                        <a:rPr lang="en-US" sz="1200" dirty="0">
                          <a:effectLst/>
                        </a:rPr>
                        <a:t>[2]</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GBP/CNY exchange rate.</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ARIMA, LSTM and GRU Model</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r>
                        <a:rPr lang="en-US" sz="1200" kern="1200" dirty="0">
                          <a:solidFill>
                            <a:schemeClr val="dk1"/>
                          </a:solidFill>
                          <a:effectLst/>
                          <a:latin typeface="+mn-lt"/>
                          <a:ea typeface="+mn-ea"/>
                          <a:cs typeface="+mn-cs"/>
                        </a:rPr>
                        <a:t>RMSE - 2.28%,</a:t>
                      </a:r>
                    </a:p>
                    <a:p>
                      <a:r>
                        <a:rPr lang="en-US" sz="1200" kern="1200" dirty="0">
                          <a:solidFill>
                            <a:schemeClr val="dk1"/>
                          </a:solidFill>
                          <a:effectLst/>
                          <a:latin typeface="+mn-lt"/>
                          <a:ea typeface="+mn-ea"/>
                          <a:cs typeface="+mn-cs"/>
                        </a:rPr>
                        <a:t>MAE - 7.48%</a:t>
                      </a:r>
                    </a:p>
                  </a:txBody>
                  <a:tcPr marL="51783" marR="51783" marT="0" marB="0"/>
                </a:tc>
                <a:extLst>
                  <a:ext uri="{0D108BD9-81ED-4DB2-BD59-A6C34878D82A}">
                    <a16:rowId xmlns:a16="http://schemas.microsoft.com/office/drawing/2014/main" val="1663141553"/>
                  </a:ext>
                </a:extLst>
              </a:tr>
              <a:tr h="1165085">
                <a:tc>
                  <a:txBody>
                    <a:bodyPr/>
                    <a:lstStyle/>
                    <a:p>
                      <a:pPr marL="102235" marR="0" algn="l">
                        <a:lnSpc>
                          <a:spcPct val="150000"/>
                        </a:lnSpc>
                        <a:spcBef>
                          <a:spcPts val="0"/>
                        </a:spcBef>
                        <a:spcAft>
                          <a:spcPts val="0"/>
                        </a:spcAft>
                      </a:pPr>
                      <a:r>
                        <a:rPr lang="en-US" sz="1200" b="1" kern="1200" dirty="0">
                          <a:solidFill>
                            <a:schemeClr val="lt1"/>
                          </a:solidFill>
                          <a:effectLst/>
                          <a:latin typeface="+mn-lt"/>
                          <a:ea typeface="+mn-ea"/>
                          <a:cs typeface="+mn-cs"/>
                        </a:rPr>
                        <a:t>M. Qureshi, N. Ahmad, S. Ullah, and A. Raza </a:t>
                      </a:r>
                      <a:r>
                        <a:rPr lang="en-US" sz="1200" b="1" kern="1200" dirty="0" err="1">
                          <a:solidFill>
                            <a:schemeClr val="lt1"/>
                          </a:solidFill>
                          <a:effectLst/>
                          <a:latin typeface="+mn-lt"/>
                          <a:ea typeface="+mn-ea"/>
                          <a:cs typeface="+mn-cs"/>
                        </a:rPr>
                        <a:t>ul</a:t>
                      </a:r>
                      <a:r>
                        <a:rPr lang="en-US" sz="1200" b="1" kern="1200" dirty="0">
                          <a:solidFill>
                            <a:schemeClr val="lt1"/>
                          </a:solidFill>
                          <a:effectLst/>
                          <a:latin typeface="+mn-lt"/>
                          <a:ea typeface="+mn-ea"/>
                          <a:cs typeface="+mn-cs"/>
                        </a:rPr>
                        <a:t> Mustafa (2023) “Forecasting real exchange rate (REER) using artificial intelligence and time series models,”  [11]</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The real exchange rate data set (REER).</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MLP, ELM, ARIMA, EST Model.</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MSE - 20.38%</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extLst>
                  <a:ext uri="{0D108BD9-81ED-4DB2-BD59-A6C34878D82A}">
                    <a16:rowId xmlns:a16="http://schemas.microsoft.com/office/drawing/2014/main" val="365059201"/>
                  </a:ext>
                </a:extLst>
              </a:tr>
              <a:tr h="1403184">
                <a:tc>
                  <a:txBody>
                    <a:bodyPr/>
                    <a:lstStyle/>
                    <a:p>
                      <a:pPr marL="102235" marR="0" algn="l">
                        <a:lnSpc>
                          <a:spcPct val="150000"/>
                        </a:lnSpc>
                        <a:spcBef>
                          <a:spcPts val="0"/>
                        </a:spcBef>
                        <a:spcAft>
                          <a:spcPts val="0"/>
                        </a:spcAft>
                      </a:pPr>
                      <a:r>
                        <a:rPr lang="en-US" sz="1200" b="1" kern="1200" dirty="0">
                          <a:solidFill>
                            <a:schemeClr val="lt1"/>
                          </a:solidFill>
                          <a:effectLst/>
                          <a:latin typeface="+mn-lt"/>
                          <a:ea typeface="+mn-ea"/>
                          <a:cs typeface="+mn-cs"/>
                        </a:rPr>
                        <a:t>Yong, Y. L., Lee, Y., Gu, X., Angelov, P. P., Ngo, D. C. L., &amp; </a:t>
                      </a:r>
                      <a:r>
                        <a:rPr lang="en-US" sz="1200" b="1" kern="1200" dirty="0" err="1">
                          <a:solidFill>
                            <a:schemeClr val="lt1"/>
                          </a:solidFill>
                          <a:effectLst/>
                          <a:latin typeface="+mn-lt"/>
                          <a:ea typeface="+mn-ea"/>
                          <a:cs typeface="+mn-cs"/>
                        </a:rPr>
                        <a:t>Shafipour</a:t>
                      </a:r>
                      <a:r>
                        <a:rPr lang="en-US" sz="1200" b="1" kern="1200" dirty="0">
                          <a:solidFill>
                            <a:schemeClr val="lt1"/>
                          </a:solidFill>
                          <a:effectLst/>
                          <a:latin typeface="+mn-lt"/>
                          <a:ea typeface="+mn-ea"/>
                          <a:cs typeface="+mn-cs"/>
                        </a:rPr>
                        <a:t>, E. (2018). “Foreign currency exchange rate prediction using neuro-fuzzy systems</a:t>
                      </a:r>
                      <a:r>
                        <a:rPr lang="en-US" sz="1200" b="1" kern="1200">
                          <a:solidFill>
                            <a:schemeClr val="lt1"/>
                          </a:solidFill>
                          <a:effectLst/>
                          <a:latin typeface="+mn-lt"/>
                          <a:ea typeface="+mn-ea"/>
                          <a:cs typeface="+mn-cs"/>
                        </a:rPr>
                        <a:t>.”  [12]</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The historical currency exchange price of the three major currency pairs dataset.</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GMMINF, </a:t>
                      </a:r>
                      <a:r>
                        <a:rPr lang="en-US" sz="1200" kern="1200" dirty="0" err="1">
                          <a:solidFill>
                            <a:schemeClr val="dk1"/>
                          </a:solidFill>
                          <a:effectLst/>
                          <a:latin typeface="+mn-lt"/>
                          <a:ea typeface="+mn-ea"/>
                          <a:cs typeface="+mn-cs"/>
                        </a:rPr>
                        <a:t>ALMMo</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r>
                        <a:rPr lang="en-US" sz="1200" kern="1200" dirty="0">
                          <a:solidFill>
                            <a:schemeClr val="dk1"/>
                          </a:solidFill>
                          <a:effectLst/>
                          <a:latin typeface="+mn-lt"/>
                          <a:ea typeface="+mn-ea"/>
                          <a:cs typeface="+mn-cs"/>
                        </a:rPr>
                        <a:t>RMSE - 0.0060%,</a:t>
                      </a:r>
                    </a:p>
                    <a:p>
                      <a:r>
                        <a:rPr lang="en-US" sz="1200" kern="1200" dirty="0">
                          <a:solidFill>
                            <a:schemeClr val="dk1"/>
                          </a:solidFill>
                          <a:effectLst/>
                          <a:latin typeface="+mn-lt"/>
                          <a:ea typeface="+mn-ea"/>
                          <a:cs typeface="+mn-cs"/>
                        </a:rPr>
                        <a:t>MAPE - 0.3573%</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extLst>
                  <a:ext uri="{0D108BD9-81ED-4DB2-BD59-A6C34878D82A}">
                    <a16:rowId xmlns:a16="http://schemas.microsoft.com/office/drawing/2014/main" val="2001942331"/>
                  </a:ext>
                </a:extLst>
              </a:tr>
              <a:tr h="952394">
                <a:tc>
                  <a:txBody>
                    <a:bodyPr/>
                    <a:lstStyle/>
                    <a:p>
                      <a:pPr marL="102235" marR="0" algn="l">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Vrinda" panose="020B0502040204020203" pitchFamily="34" charset="0"/>
                        </a:rPr>
                        <a:t>Proposed Model</a:t>
                      </a: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Currency Foreign Exchange Rates (Modified)</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pPr marL="102235" marR="0" algn="l">
                        <a:lnSpc>
                          <a:spcPct val="150000"/>
                        </a:lnSpc>
                        <a:spcBef>
                          <a:spcPts val="0"/>
                        </a:spcBef>
                        <a:spcAft>
                          <a:spcPts val="0"/>
                        </a:spcAft>
                      </a:pPr>
                      <a:r>
                        <a:rPr lang="en-US" sz="1200" kern="1200" dirty="0">
                          <a:solidFill>
                            <a:schemeClr val="dk1"/>
                          </a:solidFill>
                          <a:effectLst/>
                          <a:latin typeface="+mn-lt"/>
                          <a:ea typeface="+mn-ea"/>
                          <a:cs typeface="+mn-cs"/>
                        </a:rPr>
                        <a:t>ARIMA and Random Forest</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tc>
                  <a:txBody>
                    <a:bodyPr/>
                    <a:lstStyle/>
                    <a:p>
                      <a:r>
                        <a:rPr lang="en-US" sz="1200" kern="1200" dirty="0">
                          <a:solidFill>
                            <a:schemeClr val="dk1"/>
                          </a:solidFill>
                          <a:effectLst/>
                          <a:latin typeface="+mn-lt"/>
                          <a:ea typeface="+mn-ea"/>
                          <a:cs typeface="+mn-cs"/>
                        </a:rPr>
                        <a:t>RMSE - 0.00584%, </a:t>
                      </a:r>
                    </a:p>
                    <a:p>
                      <a:r>
                        <a:rPr lang="en-US" sz="1200" kern="1200" dirty="0">
                          <a:solidFill>
                            <a:schemeClr val="dk1"/>
                          </a:solidFill>
                          <a:effectLst/>
                          <a:latin typeface="+mn-lt"/>
                          <a:ea typeface="+mn-ea"/>
                          <a:cs typeface="+mn-cs"/>
                        </a:rPr>
                        <a:t>MSE - 0.00003%, </a:t>
                      </a:r>
                    </a:p>
                    <a:p>
                      <a:r>
                        <a:rPr lang="en-US" sz="1200" kern="1200" dirty="0">
                          <a:solidFill>
                            <a:schemeClr val="dk1"/>
                          </a:solidFill>
                          <a:effectLst/>
                          <a:latin typeface="+mn-lt"/>
                          <a:ea typeface="+mn-ea"/>
                          <a:cs typeface="+mn-cs"/>
                        </a:rPr>
                        <a:t>MAE - 0.00466%</a:t>
                      </a:r>
                      <a:endParaRPr lang="en-US" sz="1200" dirty="0">
                        <a:effectLst/>
                        <a:latin typeface="Times New Roman" panose="02020603050405020304" pitchFamily="18" charset="0"/>
                        <a:ea typeface="Times New Roman" panose="02020603050405020304" pitchFamily="18" charset="0"/>
                        <a:cs typeface="Vrinda" panose="020B0502040204020203" pitchFamily="34" charset="0"/>
                      </a:endParaRPr>
                    </a:p>
                  </a:txBody>
                  <a:tcPr marL="51783" marR="51783" marT="0" marB="0"/>
                </a:tc>
                <a:extLst>
                  <a:ext uri="{0D108BD9-81ED-4DB2-BD59-A6C34878D82A}">
                    <a16:rowId xmlns:a16="http://schemas.microsoft.com/office/drawing/2014/main" val="2928821561"/>
                  </a:ext>
                </a:extLst>
              </a:tr>
            </a:tbl>
          </a:graphicData>
        </a:graphic>
      </p:graphicFrame>
    </p:spTree>
    <p:extLst>
      <p:ext uri="{BB962C8B-B14F-4D97-AF65-F5344CB8AC3E}">
        <p14:creationId xmlns:p14="http://schemas.microsoft.com/office/powerpoint/2010/main" val="195326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Conclusion</a:t>
            </a:r>
          </a:p>
        </p:txBody>
      </p:sp>
    </p:spTree>
    <p:extLst>
      <p:ext uri="{BB962C8B-B14F-4D97-AF65-F5344CB8AC3E}">
        <p14:creationId xmlns:p14="http://schemas.microsoft.com/office/powerpoint/2010/main" val="3722073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A72C-A3F9-C44D-96B1-C9A25D14EECE}"/>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2827A92D-27E0-41FB-3638-E3DA039DF443}"/>
              </a:ext>
            </a:extLst>
          </p:cNvPr>
          <p:cNvSpPr>
            <a:spLocks noGrp="1"/>
          </p:cNvSpPr>
          <p:nvPr>
            <p:ph idx="1"/>
          </p:nvPr>
        </p:nvSpPr>
        <p:spPr>
          <a:xfrm>
            <a:off x="1097280" y="2684476"/>
            <a:ext cx="10058400" cy="3184617"/>
          </a:xfrm>
        </p:spPr>
        <p:txBody>
          <a:bodyPr/>
          <a:lstStyle/>
          <a:p>
            <a:pPr>
              <a:buFont typeface="Wingdings" panose="05000000000000000000" pitchFamily="2" charset="2"/>
              <a:buChar char="q"/>
            </a:pPr>
            <a:r>
              <a:rPr lang="en-US" sz="2400" dirty="0"/>
              <a:t> Our proposed model performed better on the dataset.</a:t>
            </a:r>
          </a:p>
          <a:p>
            <a:pPr>
              <a:buFont typeface="Wingdings" panose="05000000000000000000" pitchFamily="2" charset="2"/>
              <a:buChar char="q"/>
            </a:pPr>
            <a:r>
              <a:rPr lang="en-US" sz="2400" dirty="0"/>
              <a:t> </a:t>
            </a:r>
            <a:r>
              <a:rPr lang="en-US" sz="2400" kern="100" dirty="0">
                <a:ea typeface="Calibri" panose="020F0502020204030204" pitchFamily="34" charset="0"/>
                <a:cs typeface="Vrinda" panose="020B0502040204020203" pitchFamily="34" charset="0"/>
              </a:rPr>
              <a:t>T</a:t>
            </a:r>
            <a:r>
              <a:rPr lang="en-US" sz="2400" kern="100" dirty="0">
                <a:effectLst/>
                <a:ea typeface="Calibri" panose="020F0502020204030204" pitchFamily="34" charset="0"/>
                <a:cs typeface="Vrinda" panose="020B0502040204020203" pitchFamily="34" charset="0"/>
              </a:rPr>
              <a:t>he ability of this model to successfully find not only linear dependencies but also nonlinear dynamics within the dataset.</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165954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Future Works</a:t>
            </a:r>
          </a:p>
        </p:txBody>
      </p:sp>
    </p:spTree>
    <p:extLst>
      <p:ext uri="{BB962C8B-B14F-4D97-AF65-F5344CB8AC3E}">
        <p14:creationId xmlns:p14="http://schemas.microsoft.com/office/powerpoint/2010/main" val="266620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6474-F25F-9407-12B3-D73DEE4C929F}"/>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079DE5A9-C675-4DB4-2FC6-F7E048DEBF75}"/>
              </a:ext>
            </a:extLst>
          </p:cNvPr>
          <p:cNvSpPr>
            <a:spLocks noGrp="1"/>
          </p:cNvSpPr>
          <p:nvPr>
            <p:ph idx="1"/>
          </p:nvPr>
        </p:nvSpPr>
        <p:spPr>
          <a:xfrm>
            <a:off x="1097280" y="2348916"/>
            <a:ext cx="10058400" cy="3520177"/>
          </a:xfrm>
        </p:spPr>
        <p:txBody>
          <a:bodyPr>
            <a:normAutofit/>
          </a:bodyPr>
          <a:lstStyle/>
          <a:p>
            <a:pPr>
              <a:buFont typeface="Wingdings" panose="05000000000000000000" pitchFamily="2" charset="2"/>
              <a:buChar char="q"/>
            </a:pPr>
            <a:r>
              <a:rPr lang="en-US" sz="2400" dirty="0"/>
              <a:t> Limitations that we want to work in future-  </a:t>
            </a:r>
          </a:p>
          <a:p>
            <a:pPr lvl="2">
              <a:buFont typeface="Wingdings" panose="05000000000000000000" pitchFamily="2" charset="2"/>
              <a:buChar char="q"/>
            </a:pPr>
            <a:r>
              <a:rPr lang="en-US" sz="2400" dirty="0"/>
              <a:t> </a:t>
            </a:r>
            <a:r>
              <a:rPr lang="en-US" sz="2400" dirty="0">
                <a:ea typeface="Calibri" panose="020F0502020204030204" pitchFamily="34" charset="0"/>
              </a:rPr>
              <a:t>W</a:t>
            </a:r>
            <a:r>
              <a:rPr lang="en-US" sz="2400" dirty="0">
                <a:effectLst/>
                <a:ea typeface="Calibri" panose="020F0502020204030204" pitchFamily="34" charset="0"/>
              </a:rPr>
              <a:t>ork over another currency rate for a larger audience.</a:t>
            </a:r>
            <a:endParaRPr lang="en-US" sz="2400" dirty="0">
              <a:effectLst/>
              <a:ea typeface="Times New Roman" panose="02020603050405020304" pitchFamily="18" charset="0"/>
            </a:endParaRPr>
          </a:p>
          <a:p>
            <a:pPr>
              <a:buFont typeface="Wingdings" panose="05000000000000000000" pitchFamily="2" charset="2"/>
              <a:buChar char="q"/>
            </a:pPr>
            <a:r>
              <a:rPr lang="en-US" sz="2400" dirty="0"/>
              <a:t> </a:t>
            </a:r>
            <a:r>
              <a:rPr lang="en-US" sz="2400" dirty="0">
                <a:ea typeface="Calibri" panose="020F0502020204030204" pitchFamily="34" charset="0"/>
              </a:rPr>
              <a:t>M</a:t>
            </a:r>
            <a:r>
              <a:rPr lang="en-US" sz="2400" dirty="0">
                <a:effectLst/>
                <a:ea typeface="Calibri" panose="020F0502020204030204" pitchFamily="34" charset="0"/>
              </a:rPr>
              <a:t>aking the model more accessible and understandable for users.</a:t>
            </a:r>
          </a:p>
          <a:p>
            <a:pPr>
              <a:buFont typeface="Wingdings" panose="05000000000000000000" pitchFamily="2" charset="2"/>
              <a:buChar char="q"/>
            </a:pPr>
            <a:r>
              <a:rPr lang="en-US" sz="2400" dirty="0">
                <a:ea typeface="Calibri" panose="020F0502020204030204" pitchFamily="34" charset="0"/>
              </a:rPr>
              <a:t> We want </a:t>
            </a:r>
            <a:r>
              <a:rPr lang="en-US" sz="2400" i="0" dirty="0">
                <a:solidFill>
                  <a:schemeClr val="tx1"/>
                </a:solidFill>
                <a:effectLst/>
              </a:rPr>
              <a:t>to predict currency exchange rates based on graphical data rather than statistical datasets.</a:t>
            </a:r>
          </a:p>
          <a:p>
            <a:pPr>
              <a:buFont typeface="Wingdings" panose="05000000000000000000" pitchFamily="2" charset="2"/>
              <a:buChar char="q"/>
            </a:pPr>
            <a:r>
              <a:rPr lang="en-US" sz="2400" b="0" i="0" dirty="0">
                <a:solidFill>
                  <a:schemeClr val="tx1"/>
                </a:solidFill>
                <a:effectLst/>
              </a:rPr>
              <a:t> We want to integrate LSTM to handle more complex temporal relationships and non-linearities not fully addressed by ARIMA.</a:t>
            </a:r>
            <a:endParaRPr lang="en-US" sz="2400" dirty="0">
              <a:solidFill>
                <a:schemeClr val="tx1"/>
              </a:solidFill>
              <a:ea typeface="Calibri" panose="020F0502020204030204" pitchFamily="34" charset="0"/>
            </a:endParaRPr>
          </a:p>
          <a:p>
            <a:pPr marL="0" indent="0">
              <a:buNone/>
            </a:pPr>
            <a:endParaRPr lang="en-US" sz="2400"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998897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References</a:t>
            </a:r>
          </a:p>
        </p:txBody>
      </p:sp>
    </p:spTree>
    <p:extLst>
      <p:ext uri="{BB962C8B-B14F-4D97-AF65-F5344CB8AC3E}">
        <p14:creationId xmlns:p14="http://schemas.microsoft.com/office/powerpoint/2010/main" val="1247112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a:t>
            </a:r>
          </a:p>
        </p:txBody>
      </p:sp>
      <p:sp>
        <p:nvSpPr>
          <p:cNvPr id="3" name="Content Placeholder 2"/>
          <p:cNvSpPr>
            <a:spLocks noGrp="1"/>
          </p:cNvSpPr>
          <p:nvPr>
            <p:ph idx="1"/>
          </p:nvPr>
        </p:nvSpPr>
        <p:spPr>
          <a:xfrm>
            <a:off x="914400" y="1986411"/>
            <a:ext cx="10424160" cy="4023360"/>
          </a:xfrm>
        </p:spPr>
        <p:txBody>
          <a:bodyPr>
            <a:normAutofit fontScale="92500" lnSpcReduction="20000"/>
          </a:bodyPr>
          <a:lstStyle/>
          <a:p>
            <a:pPr algn="just"/>
            <a:r>
              <a:rPr lang="en-US" dirty="0"/>
              <a:t>1. </a:t>
            </a:r>
            <a:r>
              <a:rPr lang="en-US" sz="2000" dirty="0">
                <a:solidFill>
                  <a:srgbClr val="000000"/>
                </a:solidFill>
                <a:effectLst/>
                <a:ea typeface="Times New Roman" panose="02020603050405020304" pitchFamily="18" charset="0"/>
              </a:rPr>
              <a:t>J. Wang, X. Wang, J. Li and H. Wang, "A Prediction Model of CNN-TLSTM for USD/CNY Exchange Rate Prediction," in </a:t>
            </a:r>
            <a:r>
              <a:rPr lang="en-US" sz="2000" i="1" dirty="0">
                <a:solidFill>
                  <a:srgbClr val="000000"/>
                </a:solidFill>
                <a:effectLst/>
                <a:ea typeface="Times New Roman" panose="02020603050405020304" pitchFamily="18" charset="0"/>
              </a:rPr>
              <a:t>IEEE Access</a:t>
            </a:r>
            <a:r>
              <a:rPr lang="en-US" sz="2000" dirty="0">
                <a:solidFill>
                  <a:srgbClr val="000000"/>
                </a:solidFill>
                <a:effectLst/>
                <a:ea typeface="Times New Roman" panose="02020603050405020304" pitchFamily="18" charset="0"/>
              </a:rPr>
              <a:t>, vol. 9, pp. 73346-73354, 2021, </a:t>
            </a:r>
            <a:r>
              <a:rPr lang="en-US" sz="2000" dirty="0" err="1">
                <a:solidFill>
                  <a:srgbClr val="000000"/>
                </a:solidFill>
                <a:effectLst/>
                <a:ea typeface="Times New Roman" panose="02020603050405020304" pitchFamily="18" charset="0"/>
              </a:rPr>
              <a:t>doi</a:t>
            </a:r>
            <a:r>
              <a:rPr lang="en-US" sz="2000" dirty="0">
                <a:solidFill>
                  <a:srgbClr val="000000"/>
                </a:solidFill>
                <a:effectLst/>
                <a:ea typeface="Times New Roman" panose="02020603050405020304" pitchFamily="18" charset="0"/>
              </a:rPr>
              <a:t>: 10.1109/ACCESS.2021.3080459</a:t>
            </a:r>
            <a:endParaRPr lang="en-US" dirty="0"/>
          </a:p>
          <a:p>
            <a:pPr algn="just"/>
            <a:r>
              <a:rPr lang="en-US" dirty="0"/>
              <a:t>2. </a:t>
            </a:r>
            <a:r>
              <a:rPr lang="en-US" sz="2000" dirty="0">
                <a:solidFill>
                  <a:srgbClr val="000000"/>
                </a:solidFill>
                <a:effectLst/>
                <a:ea typeface="Times New Roman" panose="02020603050405020304" pitchFamily="18" charset="0"/>
              </a:rPr>
              <a:t>Lu, </a:t>
            </a:r>
            <a:r>
              <a:rPr lang="en-US" sz="2000" dirty="0" err="1">
                <a:solidFill>
                  <a:srgbClr val="000000"/>
                </a:solidFill>
                <a:effectLst/>
                <a:ea typeface="Times New Roman" panose="02020603050405020304" pitchFamily="18" charset="0"/>
              </a:rPr>
              <a:t>Changhui</a:t>
            </a:r>
            <a:r>
              <a:rPr lang="en-US" sz="2000" dirty="0">
                <a:solidFill>
                  <a:srgbClr val="000000"/>
                </a:solidFill>
                <a:effectLst/>
                <a:ea typeface="Times New Roman" panose="02020603050405020304" pitchFamily="18" charset="0"/>
              </a:rPr>
              <a:t>. "The Long Short-Term Memory of GBP/CNY Exchange Rate Forecasts." 2022 7th International Conference on Social Sciences and Economic Development (ICSSED 2022). Atlantis Press, 2022. </a:t>
            </a:r>
            <a:r>
              <a:rPr lang="en-US" sz="2000" dirty="0" err="1">
                <a:solidFill>
                  <a:srgbClr val="000000"/>
                </a:solidFill>
                <a:effectLst/>
                <a:ea typeface="Times New Roman" panose="02020603050405020304" pitchFamily="18" charset="0"/>
              </a:rPr>
              <a:t>doi</a:t>
            </a:r>
            <a:r>
              <a:rPr lang="en-US" sz="2000" dirty="0">
                <a:solidFill>
                  <a:srgbClr val="000000"/>
                </a:solidFill>
                <a:effectLst/>
                <a:ea typeface="Times New Roman" panose="02020603050405020304" pitchFamily="18" charset="0"/>
              </a:rPr>
              <a:t>: 10.2991/aebmr.k.220405.196 </a:t>
            </a:r>
          </a:p>
          <a:p>
            <a:pPr algn="just"/>
            <a:r>
              <a:rPr lang="en-US" dirty="0"/>
              <a:t>3. </a:t>
            </a:r>
            <a:r>
              <a:rPr lang="en-US" sz="2000" dirty="0">
                <a:solidFill>
                  <a:srgbClr val="000000"/>
                </a:solidFill>
                <a:effectLst/>
                <a:ea typeface="Times New Roman" panose="02020603050405020304" pitchFamily="18" charset="0"/>
              </a:rPr>
              <a:t>Das, S.R., Mishra, D. &amp; Rout, M. A hybridized ELM using self-adaptive multi-population-based Jaya algorithm for currency exchange prediction: an empirical assessment. </a:t>
            </a:r>
            <a:r>
              <a:rPr lang="en-US" sz="2000" i="1" dirty="0">
                <a:solidFill>
                  <a:srgbClr val="000000"/>
                </a:solidFill>
                <a:effectLst/>
                <a:ea typeface="Times New Roman" panose="02020603050405020304" pitchFamily="18" charset="0"/>
              </a:rPr>
              <a:t>Neural </a:t>
            </a:r>
            <a:r>
              <a:rPr lang="en-US" sz="2000" i="1" dirty="0" err="1">
                <a:solidFill>
                  <a:srgbClr val="000000"/>
                </a:solidFill>
                <a:effectLst/>
                <a:ea typeface="Times New Roman" panose="02020603050405020304" pitchFamily="18" charset="0"/>
              </a:rPr>
              <a:t>Comput</a:t>
            </a:r>
            <a:r>
              <a:rPr lang="en-US" sz="2000" i="1" dirty="0">
                <a:solidFill>
                  <a:srgbClr val="000000"/>
                </a:solidFill>
                <a:effectLst/>
                <a:ea typeface="Times New Roman" panose="02020603050405020304" pitchFamily="18" charset="0"/>
              </a:rPr>
              <a:t> &amp; </a:t>
            </a:r>
            <a:r>
              <a:rPr lang="en-US" sz="2000" i="1" dirty="0" err="1">
                <a:solidFill>
                  <a:srgbClr val="000000"/>
                </a:solidFill>
                <a:effectLst/>
                <a:ea typeface="Times New Roman" panose="02020603050405020304" pitchFamily="18" charset="0"/>
              </a:rPr>
              <a:t>Applic</a:t>
            </a:r>
            <a:r>
              <a:rPr lang="en-US" sz="2000" dirty="0">
                <a:solidFill>
                  <a:srgbClr val="000000"/>
                </a:solidFill>
                <a:effectLst/>
                <a:ea typeface="Times New Roman" panose="02020603050405020304" pitchFamily="18" charset="0"/>
              </a:rPr>
              <a:t> 31, 7071–7094 (2019). doi.org/10.1007/s00521-018-3552-8</a:t>
            </a:r>
            <a:endParaRPr lang="en-US" dirty="0"/>
          </a:p>
          <a:p>
            <a:pPr algn="just"/>
            <a:r>
              <a:rPr lang="en-US" dirty="0"/>
              <a:t>4. </a:t>
            </a:r>
            <a:r>
              <a:rPr lang="en-US" sz="2000" dirty="0">
                <a:solidFill>
                  <a:srgbClr val="000000"/>
                </a:solidFill>
                <a:effectLst/>
                <a:ea typeface="Times New Roman" panose="02020603050405020304" pitchFamily="18" charset="0"/>
              </a:rPr>
              <a:t>Rehman, M., Khan, G. M., &amp; Mahmud, S. A. (2014). </a:t>
            </a:r>
            <a:r>
              <a:rPr lang="en-US" sz="2000" i="1" dirty="0">
                <a:solidFill>
                  <a:srgbClr val="000000"/>
                </a:solidFill>
                <a:effectLst/>
                <a:ea typeface="Times New Roman" panose="02020603050405020304" pitchFamily="18" charset="0"/>
              </a:rPr>
              <a:t>Foreign Currency Exchange Rates Prediction Using CGP and Recurrent Neural Network. IERI Procedia, 10, 239–244.</a:t>
            </a:r>
            <a:r>
              <a:rPr lang="en-US" sz="2000" dirty="0">
                <a:solidFill>
                  <a:srgbClr val="000000"/>
                </a:solidFill>
                <a:effectLst/>
                <a:ea typeface="Times New Roman" panose="02020603050405020304" pitchFamily="18" charset="0"/>
              </a:rPr>
              <a:t> doi:10.1016/j.ieri.2014.09.083 </a:t>
            </a:r>
          </a:p>
          <a:p>
            <a:pPr algn="just"/>
            <a:r>
              <a:rPr lang="en-US" dirty="0"/>
              <a:t>5. </a:t>
            </a:r>
            <a:r>
              <a:rPr lang="en-US" sz="2000" dirty="0">
                <a:solidFill>
                  <a:schemeClr val="tx1"/>
                </a:solidFill>
                <a:effectLst/>
                <a:ea typeface="Times New Roman" panose="02020603050405020304" pitchFamily="18" charset="0"/>
              </a:rPr>
              <a:t>Asadullah, Bashir, &amp; </a:t>
            </a:r>
            <a:r>
              <a:rPr lang="en-US" sz="2000" dirty="0" err="1">
                <a:solidFill>
                  <a:schemeClr val="tx1"/>
                </a:solidFill>
                <a:effectLst/>
                <a:ea typeface="Times New Roman" panose="02020603050405020304" pitchFamily="18" charset="0"/>
              </a:rPr>
              <a:t>Aleemi</a:t>
            </a:r>
            <a:r>
              <a:rPr lang="en-US" sz="2000" dirty="0">
                <a:solidFill>
                  <a:schemeClr val="tx1"/>
                </a:solidFill>
                <a:effectLst/>
                <a:ea typeface="Times New Roman" panose="02020603050405020304" pitchFamily="18" charset="0"/>
              </a:rPr>
              <a:t>. (2021). “Journal of Asian Finance Economics and Business”, 8(4), 339–347. Doi: 10.13106/jafeb.2021.vol8.no4.033</a:t>
            </a:r>
          </a:p>
          <a:p>
            <a:pPr algn="just"/>
            <a:r>
              <a:rPr lang="en-US" dirty="0">
                <a:solidFill>
                  <a:schemeClr val="tx1"/>
                </a:solidFill>
                <a:ea typeface="Times New Roman" panose="02020603050405020304" pitchFamily="18" charset="0"/>
              </a:rPr>
              <a:t>6.</a:t>
            </a:r>
            <a:r>
              <a:rPr lang="en-US" sz="2000" dirty="0">
                <a:solidFill>
                  <a:schemeClr val="tx1"/>
                </a:solidFill>
                <a:effectLst/>
                <a:ea typeface="Times New Roman" panose="02020603050405020304" pitchFamily="18" charset="0"/>
              </a:rPr>
              <a:t>Panda, M. M., Panda, S. N., &amp; </a:t>
            </a:r>
            <a:r>
              <a:rPr lang="en-US" sz="2000" dirty="0" err="1">
                <a:solidFill>
                  <a:schemeClr val="tx1"/>
                </a:solidFill>
                <a:effectLst/>
                <a:ea typeface="Times New Roman" panose="02020603050405020304" pitchFamily="18" charset="0"/>
              </a:rPr>
              <a:t>Pattnaik</a:t>
            </a:r>
            <a:r>
              <a:rPr lang="en-US" sz="2000" dirty="0">
                <a:solidFill>
                  <a:schemeClr val="tx1"/>
                </a:solidFill>
                <a:effectLst/>
                <a:ea typeface="Times New Roman" panose="02020603050405020304" pitchFamily="18" charset="0"/>
              </a:rPr>
              <a:t>, P. K. (2021). </a:t>
            </a:r>
            <a:r>
              <a:rPr lang="en-US" sz="2000" i="1" dirty="0">
                <a:solidFill>
                  <a:schemeClr val="tx1"/>
                </a:solidFill>
                <a:effectLst/>
                <a:ea typeface="Times New Roman" panose="02020603050405020304" pitchFamily="18" charset="0"/>
              </a:rPr>
              <a:t>Multi currency exchange rate prediction using convolutional neural network. Materials Today: Proceedings.</a:t>
            </a:r>
            <a:r>
              <a:rPr lang="en-US" sz="2000" dirty="0">
                <a:solidFill>
                  <a:schemeClr val="tx1"/>
                </a:solidFill>
                <a:effectLst/>
                <a:ea typeface="Times New Roman" panose="02020603050405020304" pitchFamily="18" charset="0"/>
              </a:rPr>
              <a:t> doi:10.1016/j.matpr.2020.11.317</a:t>
            </a:r>
          </a:p>
          <a:p>
            <a:pPr marL="0" indent="0" algn="just">
              <a:lnSpc>
                <a:spcPct val="110000"/>
              </a:lnSpc>
              <a:spcBef>
                <a:spcPts val="800"/>
              </a:spcBef>
              <a:spcAft>
                <a:spcPts val="800"/>
              </a:spcAft>
              <a:buNone/>
            </a:pPr>
            <a:endParaRPr lang="en-US" sz="2000" dirty="0">
              <a:solidFill>
                <a:schemeClr val="tx1"/>
              </a:solidFill>
              <a:effectLst/>
              <a:ea typeface="Times New Roman" panose="02020603050405020304" pitchFamily="18" charset="0"/>
            </a:endParaRPr>
          </a:p>
          <a:p>
            <a:endParaRPr lang="en-US" dirty="0"/>
          </a:p>
          <a:p>
            <a:pPr lvl="0"/>
            <a:endParaRPr lang="en-US" dirty="0"/>
          </a:p>
        </p:txBody>
      </p:sp>
    </p:spTree>
    <p:extLst>
      <p:ext uri="{BB962C8B-B14F-4D97-AF65-F5344CB8AC3E}">
        <p14:creationId xmlns:p14="http://schemas.microsoft.com/office/powerpoint/2010/main" val="280368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Introduction</a:t>
            </a:r>
          </a:p>
        </p:txBody>
      </p:sp>
    </p:spTree>
    <p:extLst>
      <p:ext uri="{BB962C8B-B14F-4D97-AF65-F5344CB8AC3E}">
        <p14:creationId xmlns:p14="http://schemas.microsoft.com/office/powerpoint/2010/main" val="3490797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a:t>
            </a:r>
          </a:p>
        </p:txBody>
      </p:sp>
      <p:sp>
        <p:nvSpPr>
          <p:cNvPr id="3" name="Content Placeholder 2"/>
          <p:cNvSpPr>
            <a:spLocks noGrp="1"/>
          </p:cNvSpPr>
          <p:nvPr>
            <p:ph idx="1"/>
          </p:nvPr>
        </p:nvSpPr>
        <p:spPr/>
        <p:txBody>
          <a:bodyPr>
            <a:normAutofit fontScale="85000" lnSpcReduction="20000"/>
          </a:bodyPr>
          <a:lstStyle/>
          <a:p>
            <a:pPr lvl="0"/>
            <a:r>
              <a:rPr lang="en-US" dirty="0"/>
              <a:t>7. </a:t>
            </a:r>
            <a:r>
              <a:rPr lang="en-US" dirty="0" err="1"/>
              <a:t>Rehman</a:t>
            </a:r>
            <a:r>
              <a:rPr lang="en-US" dirty="0"/>
              <a:t>, M., Khan, G. M., &amp; Mahmud, S. A. (2014). </a:t>
            </a:r>
            <a:r>
              <a:rPr lang="en-US" i="1" dirty="0"/>
              <a:t>Foreign Currency Exchange Rates Prediction Using CGP and Recurrent Neural Network. IERI Procedia, 10, 239–244.</a:t>
            </a:r>
            <a:r>
              <a:rPr lang="en-US" dirty="0"/>
              <a:t> doi:10.1016/j.ieri.2014.09.083 </a:t>
            </a:r>
          </a:p>
          <a:p>
            <a:r>
              <a:rPr lang="en-US" dirty="0"/>
              <a:t>8. Jena, P. R., </a:t>
            </a:r>
            <a:r>
              <a:rPr lang="en-US" dirty="0" err="1"/>
              <a:t>Majhi</a:t>
            </a:r>
            <a:r>
              <a:rPr lang="en-US" dirty="0"/>
              <a:t>, R., &amp; </a:t>
            </a:r>
            <a:r>
              <a:rPr lang="en-US" dirty="0" err="1"/>
              <a:t>Majhi</a:t>
            </a:r>
            <a:r>
              <a:rPr lang="en-US" dirty="0"/>
              <a:t>, B. (2015). </a:t>
            </a:r>
            <a:r>
              <a:rPr lang="en-US" i="1" dirty="0"/>
              <a:t>Development and performance evaluation of a novel knowledge guided artificial neural network (KGANN) model for exchange rate prediction. Journal of King Saud University - Computer and Information Sciences, 27(4), 450–457.</a:t>
            </a:r>
            <a:r>
              <a:rPr lang="en-US" dirty="0"/>
              <a:t> doi:10.1016/j.jksuci.2015.01.002 </a:t>
            </a:r>
          </a:p>
          <a:p>
            <a:r>
              <a:rPr lang="en-US" dirty="0"/>
              <a:t>9. Aydin, A. D., &amp; </a:t>
            </a:r>
            <a:r>
              <a:rPr lang="en-US" dirty="0" err="1"/>
              <a:t>Cavdar</a:t>
            </a:r>
            <a:r>
              <a:rPr lang="en-US" dirty="0"/>
              <a:t>, S. C. (2015). </a:t>
            </a:r>
            <a:r>
              <a:rPr lang="en-US" i="1" dirty="0"/>
              <a:t>Comparison of Prediction Performances of Artificial Neural Network (ANN) and Vector Autoregressive (VAR) Models by Using the Macroeconomic Variables of Gold Prices, </a:t>
            </a:r>
            <a:r>
              <a:rPr lang="en-US" i="1" dirty="0" err="1"/>
              <a:t>Borsa</a:t>
            </a:r>
            <a:r>
              <a:rPr lang="en-US" i="1" dirty="0"/>
              <a:t> Istanbul (BIST) 100 Index and US Dollar-Turkish Lira (USD/TRY) Exchange Rates. Procedia Economics and Finance, 30, 3–14.</a:t>
            </a:r>
            <a:r>
              <a:rPr lang="en-US" dirty="0"/>
              <a:t> doi:10.1016/s2212-5671(15)01249-6 </a:t>
            </a:r>
          </a:p>
          <a:p>
            <a:r>
              <a:rPr lang="en-US" dirty="0"/>
              <a:t>10. </a:t>
            </a:r>
            <a:r>
              <a:rPr lang="en-US" dirty="0" err="1"/>
              <a:t>Saiful</a:t>
            </a:r>
            <a:r>
              <a:rPr lang="en-US" dirty="0"/>
              <a:t> Islam, M., &amp; Hossain, E. (2020). Foreign Exchange Currency Rate Prediction using a GRU-LSTM Hybrid Network. Soft Computing Letters, 100009. doi:10.1016/j.socl.2020.100009</a:t>
            </a:r>
          </a:p>
          <a:p>
            <a:r>
              <a:rPr lang="en-US" dirty="0"/>
              <a:t>11. </a:t>
            </a:r>
            <a:r>
              <a:rPr lang="en-US" dirty="0" err="1"/>
              <a:t>Moiz</a:t>
            </a:r>
            <a:r>
              <a:rPr lang="en-US" dirty="0"/>
              <a:t> Qureshi, Nawaz Ahmad, Saif Ullah, Ahmed Raza </a:t>
            </a:r>
            <a:r>
              <a:rPr lang="en-US" dirty="0" err="1"/>
              <a:t>Ul</a:t>
            </a:r>
            <a:r>
              <a:rPr lang="en-US" dirty="0"/>
              <a:t> Mustafa, </a:t>
            </a:r>
            <a:r>
              <a:rPr lang="en-US" dirty="0" err="1"/>
              <a:t>Heliyon</a:t>
            </a:r>
            <a:r>
              <a:rPr lang="en-US" dirty="0"/>
              <a:t>, Volume 9, Issue 5,2023, e16335, ISSN 2405-8440, </a:t>
            </a:r>
            <a:r>
              <a:rPr lang="en-US" dirty="0" err="1"/>
              <a:t>doi</a:t>
            </a:r>
            <a:r>
              <a:rPr lang="en-US" dirty="0"/>
              <a:t>: 10.1016/j.heliyon.2023.e16335</a:t>
            </a:r>
          </a:p>
          <a:p>
            <a:r>
              <a:rPr lang="en-US" dirty="0"/>
              <a:t>12. </a:t>
            </a:r>
            <a:r>
              <a:rPr lang="en-US" dirty="0">
                <a:effectLst/>
                <a:ea typeface="Times New Roman" panose="02020603050405020304" pitchFamily="18" charset="0"/>
              </a:rPr>
              <a:t>Yong, Y. L., Lee, Y., Gu, X., Angelov, P. P., Ngo, D. C. L., &amp; </a:t>
            </a:r>
            <a:r>
              <a:rPr lang="en-US" dirty="0" err="1">
                <a:effectLst/>
                <a:ea typeface="Times New Roman" panose="02020603050405020304" pitchFamily="18" charset="0"/>
              </a:rPr>
              <a:t>Shafipour</a:t>
            </a:r>
            <a:r>
              <a:rPr lang="en-US" dirty="0">
                <a:effectLst/>
                <a:ea typeface="Times New Roman" panose="02020603050405020304" pitchFamily="18" charset="0"/>
              </a:rPr>
              <a:t>, E. (2018). “Foreign currency exchange rate prediction using neuro-fuzzy systems.” Procedia Computer Science, 144, 232–238. Doi: 10.1016/j.procs.2018.10.523</a:t>
            </a:r>
          </a:p>
          <a:p>
            <a:endParaRPr lang="en-US" dirty="0"/>
          </a:p>
          <a:p>
            <a:endParaRPr lang="en-US" dirty="0"/>
          </a:p>
          <a:p>
            <a:pPr lvl="0"/>
            <a:endParaRPr lang="en-US" dirty="0"/>
          </a:p>
        </p:txBody>
      </p:sp>
    </p:spTree>
    <p:extLst>
      <p:ext uri="{BB962C8B-B14F-4D97-AF65-F5344CB8AC3E}">
        <p14:creationId xmlns:p14="http://schemas.microsoft.com/office/powerpoint/2010/main" val="3317244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8781-E8A9-39B6-0BD1-0CE1DC9C195D}"/>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DCA59016-E3B5-0615-E9AE-AD145B197E01}"/>
              </a:ext>
            </a:extLst>
          </p:cNvPr>
          <p:cNvSpPr>
            <a:spLocks noGrp="1"/>
          </p:cNvSpPr>
          <p:nvPr>
            <p:ph idx="1"/>
          </p:nvPr>
        </p:nvSpPr>
        <p:spPr>
          <a:xfrm>
            <a:off x="1097280" y="3098897"/>
            <a:ext cx="10058400" cy="1164989"/>
          </a:xfrm>
        </p:spPr>
        <p:txBody>
          <a:bodyPr>
            <a:normAutofit/>
          </a:bodyPr>
          <a:lstStyle/>
          <a:p>
            <a:pPr algn="ctr"/>
            <a:r>
              <a:rPr lang="en-US" sz="3600" dirty="0"/>
              <a:t>Please feel free to ask any questions.</a:t>
            </a:r>
          </a:p>
        </p:txBody>
      </p:sp>
    </p:spTree>
    <p:extLst>
      <p:ext uri="{BB962C8B-B14F-4D97-AF65-F5344CB8AC3E}">
        <p14:creationId xmlns:p14="http://schemas.microsoft.com/office/powerpoint/2010/main" val="866772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B336A6-6278-CD0C-043C-9CD1DE5DDEE8}"/>
              </a:ext>
            </a:extLst>
          </p:cNvPr>
          <p:cNvSpPr>
            <a:spLocks noGrp="1"/>
          </p:cNvSpPr>
          <p:nvPr>
            <p:ph type="title"/>
          </p:nvPr>
        </p:nvSpPr>
        <p:spPr>
          <a:xfrm>
            <a:off x="1066800" y="2353942"/>
            <a:ext cx="10058400" cy="1450757"/>
          </a:xfrm>
        </p:spPr>
        <p:txBody>
          <a:bodyPr>
            <a:normAutofit/>
          </a:bodyPr>
          <a:lstStyle/>
          <a:p>
            <a:pPr algn="ctr"/>
            <a:r>
              <a:rPr lang="en-US" sz="6600" dirty="0">
                <a:latin typeface="+mn-lt"/>
              </a:rPr>
              <a:t>Thank You</a:t>
            </a:r>
          </a:p>
        </p:txBody>
      </p:sp>
    </p:spTree>
    <p:extLst>
      <p:ext uri="{BB962C8B-B14F-4D97-AF65-F5344CB8AC3E}">
        <p14:creationId xmlns:p14="http://schemas.microsoft.com/office/powerpoint/2010/main" val="364909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A371-A9A9-4FF9-AA12-2AE5F9B27647}"/>
              </a:ext>
            </a:extLst>
          </p:cNvPr>
          <p:cNvSpPr>
            <a:spLocks noGrp="1"/>
          </p:cNvSpPr>
          <p:nvPr>
            <p:ph type="title"/>
          </p:nvPr>
        </p:nvSpPr>
        <p:spPr/>
        <p:txBody>
          <a:bodyPr/>
          <a:lstStyle/>
          <a:p>
            <a:r>
              <a:rPr lang="en-US" dirty="0">
                <a:solidFill>
                  <a:schemeClr val="tx1"/>
                </a:solidFill>
              </a:rPr>
              <a:t>Introduction (continued.)</a:t>
            </a:r>
          </a:p>
        </p:txBody>
      </p:sp>
      <p:sp>
        <p:nvSpPr>
          <p:cNvPr id="3" name="Content Placeholder 2">
            <a:extLst>
              <a:ext uri="{FF2B5EF4-FFF2-40B4-BE49-F238E27FC236}">
                <a16:creationId xmlns:a16="http://schemas.microsoft.com/office/drawing/2014/main" id="{B22049D4-D149-46DB-7758-33463305BA1C}"/>
              </a:ext>
            </a:extLst>
          </p:cNvPr>
          <p:cNvSpPr>
            <a:spLocks noGrp="1"/>
          </p:cNvSpPr>
          <p:nvPr>
            <p:ph idx="1"/>
          </p:nvPr>
        </p:nvSpPr>
        <p:spPr>
          <a:xfrm>
            <a:off x="1097280" y="2115369"/>
            <a:ext cx="5261317" cy="3994885"/>
          </a:xfrm>
        </p:spPr>
        <p:txBody>
          <a:bodyPr>
            <a:normAutofit fontScale="92500" lnSpcReduction="10000"/>
          </a:bodyPr>
          <a:lstStyle/>
          <a:p>
            <a:pPr marL="0" indent="0">
              <a:buNone/>
            </a:pPr>
            <a:r>
              <a:rPr lang="en-US" sz="2400" b="1" dirty="0"/>
              <a:t>Foreign Currency Exchange Rates:</a:t>
            </a:r>
          </a:p>
          <a:p>
            <a:pPr algn="just">
              <a:buFont typeface="Wingdings" panose="05000000000000000000" pitchFamily="2" charset="2"/>
              <a:buChar char="q"/>
            </a:pPr>
            <a:r>
              <a:rPr lang="en-US" sz="2200" i="0" dirty="0">
                <a:solidFill>
                  <a:schemeClr val="tx1"/>
                </a:solidFill>
                <a:effectLst/>
              </a:rPr>
              <a:t>Foreign currency exchange rates represent the value of one currency compared to another and determine the rate at which currencies can be traded on the global market [1].</a:t>
            </a:r>
            <a:endParaRPr lang="en-US" sz="2200" i="0" dirty="0">
              <a:solidFill>
                <a:schemeClr val="tx1"/>
              </a:solidFill>
              <a:effectLst/>
              <a:latin typeface="+mj-lt"/>
            </a:endParaRPr>
          </a:p>
          <a:p>
            <a:pPr>
              <a:buFont typeface="Wingdings" panose="05000000000000000000" pitchFamily="2" charset="2"/>
              <a:buChar char="q"/>
            </a:pPr>
            <a:r>
              <a:rPr lang="en-US" sz="2400" dirty="0"/>
              <a:t> </a:t>
            </a:r>
            <a:r>
              <a:rPr lang="en-US" sz="2400" b="1" dirty="0"/>
              <a:t>Mainly exchange rates refer to– </a:t>
            </a:r>
          </a:p>
          <a:p>
            <a:pPr lvl="4" algn="just">
              <a:buFont typeface="Wingdings" panose="05000000000000000000" pitchFamily="2" charset="2"/>
              <a:buChar char="q"/>
            </a:pPr>
            <a:r>
              <a:rPr lang="en-US" sz="2200" b="0" i="0" dirty="0">
                <a:solidFill>
                  <a:schemeClr val="tx1"/>
                </a:solidFill>
                <a:effectLst/>
              </a:rPr>
              <a:t>Determine the value of one currency in terms of another.</a:t>
            </a:r>
          </a:p>
          <a:p>
            <a:pPr lvl="4" algn="just">
              <a:buFont typeface="Wingdings" panose="05000000000000000000" pitchFamily="2" charset="2"/>
              <a:buChar char="q"/>
            </a:pPr>
            <a:r>
              <a:rPr lang="en-US" sz="2200" dirty="0">
                <a:solidFill>
                  <a:schemeClr val="tx1"/>
                </a:solidFill>
              </a:rPr>
              <a:t> </a:t>
            </a:r>
            <a:r>
              <a:rPr lang="en-US" sz="2200" b="0" i="0" dirty="0">
                <a:solidFill>
                  <a:schemeClr val="tx1"/>
                </a:solidFill>
                <a:effectLst/>
              </a:rPr>
              <a:t>Facilitate global trade and investments.</a:t>
            </a:r>
          </a:p>
          <a:p>
            <a:pPr lvl="4" algn="just">
              <a:buFont typeface="Wingdings" panose="05000000000000000000" pitchFamily="2" charset="2"/>
              <a:buChar char="q"/>
            </a:pPr>
            <a:r>
              <a:rPr lang="en-US" sz="2200" b="0" i="0" dirty="0">
                <a:solidFill>
                  <a:schemeClr val="tx1"/>
                </a:solidFill>
                <a:effectLst/>
              </a:rPr>
              <a:t>Fluctuate based on supply, demand, economic conditions, geopolitical factors, and market sentiment [2].</a:t>
            </a:r>
          </a:p>
          <a:p>
            <a:pPr>
              <a:buFont typeface="Wingdings" panose="05000000000000000000" pitchFamily="2" charset="2"/>
              <a:buChar char="q"/>
            </a:pPr>
            <a:endParaRPr lang="en-US" sz="2400" dirty="0"/>
          </a:p>
        </p:txBody>
      </p:sp>
      <p:pic>
        <p:nvPicPr>
          <p:cNvPr id="5" name="Picture 4">
            <a:extLst>
              <a:ext uri="{FF2B5EF4-FFF2-40B4-BE49-F238E27FC236}">
                <a16:creationId xmlns:a16="http://schemas.microsoft.com/office/drawing/2014/main" id="{B7F69CB1-BF12-8F1E-F2B6-840A9AD7A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576" y="2014546"/>
            <a:ext cx="5086424" cy="3994885"/>
          </a:xfrm>
          <a:prstGeom prst="rect">
            <a:avLst/>
          </a:prstGeom>
        </p:spPr>
      </p:pic>
    </p:spTree>
    <p:extLst>
      <p:ext uri="{BB962C8B-B14F-4D97-AF65-F5344CB8AC3E}">
        <p14:creationId xmlns:p14="http://schemas.microsoft.com/office/powerpoint/2010/main" val="40257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2EA6-B318-81EE-59D1-307787AC694C}"/>
              </a:ext>
            </a:extLst>
          </p:cNvPr>
          <p:cNvSpPr>
            <a:spLocks noGrp="1"/>
          </p:cNvSpPr>
          <p:nvPr>
            <p:ph type="title"/>
          </p:nvPr>
        </p:nvSpPr>
        <p:spPr/>
        <p:txBody>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FA5D945D-C9E2-C905-2F89-64216C4EB76A}"/>
              </a:ext>
            </a:extLst>
          </p:cNvPr>
          <p:cNvSpPr>
            <a:spLocks noGrp="1"/>
          </p:cNvSpPr>
          <p:nvPr>
            <p:ph idx="1"/>
          </p:nvPr>
        </p:nvSpPr>
        <p:spPr>
          <a:xfrm>
            <a:off x="1097280" y="2225561"/>
            <a:ext cx="10635176" cy="4023360"/>
          </a:xfrm>
        </p:spPr>
        <p:txBody>
          <a:bodyPr>
            <a:normAutofit/>
          </a:bodyPr>
          <a:lstStyle/>
          <a:p>
            <a:pPr marL="0" indent="0">
              <a:buNone/>
            </a:pPr>
            <a:r>
              <a:rPr lang="en-US" sz="2400" b="1" i="0" dirty="0">
                <a:solidFill>
                  <a:schemeClr val="tx1"/>
                </a:solidFill>
                <a:effectLst/>
              </a:rPr>
              <a:t>Importance of Predicting Exchange Rates:</a:t>
            </a:r>
          </a:p>
          <a:p>
            <a:pPr marL="0" indent="0" algn="just">
              <a:buNone/>
            </a:pPr>
            <a:r>
              <a:rPr lang="en-US" sz="2400" dirty="0">
                <a:solidFill>
                  <a:schemeClr val="tx1"/>
                </a:solidFill>
              </a:rPr>
              <a:t>With the foreign currency market being the most overhanging financial market worldwide, it has been understandable to predicting exchange rates is vital [3,4] as-</a:t>
            </a:r>
          </a:p>
          <a:p>
            <a:pPr algn="just">
              <a:buFont typeface="Wingdings" panose="05000000000000000000" pitchFamily="2" charset="2"/>
              <a:buChar char="q"/>
            </a:pPr>
            <a:r>
              <a:rPr lang="en-US" sz="2400" b="0" i="0" dirty="0">
                <a:solidFill>
                  <a:schemeClr val="tx1"/>
                </a:solidFill>
                <a:effectLst/>
              </a:rPr>
              <a:t>It's essential for global trade, investments, and economic stability.</a:t>
            </a:r>
          </a:p>
          <a:p>
            <a:pPr algn="just">
              <a:buFont typeface="Wingdings" panose="05000000000000000000" pitchFamily="2" charset="2"/>
              <a:buChar char="q"/>
            </a:pPr>
            <a:r>
              <a:rPr lang="en-US" sz="2400" b="0" i="0" dirty="0">
                <a:solidFill>
                  <a:schemeClr val="tx1"/>
                </a:solidFill>
                <a:effectLst/>
              </a:rPr>
              <a:t>Helps businesses, investors, and policymakers make smart choices.</a:t>
            </a:r>
            <a:endParaRPr lang="en-US" sz="2400" dirty="0">
              <a:solidFill>
                <a:schemeClr val="tx1"/>
              </a:solidFill>
            </a:endParaRPr>
          </a:p>
          <a:p>
            <a:pPr algn="just">
              <a:buFont typeface="Wingdings" panose="05000000000000000000" pitchFamily="2" charset="2"/>
              <a:buChar char="q"/>
            </a:pPr>
            <a:r>
              <a:rPr lang="en-US" sz="2400" b="0" i="0" dirty="0">
                <a:solidFill>
                  <a:schemeClr val="tx1"/>
                </a:solidFill>
                <a:effectLst/>
              </a:rPr>
              <a:t>Influences import/export costs, inflation rates, and interest rates.</a:t>
            </a:r>
          </a:p>
          <a:p>
            <a:pPr algn="just">
              <a:buFont typeface="Wingdings" panose="05000000000000000000" pitchFamily="2" charset="2"/>
              <a:buChar char="q"/>
            </a:pPr>
            <a:r>
              <a:rPr lang="en-US" sz="2400" dirty="0">
                <a:solidFill>
                  <a:schemeClr val="tx1"/>
                </a:solidFill>
              </a:rPr>
              <a:t>Assists in planning ahead, managing risks, and improving financial results.</a:t>
            </a:r>
          </a:p>
        </p:txBody>
      </p:sp>
    </p:spTree>
    <p:extLst>
      <p:ext uri="{BB962C8B-B14F-4D97-AF65-F5344CB8AC3E}">
        <p14:creationId xmlns:p14="http://schemas.microsoft.com/office/powerpoint/2010/main" val="254702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Background</a:t>
            </a:r>
          </a:p>
        </p:txBody>
      </p:sp>
    </p:spTree>
    <p:extLst>
      <p:ext uri="{BB962C8B-B14F-4D97-AF65-F5344CB8AC3E}">
        <p14:creationId xmlns:p14="http://schemas.microsoft.com/office/powerpoint/2010/main" val="305215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2EA6-B318-81EE-59D1-307787AC694C}"/>
              </a:ext>
            </a:extLst>
          </p:cNvPr>
          <p:cNvSpPr>
            <a:spLocks noGrp="1"/>
          </p:cNvSpPr>
          <p:nvPr>
            <p:ph type="title"/>
          </p:nvPr>
        </p:nvSpPr>
        <p:spPr/>
        <p:txBody>
          <a:bodyPr/>
          <a:lstStyle/>
          <a:p>
            <a:r>
              <a:rPr lang="en-US" dirty="0">
                <a:solidFill>
                  <a:schemeClr val="tx1"/>
                </a:solidFill>
              </a:rPr>
              <a:t>Background</a:t>
            </a:r>
          </a:p>
        </p:txBody>
      </p:sp>
      <p:sp>
        <p:nvSpPr>
          <p:cNvPr id="3" name="Content Placeholder 2">
            <a:extLst>
              <a:ext uri="{FF2B5EF4-FFF2-40B4-BE49-F238E27FC236}">
                <a16:creationId xmlns:a16="http://schemas.microsoft.com/office/drawing/2014/main" id="{FA5D945D-C9E2-C905-2F89-64216C4EB76A}"/>
              </a:ext>
            </a:extLst>
          </p:cNvPr>
          <p:cNvSpPr>
            <a:spLocks noGrp="1"/>
          </p:cNvSpPr>
          <p:nvPr>
            <p:ph idx="1"/>
          </p:nvPr>
        </p:nvSpPr>
        <p:spPr>
          <a:xfrm>
            <a:off x="1097280" y="1930141"/>
            <a:ext cx="10550769" cy="4641256"/>
          </a:xfrm>
        </p:spPr>
        <p:txBody>
          <a:bodyPr>
            <a:normAutofit/>
          </a:bodyPr>
          <a:lstStyle/>
          <a:p>
            <a:pPr marL="0" indent="0" algn="just">
              <a:buNone/>
            </a:pPr>
            <a:r>
              <a:rPr lang="en-US" sz="2200" b="1" i="0" dirty="0">
                <a:solidFill>
                  <a:schemeClr val="tx1"/>
                </a:solidFill>
                <a:effectLst/>
              </a:rPr>
              <a:t>Some Techniques for Predicting Currency Exchange Rates:</a:t>
            </a:r>
          </a:p>
          <a:p>
            <a:pPr algn="just">
              <a:buFont typeface="Wingdings" panose="05000000000000000000" pitchFamily="2" charset="2"/>
              <a:buChar char="q"/>
            </a:pPr>
            <a:r>
              <a:rPr lang="en-US" sz="2200" b="1" i="0" dirty="0">
                <a:solidFill>
                  <a:schemeClr val="tx1"/>
                </a:solidFill>
                <a:effectLst/>
              </a:rPr>
              <a:t>Time series analysis method: </a:t>
            </a:r>
            <a:r>
              <a:rPr lang="en-US" sz="2200" b="0" i="0" dirty="0">
                <a:solidFill>
                  <a:schemeClr val="tx1"/>
                </a:solidFill>
                <a:effectLst/>
              </a:rPr>
              <a:t>Exponential Smoothing and Seasonal Decomposition, are commonly used for exchange rate prediction.[5]</a:t>
            </a:r>
          </a:p>
          <a:p>
            <a:pPr algn="just">
              <a:buFont typeface="Wingdings" panose="05000000000000000000" pitchFamily="2" charset="2"/>
              <a:buChar char="q"/>
            </a:pPr>
            <a:r>
              <a:rPr lang="en-US" sz="2200" b="1" i="0" dirty="0">
                <a:solidFill>
                  <a:schemeClr val="tx1"/>
                </a:solidFill>
                <a:effectLst/>
              </a:rPr>
              <a:t>Neural network model: </a:t>
            </a:r>
            <a:r>
              <a:rPr lang="en-US" sz="2200" i="0" dirty="0">
                <a:solidFill>
                  <a:schemeClr val="tx1"/>
                </a:solidFill>
                <a:effectLst/>
              </a:rPr>
              <a:t>Parti</a:t>
            </a:r>
            <a:r>
              <a:rPr lang="en-US" sz="2200" b="0" i="0" dirty="0">
                <a:solidFill>
                  <a:schemeClr val="tx1"/>
                </a:solidFill>
                <a:effectLst/>
              </a:rPr>
              <a:t>cularly Long Short-Term Memory (LSTM) networks, are increasingly utilized to capture nonlinear dependencies within exchange rate data.[2]</a:t>
            </a:r>
          </a:p>
          <a:p>
            <a:pPr algn="just">
              <a:buFont typeface="Wingdings" panose="05000000000000000000" pitchFamily="2" charset="2"/>
              <a:buChar char="q"/>
            </a:pPr>
            <a:r>
              <a:rPr lang="en-US" sz="2200" b="1" i="0" dirty="0">
                <a:solidFill>
                  <a:schemeClr val="tx1"/>
                </a:solidFill>
                <a:effectLst/>
              </a:rPr>
              <a:t>Traditional model: </a:t>
            </a:r>
            <a:r>
              <a:rPr lang="en-US" sz="2200" b="0" i="0" dirty="0">
                <a:solidFill>
                  <a:schemeClr val="tx1"/>
                </a:solidFill>
                <a:effectLst/>
              </a:rPr>
              <a:t>Autoregressive Integrated Moving Average (ARIMA) analyze past exchange rate data to find patterns.[5]</a:t>
            </a:r>
          </a:p>
          <a:p>
            <a:pPr algn="just">
              <a:buFont typeface="Wingdings" panose="05000000000000000000" pitchFamily="2" charset="2"/>
              <a:buChar char="q"/>
            </a:pPr>
            <a:r>
              <a:rPr lang="en-US" sz="2200" b="1" i="0" dirty="0">
                <a:solidFill>
                  <a:schemeClr val="tx1"/>
                </a:solidFill>
                <a:effectLst/>
              </a:rPr>
              <a:t>Machine learning algorithm: </a:t>
            </a:r>
            <a:r>
              <a:rPr lang="en-US" sz="2200" b="0" i="0" dirty="0">
                <a:solidFill>
                  <a:schemeClr val="tx1"/>
                </a:solidFill>
                <a:effectLst/>
              </a:rPr>
              <a:t>Random Forest Regression (RFR) use computational power to predict future exchange rate movements.[6]</a:t>
            </a:r>
          </a:p>
          <a:p>
            <a:pPr marL="0" indent="0" algn="just">
              <a:buNone/>
            </a:pPr>
            <a:r>
              <a:rPr lang="en-US" sz="2200" dirty="0">
                <a:solidFill>
                  <a:schemeClr val="tx1"/>
                </a:solidFill>
              </a:rPr>
              <a:t>Our research combines ARIMA and Random Forest models to enhance the accuracy of forecasting currency exchange rates.</a:t>
            </a:r>
          </a:p>
          <a:p>
            <a:pPr marL="0" indent="0" algn="just">
              <a:buNone/>
            </a:pPr>
            <a:endParaRPr lang="en-US" sz="2200" b="0" i="0" dirty="0">
              <a:solidFill>
                <a:schemeClr val="tx1"/>
              </a:solidFill>
              <a:effectLst/>
            </a:endParaRPr>
          </a:p>
        </p:txBody>
      </p:sp>
    </p:spTree>
    <p:extLst>
      <p:ext uri="{BB962C8B-B14F-4D97-AF65-F5344CB8AC3E}">
        <p14:creationId xmlns:p14="http://schemas.microsoft.com/office/powerpoint/2010/main" val="200781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Problem Statement</a:t>
            </a:r>
          </a:p>
        </p:txBody>
      </p:sp>
    </p:spTree>
    <p:extLst>
      <p:ext uri="{BB962C8B-B14F-4D97-AF65-F5344CB8AC3E}">
        <p14:creationId xmlns:p14="http://schemas.microsoft.com/office/powerpoint/2010/main" val="134829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8009-B6BE-1D12-DF09-996541B32FAC}"/>
              </a:ext>
            </a:extLst>
          </p:cNvPr>
          <p:cNvSpPr>
            <a:spLocks noGrp="1"/>
          </p:cNvSpPr>
          <p:nvPr>
            <p:ph type="title"/>
          </p:nvPr>
        </p:nvSpPr>
        <p:spPr/>
        <p:txBody>
          <a:bodyPr/>
          <a:lstStyle/>
          <a:p>
            <a:r>
              <a:rPr lang="en-US" b="1" dirty="0"/>
              <a:t>Problem Statement</a:t>
            </a:r>
          </a:p>
        </p:txBody>
      </p:sp>
      <p:sp>
        <p:nvSpPr>
          <p:cNvPr id="3" name="Content Placeholder 2">
            <a:extLst>
              <a:ext uri="{FF2B5EF4-FFF2-40B4-BE49-F238E27FC236}">
                <a16:creationId xmlns:a16="http://schemas.microsoft.com/office/drawing/2014/main" id="{4F56E6B8-0A53-F02E-C8C4-7CCBA9B5FE51}"/>
              </a:ext>
            </a:extLst>
          </p:cNvPr>
          <p:cNvSpPr>
            <a:spLocks noGrp="1"/>
          </p:cNvSpPr>
          <p:nvPr>
            <p:ph idx="1"/>
          </p:nvPr>
        </p:nvSpPr>
        <p:spPr>
          <a:xfrm>
            <a:off x="1097280" y="1845733"/>
            <a:ext cx="10058400" cy="4395579"/>
          </a:xfrm>
        </p:spPr>
        <p:txBody>
          <a:bodyPr>
            <a:normAutofit/>
          </a:bodyPr>
          <a:lstStyle/>
          <a:p>
            <a:pPr algn="just">
              <a:buFont typeface="Wingdings" panose="05000000000000000000" pitchFamily="2" charset="2"/>
              <a:buChar char="q"/>
            </a:pPr>
            <a:r>
              <a:rPr lang="en-US" sz="2400" dirty="0"/>
              <a:t> Due to the complex interaction of variables including market outlook, international advancements, and economic data, accurately predicting foreign currency rates is extremely difficult [7].</a:t>
            </a:r>
            <a:r>
              <a:rPr lang="en-US" sz="2400" dirty="0">
                <a:ea typeface="Times New Roman" panose="02020603050405020304" pitchFamily="18" charset="0"/>
              </a:rPr>
              <a:t> </a:t>
            </a:r>
          </a:p>
          <a:p>
            <a:pPr algn="just">
              <a:buFont typeface="Wingdings" panose="05000000000000000000" pitchFamily="2" charset="2"/>
              <a:buChar char="q"/>
            </a:pPr>
            <a:r>
              <a:rPr lang="en-US" sz="2400" dirty="0"/>
              <a:t>Conventional approaches, such as technical and fundamental studies, are not very good at capturing the complex and dynamic patterns that are present in exchange rate fluctuations. The dynamic character of the worldwide economy imparts a degree of uncertainty [8].</a:t>
            </a:r>
          </a:p>
          <a:p>
            <a:pPr algn="just">
              <a:buFont typeface="Wingdings" panose="05000000000000000000" pitchFamily="2" charset="2"/>
              <a:buChar char="q"/>
            </a:pPr>
            <a:r>
              <a:rPr lang="en-US" sz="2400" dirty="0"/>
              <a:t> Current models frequently come up short of providing an in-depth understanding of the interdependencies within the data. [9] </a:t>
            </a:r>
          </a:p>
        </p:txBody>
      </p:sp>
    </p:spTree>
    <p:extLst>
      <p:ext uri="{BB962C8B-B14F-4D97-AF65-F5344CB8AC3E}">
        <p14:creationId xmlns:p14="http://schemas.microsoft.com/office/powerpoint/2010/main" val="39682072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1400</TotalTime>
  <Words>2026</Words>
  <Application>Microsoft Office PowerPoint</Application>
  <PresentationFormat>Widescreen</PresentationFormat>
  <Paragraphs>207</Paragraphs>
  <Slides>32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Courier New</vt:lpstr>
      <vt:lpstr>Times New Roman</vt:lpstr>
      <vt:lpstr>Wingdings</vt:lpstr>
      <vt:lpstr>Retrospect</vt:lpstr>
      <vt:lpstr>Foreign Currency Exchange Rate Prediction using models consisting of ARIMA and Random Forest</vt:lpstr>
      <vt:lpstr>Outline</vt:lpstr>
      <vt:lpstr>Introduction</vt:lpstr>
      <vt:lpstr>Introduction (continued.)</vt:lpstr>
      <vt:lpstr>Introduction</vt:lpstr>
      <vt:lpstr>Background</vt:lpstr>
      <vt:lpstr>Background</vt:lpstr>
      <vt:lpstr>Problem Statement</vt:lpstr>
      <vt:lpstr>Problem Statement</vt:lpstr>
      <vt:lpstr>Problem Statement</vt:lpstr>
      <vt:lpstr>Research Questions</vt:lpstr>
      <vt:lpstr>Objectives</vt:lpstr>
      <vt:lpstr>Objectives</vt:lpstr>
      <vt:lpstr>Methods</vt:lpstr>
      <vt:lpstr>Methods</vt:lpstr>
      <vt:lpstr>Methods (continued.)</vt:lpstr>
      <vt:lpstr>Methods (continued.)</vt:lpstr>
      <vt:lpstr>Methods (continued.)</vt:lpstr>
      <vt:lpstr>Methods</vt:lpstr>
      <vt:lpstr>Results and Discussion</vt:lpstr>
      <vt:lpstr>Results and Discussion</vt:lpstr>
      <vt:lpstr>Results and Discussion</vt:lpstr>
      <vt:lpstr>Results and Discussion</vt:lpstr>
      <vt:lpstr>Conclusion</vt:lpstr>
      <vt:lpstr>Conclusion</vt:lpstr>
      <vt:lpstr>Future Works</vt:lpstr>
      <vt:lpstr>Future Works</vt:lpstr>
      <vt:lpstr>References</vt:lpstr>
      <vt:lpstr>Referencing</vt:lpstr>
      <vt:lpstr>Referencing</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Human Activity Recognition Using Smartphone Sensor Data</dc:title>
  <dc:creator>MD. MAHMUDUR RAHMAN BADHON</dc:creator>
  <cp:lastModifiedBy>Adeepta Shushil</cp:lastModifiedBy>
  <cp:revision>24</cp:revision>
  <dcterms:created xsi:type="dcterms:W3CDTF">2024-01-19T16:45:25Z</dcterms:created>
  <dcterms:modified xsi:type="dcterms:W3CDTF">2024-01-31T06:44:42Z</dcterms:modified>
</cp:coreProperties>
</file>