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83" r:id="rId4"/>
    <p:sldId id="287" r:id="rId5"/>
    <p:sldId id="288" r:id="rId6"/>
    <p:sldId id="284" r:id="rId7"/>
    <p:sldId id="289" r:id="rId8"/>
    <p:sldId id="291" r:id="rId9"/>
    <p:sldId id="292" r:id="rId10"/>
    <p:sldId id="293" r:id="rId11"/>
    <p:sldId id="294" r:id="rId12"/>
    <p:sldId id="279" r:id="rId13"/>
    <p:sldId id="296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A87F4-563C-46C2-B15A-3FB32929E35B}" v="54" dt="2023-09-24T11:45:09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1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5EB39-694A-4A22-9C77-58A5839685FD}" type="doc">
      <dgm:prSet loTypeId="urn:microsoft.com/office/officeart/2005/8/layout/arrow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797BD-2441-4FA0-B370-DC421F2F1047}">
      <dgm:prSet/>
      <dgm:spPr/>
      <dgm:t>
        <a:bodyPr/>
        <a:lstStyle/>
        <a:p>
          <a:pPr rtl="0"/>
          <a:endParaRPr lang="en-US" dirty="0"/>
        </a:p>
      </dgm:t>
    </dgm:pt>
    <dgm:pt modelId="{3979262F-264D-439F-9158-8ECBC6DE005E}" type="parTrans" cxnId="{3DBA4269-4F97-4D39-9281-F68A6DDB83B6}">
      <dgm:prSet/>
      <dgm:spPr/>
      <dgm:t>
        <a:bodyPr/>
        <a:lstStyle/>
        <a:p>
          <a:endParaRPr lang="en-US"/>
        </a:p>
      </dgm:t>
    </dgm:pt>
    <dgm:pt modelId="{7BA6F55D-01FC-4CF3-9612-679ED924CAE0}" type="sibTrans" cxnId="{3DBA4269-4F97-4D39-9281-F68A6DDB83B6}">
      <dgm:prSet/>
      <dgm:spPr/>
      <dgm:t>
        <a:bodyPr/>
        <a:lstStyle/>
        <a:p>
          <a:endParaRPr lang="en-US"/>
        </a:p>
      </dgm:t>
    </dgm:pt>
    <dgm:pt modelId="{4B0AD32E-D716-44DA-B2A0-3DB659C5D1A3}" type="pres">
      <dgm:prSet presAssocID="{EFD5EB39-694A-4A22-9C77-58A5839685FD}" presName="arrowDiagram" presStyleCnt="0">
        <dgm:presLayoutVars>
          <dgm:chMax val="5"/>
          <dgm:dir/>
          <dgm:resizeHandles val="exact"/>
        </dgm:presLayoutVars>
      </dgm:prSet>
      <dgm:spPr/>
    </dgm:pt>
    <dgm:pt modelId="{EA5F3816-9C83-4A44-AE2A-8AA12FD44BF5}" type="pres">
      <dgm:prSet presAssocID="{EFD5EB39-694A-4A22-9C77-58A5839685FD}" presName="arrow" presStyleLbl="bgShp" presStyleIdx="0" presStyleCnt="1" custScaleX="105409" custLinFactNeighborX="1154" custLinFactNeighborY="-1479"/>
      <dgm:spPr>
        <a:gradFill rotWithShape="0">
          <a:gsLst>
            <a:gs pos="25000">
              <a:schemeClr val="bg2">
                <a:lumMod val="90000"/>
              </a:schemeClr>
            </a:gs>
            <a:gs pos="7000">
              <a:schemeClr val="accent2">
                <a:lumMod val="20000"/>
                <a:lumOff val="80000"/>
              </a:schemeClr>
            </a:gs>
            <a:gs pos="49000">
              <a:schemeClr val="bg1">
                <a:lumMod val="75000"/>
              </a:schemeClr>
            </a:gs>
            <a:gs pos="78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solidFill>
            <a:schemeClr val="bg2">
              <a:lumMod val="25000"/>
            </a:schemeClr>
          </a:solidFill>
        </a:ln>
      </dgm:spPr>
    </dgm:pt>
    <dgm:pt modelId="{CFCD9091-D53F-4C31-90AE-C897FA3CD291}" type="pres">
      <dgm:prSet presAssocID="{EFD5EB39-694A-4A22-9C77-58A5839685FD}" presName="arrowDiagram1" presStyleCnt="0">
        <dgm:presLayoutVars>
          <dgm:bulletEnabled val="1"/>
        </dgm:presLayoutVars>
      </dgm:prSet>
      <dgm:spPr/>
    </dgm:pt>
    <dgm:pt modelId="{10E5DB84-4838-446D-A9BC-94189C1EE131}" type="pres">
      <dgm:prSet presAssocID="{486797BD-2441-4FA0-B370-DC421F2F1047}" presName="bullet1" presStyleLbl="node1" presStyleIdx="0" presStyleCnt="1" custScaleX="134382" custLinFactX="48925" custLinFactNeighborX="100000" custLinFactNeighborY="-3262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DE53E29-7E8E-4C3B-BE3B-C972528F133F}" type="pres">
      <dgm:prSet presAssocID="{486797BD-2441-4FA0-B370-DC421F2F1047}" presName="textBox1" presStyleLbl="revTx" presStyleIdx="0" presStyleCnt="1">
        <dgm:presLayoutVars>
          <dgm:bulletEnabled val="1"/>
        </dgm:presLayoutVars>
      </dgm:prSet>
      <dgm:spPr/>
    </dgm:pt>
  </dgm:ptLst>
  <dgm:cxnLst>
    <dgm:cxn modelId="{E001CB41-A491-4FA1-9338-2376178A0918}" type="presOf" srcId="{486797BD-2441-4FA0-B370-DC421F2F1047}" destId="{EDE53E29-7E8E-4C3B-BE3B-C972528F133F}" srcOrd="0" destOrd="0" presId="urn:microsoft.com/office/officeart/2005/8/layout/arrow2"/>
    <dgm:cxn modelId="{3DBA4269-4F97-4D39-9281-F68A6DDB83B6}" srcId="{EFD5EB39-694A-4A22-9C77-58A5839685FD}" destId="{486797BD-2441-4FA0-B370-DC421F2F1047}" srcOrd="0" destOrd="0" parTransId="{3979262F-264D-439F-9158-8ECBC6DE005E}" sibTransId="{7BA6F55D-01FC-4CF3-9612-679ED924CAE0}"/>
    <dgm:cxn modelId="{5AB0BC5A-269E-4BD1-B360-B00D6D41D364}" type="presOf" srcId="{EFD5EB39-694A-4A22-9C77-58A5839685FD}" destId="{4B0AD32E-D716-44DA-B2A0-3DB659C5D1A3}" srcOrd="0" destOrd="0" presId="urn:microsoft.com/office/officeart/2005/8/layout/arrow2"/>
    <dgm:cxn modelId="{DF004AAF-CE3F-4E37-94AC-83CA8E9393BB}" type="presParOf" srcId="{4B0AD32E-D716-44DA-B2A0-3DB659C5D1A3}" destId="{EA5F3816-9C83-4A44-AE2A-8AA12FD44BF5}" srcOrd="0" destOrd="0" presId="urn:microsoft.com/office/officeart/2005/8/layout/arrow2"/>
    <dgm:cxn modelId="{AB21CC93-1A95-413B-8AEE-295DF71B282C}" type="presParOf" srcId="{4B0AD32E-D716-44DA-B2A0-3DB659C5D1A3}" destId="{CFCD9091-D53F-4C31-90AE-C897FA3CD291}" srcOrd="1" destOrd="0" presId="urn:microsoft.com/office/officeart/2005/8/layout/arrow2"/>
    <dgm:cxn modelId="{E64E8CA3-8488-4D63-A91B-C8FD270DB487}" type="presParOf" srcId="{CFCD9091-D53F-4C31-90AE-C897FA3CD291}" destId="{10E5DB84-4838-446D-A9BC-94189C1EE131}" srcOrd="0" destOrd="0" presId="urn:microsoft.com/office/officeart/2005/8/layout/arrow2"/>
    <dgm:cxn modelId="{2D6B1508-9F9B-409E-A601-1B820161F367}" type="presParOf" srcId="{CFCD9091-D53F-4C31-90AE-C897FA3CD291}" destId="{EDE53E29-7E8E-4C3B-BE3B-C972528F133F}" srcOrd="1" destOrd="0" presId="urn:microsoft.com/office/officeart/2005/8/layout/arrow2"/>
  </dgm:cxnLst>
  <dgm:bg>
    <a:noFill/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F3816-9C83-4A44-AE2A-8AA12FD44BF5}">
      <dsp:nvSpPr>
        <dsp:cNvPr id="0" name=""/>
        <dsp:cNvSpPr/>
      </dsp:nvSpPr>
      <dsp:spPr>
        <a:xfrm>
          <a:off x="-18955" y="0"/>
          <a:ext cx="9041233" cy="5360805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25000">
              <a:schemeClr val="bg2">
                <a:lumMod val="90000"/>
              </a:schemeClr>
            </a:gs>
            <a:gs pos="7000">
              <a:schemeClr val="accent2">
                <a:lumMod val="20000"/>
                <a:lumOff val="80000"/>
              </a:schemeClr>
            </a:gs>
            <a:gs pos="49000">
              <a:schemeClr val="bg1">
                <a:lumMod val="75000"/>
              </a:schemeClr>
            </a:gs>
            <a:gs pos="78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635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5DB84-4838-446D-A9BC-94189C1EE131}">
      <dsp:nvSpPr>
        <dsp:cNvPr id="0" name=""/>
        <dsp:cNvSpPr/>
      </dsp:nvSpPr>
      <dsp:spPr>
        <a:xfrm>
          <a:off x="7593628" y="880119"/>
          <a:ext cx="852948" cy="63471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53E29-7E8E-4C3B-BE3B-C972528F133F}">
      <dsp:nvSpPr>
        <dsp:cNvPr id="0" name=""/>
        <dsp:cNvSpPr/>
      </dsp:nvSpPr>
      <dsp:spPr>
        <a:xfrm>
          <a:off x="3643932" y="1404530"/>
          <a:ext cx="3430915" cy="3956274"/>
        </a:xfrm>
        <a:prstGeom prst="round2Diag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6325" bIns="0" numCol="1" spcCol="1270" anchor="t" anchorCtr="0">
          <a:noAutofit/>
        </a:bodyPr>
        <a:lstStyle/>
        <a:p>
          <a:pPr marL="0" lvl="0" indent="0" algn="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811415" y="1572013"/>
        <a:ext cx="3095949" cy="3621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F9A-131E-4EC7-BA35-BCEF4E27F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264-A660-4434-9520-D0C2CAD2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F9A-131E-4EC7-BA35-BCEF4E27F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264-A660-4434-9520-D0C2CAD2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F9A-131E-4EC7-BA35-BCEF4E27F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264-A660-4434-9520-D0C2CAD2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F9A-131E-4EC7-BA35-BCEF4E27F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264-A660-4434-9520-D0C2CAD2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F9A-131E-4EC7-BA35-BCEF4E27F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264-A660-4434-9520-D0C2CAD2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F9A-131E-4EC7-BA35-BCEF4E27F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264-A660-4434-9520-D0C2CAD2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F9A-131E-4EC7-BA35-BCEF4E27F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264-A660-4434-9520-D0C2CAD2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F9A-131E-4EC7-BA35-BCEF4E27F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264-A660-4434-9520-D0C2CAD2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F9A-131E-4EC7-BA35-BCEF4E27F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264-A660-4434-9520-D0C2CAD2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2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F9A-131E-4EC7-BA35-BCEF4E27F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264-A660-4434-9520-D0C2CAD2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3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FF9A-131E-4EC7-BA35-BCEF4E27F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264-A660-4434-9520-D0C2CAD2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FF9A-131E-4EC7-BA35-BCEF4E27F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4264-A660-4434-9520-D0C2CAD2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7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6">
            <a:extLst>
              <a:ext uri="{FF2B5EF4-FFF2-40B4-BE49-F238E27FC236}">
                <a16:creationId xmlns:a16="http://schemas.microsoft.com/office/drawing/2014/main" id="{FB59B69F-E121-2513-149A-7C048C196438}"/>
              </a:ext>
            </a:extLst>
          </p:cNvPr>
          <p:cNvSpPr/>
          <p:nvPr/>
        </p:nvSpPr>
        <p:spPr>
          <a:xfrm>
            <a:off x="0" y="1476561"/>
            <a:ext cx="9144000" cy="14585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Cancer Detection: A Supervised Learning Approach</a:t>
            </a:r>
            <a:endParaRPr lang="en-US" sz="3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27">
            <a:extLst>
              <a:ext uri="{FF2B5EF4-FFF2-40B4-BE49-F238E27FC236}">
                <a16:creationId xmlns:a16="http://schemas.microsoft.com/office/drawing/2014/main" id="{5A212E31-CBAC-82DF-01C0-A003786DEB90}"/>
              </a:ext>
            </a:extLst>
          </p:cNvPr>
          <p:cNvSpPr/>
          <p:nvPr/>
        </p:nvSpPr>
        <p:spPr>
          <a:xfrm>
            <a:off x="1447003" y="3181148"/>
            <a:ext cx="6513022" cy="1088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Sajjad Hussain </a:t>
            </a:r>
          </a:p>
          <a:p>
            <a:pPr algn="ctr"/>
            <a:r>
              <a:rPr 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Zain </a:t>
            </a:r>
            <a:r>
              <a:rPr lang="en-US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Ul</a:t>
            </a:r>
            <a:r>
              <a:rPr 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Abdin</a:t>
            </a:r>
            <a:r>
              <a:rPr 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516669-E701-ADEF-8625-7EB279E69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69262"/>
          <a:stretch/>
        </p:blipFill>
        <p:spPr bwMode="auto">
          <a:xfrm>
            <a:off x="63635" y="4511189"/>
            <a:ext cx="1871981" cy="186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FC5857-1614-3344-B50C-D25EC7E96DB7}"/>
              </a:ext>
            </a:extLst>
          </p:cNvPr>
          <p:cNvSpPr/>
          <p:nvPr/>
        </p:nvSpPr>
        <p:spPr>
          <a:xfrm>
            <a:off x="1315489" y="5001419"/>
            <a:ext cx="6513022" cy="1088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Department of Electronic Engineering</a:t>
            </a:r>
          </a:p>
          <a:p>
            <a:pPr algn="ctr"/>
            <a:r>
              <a:rPr 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Hanyang University, Seoul </a:t>
            </a:r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664C575B-AACB-5973-FDB0-A0E97C23F80A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3" name="직사각형 3">
              <a:extLst>
                <a:ext uri="{FF2B5EF4-FFF2-40B4-BE49-F238E27FC236}">
                  <a16:creationId xmlns:a16="http://schemas.microsoft.com/office/drawing/2014/main" id="{9F8297F8-25AB-4613-E13E-5CFB5B79029D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F9E2F9-A241-BF9A-1392-1F84812C548F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A38F474F-18E7-E080-4576-1469DC1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pPr/>
              <a:t>1</a:t>
            </a:fld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AAADE-4FEF-5A49-5291-01E7E87C82D4}"/>
              </a:ext>
            </a:extLst>
          </p:cNvPr>
          <p:cNvSpPr/>
          <p:nvPr/>
        </p:nvSpPr>
        <p:spPr>
          <a:xfrm>
            <a:off x="73143" y="6485533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Hanyang University</a:t>
            </a:r>
          </a:p>
        </p:txBody>
      </p:sp>
    </p:spTree>
    <p:extLst>
      <p:ext uri="{BB962C8B-B14F-4D97-AF65-F5344CB8AC3E}">
        <p14:creationId xmlns:p14="http://schemas.microsoft.com/office/powerpoint/2010/main" val="313295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0ECFF-18E6-9DBB-17E6-DE89721BA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5">
            <a:extLst>
              <a:ext uri="{FF2B5EF4-FFF2-40B4-BE49-F238E27FC236}">
                <a16:creationId xmlns:a16="http://schemas.microsoft.com/office/drawing/2014/main" id="{C8AB4623-25F5-8085-2075-189AF407500E}"/>
              </a:ext>
            </a:extLst>
          </p:cNvPr>
          <p:cNvSpPr/>
          <p:nvPr/>
        </p:nvSpPr>
        <p:spPr>
          <a:xfrm>
            <a:off x="0" y="0"/>
            <a:ext cx="9144000" cy="995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한컴 윤고딕 25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26">
            <a:extLst>
              <a:ext uri="{FF2B5EF4-FFF2-40B4-BE49-F238E27FC236}">
                <a16:creationId xmlns:a16="http://schemas.microsoft.com/office/drawing/2014/main" id="{8ADADDFF-FDB5-7454-C745-8687E440880B}"/>
              </a:ext>
            </a:extLst>
          </p:cNvPr>
          <p:cNvSpPr/>
          <p:nvPr/>
        </p:nvSpPr>
        <p:spPr>
          <a:xfrm>
            <a:off x="0" y="121920"/>
            <a:ext cx="9143999" cy="751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3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335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22E65B7-03D1-B5BC-5EC2-E77B874E13DF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DCAFC8BE-83A6-67CA-8E9B-297439C53928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59279D-2EF0-752E-5E64-4E669187A465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슬라이드 번호 개체 틀 11">
            <a:extLst>
              <a:ext uri="{FF2B5EF4-FFF2-40B4-BE49-F238E27FC236}">
                <a16:creationId xmlns:a16="http://schemas.microsoft.com/office/drawing/2014/main" id="{C624F045-DB46-1B41-C995-0DBFF313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ea typeface="HY견고딕" panose="02030600000101010101" pitchFamily="18" charset="-127"/>
              </a:rPr>
              <a:pPr/>
              <a:t>10</a:t>
            </a:fld>
            <a:endParaRPr lang="en-US" sz="20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CC3C1-EB05-840F-D6BB-422FB3E76225}"/>
              </a:ext>
            </a:extLst>
          </p:cNvPr>
          <p:cNvSpPr/>
          <p:nvPr/>
        </p:nvSpPr>
        <p:spPr>
          <a:xfrm>
            <a:off x="137937" y="6485533"/>
            <a:ext cx="203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Hanyang 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51CD5-4E49-B289-5F2C-9E9C86D3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2" y="1558829"/>
            <a:ext cx="9049215" cy="3740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7E73EB-F060-81B9-4EA1-0FD969FA6697}"/>
              </a:ext>
            </a:extLst>
          </p:cNvPr>
          <p:cNvSpPr txBox="1"/>
          <p:nvPr/>
        </p:nvSpPr>
        <p:spPr>
          <a:xfrm>
            <a:off x="3455043" y="1219500"/>
            <a:ext cx="214898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set features</a:t>
            </a:r>
          </a:p>
        </p:txBody>
      </p:sp>
    </p:spTree>
    <p:extLst>
      <p:ext uri="{BB962C8B-B14F-4D97-AF65-F5344CB8AC3E}">
        <p14:creationId xmlns:p14="http://schemas.microsoft.com/office/powerpoint/2010/main" val="296654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752DE-AD56-A8C2-39BE-E22C1000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5">
            <a:extLst>
              <a:ext uri="{FF2B5EF4-FFF2-40B4-BE49-F238E27FC236}">
                <a16:creationId xmlns:a16="http://schemas.microsoft.com/office/drawing/2014/main" id="{3E287455-DE3E-AD56-5430-F01534D6457E}"/>
              </a:ext>
            </a:extLst>
          </p:cNvPr>
          <p:cNvSpPr/>
          <p:nvPr/>
        </p:nvSpPr>
        <p:spPr>
          <a:xfrm>
            <a:off x="0" y="0"/>
            <a:ext cx="9144000" cy="995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한컴 윤고딕 25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26">
            <a:extLst>
              <a:ext uri="{FF2B5EF4-FFF2-40B4-BE49-F238E27FC236}">
                <a16:creationId xmlns:a16="http://schemas.microsoft.com/office/drawing/2014/main" id="{7CF9A79C-4EAC-D01F-AC55-568CE1454D65}"/>
              </a:ext>
            </a:extLst>
          </p:cNvPr>
          <p:cNvSpPr/>
          <p:nvPr/>
        </p:nvSpPr>
        <p:spPr>
          <a:xfrm>
            <a:off x="0" y="121920"/>
            <a:ext cx="9143999" cy="751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3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en-US" sz="335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1FDAD1-E17F-51B9-2812-1D066D540ABF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03516721-DB57-3868-2AF5-AC1C7D7F771C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88E697-88B9-D04A-0B4E-EEE3896DE4DD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슬라이드 번호 개체 틀 11">
            <a:extLst>
              <a:ext uri="{FF2B5EF4-FFF2-40B4-BE49-F238E27FC236}">
                <a16:creationId xmlns:a16="http://schemas.microsoft.com/office/drawing/2014/main" id="{62B74E45-5DA7-98FE-B8D2-E5AEB659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ea typeface="HY견고딕" panose="02030600000101010101" pitchFamily="18" charset="-127"/>
              </a:rPr>
              <a:pPr/>
              <a:t>11</a:t>
            </a:fld>
            <a:endParaRPr lang="en-US" sz="20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E383D5-8652-138B-A5CF-FCEAEEBAB48B}"/>
              </a:ext>
            </a:extLst>
          </p:cNvPr>
          <p:cNvSpPr/>
          <p:nvPr/>
        </p:nvSpPr>
        <p:spPr>
          <a:xfrm>
            <a:off x="137937" y="6485533"/>
            <a:ext cx="203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Hanyang 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24D7B-9114-5E6F-8AD1-CDD79026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07" y="1650909"/>
            <a:ext cx="7817252" cy="17780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3F5EE-B085-1024-36EE-AD6CF9743991}"/>
              </a:ext>
            </a:extLst>
          </p:cNvPr>
          <p:cNvSpPr txBox="1"/>
          <p:nvPr/>
        </p:nvSpPr>
        <p:spPr>
          <a:xfrm>
            <a:off x="375507" y="145287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algorithms comparison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F70A3-D6AA-CC54-ACA6-01E123DF0FC2}"/>
              </a:ext>
            </a:extLst>
          </p:cNvPr>
          <p:cNvSpPr txBox="1"/>
          <p:nvPr/>
        </p:nvSpPr>
        <p:spPr>
          <a:xfrm>
            <a:off x="375506" y="3355886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algorithms comparison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1A4C62-F7C3-D897-6F4C-C9712DB96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54" y="3874532"/>
            <a:ext cx="7846968" cy="13843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2194A6-CCC4-CD6B-C800-B7E4ACDBDEC1}"/>
              </a:ext>
            </a:extLst>
          </p:cNvPr>
          <p:cNvSpPr txBox="1"/>
          <p:nvPr/>
        </p:nvSpPr>
        <p:spPr>
          <a:xfrm>
            <a:off x="453338" y="5258894"/>
            <a:ext cx="7362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Mean Squared Error: </a:t>
            </a:r>
            <a:r>
              <a:rPr lang="en-US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0.3005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36B8D-82B6-E542-4020-30100447C8B9}"/>
              </a:ext>
            </a:extLst>
          </p:cNvPr>
          <p:cNvSpPr txBox="1"/>
          <p:nvPr/>
        </p:nvSpPr>
        <p:spPr>
          <a:xfrm>
            <a:off x="2655980" y="1057025"/>
            <a:ext cx="295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96144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5">
            <a:extLst>
              <a:ext uri="{FF2B5EF4-FFF2-40B4-BE49-F238E27FC236}">
                <a16:creationId xmlns:a16="http://schemas.microsoft.com/office/drawing/2014/main" id="{61BAADB9-31F7-4760-CE2D-30F255EAB8D8}"/>
              </a:ext>
            </a:extLst>
          </p:cNvPr>
          <p:cNvSpPr/>
          <p:nvPr/>
        </p:nvSpPr>
        <p:spPr>
          <a:xfrm>
            <a:off x="0" y="0"/>
            <a:ext cx="9144000" cy="995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한컴 윤고딕 25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26">
            <a:extLst>
              <a:ext uri="{FF2B5EF4-FFF2-40B4-BE49-F238E27FC236}">
                <a16:creationId xmlns:a16="http://schemas.microsoft.com/office/drawing/2014/main" id="{9D4BDD1F-4BBE-BA80-D552-9861B33CA270}"/>
              </a:ext>
            </a:extLst>
          </p:cNvPr>
          <p:cNvSpPr/>
          <p:nvPr/>
        </p:nvSpPr>
        <p:spPr>
          <a:xfrm>
            <a:off x="5787" y="121920"/>
            <a:ext cx="9143999" cy="7175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30000"/>
              </a:lnSpc>
            </a:pPr>
            <a:r>
              <a:rPr lang="en-US" sz="3400" b="1" dirty="0">
                <a:solidFill>
                  <a:schemeClr val="bg1"/>
                </a:solidFill>
                <a:cs typeface="Times New Roman" panose="02020603050405020304" pitchFamily="18" charset="0"/>
              </a:rPr>
              <a:t>Key Points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0C6957-5309-5345-5D53-6B8279323543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7DF0054A-7D2A-3386-43D9-E0E4A5178985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DE75C-C6BD-15D9-50F4-1AD2D91D812A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슬라이드 번호 개체 틀 11">
            <a:extLst>
              <a:ext uri="{FF2B5EF4-FFF2-40B4-BE49-F238E27FC236}">
                <a16:creationId xmlns:a16="http://schemas.microsoft.com/office/drawing/2014/main" id="{FD219865-2054-DB24-8C0C-BEFF7348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ea typeface="HY견고딕" panose="02030600000101010101" pitchFamily="18" charset="-127"/>
              </a:rPr>
              <a:pPr/>
              <a:t>12</a:t>
            </a:fld>
            <a:endParaRPr lang="en-US" sz="20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288823-7D8A-3C3F-508B-66B0155A8074}"/>
              </a:ext>
            </a:extLst>
          </p:cNvPr>
          <p:cNvSpPr/>
          <p:nvPr/>
        </p:nvSpPr>
        <p:spPr>
          <a:xfrm>
            <a:off x="137937" y="6485533"/>
            <a:ext cx="203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Hanyang University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6AFC53-BE1D-DC20-36AC-9297D5D455F0}"/>
              </a:ext>
            </a:extLst>
          </p:cNvPr>
          <p:cNvSpPr txBox="1"/>
          <p:nvPr/>
        </p:nvSpPr>
        <p:spPr>
          <a:xfrm>
            <a:off x="0" y="1125034"/>
            <a:ext cx="914400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feature extraction: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were extracted from optical spectra data, including temporal features and envelope analysis.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CNN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Convolutional Neural Network (CNN) demonstrated strong performance in predicting cancer likelihood based on the extracted features.</a:t>
            </a:r>
          </a:p>
          <a:p>
            <a:pPr algn="just"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evaluation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Multiple machine learning algorithms, such as Logistic Regression, Random Forest, Support Vector Classifier, and Multilayer Perceptron, were evaluated for classification, providing a comprehensive comparison.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 (SVR)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were employed for predicting refractive index values, with meaningful metrics such as Mean Squared Error, Mean Absolute Error, and R-squared.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insights: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using Random Forest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provided valuable insights into the models' generalization capabilities for both classification and regression tasks.</a:t>
            </a:r>
          </a:p>
        </p:txBody>
      </p:sp>
      <p:pic>
        <p:nvPicPr>
          <p:cNvPr id="1026" name="Picture 2" descr="Project Conclusion Powerpoint Presentation Slides Slide01">
            <a:extLst>
              <a:ext uri="{FF2B5EF4-FFF2-40B4-BE49-F238E27FC236}">
                <a16:creationId xmlns:a16="http://schemas.microsoft.com/office/drawing/2014/main" id="{50052E5E-51E5-083E-D658-0EA13ABE1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6" b="30478"/>
          <a:stretch/>
        </p:blipFill>
        <p:spPr bwMode="auto">
          <a:xfrm>
            <a:off x="1925438" y="5333142"/>
            <a:ext cx="5293121" cy="11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9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0FC28-02BB-12B7-AB98-8F8517DEE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5">
            <a:extLst>
              <a:ext uri="{FF2B5EF4-FFF2-40B4-BE49-F238E27FC236}">
                <a16:creationId xmlns:a16="http://schemas.microsoft.com/office/drawing/2014/main" id="{909C4089-9CDB-D48F-1DE5-63AE3FEAC574}"/>
              </a:ext>
            </a:extLst>
          </p:cNvPr>
          <p:cNvSpPr/>
          <p:nvPr/>
        </p:nvSpPr>
        <p:spPr>
          <a:xfrm>
            <a:off x="0" y="0"/>
            <a:ext cx="9144000" cy="995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한컴 윤고딕 25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26">
            <a:extLst>
              <a:ext uri="{FF2B5EF4-FFF2-40B4-BE49-F238E27FC236}">
                <a16:creationId xmlns:a16="http://schemas.microsoft.com/office/drawing/2014/main" id="{95C25AC5-6A0B-5901-48E9-5C3F20F7444A}"/>
              </a:ext>
            </a:extLst>
          </p:cNvPr>
          <p:cNvSpPr/>
          <p:nvPr/>
        </p:nvSpPr>
        <p:spPr>
          <a:xfrm>
            <a:off x="5787" y="121920"/>
            <a:ext cx="9143999" cy="7175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30000"/>
              </a:lnSpc>
            </a:pPr>
            <a:r>
              <a:rPr lang="en-US" sz="3400" b="1" dirty="0">
                <a:solidFill>
                  <a:schemeClr val="bg1"/>
                </a:solidFill>
                <a:cs typeface="Times New Roman" panose="02020603050405020304" pitchFamily="18" charset="0"/>
              </a:rPr>
              <a:t>Future Plan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EDE2D39-0E15-848B-A410-4E135E5F42DA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A3C1E0CE-5FC9-9E62-40DC-394800BA1D55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3DC432-0C07-DD27-C77C-4F9A2A7EB3DF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슬라이드 번호 개체 틀 11">
            <a:extLst>
              <a:ext uri="{FF2B5EF4-FFF2-40B4-BE49-F238E27FC236}">
                <a16:creationId xmlns:a16="http://schemas.microsoft.com/office/drawing/2014/main" id="{95042F63-DC89-9784-B88E-9430EEFF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ea typeface="HY견고딕" panose="02030600000101010101" pitchFamily="18" charset="-127"/>
              </a:rPr>
              <a:pPr/>
              <a:t>13</a:t>
            </a:fld>
            <a:endParaRPr lang="en-US" sz="20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2232C-6669-D096-2A3A-9EE71EE179E8}"/>
              </a:ext>
            </a:extLst>
          </p:cNvPr>
          <p:cNvSpPr/>
          <p:nvPr/>
        </p:nvSpPr>
        <p:spPr>
          <a:xfrm>
            <a:off x="137937" y="6485533"/>
            <a:ext cx="203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Hanyang University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0CC2A-63F0-5744-107B-899C445999DE}"/>
              </a:ext>
            </a:extLst>
          </p:cNvPr>
          <p:cNvSpPr txBox="1"/>
          <p:nvPr/>
        </p:nvSpPr>
        <p:spPr>
          <a:xfrm>
            <a:off x="0" y="1125034"/>
            <a:ext cx="9144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Diversify Dataset: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dataset to include diverse photonic measurements, ensuring the model's robustness across various scenarios.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Model Architecture: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refine the neural network architecture to enhance learning and predictive capabilities, exploring advanced structures.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Domain Knowledge: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photonic experts to incorporate domain-specific knowledge into feature selection and model interpretation.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Transfer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 transfer learning techniques to leverage knowledge from one set of photonic measurements for improved performance on related tasks.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Temporal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the model's temporal analysis abilities, especially in dynamic measurements, through the integration of time-series analysis methods and recurrent neural networks.</a:t>
            </a:r>
          </a:p>
        </p:txBody>
      </p:sp>
      <p:pic>
        <p:nvPicPr>
          <p:cNvPr id="3074" name="Picture 2" descr="Future Plans Stock Photos - 414,391 Images | Shutterstock">
            <a:extLst>
              <a:ext uri="{FF2B5EF4-FFF2-40B4-BE49-F238E27FC236}">
                <a16:creationId xmlns:a16="http://schemas.microsoft.com/office/drawing/2014/main" id="{05C81086-B518-1DCD-956C-C807ABA5E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" r="1164" b="17136"/>
          <a:stretch/>
        </p:blipFill>
        <p:spPr bwMode="auto">
          <a:xfrm>
            <a:off x="2748987" y="4748508"/>
            <a:ext cx="3402957" cy="168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12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28">
            <a:extLst>
              <a:ext uri="{FF2B5EF4-FFF2-40B4-BE49-F238E27FC236}">
                <a16:creationId xmlns:a16="http://schemas.microsoft.com/office/drawing/2014/main" id="{22D64DC0-4237-6DB1-7D59-6E688A2BB359}"/>
              </a:ext>
            </a:extLst>
          </p:cNvPr>
          <p:cNvSpPr/>
          <p:nvPr/>
        </p:nvSpPr>
        <p:spPr>
          <a:xfrm>
            <a:off x="0" y="2697858"/>
            <a:ext cx="9144000" cy="995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b="1" kern="0" dirty="0">
                <a:solidFill>
                  <a:schemeClr val="bg1">
                    <a:lumMod val="95000"/>
                  </a:schemeClr>
                </a:solidFill>
                <a:ea typeface="HY견고딕" panose="02030600000101010101" pitchFamily="18" charset="-127"/>
                <a:cs typeface="Arial" panose="020B0604020202020204" pitchFamily="34" charset="0"/>
              </a:rPr>
              <a:t>Thank You for Your Attention</a:t>
            </a:r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B7BDD94B-77B1-339B-F5FE-D3049B1D14AD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1C3D7F-AA9E-D6CB-58A9-26CD6A39FCD2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1CEE5D-9AD4-A1B1-B0DB-F873FD507A19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" name="슬라이드 번호 개체 틀 11">
            <a:extLst>
              <a:ext uri="{FF2B5EF4-FFF2-40B4-BE49-F238E27FC236}">
                <a16:creationId xmlns:a16="http://schemas.microsoft.com/office/drawing/2014/main" id="{99EC23DD-8420-465B-376D-81F25E24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ea typeface="HY견고딕" panose="02030600000101010101" pitchFamily="18" charset="-127"/>
              </a:rPr>
              <a:pPr/>
              <a:t>14</a:t>
            </a:fld>
            <a:endParaRPr lang="en-US" sz="20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94053-876E-7DDB-F8A1-E5DA55495F73}"/>
              </a:ext>
            </a:extLst>
          </p:cNvPr>
          <p:cNvSpPr/>
          <p:nvPr/>
        </p:nvSpPr>
        <p:spPr>
          <a:xfrm>
            <a:off x="137937" y="6485533"/>
            <a:ext cx="203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Hanyang University</a:t>
            </a:r>
          </a:p>
        </p:txBody>
      </p:sp>
    </p:spTree>
    <p:extLst>
      <p:ext uri="{BB962C8B-B14F-4D97-AF65-F5344CB8AC3E}">
        <p14:creationId xmlns:p14="http://schemas.microsoft.com/office/powerpoint/2010/main" val="419557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5">
            <a:extLst>
              <a:ext uri="{FF2B5EF4-FFF2-40B4-BE49-F238E27FC236}">
                <a16:creationId xmlns:a16="http://schemas.microsoft.com/office/drawing/2014/main" id="{61BAADB9-31F7-4760-CE2D-30F255EAB8D8}"/>
              </a:ext>
            </a:extLst>
          </p:cNvPr>
          <p:cNvSpPr/>
          <p:nvPr/>
        </p:nvSpPr>
        <p:spPr>
          <a:xfrm>
            <a:off x="0" y="0"/>
            <a:ext cx="9144000" cy="995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한컴 윤고딕 25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26">
            <a:extLst>
              <a:ext uri="{FF2B5EF4-FFF2-40B4-BE49-F238E27FC236}">
                <a16:creationId xmlns:a16="http://schemas.microsoft.com/office/drawing/2014/main" id="{9D4BDD1F-4BBE-BA80-D552-9861B33CA270}"/>
              </a:ext>
            </a:extLst>
          </p:cNvPr>
          <p:cNvSpPr/>
          <p:nvPr/>
        </p:nvSpPr>
        <p:spPr>
          <a:xfrm>
            <a:off x="0" y="121920"/>
            <a:ext cx="9143999" cy="7175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30000"/>
              </a:lnSpc>
            </a:pP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0C6957-5309-5345-5D53-6B8279323543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7DF0054A-7D2A-3386-43D9-E0E4A5178985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DE75C-C6BD-15D9-50F4-1AD2D91D812A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슬라이드 번호 개체 틀 11">
            <a:extLst>
              <a:ext uri="{FF2B5EF4-FFF2-40B4-BE49-F238E27FC236}">
                <a16:creationId xmlns:a16="http://schemas.microsoft.com/office/drawing/2014/main" id="{FD219865-2054-DB24-8C0C-BEFF7348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pPr/>
              <a:t>2</a:t>
            </a:fld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288823-7D8A-3C3F-508B-66B0155A8074}"/>
              </a:ext>
            </a:extLst>
          </p:cNvPr>
          <p:cNvSpPr/>
          <p:nvPr/>
        </p:nvSpPr>
        <p:spPr>
          <a:xfrm>
            <a:off x="73143" y="6485533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Hanyang University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5F796-5C00-1519-CF76-4D051977ABCB}"/>
              </a:ext>
            </a:extLst>
          </p:cNvPr>
          <p:cNvSpPr/>
          <p:nvPr/>
        </p:nvSpPr>
        <p:spPr>
          <a:xfrm>
            <a:off x="675009" y="2445343"/>
            <a:ext cx="790413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A5AA2A-BC4A-5EFE-84D7-076D1D80C5CA}"/>
              </a:ext>
            </a:extLst>
          </p:cNvPr>
          <p:cNvSpPr/>
          <p:nvPr/>
        </p:nvSpPr>
        <p:spPr>
          <a:xfrm>
            <a:off x="675013" y="3824342"/>
            <a:ext cx="790413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B91894-F154-4F6D-595E-209D786B47ED}"/>
              </a:ext>
            </a:extLst>
          </p:cNvPr>
          <p:cNvSpPr/>
          <p:nvPr/>
        </p:nvSpPr>
        <p:spPr>
          <a:xfrm>
            <a:off x="675010" y="3143974"/>
            <a:ext cx="790413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3C453D-FA6E-17F3-6FD1-6BA0943095D2}"/>
              </a:ext>
            </a:extLst>
          </p:cNvPr>
          <p:cNvSpPr/>
          <p:nvPr/>
        </p:nvSpPr>
        <p:spPr>
          <a:xfrm>
            <a:off x="1565081" y="3144027"/>
            <a:ext cx="6637233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( Daily Progress 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7CE28E-19E4-E56A-5E40-EA6CFDC1F9D0}"/>
              </a:ext>
            </a:extLst>
          </p:cNvPr>
          <p:cNvSpPr/>
          <p:nvPr/>
        </p:nvSpPr>
        <p:spPr>
          <a:xfrm>
            <a:off x="675007" y="4504316"/>
            <a:ext cx="790413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C81706-2DB6-D920-0AB7-F747F3B13734}"/>
              </a:ext>
            </a:extLst>
          </p:cNvPr>
          <p:cNvSpPr/>
          <p:nvPr/>
        </p:nvSpPr>
        <p:spPr>
          <a:xfrm>
            <a:off x="675010" y="5858182"/>
            <a:ext cx="790416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59750-7D56-35A4-FD96-6A8BC4AAEA3E}"/>
              </a:ext>
            </a:extLst>
          </p:cNvPr>
          <p:cNvSpPr/>
          <p:nvPr/>
        </p:nvSpPr>
        <p:spPr>
          <a:xfrm>
            <a:off x="675007" y="1038083"/>
            <a:ext cx="790413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180602-477E-56D7-17BC-A653E041F7A8}"/>
              </a:ext>
            </a:extLst>
          </p:cNvPr>
          <p:cNvSpPr/>
          <p:nvPr/>
        </p:nvSpPr>
        <p:spPr>
          <a:xfrm>
            <a:off x="1565081" y="1038083"/>
            <a:ext cx="6637235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200D42-F7A4-6EFD-CDCF-EF92F0520FDD}"/>
              </a:ext>
            </a:extLst>
          </p:cNvPr>
          <p:cNvSpPr/>
          <p:nvPr/>
        </p:nvSpPr>
        <p:spPr>
          <a:xfrm>
            <a:off x="1565081" y="2443547"/>
            <a:ext cx="6637233" cy="5461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its Goals</a:t>
            </a:r>
            <a:r>
              <a:rPr lang="en-US" sz="1400" b="1" kern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한컴 윤고딕 250" panose="0202060302010102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A38DD1-4DE8-BB1C-E977-2EC6593C5D39}"/>
              </a:ext>
            </a:extLst>
          </p:cNvPr>
          <p:cNvSpPr/>
          <p:nvPr/>
        </p:nvSpPr>
        <p:spPr>
          <a:xfrm>
            <a:off x="675008" y="1765369"/>
            <a:ext cx="790413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905583-EBF5-3836-E366-AF9C600E0305}"/>
              </a:ext>
            </a:extLst>
          </p:cNvPr>
          <p:cNvSpPr/>
          <p:nvPr/>
        </p:nvSpPr>
        <p:spPr>
          <a:xfrm>
            <a:off x="1565081" y="1741824"/>
            <a:ext cx="6637234" cy="5461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D5CCC3-DC5B-EAD2-88E1-0F28A9D70F2A}"/>
              </a:ext>
            </a:extLst>
          </p:cNvPr>
          <p:cNvSpPr/>
          <p:nvPr/>
        </p:nvSpPr>
        <p:spPr>
          <a:xfrm>
            <a:off x="1553051" y="3824342"/>
            <a:ext cx="6637233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400" b="1" kern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한컴 윤고딕 25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r>
              <a:rPr lang="en-US" sz="1400" b="1" kern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한컴 윤고딕 250" panose="0202060302010102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F07E4A-A6DD-4DB1-A11D-60DED3A6086A}"/>
              </a:ext>
            </a:extLst>
          </p:cNvPr>
          <p:cNvSpPr/>
          <p:nvPr/>
        </p:nvSpPr>
        <p:spPr>
          <a:xfrm>
            <a:off x="1558207" y="4493430"/>
            <a:ext cx="6637233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1400" b="1" kern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한컴 윤고딕 250" panose="0202060302010102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D9943A-AD0E-93AC-8CE4-0FC642D0B34D}"/>
              </a:ext>
            </a:extLst>
          </p:cNvPr>
          <p:cNvSpPr/>
          <p:nvPr/>
        </p:nvSpPr>
        <p:spPr>
          <a:xfrm>
            <a:off x="675010" y="5223521"/>
            <a:ext cx="790416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32630E-88D3-188E-9A2F-ABB8A68FE72E}"/>
              </a:ext>
            </a:extLst>
          </p:cNvPr>
          <p:cNvSpPr/>
          <p:nvPr/>
        </p:nvSpPr>
        <p:spPr>
          <a:xfrm>
            <a:off x="1558208" y="5198002"/>
            <a:ext cx="6637233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perspectives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FB69F7-A58B-381F-B157-B0A3A65774CC}"/>
              </a:ext>
            </a:extLst>
          </p:cNvPr>
          <p:cNvSpPr/>
          <p:nvPr/>
        </p:nvSpPr>
        <p:spPr>
          <a:xfrm>
            <a:off x="1547891" y="5845959"/>
            <a:ext cx="6637233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36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5">
            <a:extLst>
              <a:ext uri="{FF2B5EF4-FFF2-40B4-BE49-F238E27FC236}">
                <a16:creationId xmlns:a16="http://schemas.microsoft.com/office/drawing/2014/main" id="{61BAADB9-31F7-4760-CE2D-30F255EAB8D8}"/>
              </a:ext>
            </a:extLst>
          </p:cNvPr>
          <p:cNvSpPr/>
          <p:nvPr/>
        </p:nvSpPr>
        <p:spPr>
          <a:xfrm>
            <a:off x="0" y="0"/>
            <a:ext cx="9144000" cy="995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한컴 윤고딕 25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26">
            <a:extLst>
              <a:ext uri="{FF2B5EF4-FFF2-40B4-BE49-F238E27FC236}">
                <a16:creationId xmlns:a16="http://schemas.microsoft.com/office/drawing/2014/main" id="{9D4BDD1F-4BBE-BA80-D552-9861B33CA270}"/>
              </a:ext>
            </a:extLst>
          </p:cNvPr>
          <p:cNvSpPr/>
          <p:nvPr/>
        </p:nvSpPr>
        <p:spPr>
          <a:xfrm>
            <a:off x="0" y="121920"/>
            <a:ext cx="9143999" cy="7175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30000"/>
              </a:lnSpc>
            </a:pP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0C6957-5309-5345-5D53-6B8279323543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7DF0054A-7D2A-3386-43D9-E0E4A5178985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DE75C-C6BD-15D9-50F4-1AD2D91D812A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슬라이드 번호 개체 틀 11">
            <a:extLst>
              <a:ext uri="{FF2B5EF4-FFF2-40B4-BE49-F238E27FC236}">
                <a16:creationId xmlns:a16="http://schemas.microsoft.com/office/drawing/2014/main" id="{FD219865-2054-DB24-8C0C-BEFF7348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ea typeface="HY견고딕" panose="02030600000101010101" pitchFamily="18" charset="-127"/>
              </a:rPr>
              <a:pPr/>
              <a:t>3</a:t>
            </a:fld>
            <a:endParaRPr lang="en-US" sz="20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288823-7D8A-3C3F-508B-66B0155A8074}"/>
              </a:ext>
            </a:extLst>
          </p:cNvPr>
          <p:cNvSpPr/>
          <p:nvPr/>
        </p:nvSpPr>
        <p:spPr>
          <a:xfrm>
            <a:off x="137937" y="6485533"/>
            <a:ext cx="203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Hanyang University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937" y="961409"/>
            <a:ext cx="53022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is a generic term for many diseases that can affect any body 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remains a significant global </a:t>
            </a:r>
          </a:p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health challenge.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leading cause of death worldwide.</a:t>
            </a: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and diverse nature.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is Important.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patient outcomes.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burden of cancer.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is</a:t>
            </a:r>
          </a:p>
          <a:p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Breast     (2.26 million cases)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       (2.21 million cases)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prostate   (1.41 million cases)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skin         (1.20 million cases)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Stomach  (1.09 million cases)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Cervical  (0.6 million cases)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68" t="320" r="2200" b="-320"/>
          <a:stretch/>
        </p:blipFill>
        <p:spPr>
          <a:xfrm>
            <a:off x="4152625" y="1467121"/>
            <a:ext cx="4850699" cy="27883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46722" y="415521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0" lvl="2"/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1</a:t>
            </a:r>
          </a:p>
        </p:txBody>
      </p:sp>
    </p:spTree>
    <p:extLst>
      <p:ext uri="{BB962C8B-B14F-4D97-AF65-F5344CB8AC3E}">
        <p14:creationId xmlns:p14="http://schemas.microsoft.com/office/powerpoint/2010/main" val="218039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5">
            <a:extLst>
              <a:ext uri="{FF2B5EF4-FFF2-40B4-BE49-F238E27FC236}">
                <a16:creationId xmlns:a16="http://schemas.microsoft.com/office/drawing/2014/main" id="{61BAADB9-31F7-4760-CE2D-30F255EAB8D8}"/>
              </a:ext>
            </a:extLst>
          </p:cNvPr>
          <p:cNvSpPr/>
          <p:nvPr/>
        </p:nvSpPr>
        <p:spPr>
          <a:xfrm>
            <a:off x="0" y="0"/>
            <a:ext cx="9144000" cy="995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한컴 윤고딕 25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26">
            <a:extLst>
              <a:ext uri="{FF2B5EF4-FFF2-40B4-BE49-F238E27FC236}">
                <a16:creationId xmlns:a16="http://schemas.microsoft.com/office/drawing/2014/main" id="{9D4BDD1F-4BBE-BA80-D552-9861B33CA270}"/>
              </a:ext>
            </a:extLst>
          </p:cNvPr>
          <p:cNvSpPr/>
          <p:nvPr/>
        </p:nvSpPr>
        <p:spPr>
          <a:xfrm>
            <a:off x="0" y="121920"/>
            <a:ext cx="9143999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Explanations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0C6957-5309-5345-5D53-6B8279323543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7DF0054A-7D2A-3386-43D9-E0E4A5178985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DE75C-C6BD-15D9-50F4-1AD2D91D812A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슬라이드 번호 개체 틀 11">
            <a:extLst>
              <a:ext uri="{FF2B5EF4-FFF2-40B4-BE49-F238E27FC236}">
                <a16:creationId xmlns:a16="http://schemas.microsoft.com/office/drawing/2014/main" id="{FD219865-2054-DB24-8C0C-BEFF7348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ea typeface="HY견고딕" panose="02030600000101010101" pitchFamily="18" charset="-127"/>
              </a:rPr>
              <a:pPr/>
              <a:t>4</a:t>
            </a:fld>
            <a:endParaRPr lang="en-US" sz="20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288823-7D8A-3C3F-508B-66B0155A8074}"/>
              </a:ext>
            </a:extLst>
          </p:cNvPr>
          <p:cNvSpPr/>
          <p:nvPr/>
        </p:nvSpPr>
        <p:spPr>
          <a:xfrm>
            <a:off x="137937" y="6485533"/>
            <a:ext cx="203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Hanyang University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938" y="945075"/>
            <a:ext cx="41702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diagnostic 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Invasive procedures 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Time-consuming analyses.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Revolution: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 emerged as a transformative tool for cancer detection.</a:t>
            </a:r>
          </a:p>
          <a:p>
            <a:pPr lvl="1"/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Machine Learning in Cancer Detection: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 process vast datasets to identify detailed patterns indicative of cancer.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analyze complex data sets in real time allows for quicker and more accurate cancer diagnosis.</a:t>
            </a:r>
          </a:p>
          <a:p>
            <a:endParaRPr lang="en-US" dirty="0"/>
          </a:p>
        </p:txBody>
      </p:sp>
      <p:pic>
        <p:nvPicPr>
          <p:cNvPr id="1026" name="Picture 2" descr="Recent advancement in cancer detection using machine learning: Systematic  survey of decades, comparisons and challenges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76" y="1234444"/>
            <a:ext cx="5015523" cy="33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69145" y="4583871"/>
            <a:ext cx="152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2"/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2</a:t>
            </a:r>
          </a:p>
        </p:txBody>
      </p:sp>
    </p:spTree>
    <p:extLst>
      <p:ext uri="{BB962C8B-B14F-4D97-AF65-F5344CB8AC3E}">
        <p14:creationId xmlns:p14="http://schemas.microsoft.com/office/powerpoint/2010/main" val="221766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5">
            <a:extLst>
              <a:ext uri="{FF2B5EF4-FFF2-40B4-BE49-F238E27FC236}">
                <a16:creationId xmlns:a16="http://schemas.microsoft.com/office/drawing/2014/main" id="{61BAADB9-31F7-4760-CE2D-30F255EAB8D8}"/>
              </a:ext>
            </a:extLst>
          </p:cNvPr>
          <p:cNvSpPr/>
          <p:nvPr/>
        </p:nvSpPr>
        <p:spPr>
          <a:xfrm>
            <a:off x="0" y="0"/>
            <a:ext cx="9144000" cy="995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한컴 윤고딕 25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26">
            <a:extLst>
              <a:ext uri="{FF2B5EF4-FFF2-40B4-BE49-F238E27FC236}">
                <a16:creationId xmlns:a16="http://schemas.microsoft.com/office/drawing/2014/main" id="{9D4BDD1F-4BBE-BA80-D552-9861B33CA270}"/>
              </a:ext>
            </a:extLst>
          </p:cNvPr>
          <p:cNvSpPr/>
          <p:nvPr/>
        </p:nvSpPr>
        <p:spPr>
          <a:xfrm>
            <a:off x="0" y="121920"/>
            <a:ext cx="9143999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Explanations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0C6957-5309-5345-5D53-6B8279323543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7DF0054A-7D2A-3386-43D9-E0E4A5178985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DE75C-C6BD-15D9-50F4-1AD2D91D812A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슬라이드 번호 개체 틀 11">
            <a:extLst>
              <a:ext uri="{FF2B5EF4-FFF2-40B4-BE49-F238E27FC236}">
                <a16:creationId xmlns:a16="http://schemas.microsoft.com/office/drawing/2014/main" id="{FD219865-2054-DB24-8C0C-BEFF7348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ea typeface="HY견고딕" panose="02030600000101010101" pitchFamily="18" charset="-127"/>
              </a:rPr>
              <a:pPr/>
              <a:t>5</a:t>
            </a:fld>
            <a:endParaRPr lang="en-US" sz="20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288823-7D8A-3C3F-508B-66B0155A8074}"/>
              </a:ext>
            </a:extLst>
          </p:cNvPr>
          <p:cNvSpPr/>
          <p:nvPr/>
        </p:nvSpPr>
        <p:spPr>
          <a:xfrm>
            <a:off x="137937" y="6485533"/>
            <a:ext cx="203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Hanyang University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938" y="945075"/>
            <a:ext cx="4170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World Impact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Speed-up diagnosis </a:t>
            </a:r>
          </a:p>
          <a:p>
            <a:pPr lvl="1"/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9532" y="5518175"/>
            <a:ext cx="152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2"/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3</a:t>
            </a:r>
          </a:p>
        </p:txBody>
      </p:sp>
      <p:pic>
        <p:nvPicPr>
          <p:cNvPr id="2050" name="Picture 2" descr="AI In Cancer Diagnostics Market Size &amp; Share Analysis, 20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/>
          <a:stretch/>
        </p:blipFill>
        <p:spPr bwMode="auto">
          <a:xfrm>
            <a:off x="1057246" y="1731562"/>
            <a:ext cx="7029506" cy="375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1546" y="1022411"/>
            <a:ext cx="9003323" cy="53608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25">
            <a:extLst>
              <a:ext uri="{FF2B5EF4-FFF2-40B4-BE49-F238E27FC236}">
                <a16:creationId xmlns:a16="http://schemas.microsoft.com/office/drawing/2014/main" id="{61BAADB9-31F7-4760-CE2D-30F255EAB8D8}"/>
              </a:ext>
            </a:extLst>
          </p:cNvPr>
          <p:cNvSpPr/>
          <p:nvPr/>
        </p:nvSpPr>
        <p:spPr>
          <a:xfrm>
            <a:off x="0" y="0"/>
            <a:ext cx="9144000" cy="995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한컴 윤고딕 25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26">
            <a:extLst>
              <a:ext uri="{FF2B5EF4-FFF2-40B4-BE49-F238E27FC236}">
                <a16:creationId xmlns:a16="http://schemas.microsoft.com/office/drawing/2014/main" id="{9D4BDD1F-4BBE-BA80-D552-9861B33CA270}"/>
              </a:ext>
            </a:extLst>
          </p:cNvPr>
          <p:cNvSpPr/>
          <p:nvPr/>
        </p:nvSpPr>
        <p:spPr>
          <a:xfrm>
            <a:off x="0" y="121920"/>
            <a:ext cx="9143999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( Daily Progress 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0C6957-5309-5345-5D53-6B8279323543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7DF0054A-7D2A-3386-43D9-E0E4A5178985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DE75C-C6BD-15D9-50F4-1AD2D91D812A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슬라이드 번호 개체 틀 11">
            <a:extLst>
              <a:ext uri="{FF2B5EF4-FFF2-40B4-BE49-F238E27FC236}">
                <a16:creationId xmlns:a16="http://schemas.microsoft.com/office/drawing/2014/main" id="{FD219865-2054-DB24-8C0C-BEFF7348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ea typeface="HY견고딕" panose="02030600000101010101" pitchFamily="18" charset="-127"/>
              </a:rPr>
              <a:pPr/>
              <a:t>6</a:t>
            </a:fld>
            <a:endParaRPr lang="en-US" sz="20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288823-7D8A-3C3F-508B-66B0155A8074}"/>
              </a:ext>
            </a:extLst>
          </p:cNvPr>
          <p:cNvSpPr/>
          <p:nvPr/>
        </p:nvSpPr>
        <p:spPr>
          <a:xfrm>
            <a:off x="137937" y="6485533"/>
            <a:ext cx="203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Hanyang University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160766208"/>
              </p:ext>
            </p:extLst>
          </p:nvPr>
        </p:nvGraphicFramePr>
        <p:xfrm>
          <a:off x="61547" y="1022409"/>
          <a:ext cx="9003322" cy="5360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46503" y="2885690"/>
            <a:ext cx="1617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Dataset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9811" y="1974001"/>
            <a:ext cx="1626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Step-3</a:t>
            </a:r>
            <a:r>
              <a:rPr lang="en-US" dirty="0"/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different ML Algorithms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69659" y="1242816"/>
            <a:ext cx="12924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results by applying classification and regression models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3378" y="995680"/>
            <a:ext cx="1529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Accuracy and verified it 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2635" y="4050864"/>
            <a:ext cx="10638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14443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219807" y="1117600"/>
            <a:ext cx="8765931" cy="48699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25">
            <a:extLst>
              <a:ext uri="{FF2B5EF4-FFF2-40B4-BE49-F238E27FC236}">
                <a16:creationId xmlns:a16="http://schemas.microsoft.com/office/drawing/2014/main" id="{61BAADB9-31F7-4760-CE2D-30F255EAB8D8}"/>
              </a:ext>
            </a:extLst>
          </p:cNvPr>
          <p:cNvSpPr/>
          <p:nvPr/>
        </p:nvSpPr>
        <p:spPr>
          <a:xfrm>
            <a:off x="0" y="0"/>
            <a:ext cx="9144000" cy="995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한컴 윤고딕 25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26">
            <a:extLst>
              <a:ext uri="{FF2B5EF4-FFF2-40B4-BE49-F238E27FC236}">
                <a16:creationId xmlns:a16="http://schemas.microsoft.com/office/drawing/2014/main" id="{9D4BDD1F-4BBE-BA80-D552-9861B33CA270}"/>
              </a:ext>
            </a:extLst>
          </p:cNvPr>
          <p:cNvSpPr/>
          <p:nvPr/>
        </p:nvSpPr>
        <p:spPr>
          <a:xfrm>
            <a:off x="0" y="121920"/>
            <a:ext cx="9143999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2000" b="1" kern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한컴 윤고딕 25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r>
              <a:rPr lang="en-US" sz="2000" b="1" kern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한컴 윤고딕 250" panose="02020603020101020101" pitchFamily="18" charset="-127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0C6957-5309-5345-5D53-6B8279323543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7DF0054A-7D2A-3386-43D9-E0E4A5178985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DE75C-C6BD-15D9-50F4-1AD2D91D812A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슬라이드 번호 개체 틀 11">
            <a:extLst>
              <a:ext uri="{FF2B5EF4-FFF2-40B4-BE49-F238E27FC236}">
                <a16:creationId xmlns:a16="http://schemas.microsoft.com/office/drawing/2014/main" id="{FD219865-2054-DB24-8C0C-BEFF7348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ea typeface="HY견고딕" panose="02030600000101010101" pitchFamily="18" charset="-127"/>
              </a:rPr>
              <a:pPr/>
              <a:t>7</a:t>
            </a:fld>
            <a:endParaRPr lang="en-US" sz="20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288823-7D8A-3C3F-508B-66B0155A8074}"/>
              </a:ext>
            </a:extLst>
          </p:cNvPr>
          <p:cNvSpPr/>
          <p:nvPr/>
        </p:nvSpPr>
        <p:spPr>
          <a:xfrm>
            <a:off x="137937" y="6485533"/>
            <a:ext cx="203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Hanyang University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50631" y="1301261"/>
            <a:ext cx="1632440" cy="6525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Google. colab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774829" y="1301261"/>
            <a:ext cx="1594339" cy="6525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Pandas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086600" y="1298524"/>
            <a:ext cx="1503485" cy="6525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Numpy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774829" y="2880653"/>
            <a:ext cx="1594339" cy="6580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Matplotlib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086600" y="2938882"/>
            <a:ext cx="1509814" cy="6580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Scipy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14851" y="2880653"/>
            <a:ext cx="1669074" cy="5550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sklearn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31275" y="4769701"/>
            <a:ext cx="1594339" cy="5687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glob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74829" y="4758867"/>
            <a:ext cx="1594339" cy="5687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Prettytable</a:t>
            </a:r>
            <a:r>
              <a:rPr lang="en-US" dirty="0"/>
              <a:t> 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086599" y="4746479"/>
            <a:ext cx="1503485" cy="5550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</a:t>
            </a:r>
            <a:r>
              <a:rPr lang="en-US" dirty="0">
                <a:solidFill>
                  <a:schemeClr val="tx1"/>
                </a:solidFill>
              </a:rPr>
              <a:t>Keras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538049" y="1377298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738680" y="1390833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7418426" y="2192208"/>
            <a:ext cx="83983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0800000">
            <a:off x="5738680" y="3054023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2538049" y="2980845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5400000">
            <a:off x="978532" y="3814984"/>
            <a:ext cx="83983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2538049" y="4800917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5840476" y="4836652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5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5">
            <a:extLst>
              <a:ext uri="{FF2B5EF4-FFF2-40B4-BE49-F238E27FC236}">
                <a16:creationId xmlns:a16="http://schemas.microsoft.com/office/drawing/2014/main" id="{61BAADB9-31F7-4760-CE2D-30F255EAB8D8}"/>
              </a:ext>
            </a:extLst>
          </p:cNvPr>
          <p:cNvSpPr/>
          <p:nvPr/>
        </p:nvSpPr>
        <p:spPr>
          <a:xfrm>
            <a:off x="0" y="0"/>
            <a:ext cx="9144000" cy="995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한컴 윤고딕 25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26">
            <a:extLst>
              <a:ext uri="{FF2B5EF4-FFF2-40B4-BE49-F238E27FC236}">
                <a16:creationId xmlns:a16="http://schemas.microsoft.com/office/drawing/2014/main" id="{9D4BDD1F-4BBE-BA80-D552-9861B33CA270}"/>
              </a:ext>
            </a:extLst>
          </p:cNvPr>
          <p:cNvSpPr/>
          <p:nvPr/>
        </p:nvSpPr>
        <p:spPr>
          <a:xfrm>
            <a:off x="0" y="121920"/>
            <a:ext cx="9143999" cy="751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3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  <a:endParaRPr lang="en-US" sz="33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0C6957-5309-5345-5D53-6B8279323543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7DF0054A-7D2A-3386-43D9-E0E4A5178985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DE75C-C6BD-15D9-50F4-1AD2D91D812A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슬라이드 번호 개체 틀 11">
            <a:extLst>
              <a:ext uri="{FF2B5EF4-FFF2-40B4-BE49-F238E27FC236}">
                <a16:creationId xmlns:a16="http://schemas.microsoft.com/office/drawing/2014/main" id="{FD219865-2054-DB24-8C0C-BEFF7348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pPr/>
              <a:t>8</a:t>
            </a:fld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288823-7D8A-3C3F-508B-66B0155A8074}"/>
              </a:ext>
            </a:extLst>
          </p:cNvPr>
          <p:cNvSpPr/>
          <p:nvPr/>
        </p:nvSpPr>
        <p:spPr>
          <a:xfrm>
            <a:off x="73143" y="6485533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Hanyang University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B17CB7-E185-FC24-C7ED-F273B3F0E27E}"/>
              </a:ext>
            </a:extLst>
          </p:cNvPr>
          <p:cNvGrpSpPr/>
          <p:nvPr/>
        </p:nvGrpSpPr>
        <p:grpSpPr>
          <a:xfrm>
            <a:off x="1233778" y="1194792"/>
            <a:ext cx="2182008" cy="2577696"/>
            <a:chOff x="1251822" y="1484811"/>
            <a:chExt cx="2182008" cy="257769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B07F38-F975-23E2-B0E9-E407A0FADC5A}"/>
                </a:ext>
              </a:extLst>
            </p:cNvPr>
            <p:cNvCxnSpPr>
              <a:cxnSpLocks/>
            </p:cNvCxnSpPr>
            <p:nvPr/>
          </p:nvCxnSpPr>
          <p:spPr>
            <a:xfrm>
              <a:off x="2239121" y="1947862"/>
              <a:ext cx="0" cy="2707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D7D6CBD-1A02-AEFD-8182-ADBFF352EC7B}"/>
                </a:ext>
              </a:extLst>
            </p:cNvPr>
            <p:cNvSpPr/>
            <p:nvPr/>
          </p:nvSpPr>
          <p:spPr>
            <a:xfrm>
              <a:off x="1450848" y="3576370"/>
              <a:ext cx="1483333" cy="48613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Finding main features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D519534-CDDA-08C9-E281-EF9950F7F8A2}"/>
                </a:ext>
              </a:extLst>
            </p:cNvPr>
            <p:cNvSpPr/>
            <p:nvPr/>
          </p:nvSpPr>
          <p:spPr>
            <a:xfrm>
              <a:off x="1450848" y="2223893"/>
              <a:ext cx="1483332" cy="48613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Smoothing 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D2B06E0-DB82-E7B9-6796-707C73BE0421}"/>
                </a:ext>
              </a:extLst>
            </p:cNvPr>
            <p:cNvSpPr/>
            <p:nvPr/>
          </p:nvSpPr>
          <p:spPr>
            <a:xfrm>
              <a:off x="1251822" y="1484811"/>
              <a:ext cx="2182008" cy="47471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2B9F681-4ACA-D2C7-4668-CB4A8715089E}"/>
                </a:ext>
              </a:extLst>
            </p:cNvPr>
            <p:cNvSpPr/>
            <p:nvPr/>
          </p:nvSpPr>
          <p:spPr>
            <a:xfrm>
              <a:off x="1450847" y="2921883"/>
              <a:ext cx="1483333" cy="48613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659AB4-46D3-91DA-AC26-144C46E30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9121" y="2735531"/>
              <a:ext cx="0" cy="1828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52EDF6-EB91-4CDA-29FF-3FDA13AB4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9121" y="3408020"/>
              <a:ext cx="0" cy="1828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45A3D9-E979-D616-EBF9-7EAFE29E209B}"/>
              </a:ext>
            </a:extLst>
          </p:cNvPr>
          <p:cNvGrpSpPr/>
          <p:nvPr/>
        </p:nvGrpSpPr>
        <p:grpSpPr>
          <a:xfrm>
            <a:off x="49748" y="1205778"/>
            <a:ext cx="1178679" cy="486137"/>
            <a:chOff x="73143" y="1508081"/>
            <a:chExt cx="1178679" cy="48613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0A3BAAF-B47A-B0FE-5608-952FE36D6A31}"/>
                </a:ext>
              </a:extLst>
            </p:cNvPr>
            <p:cNvSpPr/>
            <p:nvPr/>
          </p:nvSpPr>
          <p:spPr>
            <a:xfrm>
              <a:off x="73143" y="1508081"/>
              <a:ext cx="978061" cy="48613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CDD901D-FD65-FC64-4DB8-5A8CB0443A79}"/>
                </a:ext>
              </a:extLst>
            </p:cNvPr>
            <p:cNvCxnSpPr>
              <a:cxnSpLocks/>
            </p:cNvCxnSpPr>
            <p:nvPr/>
          </p:nvCxnSpPr>
          <p:spPr>
            <a:xfrm>
              <a:off x="1051204" y="1722169"/>
              <a:ext cx="20061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BAFF35-E42F-F762-B7B0-1F60DF11D10D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3415786" y="1438459"/>
            <a:ext cx="1557295" cy="103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D4F0BE8-03E1-2516-8EB5-D37CB1722758}"/>
              </a:ext>
            </a:extLst>
          </p:cNvPr>
          <p:cNvGrpSpPr/>
          <p:nvPr/>
        </p:nvGrpSpPr>
        <p:grpSpPr>
          <a:xfrm>
            <a:off x="3634448" y="1997503"/>
            <a:ext cx="5136265" cy="4367938"/>
            <a:chOff x="3634448" y="1467878"/>
            <a:chExt cx="5136265" cy="436793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7E07D47-1F0B-2A5E-682F-1D5E0E628001}"/>
                </a:ext>
              </a:extLst>
            </p:cNvPr>
            <p:cNvSpPr/>
            <p:nvPr/>
          </p:nvSpPr>
          <p:spPr>
            <a:xfrm>
              <a:off x="5827400" y="5349679"/>
              <a:ext cx="978061" cy="48613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BFA73CF-BB54-7718-22F4-0AB962770040}"/>
                </a:ext>
              </a:extLst>
            </p:cNvPr>
            <p:cNvSpPr/>
            <p:nvPr/>
          </p:nvSpPr>
          <p:spPr>
            <a:xfrm>
              <a:off x="3634448" y="1467878"/>
              <a:ext cx="2378597" cy="4861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185D0F-4701-47D2-8D9B-B357F6208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625" y="1974255"/>
              <a:ext cx="0" cy="2743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88FB868-C086-76B7-2503-C07B208B2E5D}"/>
                </a:ext>
              </a:extLst>
            </p:cNvPr>
            <p:cNvSpPr/>
            <p:nvPr/>
          </p:nvSpPr>
          <p:spPr>
            <a:xfrm>
              <a:off x="6392116" y="1468089"/>
              <a:ext cx="2378597" cy="48613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5F8F46E-9B50-5BAD-C8FC-3CA355C3D5F1}"/>
                </a:ext>
              </a:extLst>
            </p:cNvPr>
            <p:cNvSpPr/>
            <p:nvPr/>
          </p:nvSpPr>
          <p:spPr>
            <a:xfrm>
              <a:off x="4106461" y="3585196"/>
              <a:ext cx="1483334" cy="4861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4BF24FD-F811-F5E2-6F99-34B4678881AC}"/>
                </a:ext>
              </a:extLst>
            </p:cNvPr>
            <p:cNvSpPr/>
            <p:nvPr/>
          </p:nvSpPr>
          <p:spPr>
            <a:xfrm>
              <a:off x="4107403" y="2240550"/>
              <a:ext cx="1540443" cy="4861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Splitting Data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306D429-C8DD-D5EB-3AC6-D5BAC620883A}"/>
                </a:ext>
              </a:extLst>
            </p:cNvPr>
            <p:cNvSpPr/>
            <p:nvPr/>
          </p:nvSpPr>
          <p:spPr>
            <a:xfrm>
              <a:off x="4107403" y="2916943"/>
              <a:ext cx="1483333" cy="4861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7AC8713-A86F-B07E-BFB0-EC688F815330}"/>
                </a:ext>
              </a:extLst>
            </p:cNvPr>
            <p:cNvSpPr/>
            <p:nvPr/>
          </p:nvSpPr>
          <p:spPr>
            <a:xfrm>
              <a:off x="6904877" y="3533977"/>
              <a:ext cx="1540443" cy="4861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6AFAF07-257A-7E10-0FBE-153D9B551B75}"/>
                </a:ext>
              </a:extLst>
            </p:cNvPr>
            <p:cNvSpPr/>
            <p:nvPr/>
          </p:nvSpPr>
          <p:spPr>
            <a:xfrm>
              <a:off x="6904878" y="2203605"/>
              <a:ext cx="1540443" cy="48613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Splitting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375385D-CE1D-115F-CA95-3D08DD925243}"/>
                </a:ext>
              </a:extLst>
            </p:cNvPr>
            <p:cNvSpPr/>
            <p:nvPr/>
          </p:nvSpPr>
          <p:spPr>
            <a:xfrm>
              <a:off x="6904878" y="2868347"/>
              <a:ext cx="1540443" cy="48613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Training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D2DF33A-C755-A092-4B63-915CC47F73BD}"/>
                </a:ext>
              </a:extLst>
            </p:cNvPr>
            <p:cNvCxnSpPr>
              <a:cxnSpLocks/>
            </p:cNvCxnSpPr>
            <p:nvPr/>
          </p:nvCxnSpPr>
          <p:spPr>
            <a:xfrm>
              <a:off x="6329680" y="4357868"/>
              <a:ext cx="0" cy="3095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5BA021-4AD2-D5D5-A06E-7EE8DF70F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6858" y="4077120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B4B70CA-A279-D6F3-953A-77555DD42272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7675099" y="4020115"/>
              <a:ext cx="0" cy="3377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976761E-4DFB-3671-CEB9-3D66FCDF511C}"/>
                </a:ext>
              </a:extLst>
            </p:cNvPr>
            <p:cNvCxnSpPr>
              <a:cxnSpLocks/>
            </p:cNvCxnSpPr>
            <p:nvPr/>
          </p:nvCxnSpPr>
          <p:spPr>
            <a:xfrm>
              <a:off x="4825284" y="4352081"/>
              <a:ext cx="284981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7B81657-0D65-7DC9-5718-AC4CF9BAA772}"/>
                </a:ext>
              </a:extLst>
            </p:cNvPr>
            <p:cNvSpPr/>
            <p:nvPr/>
          </p:nvSpPr>
          <p:spPr>
            <a:xfrm>
              <a:off x="5443916" y="4673194"/>
              <a:ext cx="1771526" cy="48613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Validation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7E94B28-8F2A-81AE-D6E8-F6B8C8AA8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624" y="2735531"/>
              <a:ext cx="0" cy="1828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31BC2F4-AEA6-5572-87FF-0B831DD964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624" y="3402316"/>
              <a:ext cx="0" cy="1828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8442DFB-E8BD-0069-D3A1-9CB14B3A1373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6316431" y="5159332"/>
              <a:ext cx="0" cy="20220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FD334DC-902D-E2F4-D730-1AEEFBC4BF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6546" y="1945350"/>
              <a:ext cx="0" cy="2743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A49CCAD-0CD5-2198-772F-7A3112E38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6545" y="2681357"/>
              <a:ext cx="0" cy="1828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45B18F5-ADAB-C334-DA84-50CD7EBBF6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6545" y="3348142"/>
              <a:ext cx="0" cy="1828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447B896-8C10-8DA2-5E1F-053D1C8878CA}"/>
              </a:ext>
            </a:extLst>
          </p:cNvPr>
          <p:cNvSpPr/>
          <p:nvPr/>
        </p:nvSpPr>
        <p:spPr>
          <a:xfrm>
            <a:off x="4973081" y="1201101"/>
            <a:ext cx="2378595" cy="474716"/>
          </a:xfrm>
          <a:prstGeom prst="roundRect">
            <a:avLst/>
          </a:prstGeom>
          <a:gradFill>
            <a:gsLst>
              <a:gs pos="48000">
                <a:schemeClr val="accent2">
                  <a:lumMod val="40000"/>
                  <a:lumOff val="60000"/>
                </a:schemeClr>
              </a:gs>
              <a:gs pos="62000">
                <a:schemeClr val="accent1">
                  <a:lumMod val="40000"/>
                  <a:lumOff val="6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DA76284-B3B8-530F-0C0C-9419655358BE}"/>
              </a:ext>
            </a:extLst>
          </p:cNvPr>
          <p:cNvCxnSpPr>
            <a:cxnSpLocks/>
            <a:stCxn id="72" idx="2"/>
            <a:endCxn id="11" idx="0"/>
          </p:cNvCxnSpPr>
          <p:nvPr/>
        </p:nvCxnSpPr>
        <p:spPr>
          <a:xfrm flipH="1">
            <a:off x="4823747" y="1675817"/>
            <a:ext cx="1338632" cy="32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4B4D72-5206-A5E8-4AE2-EDAB36BC7F4E}"/>
              </a:ext>
            </a:extLst>
          </p:cNvPr>
          <p:cNvCxnSpPr>
            <a:cxnSpLocks/>
            <a:stCxn id="72" idx="2"/>
            <a:endCxn id="25" idx="0"/>
          </p:cNvCxnSpPr>
          <p:nvPr/>
        </p:nvCxnSpPr>
        <p:spPr>
          <a:xfrm>
            <a:off x="6162379" y="1675817"/>
            <a:ext cx="1419036" cy="32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chine Learning for Business | Clariba.com">
            <a:extLst>
              <a:ext uri="{FF2B5EF4-FFF2-40B4-BE49-F238E27FC236}">
                <a16:creationId xmlns:a16="http://schemas.microsoft.com/office/drawing/2014/main" id="{88BFB628-9C43-0B23-9B7A-354C48A51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9" r="8228"/>
          <a:stretch/>
        </p:blipFill>
        <p:spPr bwMode="auto">
          <a:xfrm>
            <a:off x="250332" y="4100483"/>
            <a:ext cx="3413247" cy="221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36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E5DA8-E631-3AAA-636F-3ACB14DA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5">
            <a:extLst>
              <a:ext uri="{FF2B5EF4-FFF2-40B4-BE49-F238E27FC236}">
                <a16:creationId xmlns:a16="http://schemas.microsoft.com/office/drawing/2014/main" id="{DB6C014A-9E26-C9B5-90A5-0835D330F336}"/>
              </a:ext>
            </a:extLst>
          </p:cNvPr>
          <p:cNvSpPr/>
          <p:nvPr/>
        </p:nvSpPr>
        <p:spPr>
          <a:xfrm>
            <a:off x="0" y="0"/>
            <a:ext cx="9144000" cy="9956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한컴 윤고딕 25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26">
            <a:extLst>
              <a:ext uri="{FF2B5EF4-FFF2-40B4-BE49-F238E27FC236}">
                <a16:creationId xmlns:a16="http://schemas.microsoft.com/office/drawing/2014/main" id="{3D639B1F-809B-EE8D-663F-093593D2909E}"/>
              </a:ext>
            </a:extLst>
          </p:cNvPr>
          <p:cNvSpPr/>
          <p:nvPr/>
        </p:nvSpPr>
        <p:spPr>
          <a:xfrm>
            <a:off x="0" y="121920"/>
            <a:ext cx="9143999" cy="751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fontAlgn="base" latinLnBrk="1">
              <a:lnSpc>
                <a:spcPct val="13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Preprocessing</a:t>
            </a:r>
            <a:endParaRPr lang="en-US" sz="335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328D00-41B6-651D-3C19-02EC93A02483}"/>
              </a:ext>
            </a:extLst>
          </p:cNvPr>
          <p:cNvGrpSpPr/>
          <p:nvPr/>
        </p:nvGrpSpPr>
        <p:grpSpPr>
          <a:xfrm>
            <a:off x="-26640" y="6489581"/>
            <a:ext cx="9170640" cy="372862"/>
            <a:chOff x="-26640" y="6489581"/>
            <a:chExt cx="9170640" cy="372862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E1B4C471-2148-E73B-E7B4-352E8A533A3C}"/>
                </a:ext>
              </a:extLst>
            </p:cNvPr>
            <p:cNvSpPr/>
            <p:nvPr/>
          </p:nvSpPr>
          <p:spPr>
            <a:xfrm>
              <a:off x="0" y="6489581"/>
              <a:ext cx="9144000" cy="3728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FAD18-9480-8B2C-9BD2-5D159028B1EF}"/>
                </a:ext>
              </a:extLst>
            </p:cNvPr>
            <p:cNvSpPr txBox="1"/>
            <p:nvPr/>
          </p:nvSpPr>
          <p:spPr>
            <a:xfrm>
              <a:off x="-26640" y="6516311"/>
              <a:ext cx="6356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" name="슬라이드 번호 개체 틀 11">
            <a:extLst>
              <a:ext uri="{FF2B5EF4-FFF2-40B4-BE49-F238E27FC236}">
                <a16:creationId xmlns:a16="http://schemas.microsoft.com/office/drawing/2014/main" id="{B3403CBA-454C-6E2C-8201-42E07C9A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3449"/>
            <a:ext cx="2057400" cy="365125"/>
          </a:xfrm>
        </p:spPr>
        <p:txBody>
          <a:bodyPr/>
          <a:lstStyle/>
          <a:p>
            <a:fld id="{5D6776D7-1B54-4523-B7AF-2AAC513720B0}" type="slidenum">
              <a:rPr lang="en-US" sz="2000" b="1" smtClean="0">
                <a:solidFill>
                  <a:schemeClr val="bg1"/>
                </a:solidFill>
                <a:ea typeface="HY견고딕" panose="02030600000101010101" pitchFamily="18" charset="-127"/>
              </a:rPr>
              <a:pPr/>
              <a:t>9</a:t>
            </a:fld>
            <a:endParaRPr lang="en-US" sz="20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5E0C4-62E2-4836-3A22-ECFBC0B0CBD1}"/>
              </a:ext>
            </a:extLst>
          </p:cNvPr>
          <p:cNvSpPr/>
          <p:nvPr/>
        </p:nvSpPr>
        <p:spPr>
          <a:xfrm>
            <a:off x="137937" y="6485533"/>
            <a:ext cx="203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Hanyang 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72A42-5C29-5552-7B2A-CD503A1FD8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51" y="1022410"/>
            <a:ext cx="4306741" cy="2618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23E4BD-8235-9D45-50B6-393763711F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2592" y="3640519"/>
            <a:ext cx="4226327" cy="2618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C85744-15FE-BBD3-F75D-95226E91F5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06" y="3640519"/>
            <a:ext cx="4306742" cy="2625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919B51-8EF4-EAF7-83F1-EFBDB88B6F6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5190" y="999890"/>
            <a:ext cx="4046919" cy="26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4315</TotalTime>
  <Words>642</Words>
  <Application>Microsoft Office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HY견고딕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 Abbas</dc:creator>
  <cp:lastModifiedBy>ZAIN UL ABDIN</cp:lastModifiedBy>
  <cp:revision>149</cp:revision>
  <dcterms:created xsi:type="dcterms:W3CDTF">2023-06-08T06:30:18Z</dcterms:created>
  <dcterms:modified xsi:type="dcterms:W3CDTF">2024-02-23T01:17:47Z</dcterms:modified>
</cp:coreProperties>
</file>