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9"/>
  </p:notesMasterIdLst>
  <p:sldIdLst>
    <p:sldId id="256" r:id="rId3"/>
    <p:sldId id="258" r:id="rId4"/>
    <p:sldId id="259" r:id="rId5"/>
    <p:sldId id="260" r:id="rId6"/>
    <p:sldId id="261" r:id="rId7"/>
    <p:sldId id="262" r:id="rId8"/>
    <p:sldId id="257" r:id="rId9"/>
    <p:sldId id="263" r:id="rId10"/>
    <p:sldId id="264" r:id="rId11"/>
    <p:sldId id="265" r:id="rId12"/>
    <p:sldId id="269" r:id="rId13"/>
    <p:sldId id="270" r:id="rId14"/>
    <p:sldId id="271" r:id="rId15"/>
    <p:sldId id="266" r:id="rId16"/>
    <p:sldId id="267" r:id="rId17"/>
    <p:sldId id="268"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M Sans" panose="020B0604020202020204" charset="0"/>
      <p:regular r:id="rId24"/>
      <p:bold r:id="rId25"/>
      <p:italic r:id="rId26"/>
      <p:boldItalic r:id="rId27"/>
    </p:embeddedFont>
    <p:embeddedFont>
      <p:font typeface="DM Sans Medium" panose="020B0604020202020204" charset="0"/>
      <p:regular r:id="rId28"/>
      <p:bold r:id="rId29"/>
      <p:italic r:id="rId30"/>
      <p:boldItalic r:id="rId31"/>
    </p:embeddedFont>
    <p:embeddedFont>
      <p:font typeface="Merriweather"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897d97680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897d97680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85ca91903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85ca91903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85ca91903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85ca91903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897d976805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897d976805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897d976805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897d976805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897d976805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897d976805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897d976805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897d976805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897d976805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897d976805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897d976805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897d976805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897d976805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897d976805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897d976805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897d976805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897d976805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897d976805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897d976805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897d976805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blank">
  <p:cSld name="CUSTOM">
    <p:spTree>
      <p:nvGrpSpPr>
        <p:cNvPr id="1" name="Shape 254"/>
        <p:cNvGrpSpPr/>
        <p:nvPr/>
      </p:nvGrpSpPr>
      <p:grpSpPr>
        <a:xfrm>
          <a:off x="0" y="0"/>
          <a:ext cx="0" cy="0"/>
          <a:chOff x="0" y="0"/>
          <a:chExt cx="0" cy="0"/>
        </a:xfrm>
      </p:grpSpPr>
      <p:sp>
        <p:nvSpPr>
          <p:cNvPr id="255" name="Google Shape;25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6" name="Google Shape;256;p43"/>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57" name="Google Shape;257;p43"/>
          <p:cNvSpPr txBox="1">
            <a:spLocks noGrp="1"/>
          </p:cNvSpPr>
          <p:nvPr>
            <p:ph type="body" idx="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196950" y="223825"/>
            <a:ext cx="8011800" cy="1947300"/>
          </a:xfrm>
          <a:prstGeom prst="rect">
            <a:avLst/>
          </a:prstGeom>
        </p:spPr>
        <p:txBody>
          <a:bodyPr spcFirstLastPara="1" wrap="square" lIns="91425" tIns="91425" rIns="91425" bIns="91425" anchor="t" anchorCtr="0">
            <a:noAutofit/>
          </a:bodyPr>
          <a:lstStyle/>
          <a:p>
            <a:pPr marL="0" marR="363220" lvl="0" indent="0" algn="l" rtl="0">
              <a:lnSpc>
                <a:spcPct val="107916"/>
              </a:lnSpc>
              <a:spcBef>
                <a:spcPts val="0"/>
              </a:spcBef>
              <a:spcAft>
                <a:spcPts val="0"/>
              </a:spcAft>
              <a:buClr>
                <a:schemeClr val="hlink"/>
              </a:buClr>
              <a:buSzPts val="1100"/>
              <a:buFont typeface="Arial"/>
              <a:buNone/>
            </a:pPr>
            <a:r>
              <a:rPr lang="en" sz="3800" i="1" u="sng">
                <a:solidFill>
                  <a:schemeClr val="accent3"/>
                </a:solidFill>
                <a:latin typeface="DM Sans"/>
                <a:ea typeface="DM Sans"/>
                <a:cs typeface="DM Sans"/>
                <a:sym typeface="DM Sans"/>
              </a:rPr>
              <a:t>Title:</a:t>
            </a:r>
            <a:endParaRPr sz="3800" u="sng">
              <a:solidFill>
                <a:schemeClr val="accent3"/>
              </a:solidFill>
              <a:latin typeface="DM Sans"/>
              <a:ea typeface="DM Sans"/>
              <a:cs typeface="DM Sans"/>
              <a:sym typeface="DM Sans"/>
            </a:endParaRPr>
          </a:p>
          <a:p>
            <a:pPr marL="0" marR="363220" lvl="0" indent="0" algn="l" rtl="0">
              <a:lnSpc>
                <a:spcPct val="107916"/>
              </a:lnSpc>
              <a:spcBef>
                <a:spcPts val="0"/>
              </a:spcBef>
              <a:spcAft>
                <a:spcPts val="0"/>
              </a:spcAft>
              <a:buClr>
                <a:schemeClr val="hlink"/>
              </a:buClr>
              <a:buSzPts val="1100"/>
              <a:buFont typeface="Arial"/>
              <a:buNone/>
            </a:pPr>
            <a:r>
              <a:rPr lang="en" sz="3800">
                <a:solidFill>
                  <a:schemeClr val="accent3"/>
                </a:solidFill>
                <a:latin typeface="DM Sans"/>
                <a:ea typeface="DM Sans"/>
                <a:cs typeface="DM Sans"/>
                <a:sym typeface="DM Sans"/>
              </a:rPr>
              <a:t>           </a:t>
            </a:r>
            <a:r>
              <a:rPr lang="en" sz="3800" i="1" u="sng">
                <a:solidFill>
                  <a:schemeClr val="accent3"/>
                </a:solidFill>
                <a:latin typeface="DM Sans"/>
                <a:ea typeface="DM Sans"/>
                <a:cs typeface="DM Sans"/>
                <a:sym typeface="DM Sans"/>
              </a:rPr>
              <a:t>Bank Transaction Fraud                                       Detection</a:t>
            </a:r>
            <a:r>
              <a:rPr lang="en" sz="4000" u="sng">
                <a:solidFill>
                  <a:schemeClr val="accent3"/>
                </a:solidFill>
                <a:latin typeface="DM Sans"/>
                <a:ea typeface="DM Sans"/>
                <a:cs typeface="DM Sans"/>
                <a:sym typeface="DM Sans"/>
              </a:rPr>
              <a:t> </a:t>
            </a:r>
            <a:endParaRPr u="sng">
              <a:solidFill>
                <a:schemeClr val="accent3"/>
              </a:solidFill>
              <a:latin typeface="DM Sans"/>
              <a:ea typeface="DM Sans"/>
              <a:cs typeface="DM Sans"/>
              <a:sym typeface="DM Sans"/>
            </a:endParaRPr>
          </a:p>
        </p:txBody>
      </p:sp>
      <p:sp>
        <p:nvSpPr>
          <p:cNvPr id="263" name="Google Shape;263;p44"/>
          <p:cNvSpPr txBox="1">
            <a:spLocks noGrp="1"/>
          </p:cNvSpPr>
          <p:nvPr>
            <p:ph type="subTitle" idx="2"/>
          </p:nvPr>
        </p:nvSpPr>
        <p:spPr>
          <a:xfrm>
            <a:off x="197375" y="2571750"/>
            <a:ext cx="4028400" cy="2375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hlink"/>
              </a:buClr>
              <a:buSzPts val="1100"/>
              <a:buFont typeface="Arial"/>
              <a:buNone/>
            </a:pPr>
            <a:r>
              <a:rPr lang="en" sz="1400" b="1" u="sng" dirty="0">
                <a:solidFill>
                  <a:schemeClr val="accent3"/>
                </a:solidFill>
                <a:latin typeface="Arial"/>
                <a:ea typeface="Arial"/>
                <a:cs typeface="Arial"/>
                <a:sym typeface="Arial"/>
              </a:rPr>
              <a:t>Submitted By :</a:t>
            </a:r>
            <a:endParaRPr sz="1400" b="1" u="sng" dirty="0">
              <a:solidFill>
                <a:schemeClr val="accent3"/>
              </a:solidFill>
              <a:latin typeface="Arial"/>
              <a:ea typeface="Arial"/>
              <a:cs typeface="Arial"/>
              <a:sym typeface="Arial"/>
            </a:endParaRPr>
          </a:p>
          <a:p>
            <a:pPr marL="342900" lvl="0" indent="-342900" algn="l" rtl="0">
              <a:spcBef>
                <a:spcPts val="600"/>
              </a:spcBef>
              <a:spcAft>
                <a:spcPts val="0"/>
              </a:spcAft>
              <a:buClr>
                <a:schemeClr val="hlink"/>
              </a:buClr>
              <a:buSzPts val="1100"/>
              <a:buFont typeface="+mj-lt"/>
              <a:buAutoNum type="arabicPeriod"/>
            </a:pPr>
            <a:r>
              <a:rPr lang="en" sz="1400" dirty="0">
                <a:solidFill>
                  <a:schemeClr val="accent3"/>
                </a:solidFill>
                <a:latin typeface="Arial"/>
                <a:ea typeface="Arial"/>
                <a:cs typeface="Arial"/>
                <a:sym typeface="Arial"/>
              </a:rPr>
              <a:t>Sajrudin Aalam</a:t>
            </a:r>
          </a:p>
          <a:p>
            <a:pPr marL="342900" lvl="0" indent="-342900" algn="l" rtl="0">
              <a:spcBef>
                <a:spcPts val="600"/>
              </a:spcBef>
              <a:spcAft>
                <a:spcPts val="0"/>
              </a:spcAft>
              <a:buClr>
                <a:schemeClr val="hlink"/>
              </a:buClr>
              <a:buSzPts val="1100"/>
              <a:buFont typeface="+mj-lt"/>
              <a:buAutoNum type="arabicPeriod"/>
            </a:pPr>
            <a:r>
              <a:rPr lang="en" sz="1400" dirty="0">
                <a:solidFill>
                  <a:schemeClr val="accent3"/>
                </a:solidFill>
                <a:latin typeface="Arial"/>
                <a:ea typeface="Arial"/>
                <a:cs typeface="Arial"/>
                <a:sym typeface="Arial"/>
              </a:rPr>
              <a:t>Riya Rawat</a:t>
            </a:r>
          </a:p>
          <a:p>
            <a:pPr marL="342900" lvl="0" indent="-342900" algn="l" rtl="0">
              <a:spcBef>
                <a:spcPts val="600"/>
              </a:spcBef>
              <a:spcAft>
                <a:spcPts val="0"/>
              </a:spcAft>
              <a:buClr>
                <a:schemeClr val="hlink"/>
              </a:buClr>
              <a:buSzPts val="1100"/>
              <a:buFont typeface="+mj-lt"/>
              <a:buAutoNum type="arabicPeriod"/>
            </a:pPr>
            <a:r>
              <a:rPr lang="en" sz="1400" dirty="0">
                <a:solidFill>
                  <a:schemeClr val="accent3"/>
                </a:solidFill>
                <a:latin typeface="Arial"/>
                <a:ea typeface="Arial"/>
                <a:cs typeface="Arial"/>
                <a:sym typeface="Arial"/>
              </a:rPr>
              <a:t>Rekha Kumari Bheel</a:t>
            </a:r>
          </a:p>
          <a:p>
            <a:pPr marL="342900" lvl="0" indent="-342900" algn="l" rtl="0">
              <a:spcBef>
                <a:spcPts val="600"/>
              </a:spcBef>
              <a:spcAft>
                <a:spcPts val="0"/>
              </a:spcAft>
              <a:buClr>
                <a:schemeClr val="hlink"/>
              </a:buClr>
              <a:buSzPts val="1100"/>
              <a:buFont typeface="+mj-lt"/>
              <a:buAutoNum type="arabicPeriod"/>
            </a:pPr>
            <a:r>
              <a:rPr lang="en" sz="1400" dirty="0">
                <a:solidFill>
                  <a:schemeClr val="accent3"/>
                </a:solidFill>
                <a:latin typeface="Arial"/>
                <a:ea typeface="Arial"/>
                <a:cs typeface="Arial"/>
                <a:sym typeface="Arial"/>
              </a:rPr>
              <a:t>Payal Dhokane</a:t>
            </a:r>
            <a:endParaRPr sz="1400" dirty="0">
              <a:solidFill>
                <a:schemeClr val="accent3"/>
              </a:solidFill>
              <a:latin typeface="Arial"/>
              <a:ea typeface="Arial"/>
              <a:cs typeface="Arial"/>
              <a:sym typeface="Arial"/>
            </a:endParaRPr>
          </a:p>
          <a:p>
            <a:pPr marL="0" lvl="0" indent="-6350" algn="l" rtl="0">
              <a:lnSpc>
                <a:spcPct val="107916"/>
              </a:lnSpc>
              <a:spcBef>
                <a:spcPts val="0"/>
              </a:spcBef>
              <a:spcAft>
                <a:spcPts val="0"/>
              </a:spcAft>
              <a:buClr>
                <a:schemeClr val="hlink"/>
              </a:buClr>
              <a:buSzPts val="1100"/>
              <a:buFont typeface="Arial"/>
              <a:buNone/>
            </a:pPr>
            <a:r>
              <a:rPr lang="en" sz="1400" b="1" dirty="0">
                <a:solidFill>
                  <a:srgbClr val="FFFFFF"/>
                </a:solidFill>
                <a:latin typeface="DM Sans"/>
                <a:ea typeface="DM Sans"/>
                <a:cs typeface="DM Sans"/>
                <a:sym typeface="DM Sans"/>
              </a:rPr>
              <a:t>Organization : Global Next Consulting</a:t>
            </a:r>
          </a:p>
          <a:p>
            <a:pPr marL="0" lvl="0" indent="-6350" algn="l" rtl="0">
              <a:lnSpc>
                <a:spcPct val="107916"/>
              </a:lnSpc>
              <a:spcBef>
                <a:spcPts val="0"/>
              </a:spcBef>
              <a:spcAft>
                <a:spcPts val="0"/>
              </a:spcAft>
              <a:buClr>
                <a:schemeClr val="hlink"/>
              </a:buClr>
              <a:buSzPts val="1100"/>
              <a:buFont typeface="Arial"/>
              <a:buNone/>
            </a:pPr>
            <a:r>
              <a:rPr lang="en" sz="1400" b="1" dirty="0">
                <a:solidFill>
                  <a:srgbClr val="FFFFFF"/>
                </a:solidFill>
                <a:latin typeface="DM Sans"/>
                <a:ea typeface="DM Sans"/>
                <a:cs typeface="DM Sans"/>
                <a:sym typeface="DM Sans"/>
              </a:rPr>
              <a:t> India Private Limited</a:t>
            </a:r>
            <a:endParaRPr sz="1400" b="1" dirty="0">
              <a:solidFill>
                <a:srgbClr val="FFFFFF"/>
              </a:solidFill>
            </a:endParaRPr>
          </a:p>
        </p:txBody>
      </p:sp>
      <p:pic>
        <p:nvPicPr>
          <p:cNvPr id="6" name="Picture Placeholder 5" descr="fraud.jpg"/>
          <p:cNvPicPr>
            <a:picLocks noGrp="1" noChangeAspect="1"/>
          </p:cNvPicPr>
          <p:nvPr>
            <p:ph type="pic" idx="3"/>
          </p:nvPr>
        </p:nvPicPr>
        <p:blipFill>
          <a:blip r:embed="rId3"/>
          <a:srcRect l="9112" r="9112"/>
          <a:stretch>
            <a:fillRect/>
          </a:stretch>
        </p:blipFill>
        <p:spPr>
          <a:xfrm>
            <a:off x="3973286" y="1855175"/>
            <a:ext cx="5170714" cy="309167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3"/>
          <p:cNvSpPr txBox="1">
            <a:spLocks noGrp="1"/>
          </p:cNvSpPr>
          <p:nvPr>
            <p:ph type="title"/>
          </p:nvPr>
        </p:nvSpPr>
        <p:spPr>
          <a:xfrm>
            <a:off x="419875" y="196450"/>
            <a:ext cx="7328100" cy="115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150" b="0" u="sng"/>
              <a:t>Deep Learning Model</a:t>
            </a:r>
            <a:endParaRPr sz="4150" b="0" u="sng"/>
          </a:p>
        </p:txBody>
      </p:sp>
      <p:sp>
        <p:nvSpPr>
          <p:cNvPr id="336" name="Google Shape;336;p53"/>
          <p:cNvSpPr txBox="1">
            <a:spLocks noGrp="1"/>
          </p:cNvSpPr>
          <p:nvPr>
            <p:ph type="body" idx="1"/>
          </p:nvPr>
        </p:nvSpPr>
        <p:spPr>
          <a:xfrm>
            <a:off x="197375" y="1662150"/>
            <a:ext cx="8139600" cy="306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900">
                <a:solidFill>
                  <a:schemeClr val="hlink"/>
                </a:solidFill>
                <a:latin typeface="Arial"/>
                <a:ea typeface="Arial"/>
                <a:cs typeface="Arial"/>
                <a:sym typeface="Arial"/>
              </a:rPr>
              <a:t>A </a:t>
            </a:r>
            <a:r>
              <a:rPr lang="en" sz="1900" b="1">
                <a:solidFill>
                  <a:schemeClr val="hlink"/>
                </a:solidFill>
                <a:latin typeface="Arial"/>
                <a:ea typeface="Arial"/>
                <a:cs typeface="Arial"/>
                <a:sym typeface="Arial"/>
              </a:rPr>
              <a:t>feedforward neural network</a:t>
            </a:r>
            <a:r>
              <a:rPr lang="en" sz="1900">
                <a:solidFill>
                  <a:schemeClr val="hlink"/>
                </a:solidFill>
                <a:latin typeface="Arial"/>
                <a:ea typeface="Arial"/>
                <a:cs typeface="Arial"/>
                <a:sym typeface="Arial"/>
              </a:rPr>
              <a:t> is built using Keras, consisting of three dense layers with dropout regularization to prevent overfitting. The model is trained using </a:t>
            </a:r>
            <a:r>
              <a:rPr lang="en" sz="1900" b="1">
                <a:solidFill>
                  <a:schemeClr val="hlink"/>
                </a:solidFill>
                <a:latin typeface="Arial"/>
                <a:ea typeface="Arial"/>
                <a:cs typeface="Arial"/>
                <a:sym typeface="Arial"/>
              </a:rPr>
              <a:t>Focal Loss</a:t>
            </a:r>
            <a:r>
              <a:rPr lang="en" sz="1900">
                <a:solidFill>
                  <a:schemeClr val="hlink"/>
                </a:solidFill>
                <a:latin typeface="Arial"/>
                <a:ea typeface="Arial"/>
                <a:cs typeface="Arial"/>
                <a:sym typeface="Arial"/>
              </a:rPr>
              <a:t>, which enhances the system’s ability to learn from the minority fraud class.</a:t>
            </a:r>
            <a:endParaRPr sz="1900">
              <a:solidFill>
                <a:schemeClr val="hlink"/>
              </a:solidFill>
              <a:latin typeface="Arial"/>
              <a:ea typeface="Arial"/>
              <a:cs typeface="Arial"/>
              <a:sym typeface="Arial"/>
            </a:endParaRPr>
          </a:p>
          <a:p>
            <a:pPr marL="0" lvl="0" indent="0" algn="l" rtl="0">
              <a:spcBef>
                <a:spcPts val="1200"/>
              </a:spcBef>
              <a:spcAft>
                <a:spcPts val="1200"/>
              </a:spcAft>
              <a:buNone/>
            </a:pPr>
            <a:r>
              <a:rPr lang="en" sz="1900">
                <a:solidFill>
                  <a:schemeClr val="hlink"/>
                </a:solidFill>
                <a:latin typeface="Arial"/>
                <a:ea typeface="Arial"/>
                <a:cs typeface="Arial"/>
                <a:sym typeface="Arial"/>
              </a:rPr>
              <a:t>The neural network achieves strong performance in terms of recall and F1-score, demonstrating that deep learning can effectively complement traditional ML techniques in fraud detection.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658561"/>
          </a:xfrm>
        </p:spPr>
        <p:txBody>
          <a:bodyPr>
            <a:noAutofit/>
          </a:bodyPr>
          <a:lstStyle/>
          <a:p>
            <a:r>
              <a:rPr lang="en-GB" sz="4000" u="sng" dirty="0">
                <a:latin typeface="+mj-lt"/>
              </a:rPr>
              <a:t>Insights</a:t>
            </a:r>
            <a:endParaRPr lang="en-US" sz="4000" u="sng" dirty="0">
              <a:latin typeface="+mj-lt"/>
            </a:endParaRPr>
          </a:p>
        </p:txBody>
      </p:sp>
      <p:sp>
        <p:nvSpPr>
          <p:cNvPr id="3" name="Text Placeholder 2"/>
          <p:cNvSpPr>
            <a:spLocks noGrp="1"/>
          </p:cNvSpPr>
          <p:nvPr>
            <p:ph type="body" idx="1"/>
          </p:nvPr>
        </p:nvSpPr>
        <p:spPr/>
        <p:txBody>
          <a:bodyPr/>
          <a:lstStyle/>
          <a:p>
            <a:pPr>
              <a:buNone/>
            </a:pPr>
            <a:r>
              <a:rPr lang="en-US" dirty="0"/>
              <a:t> </a:t>
            </a:r>
            <a:r>
              <a:rPr lang="en-US" sz="1800" dirty="0"/>
              <a:t>(Augmented Data)</a:t>
            </a:r>
          </a:p>
          <a:p>
            <a:pPr lvl="0"/>
            <a:r>
              <a:rPr lang="en-US" sz="1800" dirty="0"/>
              <a:t>Decision Tree (DT) → F1 = 0.23 (Recall = 0.85, but low Precision = 0.14)</a:t>
            </a:r>
          </a:p>
          <a:p>
            <a:pPr lvl="0"/>
            <a:r>
              <a:rPr lang="en-US" sz="1800" dirty="0"/>
              <a:t>SGD → F1 = 0.22 (Recall = 0.77, Precision = 0.14)</a:t>
            </a:r>
          </a:p>
          <a:p>
            <a:pPr lvl="0"/>
            <a:r>
              <a:rPr lang="en-US" sz="1800" dirty="0"/>
              <a:t>Logistic Regression (LR) → F1 = 0.21 (Recall = 0.51, Precision = 0.13)</a:t>
            </a:r>
          </a:p>
          <a:p>
            <a:pPr lvl="0"/>
            <a:r>
              <a:rPr lang="en-US" sz="1800" dirty="0" err="1"/>
              <a:t>LightGBM</a:t>
            </a:r>
            <a:r>
              <a:rPr lang="en-US" sz="1800" dirty="0"/>
              <a:t> (LGBM) → F1 = 0.21 (Recall = 0.59, Precision = 0.14)</a:t>
            </a:r>
          </a:p>
          <a:p>
            <a:pPr lvl="0"/>
            <a:r>
              <a:rPr lang="en-US" sz="1800" dirty="0" err="1"/>
              <a:t>CatBoost</a:t>
            </a:r>
            <a:r>
              <a:rPr lang="en-US" sz="1800" dirty="0"/>
              <a:t> → F1 = 0.19 (Recall = 0.34, Precision = 0.12)</a:t>
            </a:r>
          </a:p>
          <a:p>
            <a:pPr lvl="0"/>
            <a:r>
              <a:rPr lang="en-US" sz="1800" dirty="0" err="1"/>
              <a:t>XGBoost</a:t>
            </a:r>
            <a:r>
              <a:rPr lang="en-US" sz="1800" dirty="0"/>
              <a:t> (XGB) → F1 = 0.19 (Recall = 0.31, Precision = 0.12)</a:t>
            </a:r>
          </a:p>
          <a:p>
            <a:pPr lvl="0"/>
            <a:r>
              <a:rPr lang="en-US" sz="1800" dirty="0"/>
              <a:t>Random Forest (RF) → F1 ≈ 0.00 (predicts majority)</a:t>
            </a:r>
          </a:p>
          <a:p>
            <a:pPr lvl="0"/>
            <a:r>
              <a:rPr lang="en-US" sz="1800" dirty="0"/>
              <a:t>Balanced RF (BRF) → F1 ≈ 0.00 (didn’t improve here)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99393"/>
            <a:ext cx="8520600" cy="4169482"/>
          </a:xfrm>
        </p:spPr>
        <p:txBody>
          <a:bodyPr/>
          <a:lstStyle/>
          <a:p>
            <a:pPr>
              <a:buNone/>
            </a:pPr>
            <a:r>
              <a:rPr lang="en-US" sz="2400" b="1" dirty="0"/>
              <a:t>      </a:t>
            </a:r>
            <a:r>
              <a:rPr lang="en-US" sz="2400" b="1" u="sng" dirty="0"/>
              <a:t>Training Model on Augmented Data</a:t>
            </a:r>
          </a:p>
          <a:p>
            <a:pPr>
              <a:buNone/>
            </a:pPr>
            <a:endParaRPr lang="en-US" dirty="0"/>
          </a:p>
        </p:txBody>
      </p:sp>
      <p:pic>
        <p:nvPicPr>
          <p:cNvPr id="4" name="Picture 3" descr="newplot (3).png"/>
          <p:cNvPicPr/>
          <p:nvPr/>
        </p:nvPicPr>
        <p:blipFill>
          <a:blip r:embed="rId2" cstate="print"/>
          <a:stretch>
            <a:fillRect/>
          </a:stretch>
        </p:blipFill>
        <p:spPr>
          <a:xfrm>
            <a:off x="307427" y="1175845"/>
            <a:ext cx="5943600" cy="2891658"/>
          </a:xfrm>
          <a:prstGeom prst="rect">
            <a:avLst/>
          </a:prstGeom>
        </p:spPr>
      </p:pic>
      <p:sp>
        <p:nvSpPr>
          <p:cNvPr id="5" name="TextBox 4"/>
          <p:cNvSpPr txBox="1"/>
          <p:nvPr/>
        </p:nvSpPr>
        <p:spPr>
          <a:xfrm>
            <a:off x="6411310" y="1093076"/>
            <a:ext cx="2417380" cy="3293209"/>
          </a:xfrm>
          <a:prstGeom prst="rect">
            <a:avLst/>
          </a:prstGeom>
          <a:noFill/>
        </p:spPr>
        <p:txBody>
          <a:bodyPr wrap="square" rtlCol="0">
            <a:spAutoFit/>
          </a:bodyPr>
          <a:lstStyle/>
          <a:p>
            <a:r>
              <a:rPr lang="en-US" sz="1800" b="1" u="sng" dirty="0"/>
              <a:t>Key Insights</a:t>
            </a:r>
          </a:p>
          <a:p>
            <a:endParaRPr lang="en-US" b="1" u="sng" dirty="0"/>
          </a:p>
          <a:p>
            <a:pPr lvl="0"/>
            <a:r>
              <a:rPr lang="en-US" sz="1600" dirty="0" err="1"/>
              <a:t>CatBoost</a:t>
            </a:r>
            <a:r>
              <a:rPr lang="en-US" sz="1600" dirty="0"/>
              <a:t> and </a:t>
            </a:r>
            <a:r>
              <a:rPr lang="en-US" sz="1600" dirty="0" err="1"/>
              <a:t>XGBoost</a:t>
            </a:r>
            <a:r>
              <a:rPr lang="en-US" sz="1600" dirty="0"/>
              <a:t> achieved the highest F1-scores (~0.286), driven by very high recall (≈0.88 and 0.83).</a:t>
            </a:r>
          </a:p>
          <a:p>
            <a:r>
              <a:rPr lang="en-US" sz="1600" dirty="0"/>
              <a:t>These models are highly sensitive to fraudulent cases — ideal when catching fraud is more important than reducing false alarms.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t>UI Of The Project</a:t>
            </a:r>
            <a:endParaRPr lang="en-US" u="sng" dirty="0"/>
          </a:p>
        </p:txBody>
      </p:sp>
      <p:sp>
        <p:nvSpPr>
          <p:cNvPr id="3" name="Text Placeholder 2"/>
          <p:cNvSpPr>
            <a:spLocks noGrp="1"/>
          </p:cNvSpPr>
          <p:nvPr>
            <p:ph type="body" idx="1"/>
          </p:nvPr>
        </p:nvSpPr>
        <p:spPr/>
        <p:txBody>
          <a:bodyPr/>
          <a:lstStyle/>
          <a:p>
            <a:endParaRPr lang="en-US" dirty="0"/>
          </a:p>
        </p:txBody>
      </p:sp>
      <p:pic>
        <p:nvPicPr>
          <p:cNvPr id="4" name="Picture 3" descr="Ui1.jpg"/>
          <p:cNvPicPr>
            <a:picLocks noChangeAspect="1"/>
          </p:cNvPicPr>
          <p:nvPr/>
        </p:nvPicPr>
        <p:blipFill>
          <a:blip r:embed="rId2"/>
          <a:stretch>
            <a:fillRect/>
          </a:stretch>
        </p:blipFill>
        <p:spPr>
          <a:xfrm>
            <a:off x="262759" y="1145628"/>
            <a:ext cx="4487917" cy="3394841"/>
          </a:xfrm>
          <a:prstGeom prst="rect">
            <a:avLst/>
          </a:prstGeom>
        </p:spPr>
      </p:pic>
      <p:pic>
        <p:nvPicPr>
          <p:cNvPr id="5" name="Picture 4" descr="Ui2.jpg"/>
          <p:cNvPicPr>
            <a:picLocks noChangeAspect="1"/>
          </p:cNvPicPr>
          <p:nvPr/>
        </p:nvPicPr>
        <p:blipFill>
          <a:blip r:embed="rId3"/>
          <a:stretch>
            <a:fillRect/>
          </a:stretch>
        </p:blipFill>
        <p:spPr>
          <a:xfrm>
            <a:off x="4771697" y="1093077"/>
            <a:ext cx="4214648" cy="34684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title"/>
          </p:nvPr>
        </p:nvSpPr>
        <p:spPr>
          <a:xfrm>
            <a:off x="315175" y="196450"/>
            <a:ext cx="7537500" cy="121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50" u="sng" dirty="0"/>
              <a:t>Limitations and Future Enhancements</a:t>
            </a:r>
            <a:endParaRPr sz="3750" u="sng" dirty="0"/>
          </a:p>
        </p:txBody>
      </p:sp>
      <p:sp>
        <p:nvSpPr>
          <p:cNvPr id="342" name="Google Shape;342;p54"/>
          <p:cNvSpPr txBox="1">
            <a:spLocks noGrp="1"/>
          </p:cNvSpPr>
          <p:nvPr>
            <p:ph type="body" idx="1"/>
          </p:nvPr>
        </p:nvSpPr>
        <p:spPr>
          <a:xfrm>
            <a:off x="197375" y="1753775"/>
            <a:ext cx="8309700" cy="30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800" dirty="0">
                <a:solidFill>
                  <a:schemeClr val="hlink"/>
                </a:solidFill>
                <a:latin typeface="Arial"/>
                <a:ea typeface="Arial"/>
                <a:cs typeface="Arial"/>
                <a:sym typeface="Arial"/>
              </a:rPr>
              <a:t>Despite achieving promising results, the project faces some limitations. The imbalance in real-world data remains a challenge, and the system currently lacks real-time prediction capability. Deep learning models, though powerful, act as black boxes and lack interpretability.</a:t>
            </a:r>
            <a:endParaRPr sz="1800" dirty="0">
              <a:solidFill>
                <a:schemeClr val="hlink"/>
              </a:solidFill>
              <a:latin typeface="Arial"/>
              <a:ea typeface="Arial"/>
              <a:cs typeface="Arial"/>
              <a:sym typeface="Arial"/>
            </a:endParaRPr>
          </a:p>
          <a:p>
            <a:pPr marL="0" lvl="0" indent="0" algn="l" rtl="0">
              <a:spcBef>
                <a:spcPts val="1200"/>
              </a:spcBef>
              <a:spcAft>
                <a:spcPts val="1200"/>
              </a:spcAft>
              <a:buNone/>
            </a:pPr>
            <a:r>
              <a:rPr lang="en" sz="1800" dirty="0">
                <a:solidFill>
                  <a:schemeClr val="hlink"/>
                </a:solidFill>
                <a:latin typeface="Arial"/>
                <a:ea typeface="Arial"/>
                <a:cs typeface="Arial"/>
                <a:sym typeface="Arial"/>
              </a:rPr>
              <a:t>In future, the system can be extended to include </a:t>
            </a:r>
            <a:r>
              <a:rPr lang="en" sz="1800" b="1" dirty="0">
                <a:solidFill>
                  <a:schemeClr val="hlink"/>
                </a:solidFill>
                <a:latin typeface="Arial"/>
                <a:ea typeface="Arial"/>
                <a:cs typeface="Arial"/>
                <a:sym typeface="Arial"/>
              </a:rPr>
              <a:t>real-time APIs</a:t>
            </a:r>
            <a:r>
              <a:rPr lang="en" sz="1800" dirty="0">
                <a:solidFill>
                  <a:schemeClr val="hlink"/>
                </a:solidFill>
                <a:latin typeface="Arial"/>
                <a:ea typeface="Arial"/>
                <a:cs typeface="Arial"/>
                <a:sym typeface="Arial"/>
              </a:rPr>
              <a:t>, integrate </a:t>
            </a:r>
            <a:r>
              <a:rPr lang="en" sz="1800" b="1" dirty="0">
                <a:solidFill>
                  <a:schemeClr val="hlink"/>
                </a:solidFill>
                <a:latin typeface="Arial"/>
                <a:ea typeface="Arial"/>
                <a:cs typeface="Arial"/>
                <a:sym typeface="Arial"/>
              </a:rPr>
              <a:t>Explainable AI (SHAP/LIME)</a:t>
            </a:r>
            <a:r>
              <a:rPr lang="en" sz="1800" dirty="0">
                <a:solidFill>
                  <a:schemeClr val="hlink"/>
                </a:solidFill>
                <a:latin typeface="Arial"/>
                <a:ea typeface="Arial"/>
                <a:cs typeface="Arial"/>
                <a:sym typeface="Arial"/>
              </a:rPr>
              <a:t> for better interpretability, and use </a:t>
            </a:r>
            <a:r>
              <a:rPr lang="en" sz="1800" b="1" dirty="0">
                <a:solidFill>
                  <a:schemeClr val="hlink"/>
                </a:solidFill>
                <a:latin typeface="Arial"/>
                <a:ea typeface="Arial"/>
                <a:cs typeface="Arial"/>
                <a:sym typeface="Arial"/>
              </a:rPr>
              <a:t>Graph Neural Networks</a:t>
            </a:r>
            <a:r>
              <a:rPr lang="en" sz="1800" dirty="0">
                <a:solidFill>
                  <a:schemeClr val="hlink"/>
                </a:solidFill>
                <a:latin typeface="Arial"/>
                <a:ea typeface="Arial"/>
                <a:cs typeface="Arial"/>
                <a:sym typeface="Arial"/>
              </a:rPr>
              <a:t> to capture relational fraud patterns among users, devices, and merchants.</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196950" y="331150"/>
            <a:ext cx="7288800" cy="81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a:t>Drawing a Conclusion</a:t>
            </a:r>
            <a:endParaRPr u="sng"/>
          </a:p>
        </p:txBody>
      </p:sp>
      <p:sp>
        <p:nvSpPr>
          <p:cNvPr id="348" name="Google Shape;348;p55"/>
          <p:cNvSpPr txBox="1">
            <a:spLocks noGrp="1"/>
          </p:cNvSpPr>
          <p:nvPr>
            <p:ph type="body" idx="1"/>
          </p:nvPr>
        </p:nvSpPr>
        <p:spPr>
          <a:xfrm>
            <a:off x="197375" y="1439650"/>
            <a:ext cx="8364600" cy="30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800"/>
              <a:t>The project “Bank Transaction Fraud Detection Using Machine Learning and Deep Learning” successfully demonstrates how data-driven techniques can enhance fraud detection accuracy. By combining data preprocessing, augmentation, and advanced model training, a reliable fraud detection framework is created.</a:t>
            </a:r>
            <a:endParaRPr sz="1800"/>
          </a:p>
          <a:p>
            <a:pPr marL="0" lvl="0" indent="0" algn="l" rtl="0">
              <a:spcBef>
                <a:spcPts val="1200"/>
              </a:spcBef>
              <a:spcAft>
                <a:spcPts val="1200"/>
              </a:spcAft>
              <a:buNone/>
            </a:pPr>
            <a:r>
              <a:rPr lang="en" sz="1800"/>
              <a:t>Through this work, we learned to handle imbalanced datasets, tune complex models, and evaluate performance using realistic metrics. The system’s scalability and robustness make it suitable for integration into real-world banking environments, providing an efficient defense against fraudulent transactions.</a:t>
            </a:r>
            <a:endParaRPr sz="1800"/>
          </a:p>
        </p:txBody>
      </p:sp>
      <p:sp>
        <p:nvSpPr>
          <p:cNvPr id="349" name="Google Shape;349;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350" name="Google Shape;350;p5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a:t>
            </a:r>
            <a:endParaRPr/>
          </a:p>
        </p:txBody>
      </p:sp>
      <p:sp>
        <p:nvSpPr>
          <p:cNvPr id="351" name="Google Shape;351;p55"/>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357" name="Google Shape;357;p56"/>
          <p:cNvSpPr txBox="1">
            <a:spLocks noGrp="1"/>
          </p:cNvSpPr>
          <p:nvPr>
            <p:ph type="subTitle" idx="1"/>
          </p:nvPr>
        </p:nvSpPr>
        <p:spPr>
          <a:xfrm>
            <a:off x="839900" y="491375"/>
            <a:ext cx="7193400" cy="28695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ctr" anchorCtr="0">
            <a:spAutoFit/>
          </a:bodyPr>
          <a:lstStyle/>
          <a:p>
            <a:pPr marL="394970" lvl="0" indent="-495300" algn="l" rtl="0">
              <a:lnSpc>
                <a:spcPct val="107916"/>
              </a:lnSpc>
              <a:spcBef>
                <a:spcPts val="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Scikit-learn Documentation – https://scikit-learn.org/stable/ </a:t>
            </a:r>
            <a:endParaRPr sz="1100">
              <a:solidFill>
                <a:schemeClr val="hlink"/>
              </a:solidFill>
              <a:latin typeface="Calibri"/>
              <a:ea typeface="Calibri"/>
              <a:cs typeface="Calibri"/>
              <a:sym typeface="Calibri"/>
            </a:endParaRPr>
          </a:p>
          <a:p>
            <a:pPr marL="394970" lvl="0" indent="-495300" algn="l" rtl="0">
              <a:lnSpc>
                <a:spcPct val="107916"/>
              </a:lnSpc>
              <a:spcBef>
                <a:spcPts val="525"/>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Kaggle: </a:t>
            </a:r>
            <a:r>
              <a:rPr lang="en" sz="2400" i="1">
                <a:solidFill>
                  <a:schemeClr val="hlink"/>
                </a:solidFill>
                <a:latin typeface="Times New Roman"/>
                <a:ea typeface="Times New Roman"/>
                <a:cs typeface="Times New Roman"/>
                <a:sym typeface="Times New Roman"/>
              </a:rPr>
              <a:t>Bank Transaction Fraud Detection Dataset</a:t>
            </a:r>
            <a:r>
              <a:rPr lang="en" sz="2400">
                <a:solidFill>
                  <a:schemeClr val="hlink"/>
                </a:solidFill>
                <a:latin typeface="Times New Roman"/>
                <a:ea typeface="Times New Roman"/>
                <a:cs typeface="Times New Roman"/>
                <a:sym typeface="Times New Roman"/>
              </a:rPr>
              <a:t> </a:t>
            </a:r>
            <a:endParaRPr sz="1100">
              <a:solidFill>
                <a:schemeClr val="hlink"/>
              </a:solidFill>
              <a:latin typeface="Calibri"/>
              <a:ea typeface="Calibri"/>
              <a:cs typeface="Calibri"/>
              <a:sym typeface="Calibri"/>
            </a:endParaRPr>
          </a:p>
          <a:p>
            <a:pPr marL="394970" lvl="0" indent="-495300" algn="l" rtl="0">
              <a:lnSpc>
                <a:spcPct val="107916"/>
              </a:lnSpc>
              <a:spcBef>
                <a:spcPts val="53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Python Official Documentation – </a:t>
            </a:r>
            <a:r>
              <a:rPr lang="en" sz="2400" u="sng">
                <a:latin typeface="Times New Roman"/>
                <a:ea typeface="Times New Roman"/>
                <a:cs typeface="Times New Roman"/>
                <a:sym typeface="Times New Roman"/>
                <a:hlinkClick r:id="rId3"/>
              </a:rPr>
              <a:t>https://www.python.org/doc/</a:t>
            </a:r>
            <a:r>
              <a:rPr lang="en" sz="2400">
                <a:latin typeface="Times New Roman"/>
                <a:ea typeface="Times New Roman"/>
                <a:cs typeface="Times New Roman"/>
                <a:sym typeface="Times New Roman"/>
              </a:rPr>
              <a:t> </a:t>
            </a:r>
            <a:endParaRPr sz="1100">
              <a:latin typeface="Calibri"/>
              <a:ea typeface="Calibri"/>
              <a:cs typeface="Calibri"/>
              <a:sym typeface="Calibri"/>
            </a:endParaRPr>
          </a:p>
          <a:p>
            <a:pPr marL="0" lvl="0" indent="0" algn="ctr" rtl="0">
              <a:spcBef>
                <a:spcPts val="1155"/>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287" name="Google Shape;287;p46"/>
          <p:cNvSpPr txBox="1">
            <a:spLocks noGrp="1"/>
          </p:cNvSpPr>
          <p:nvPr>
            <p:ph type="subTitle" idx="1"/>
          </p:nvPr>
        </p:nvSpPr>
        <p:spPr>
          <a:xfrm>
            <a:off x="471150" y="1151725"/>
            <a:ext cx="8074800" cy="3951000"/>
          </a:xfrm>
          <a:prstGeom prst="rect">
            <a:avLst/>
          </a:prstGeom>
        </p:spPr>
        <p:txBody>
          <a:bodyPr spcFirstLastPara="1" wrap="square" lIns="91425" tIns="91425" rIns="91425" bIns="91425" anchor="ctr" anchorCtr="0">
            <a:spAutoFit/>
          </a:bodyPr>
          <a:lstStyle/>
          <a:p>
            <a:pPr marL="0" lvl="0" indent="0" algn="l" rtl="0">
              <a:lnSpc>
                <a:spcPct val="105416"/>
              </a:lnSpc>
              <a:spcBef>
                <a:spcPts val="0"/>
              </a:spcBef>
              <a:spcAft>
                <a:spcPts val="0"/>
              </a:spcAft>
              <a:buClr>
                <a:schemeClr val="hlink"/>
              </a:buClr>
              <a:buSzPts val="1100"/>
              <a:buFont typeface="Arial"/>
              <a:buNone/>
            </a:pPr>
            <a:r>
              <a:rPr lang="en" sz="1800">
                <a:solidFill>
                  <a:schemeClr val="hlink"/>
                </a:solidFill>
                <a:latin typeface="Arial"/>
                <a:ea typeface="Arial"/>
                <a:cs typeface="Arial"/>
                <a:sym typeface="Arial"/>
              </a:rPr>
              <a:t>This project focuses on developing an intelligent </a:t>
            </a:r>
            <a:r>
              <a:rPr lang="en" sz="1800" b="1">
                <a:solidFill>
                  <a:schemeClr val="hlink"/>
                </a:solidFill>
                <a:latin typeface="Arial"/>
                <a:ea typeface="Arial"/>
                <a:cs typeface="Arial"/>
                <a:sym typeface="Arial"/>
              </a:rPr>
              <a:t>Bank Transaction Fraud Detection System</a:t>
            </a:r>
            <a:r>
              <a:rPr lang="en" sz="1800">
                <a:solidFill>
                  <a:schemeClr val="hlink"/>
                </a:solidFill>
                <a:latin typeface="Arial"/>
                <a:ea typeface="Arial"/>
                <a:cs typeface="Arial"/>
                <a:sym typeface="Arial"/>
              </a:rPr>
              <a:t> using Machine Learning and Deep Learning. With the rise of digital banking, detecting fraudulent transactions has become a critical challenge. Traditional rule-based systems often fail to identify complex or evolving fraud patterns.</a:t>
            </a:r>
            <a:endParaRPr sz="1800">
              <a:solidFill>
                <a:schemeClr val="hlink"/>
              </a:solidFill>
              <a:latin typeface="Arial"/>
              <a:ea typeface="Arial"/>
              <a:cs typeface="Arial"/>
              <a:sym typeface="Arial"/>
            </a:endParaRPr>
          </a:p>
          <a:p>
            <a:pPr marL="0" lvl="0" indent="0" algn="l" rtl="0">
              <a:lnSpc>
                <a:spcPct val="105416"/>
              </a:lnSpc>
              <a:spcBef>
                <a:spcPts val="1795"/>
              </a:spcBef>
              <a:spcAft>
                <a:spcPts val="1795"/>
              </a:spcAft>
              <a:buNone/>
            </a:pPr>
            <a:r>
              <a:rPr lang="en" sz="1800">
                <a:solidFill>
                  <a:schemeClr val="hlink"/>
                </a:solidFill>
                <a:latin typeface="Arial"/>
                <a:ea typeface="Arial"/>
                <a:cs typeface="Arial"/>
                <a:sym typeface="Arial"/>
              </a:rPr>
              <a:t>Our proposed system uses a combination of classical ML models and neural networks to detect fraud effectively. By analyzing transaction data containing information such as amount, type, device, and merchant category, the system learns patterns that distinguish genuine transactions from fraudulent ones. Data imbalance is addressed using </a:t>
            </a:r>
            <a:r>
              <a:rPr lang="en" sz="1800" b="1">
                <a:solidFill>
                  <a:schemeClr val="hlink"/>
                </a:solidFill>
                <a:latin typeface="Arial"/>
                <a:ea typeface="Arial"/>
                <a:cs typeface="Arial"/>
                <a:sym typeface="Arial"/>
              </a:rPr>
              <a:t>SMOTE</a:t>
            </a:r>
            <a:r>
              <a:rPr lang="en" sz="1800">
                <a:solidFill>
                  <a:schemeClr val="hlink"/>
                </a:solidFill>
                <a:latin typeface="Arial"/>
                <a:ea typeface="Arial"/>
                <a:cs typeface="Arial"/>
                <a:sym typeface="Arial"/>
              </a:rPr>
              <a:t> and synthetic data generation, and models are evaluated using metrics like accuracy, precision, recall, and F1-</a:t>
            </a:r>
            <a:r>
              <a:rPr lang="en" sz="2100">
                <a:solidFill>
                  <a:schemeClr val="hlink"/>
                </a:solidFill>
                <a:latin typeface="Arial"/>
                <a:ea typeface="Arial"/>
                <a:cs typeface="Arial"/>
                <a:sym typeface="Arial"/>
              </a:rPr>
              <a:t>s</a:t>
            </a:r>
            <a:r>
              <a:rPr lang="en" sz="1400">
                <a:solidFill>
                  <a:schemeClr val="hlink"/>
                </a:solidFill>
                <a:latin typeface="Arial"/>
                <a:ea typeface="Arial"/>
                <a:cs typeface="Arial"/>
                <a:sym typeface="Arial"/>
              </a:rPr>
              <a:t>core</a:t>
            </a:r>
            <a:r>
              <a:rPr lang="en" sz="1100">
                <a:solidFill>
                  <a:schemeClr val="hlink"/>
                </a:solidFill>
                <a:latin typeface="Arial"/>
                <a:ea typeface="Arial"/>
                <a:cs typeface="Arial"/>
                <a:sym typeface="Arial"/>
              </a:rPr>
              <a:t>.</a:t>
            </a:r>
            <a:endParaRPr sz="2000">
              <a:solidFill>
                <a:srgbClr val="666666"/>
              </a:solidFill>
              <a:latin typeface="DM Sans"/>
              <a:ea typeface="DM Sans"/>
              <a:cs typeface="DM Sans"/>
              <a:sym typeface="DM Sans"/>
            </a:endParaRPr>
          </a:p>
        </p:txBody>
      </p:sp>
      <p:sp>
        <p:nvSpPr>
          <p:cNvPr id="288" name="Google Shape;288;p46"/>
          <p:cNvSpPr txBox="1">
            <a:spLocks noGrp="1"/>
          </p:cNvSpPr>
          <p:nvPr>
            <p:ph type="title" idx="4294967295"/>
          </p:nvPr>
        </p:nvSpPr>
        <p:spPr>
          <a:xfrm>
            <a:off x="197375" y="196450"/>
            <a:ext cx="7704300" cy="890100"/>
          </a:xfrm>
          <a:prstGeom prst="rect">
            <a:avLst/>
          </a:prstGeom>
        </p:spPr>
        <p:txBody>
          <a:bodyPr spcFirstLastPara="1" wrap="square" lIns="91425" tIns="91425" rIns="91425" bIns="91425" anchor="t" anchorCtr="0">
            <a:normAutofit fontScale="90000"/>
          </a:bodyPr>
          <a:lstStyle/>
          <a:p>
            <a:pPr marL="515619" lvl="0" indent="-172719" algn="l" rtl="0">
              <a:lnSpc>
                <a:spcPct val="107916"/>
              </a:lnSpc>
              <a:spcBef>
                <a:spcPts val="0"/>
              </a:spcBef>
              <a:spcAft>
                <a:spcPts val="0"/>
              </a:spcAft>
              <a:buNone/>
            </a:pPr>
            <a:r>
              <a:rPr lang="en" sz="5600" u="sng">
                <a:solidFill>
                  <a:srgbClr val="1C4587"/>
                </a:solidFill>
                <a:latin typeface="DM Sans"/>
                <a:ea typeface="DM Sans"/>
                <a:cs typeface="DM Sans"/>
                <a:sym typeface="DM Sans"/>
              </a:rPr>
              <a:t>Abstract</a:t>
            </a:r>
            <a:r>
              <a:rPr lang="en" sz="4800">
                <a:solidFill>
                  <a:srgbClr val="1C4587"/>
                </a:solidFill>
                <a:latin typeface="DM Sans"/>
                <a:ea typeface="DM Sans"/>
                <a:cs typeface="DM Sans"/>
                <a:sym typeface="DM Sans"/>
              </a:rPr>
              <a:t> </a:t>
            </a:r>
            <a:endParaRPr sz="5850">
              <a:solidFill>
                <a:srgbClr val="1C4587"/>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197375" y="0"/>
            <a:ext cx="6385800" cy="1219200"/>
          </a:xfrm>
          <a:prstGeom prst="rect">
            <a:avLst/>
          </a:prstGeom>
        </p:spPr>
        <p:txBody>
          <a:bodyPr spcFirstLastPara="1" wrap="square" lIns="91425" tIns="91425" rIns="91425" bIns="91425" anchor="b" anchorCtr="0">
            <a:noAutofit/>
          </a:bodyPr>
          <a:lstStyle/>
          <a:p>
            <a:pPr marL="0" lvl="0" indent="0" algn="just" rtl="0">
              <a:lnSpc>
                <a:spcPct val="105416"/>
              </a:lnSpc>
              <a:spcBef>
                <a:spcPts val="0"/>
              </a:spcBef>
              <a:spcAft>
                <a:spcPts val="1795"/>
              </a:spcAft>
              <a:buNone/>
            </a:pPr>
            <a:br>
              <a:rPr lang="en" sz="5200" u="sng" dirty="0">
                <a:solidFill>
                  <a:srgbClr val="1C4587"/>
                </a:solidFill>
                <a:latin typeface="DM Sans"/>
                <a:ea typeface="DM Sans"/>
                <a:cs typeface="DM Sans"/>
                <a:sym typeface="DM Sans"/>
              </a:rPr>
            </a:br>
            <a:br>
              <a:rPr lang="en" sz="5200" u="sng" dirty="0">
                <a:solidFill>
                  <a:srgbClr val="1C4587"/>
                </a:solidFill>
                <a:latin typeface="DM Sans"/>
                <a:ea typeface="DM Sans"/>
                <a:cs typeface="DM Sans"/>
                <a:sym typeface="DM Sans"/>
              </a:rPr>
            </a:br>
            <a:r>
              <a:rPr lang="en" sz="5200" u="sng" dirty="0">
                <a:solidFill>
                  <a:srgbClr val="1C4587"/>
                </a:solidFill>
                <a:latin typeface="DM Sans"/>
                <a:ea typeface="DM Sans"/>
                <a:cs typeface="DM Sans"/>
                <a:sym typeface="DM Sans"/>
              </a:rPr>
              <a:t>Introduction </a:t>
            </a:r>
            <a:endParaRPr sz="5450" u="sng" dirty="0">
              <a:latin typeface="DM Sans"/>
              <a:ea typeface="DM Sans"/>
              <a:cs typeface="DM Sans"/>
              <a:sym typeface="DM Sans"/>
            </a:endParaRPr>
          </a:p>
        </p:txBody>
      </p:sp>
      <p:sp>
        <p:nvSpPr>
          <p:cNvPr id="294" name="Google Shape;294;p47"/>
          <p:cNvSpPr txBox="1">
            <a:spLocks noGrp="1"/>
          </p:cNvSpPr>
          <p:nvPr>
            <p:ph type="body" idx="1"/>
          </p:nvPr>
        </p:nvSpPr>
        <p:spPr>
          <a:xfrm>
            <a:off x="197375" y="1138625"/>
            <a:ext cx="8275200" cy="37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sz="1900">
                <a:solidFill>
                  <a:schemeClr val="hlink"/>
                </a:solidFill>
                <a:latin typeface="Arial"/>
                <a:ea typeface="Arial"/>
                <a:cs typeface="Arial"/>
                <a:sym typeface="Arial"/>
              </a:rPr>
              <a:t>Digital transformation has reshaped the banking industry, making transactions faster and more convenient. However, this advancement also increases the risk of financial fraud. Fraudsters exploit weaknesses in digital systems, causing financial loss and damaging trust.</a:t>
            </a:r>
            <a:endParaRPr sz="1900">
              <a:solidFill>
                <a:schemeClr val="hlink"/>
              </a:solidFill>
              <a:latin typeface="Arial"/>
              <a:ea typeface="Arial"/>
              <a:cs typeface="Arial"/>
              <a:sym typeface="Arial"/>
            </a:endParaRPr>
          </a:p>
          <a:p>
            <a:pPr marL="0" lvl="0" indent="0" algn="l" rtl="0">
              <a:spcBef>
                <a:spcPts val="1200"/>
              </a:spcBef>
              <a:spcAft>
                <a:spcPts val="1200"/>
              </a:spcAft>
              <a:buNone/>
            </a:pPr>
            <a:r>
              <a:rPr lang="en" sz="1900">
                <a:solidFill>
                  <a:schemeClr val="hlink"/>
                </a:solidFill>
                <a:latin typeface="Arial"/>
                <a:ea typeface="Arial"/>
                <a:cs typeface="Arial"/>
                <a:sym typeface="Arial"/>
              </a:rPr>
              <a:t>To address this issue, our project aims to build an automated fraud detection system that leverages </a:t>
            </a:r>
            <a:r>
              <a:rPr lang="en" sz="1900" b="1">
                <a:solidFill>
                  <a:schemeClr val="hlink"/>
                </a:solidFill>
                <a:latin typeface="Arial"/>
                <a:ea typeface="Arial"/>
                <a:cs typeface="Arial"/>
                <a:sym typeface="Arial"/>
              </a:rPr>
              <a:t>Machine Learning (ML)</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Deep Learning (DL)</a:t>
            </a:r>
            <a:r>
              <a:rPr lang="en" sz="1900">
                <a:solidFill>
                  <a:schemeClr val="hlink"/>
                </a:solidFill>
                <a:latin typeface="Arial"/>
                <a:ea typeface="Arial"/>
                <a:cs typeface="Arial"/>
                <a:sym typeface="Arial"/>
              </a:rPr>
              <a:t>. By learning from historical transaction data, the system can predict and flag potentially fraudulent activities in real time. A special emphasis is placed on solving the problem of data imbalance, where fraudulent transactions form only a tiny fraction of all transactions.</a:t>
            </a:r>
            <a:endParaRPr sz="1800"/>
          </a:p>
        </p:txBody>
      </p:sp>
      <p:sp>
        <p:nvSpPr>
          <p:cNvPr id="295" name="Google Shape;29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title"/>
          </p:nvPr>
        </p:nvSpPr>
        <p:spPr>
          <a:xfrm>
            <a:off x="197375" y="196450"/>
            <a:ext cx="7704300" cy="742800"/>
          </a:xfrm>
          <a:prstGeom prst="rect">
            <a:avLst/>
          </a:prstGeom>
        </p:spPr>
        <p:txBody>
          <a:bodyPr spcFirstLastPara="1" wrap="square" lIns="91425" tIns="91425" rIns="91425" bIns="91425" anchor="b" anchorCtr="0">
            <a:noAutofit/>
          </a:bodyPr>
          <a:lstStyle/>
          <a:p>
            <a:pPr marL="61595" lvl="0" indent="0" algn="l" rtl="0">
              <a:lnSpc>
                <a:spcPct val="107916"/>
              </a:lnSpc>
              <a:spcBef>
                <a:spcPts val="0"/>
              </a:spcBef>
              <a:spcAft>
                <a:spcPts val="0"/>
              </a:spcAft>
              <a:buNone/>
            </a:pPr>
            <a:r>
              <a:rPr lang="en" sz="5000" u="sng">
                <a:solidFill>
                  <a:srgbClr val="1C4587"/>
                </a:solidFill>
                <a:latin typeface="DM Sans"/>
                <a:ea typeface="DM Sans"/>
                <a:cs typeface="DM Sans"/>
                <a:sym typeface="DM Sans"/>
              </a:rPr>
              <a:t>Problem Statement</a:t>
            </a:r>
            <a:endParaRPr sz="4400" u="sng">
              <a:latin typeface="DM Sans"/>
              <a:ea typeface="DM Sans"/>
              <a:cs typeface="DM Sans"/>
              <a:sym typeface="DM Sans"/>
            </a:endParaRPr>
          </a:p>
        </p:txBody>
      </p:sp>
      <p:sp>
        <p:nvSpPr>
          <p:cNvPr id="301" name="Google Shape;301;p48"/>
          <p:cNvSpPr txBox="1">
            <a:spLocks noGrp="1"/>
          </p:cNvSpPr>
          <p:nvPr>
            <p:ph type="body" idx="1"/>
          </p:nvPr>
        </p:nvSpPr>
        <p:spPr>
          <a:xfrm>
            <a:off x="197375" y="1063777"/>
            <a:ext cx="8275200" cy="3883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hlink"/>
              </a:buClr>
              <a:buSzPts val="1100"/>
              <a:buFont typeface="Arial"/>
              <a:buNone/>
            </a:pPr>
            <a:r>
              <a:rPr lang="en" sz="1900">
                <a:solidFill>
                  <a:schemeClr val="hlink"/>
                </a:solidFill>
                <a:latin typeface="Arial"/>
                <a:ea typeface="Arial"/>
                <a:cs typeface="Arial"/>
                <a:sym typeface="Arial"/>
              </a:rPr>
              <a:t>Financial institutions struggle to detect sophisticated fraudulent transactions because conventional systems are unable to adapt to new patterns. Fraud detection is further complicated by the rarity of fraud cases compared to genuine ones.</a:t>
            </a:r>
            <a:br>
              <a:rPr lang="en" sz="1900">
                <a:solidFill>
                  <a:schemeClr val="hlink"/>
                </a:solidFill>
                <a:latin typeface="Arial"/>
                <a:ea typeface="Arial"/>
                <a:cs typeface="Arial"/>
                <a:sym typeface="Arial"/>
              </a:rPr>
            </a:br>
            <a:r>
              <a:rPr lang="en" sz="1900">
                <a:solidFill>
                  <a:schemeClr val="hlink"/>
                </a:solidFill>
                <a:latin typeface="Arial"/>
                <a:ea typeface="Arial"/>
                <a:cs typeface="Arial"/>
                <a:sym typeface="Arial"/>
              </a:rPr>
              <a:t> Our project addresses key challenges such as </a:t>
            </a:r>
            <a:r>
              <a:rPr lang="en" sz="1900" b="1">
                <a:solidFill>
                  <a:schemeClr val="hlink"/>
                </a:solidFill>
                <a:latin typeface="Arial"/>
                <a:ea typeface="Arial"/>
                <a:cs typeface="Arial"/>
                <a:sym typeface="Arial"/>
              </a:rPr>
              <a:t>class imbalance</a:t>
            </a:r>
            <a:r>
              <a:rPr lang="en" sz="1900">
                <a:solidFill>
                  <a:schemeClr val="hlink"/>
                </a:solidFill>
                <a:latin typeface="Arial"/>
                <a:ea typeface="Arial"/>
                <a:cs typeface="Arial"/>
                <a:sym typeface="Arial"/>
              </a:rPr>
              <a:t>, </a:t>
            </a:r>
            <a:r>
              <a:rPr lang="en" sz="1900" b="1">
                <a:solidFill>
                  <a:schemeClr val="hlink"/>
                </a:solidFill>
                <a:latin typeface="Arial"/>
                <a:ea typeface="Arial"/>
                <a:cs typeface="Arial"/>
                <a:sym typeface="Arial"/>
              </a:rPr>
              <a:t>complex feature interactions</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ineffective evaluation metrics</a:t>
            </a:r>
            <a:r>
              <a:rPr lang="en" sz="1900">
                <a:solidFill>
                  <a:schemeClr val="hlink"/>
                </a:solidFill>
                <a:latin typeface="Arial"/>
                <a:ea typeface="Arial"/>
                <a:cs typeface="Arial"/>
                <a:sym typeface="Arial"/>
              </a:rPr>
              <a:t>. Instead of relying solely on accuracy, we focus on optimizing recall and F1-score to ensure that fraudulent cases are not overlooked. The goal is to create a model that is both </a:t>
            </a:r>
            <a:r>
              <a:rPr lang="en" sz="1900" b="1">
                <a:solidFill>
                  <a:schemeClr val="hlink"/>
                </a:solidFill>
                <a:latin typeface="Arial"/>
                <a:ea typeface="Arial"/>
                <a:cs typeface="Arial"/>
                <a:sym typeface="Arial"/>
              </a:rPr>
              <a:t>accurate and reliable</a:t>
            </a:r>
            <a:r>
              <a:rPr lang="en" sz="1900">
                <a:solidFill>
                  <a:schemeClr val="hlink"/>
                </a:solidFill>
                <a:latin typeface="Arial"/>
                <a:ea typeface="Arial"/>
                <a:cs typeface="Arial"/>
                <a:sym typeface="Arial"/>
              </a:rPr>
              <a:t> for practical banking applications.</a:t>
            </a:r>
            <a:endParaRPr sz="1900">
              <a:solidFill>
                <a:schemeClr val="hlink"/>
              </a:solidFill>
              <a:latin typeface="Arial"/>
              <a:ea typeface="Arial"/>
              <a:cs typeface="Arial"/>
              <a:sym typeface="Arial"/>
            </a:endParaRPr>
          </a:p>
          <a:p>
            <a:pPr marL="401320" marR="125095" lvl="0" indent="-349250" algn="l" rtl="0">
              <a:lnSpc>
                <a:spcPct val="105416"/>
              </a:lnSpc>
              <a:spcBef>
                <a:spcPts val="1200"/>
              </a:spcBef>
              <a:spcAft>
                <a:spcPts val="0"/>
              </a:spcAft>
              <a:buNone/>
            </a:pPr>
            <a:endParaRPr sz="2000">
              <a:solidFill>
                <a:srgbClr val="666666"/>
              </a:solidFill>
            </a:endParaRPr>
          </a:p>
          <a:p>
            <a:pPr marL="0" lvl="0" indent="0" algn="l" rtl="0">
              <a:spcBef>
                <a:spcPts val="410"/>
              </a:spcBef>
              <a:spcAft>
                <a:spcPts val="1200"/>
              </a:spcAft>
              <a:buNone/>
            </a:pPr>
            <a:endParaRPr/>
          </a:p>
        </p:txBody>
      </p:sp>
      <p:sp>
        <p:nvSpPr>
          <p:cNvPr id="302" name="Google Shape;3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9"/>
          <p:cNvSpPr txBox="1">
            <a:spLocks noGrp="1"/>
          </p:cNvSpPr>
          <p:nvPr>
            <p:ph type="title"/>
          </p:nvPr>
        </p:nvSpPr>
        <p:spPr>
          <a:xfrm>
            <a:off x="197375" y="196450"/>
            <a:ext cx="7704300" cy="970800"/>
          </a:xfrm>
          <a:prstGeom prst="rect">
            <a:avLst/>
          </a:prstGeom>
        </p:spPr>
        <p:txBody>
          <a:bodyPr spcFirstLastPara="1" wrap="square" lIns="91425" tIns="91425" rIns="91425" bIns="91425" anchor="b" anchorCtr="0">
            <a:noAutofit/>
          </a:bodyPr>
          <a:lstStyle/>
          <a:p>
            <a:pPr marL="58420" lvl="0" indent="-6350" algn="l" rtl="0">
              <a:lnSpc>
                <a:spcPct val="107916"/>
              </a:lnSpc>
              <a:spcBef>
                <a:spcPts val="0"/>
              </a:spcBef>
              <a:spcAft>
                <a:spcPts val="730"/>
              </a:spcAft>
              <a:buNone/>
            </a:pPr>
            <a:r>
              <a:rPr lang="en" sz="5000" u="sng">
                <a:solidFill>
                  <a:srgbClr val="1C4587"/>
                </a:solidFill>
                <a:latin typeface="DM Sans"/>
                <a:ea typeface="DM Sans"/>
                <a:cs typeface="DM Sans"/>
                <a:sym typeface="DM Sans"/>
              </a:rPr>
              <a:t>Objective</a:t>
            </a:r>
            <a:endParaRPr sz="9750" u="sng">
              <a:solidFill>
                <a:srgbClr val="1C4587"/>
              </a:solidFill>
              <a:latin typeface="DM Sans"/>
              <a:ea typeface="DM Sans"/>
              <a:cs typeface="DM Sans"/>
              <a:sym typeface="DM Sans"/>
            </a:endParaRPr>
          </a:p>
        </p:txBody>
      </p:sp>
      <p:sp>
        <p:nvSpPr>
          <p:cNvPr id="308" name="Google Shape;308;p49"/>
          <p:cNvSpPr txBox="1">
            <a:spLocks noGrp="1"/>
          </p:cNvSpPr>
          <p:nvPr>
            <p:ph type="body" idx="1"/>
          </p:nvPr>
        </p:nvSpPr>
        <p:spPr>
          <a:xfrm>
            <a:off x="197375" y="1256425"/>
            <a:ext cx="8275200" cy="3519600"/>
          </a:xfrm>
          <a:prstGeom prst="rect">
            <a:avLst/>
          </a:prstGeom>
        </p:spPr>
        <p:txBody>
          <a:bodyPr spcFirstLastPara="1" wrap="square" lIns="91425" tIns="91425" rIns="91425" bIns="91425" anchor="t" anchorCtr="0">
            <a:noAutofit/>
          </a:bodyPr>
          <a:lstStyle/>
          <a:p>
            <a:pPr marL="401320" marR="125095" lvl="0" indent="-349250" algn="l" rtl="0">
              <a:lnSpc>
                <a:spcPct val="105416"/>
              </a:lnSpc>
              <a:spcBef>
                <a:spcPts val="0"/>
              </a:spcBef>
              <a:spcAft>
                <a:spcPts val="0"/>
              </a:spcAft>
              <a:buNone/>
            </a:pPr>
            <a:endParaRPr sz="1600" b="1">
              <a:solidFill>
                <a:srgbClr val="434343"/>
              </a:solidFill>
              <a:latin typeface="Arial"/>
              <a:ea typeface="Arial"/>
              <a:cs typeface="Arial"/>
              <a:sym typeface="Arial"/>
            </a:endParaRPr>
          </a:p>
          <a:p>
            <a:pPr marL="0" lvl="0" indent="0" algn="l" rtl="0">
              <a:spcBef>
                <a:spcPts val="410"/>
              </a:spcBef>
              <a:spcAft>
                <a:spcPts val="0"/>
              </a:spcAft>
              <a:buClr>
                <a:schemeClr val="hlink"/>
              </a:buClr>
              <a:buSzPts val="1100"/>
              <a:buFont typeface="Arial"/>
              <a:buNone/>
            </a:pPr>
            <a:r>
              <a:rPr lang="en" sz="1800">
                <a:solidFill>
                  <a:schemeClr val="hlink"/>
                </a:solidFill>
                <a:latin typeface="Arial"/>
                <a:ea typeface="Arial"/>
                <a:cs typeface="Arial"/>
                <a:sym typeface="Arial"/>
              </a:rPr>
              <a:t>The main objectives of this project are to thoroughly explore the transaction dataset through </a:t>
            </a:r>
            <a:r>
              <a:rPr lang="en" sz="1800" b="1">
                <a:solidFill>
                  <a:schemeClr val="hlink"/>
                </a:solidFill>
                <a:latin typeface="Arial"/>
                <a:ea typeface="Arial"/>
                <a:cs typeface="Arial"/>
                <a:sym typeface="Arial"/>
              </a:rPr>
              <a:t>Exploratory Data Analysis (EDA)</a:t>
            </a:r>
            <a:r>
              <a:rPr lang="en" sz="1800">
                <a:solidFill>
                  <a:schemeClr val="hlink"/>
                </a:solidFill>
                <a:latin typeface="Arial"/>
                <a:ea typeface="Arial"/>
                <a:cs typeface="Arial"/>
                <a:sym typeface="Arial"/>
              </a:rPr>
              <a:t>, handle data imbalance using </a:t>
            </a:r>
            <a:r>
              <a:rPr lang="en" sz="1800" b="1">
                <a:solidFill>
                  <a:schemeClr val="hlink"/>
                </a:solidFill>
                <a:latin typeface="Arial"/>
                <a:ea typeface="Arial"/>
                <a:cs typeface="Arial"/>
                <a:sym typeface="Arial"/>
              </a:rPr>
              <a:t>SMOTE</a:t>
            </a:r>
            <a:r>
              <a:rPr lang="en" sz="1800">
                <a:solidFill>
                  <a:schemeClr val="hlink"/>
                </a:solidFill>
                <a:latin typeface="Arial"/>
                <a:ea typeface="Arial"/>
                <a:cs typeface="Arial"/>
                <a:sym typeface="Arial"/>
              </a:rPr>
              <a:t>, and train multiple models such as Logistic Regression, Decision Tree, Random Forest, XGBoost, LightGBM, and CatBoost.</a:t>
            </a:r>
            <a:endParaRPr sz="1800">
              <a:solidFill>
                <a:schemeClr val="hlink"/>
              </a:solidFill>
              <a:latin typeface="Arial"/>
              <a:ea typeface="Arial"/>
              <a:cs typeface="Arial"/>
              <a:sym typeface="Arial"/>
            </a:endParaRPr>
          </a:p>
          <a:p>
            <a:pPr marL="0" lvl="0" indent="0" algn="l" rtl="0">
              <a:spcBef>
                <a:spcPts val="1200"/>
              </a:spcBef>
              <a:spcAft>
                <a:spcPts val="1200"/>
              </a:spcAft>
              <a:buNone/>
            </a:pPr>
            <a:r>
              <a:rPr lang="en" sz="1800">
                <a:solidFill>
                  <a:schemeClr val="hlink"/>
                </a:solidFill>
                <a:latin typeface="Arial"/>
                <a:ea typeface="Arial"/>
                <a:cs typeface="Arial"/>
                <a:sym typeface="Arial"/>
              </a:rPr>
              <a:t>A deep learning neural network with </a:t>
            </a:r>
            <a:r>
              <a:rPr lang="en" sz="1800" b="1">
                <a:solidFill>
                  <a:schemeClr val="hlink"/>
                </a:solidFill>
                <a:latin typeface="Arial"/>
                <a:ea typeface="Arial"/>
                <a:cs typeface="Arial"/>
                <a:sym typeface="Arial"/>
              </a:rPr>
              <a:t>Focal Loss</a:t>
            </a:r>
            <a:r>
              <a:rPr lang="en" sz="1800">
                <a:solidFill>
                  <a:schemeClr val="hlink"/>
                </a:solidFill>
                <a:latin typeface="Arial"/>
                <a:ea typeface="Arial"/>
                <a:cs typeface="Arial"/>
                <a:sym typeface="Arial"/>
              </a:rPr>
              <a:t> is also implemented to enhance detection of rare frauds. We aim to optimize models using </a:t>
            </a:r>
            <a:r>
              <a:rPr lang="en" sz="1800" b="1">
                <a:solidFill>
                  <a:schemeClr val="hlink"/>
                </a:solidFill>
                <a:latin typeface="Arial"/>
                <a:ea typeface="Arial"/>
                <a:cs typeface="Arial"/>
                <a:sym typeface="Arial"/>
              </a:rPr>
              <a:t>hyperparameter tuning</a:t>
            </a:r>
            <a:r>
              <a:rPr lang="en" sz="1800">
                <a:solidFill>
                  <a:schemeClr val="hlink"/>
                </a:solidFill>
                <a:latin typeface="Arial"/>
                <a:ea typeface="Arial"/>
                <a:cs typeface="Arial"/>
                <a:sym typeface="Arial"/>
              </a:rPr>
              <a:t> and </a:t>
            </a:r>
            <a:r>
              <a:rPr lang="en" sz="1800" b="1">
                <a:solidFill>
                  <a:schemeClr val="hlink"/>
                </a:solidFill>
                <a:latin typeface="Arial"/>
                <a:ea typeface="Arial"/>
                <a:cs typeface="Arial"/>
                <a:sym typeface="Arial"/>
              </a:rPr>
              <a:t>threshold adjustments</a:t>
            </a:r>
            <a:r>
              <a:rPr lang="en" sz="1800">
                <a:solidFill>
                  <a:schemeClr val="hlink"/>
                </a:solidFill>
                <a:latin typeface="Arial"/>
                <a:ea typeface="Arial"/>
                <a:cs typeface="Arial"/>
                <a:sym typeface="Arial"/>
              </a:rPr>
              <a:t>, save the best-performing model, and generate visual insights on fraud-prone categories and time patterns.</a:t>
            </a:r>
            <a:endParaRPr sz="1700"/>
          </a:p>
        </p:txBody>
      </p:sp>
      <p:sp>
        <p:nvSpPr>
          <p:cNvPr id="309" name="Google Shape;309;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197375" y="80500"/>
            <a:ext cx="8683800" cy="845400"/>
          </a:xfrm>
          <a:prstGeom prst="rect">
            <a:avLst/>
          </a:prstGeom>
        </p:spPr>
        <p:txBody>
          <a:bodyPr spcFirstLastPara="1" wrap="square" lIns="91425" tIns="91425" rIns="91425" bIns="91425" anchor="b" anchorCtr="0">
            <a:noAutofit/>
          </a:bodyPr>
          <a:lstStyle/>
          <a:p>
            <a:pPr marL="71755" lvl="0" indent="0" algn="l" rtl="0">
              <a:lnSpc>
                <a:spcPct val="107916"/>
              </a:lnSpc>
              <a:spcBef>
                <a:spcPts val="0"/>
              </a:spcBef>
              <a:spcAft>
                <a:spcPts val="390"/>
              </a:spcAft>
              <a:buClr>
                <a:schemeClr val="hlink"/>
              </a:buClr>
              <a:buSzPts val="1100"/>
              <a:buFont typeface="Arial"/>
              <a:buNone/>
            </a:pPr>
            <a:r>
              <a:rPr lang="en" sz="3200">
                <a:solidFill>
                  <a:schemeClr val="hlink"/>
                </a:solidFill>
                <a:latin typeface="Calibri"/>
                <a:ea typeface="Calibri"/>
                <a:cs typeface="Calibri"/>
                <a:sym typeface="Calibri"/>
              </a:rPr>
              <a:t> </a:t>
            </a:r>
            <a:r>
              <a:rPr lang="en" sz="5000" u="sng">
                <a:latin typeface="Arial"/>
                <a:ea typeface="Arial"/>
                <a:cs typeface="Arial"/>
                <a:sym typeface="Arial"/>
              </a:rPr>
              <a:t>System Architecture</a:t>
            </a:r>
            <a:endParaRPr sz="11050" u="sng">
              <a:latin typeface="DM Sans"/>
              <a:ea typeface="DM Sans"/>
              <a:cs typeface="DM Sans"/>
              <a:sym typeface="DM Sans"/>
            </a:endParaRPr>
          </a:p>
        </p:txBody>
      </p:sp>
      <p:sp>
        <p:nvSpPr>
          <p:cNvPr id="315" name="Google Shape;315;p50"/>
          <p:cNvSpPr txBox="1">
            <a:spLocks noGrp="1"/>
          </p:cNvSpPr>
          <p:nvPr>
            <p:ph type="body" idx="1"/>
          </p:nvPr>
        </p:nvSpPr>
        <p:spPr>
          <a:xfrm>
            <a:off x="230100" y="925900"/>
            <a:ext cx="8683800" cy="4021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hlink"/>
              </a:buClr>
              <a:buSzPts val="1100"/>
              <a:buFont typeface="Arial"/>
              <a:buNone/>
            </a:pPr>
            <a:endParaRPr sz="1300" b="1">
              <a:solidFill>
                <a:schemeClr val="hlink"/>
              </a:solidFill>
              <a:latin typeface="Arial"/>
              <a:ea typeface="Arial"/>
              <a:cs typeface="Arial"/>
              <a:sym typeface="Arial"/>
            </a:endParaRPr>
          </a:p>
          <a:p>
            <a:pPr marL="0" lvl="0" indent="0" algn="l" rtl="0">
              <a:lnSpc>
                <a:spcPct val="115000"/>
              </a:lnSpc>
              <a:spcBef>
                <a:spcPts val="1200"/>
              </a:spcBef>
              <a:spcAft>
                <a:spcPts val="0"/>
              </a:spcAft>
              <a:buClr>
                <a:schemeClr val="hlink"/>
              </a:buClr>
              <a:buSzPts val="1100"/>
              <a:buFont typeface="Arial"/>
              <a:buNone/>
            </a:pPr>
            <a:r>
              <a:rPr lang="en" sz="1800">
                <a:solidFill>
                  <a:schemeClr val="hlink"/>
                </a:solidFill>
                <a:latin typeface="Arial"/>
                <a:ea typeface="Arial"/>
                <a:cs typeface="Arial"/>
                <a:sym typeface="Arial"/>
              </a:rPr>
              <a:t>The architecture begins with </a:t>
            </a:r>
            <a:r>
              <a:rPr lang="en" sz="1800" b="1">
                <a:solidFill>
                  <a:schemeClr val="hlink"/>
                </a:solidFill>
                <a:latin typeface="Arial"/>
                <a:ea typeface="Arial"/>
                <a:cs typeface="Arial"/>
                <a:sym typeface="Arial"/>
              </a:rPr>
              <a:t>data collection</a:t>
            </a:r>
            <a:r>
              <a:rPr lang="en" sz="1800">
                <a:solidFill>
                  <a:schemeClr val="hlink"/>
                </a:solidFill>
                <a:latin typeface="Arial"/>
                <a:ea typeface="Arial"/>
                <a:cs typeface="Arial"/>
                <a:sym typeface="Arial"/>
              </a:rPr>
              <a:t> from transaction logs containing details like amount, customer ID, device, and merchant type. This data undergoes </a:t>
            </a:r>
            <a:r>
              <a:rPr lang="en" sz="1800" b="1">
                <a:solidFill>
                  <a:schemeClr val="hlink"/>
                </a:solidFill>
                <a:latin typeface="Arial"/>
                <a:ea typeface="Arial"/>
                <a:cs typeface="Arial"/>
                <a:sym typeface="Arial"/>
              </a:rPr>
              <a:t>preprocessing</a:t>
            </a:r>
            <a:r>
              <a:rPr lang="en" sz="1800">
                <a:solidFill>
                  <a:schemeClr val="hlink"/>
                </a:solidFill>
                <a:latin typeface="Arial"/>
                <a:ea typeface="Arial"/>
                <a:cs typeface="Arial"/>
                <a:sym typeface="Arial"/>
              </a:rPr>
              <a:t>, where missing values are handled, categorical variables are encoded, and numerical values are normalized.</a:t>
            </a:r>
            <a:br>
              <a:rPr lang="en" sz="1800">
                <a:solidFill>
                  <a:schemeClr val="hlink"/>
                </a:solidFill>
                <a:latin typeface="Arial"/>
                <a:ea typeface="Arial"/>
                <a:cs typeface="Arial"/>
                <a:sym typeface="Arial"/>
              </a:rPr>
            </a:br>
            <a:r>
              <a:rPr lang="en" sz="1800">
                <a:solidFill>
                  <a:schemeClr val="hlink"/>
                </a:solidFill>
                <a:latin typeface="Arial"/>
                <a:ea typeface="Arial"/>
                <a:cs typeface="Arial"/>
                <a:sym typeface="Arial"/>
              </a:rPr>
              <a:t> Next, </a:t>
            </a:r>
            <a:r>
              <a:rPr lang="en" sz="1800" b="1">
                <a:solidFill>
                  <a:schemeClr val="hlink"/>
                </a:solidFill>
                <a:latin typeface="Arial"/>
                <a:ea typeface="Arial"/>
                <a:cs typeface="Arial"/>
                <a:sym typeface="Arial"/>
              </a:rPr>
              <a:t>EDA</a:t>
            </a:r>
            <a:r>
              <a:rPr lang="en" sz="1800">
                <a:solidFill>
                  <a:schemeClr val="hlink"/>
                </a:solidFill>
                <a:latin typeface="Arial"/>
                <a:ea typeface="Arial"/>
                <a:cs typeface="Arial"/>
                <a:sym typeface="Arial"/>
              </a:rPr>
              <a:t> is performed to visualize trends and anomalies, followed by </a:t>
            </a:r>
            <a:r>
              <a:rPr lang="en" sz="1800" b="1">
                <a:solidFill>
                  <a:schemeClr val="hlink"/>
                </a:solidFill>
                <a:latin typeface="Arial"/>
                <a:ea typeface="Arial"/>
                <a:cs typeface="Arial"/>
                <a:sym typeface="Arial"/>
              </a:rPr>
              <a:t>data augmentation</a:t>
            </a:r>
            <a:r>
              <a:rPr lang="en" sz="1800">
                <a:solidFill>
                  <a:schemeClr val="hlink"/>
                </a:solidFill>
                <a:latin typeface="Arial"/>
                <a:ea typeface="Arial"/>
                <a:cs typeface="Arial"/>
                <a:sym typeface="Arial"/>
              </a:rPr>
              <a:t> using SMOTE and synthetic samples to balance the dataset. Multiple ML and DL models are then trained and evaluated using metrics such as precision, recall, and F1-score. Finally, the best model and preprocessing pipeline are saved for deployment, allowing future real-time predictions.</a:t>
            </a:r>
            <a:endParaRPr sz="1800">
              <a:solidFill>
                <a:schemeClr val="hlink"/>
              </a:solidFill>
              <a:latin typeface="Arial"/>
              <a:ea typeface="Arial"/>
              <a:cs typeface="Arial"/>
              <a:sym typeface="Arial"/>
            </a:endParaRPr>
          </a:p>
          <a:p>
            <a:pPr marL="400050" marR="125095" lvl="0" indent="0" algn="l" rtl="0">
              <a:lnSpc>
                <a:spcPct val="105416"/>
              </a:lnSpc>
              <a:spcBef>
                <a:spcPts val="1200"/>
              </a:spcBef>
              <a:spcAft>
                <a:spcPts val="0"/>
              </a:spcAft>
              <a:buNone/>
            </a:pPr>
            <a:endParaRPr sz="2000" b="1">
              <a:solidFill>
                <a:srgbClr val="666666"/>
              </a:solidFill>
            </a:endParaRPr>
          </a:p>
          <a:p>
            <a:pPr marL="400050" marR="125095" lvl="0" indent="0" algn="l" rtl="0">
              <a:lnSpc>
                <a:spcPct val="105416"/>
              </a:lnSpc>
              <a:spcBef>
                <a:spcPts val="410"/>
              </a:spcBef>
              <a:spcAft>
                <a:spcPts val="0"/>
              </a:spcAft>
              <a:buClr>
                <a:schemeClr val="hlink"/>
              </a:buClr>
              <a:buSzPts val="1100"/>
              <a:buFont typeface="Arial"/>
              <a:buNone/>
            </a:pPr>
            <a:endParaRPr sz="2000" b="1">
              <a:solidFill>
                <a:srgbClr val="666666"/>
              </a:solidFill>
            </a:endParaRPr>
          </a:p>
          <a:p>
            <a:pPr marL="0" lvl="0" indent="0" algn="l" rtl="0">
              <a:spcBef>
                <a:spcPts val="410"/>
              </a:spcBef>
              <a:spcAft>
                <a:spcPts val="1200"/>
              </a:spcAft>
              <a:buNone/>
            </a:pPr>
            <a:endParaRPr/>
          </a:p>
        </p:txBody>
      </p:sp>
      <p:sp>
        <p:nvSpPr>
          <p:cNvPr id="316" name="Google Shape;31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270" name="Google Shape;270;p45"/>
          <p:cNvSpPr txBox="1">
            <a:spLocks noGrp="1"/>
          </p:cNvSpPr>
          <p:nvPr>
            <p:ph type="body" idx="1"/>
          </p:nvPr>
        </p:nvSpPr>
        <p:spPr>
          <a:xfrm>
            <a:off x="333200" y="196450"/>
            <a:ext cx="4863600" cy="675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3700" b="1" u="sng">
                <a:solidFill>
                  <a:srgbClr val="1C4587"/>
                </a:solidFill>
              </a:rPr>
              <a:t>Project Flow</a:t>
            </a:r>
            <a:endParaRPr sz="4000" b="1" u="sng">
              <a:solidFill>
                <a:srgbClr val="1C4587"/>
              </a:solidFill>
            </a:endParaRPr>
          </a:p>
        </p:txBody>
      </p:sp>
      <p:sp>
        <p:nvSpPr>
          <p:cNvPr id="271" name="Google Shape;271;p45"/>
          <p:cNvSpPr txBox="1"/>
          <p:nvPr/>
        </p:nvSpPr>
        <p:spPr>
          <a:xfrm>
            <a:off x="165658" y="923900"/>
            <a:ext cx="8610600" cy="37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rgbClr val="666666"/>
              </a:solidFill>
              <a:latin typeface="DM Sans"/>
              <a:ea typeface="DM Sans"/>
              <a:cs typeface="DM Sans"/>
              <a:sym typeface="DM Sans"/>
            </a:endParaRPr>
          </a:p>
        </p:txBody>
      </p:sp>
      <p:sp>
        <p:nvSpPr>
          <p:cNvPr id="272" name="Google Shape;272;p45"/>
          <p:cNvSpPr/>
          <p:nvPr/>
        </p:nvSpPr>
        <p:spPr>
          <a:xfrm>
            <a:off x="667475" y="1464638"/>
            <a:ext cx="1884600" cy="105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600" b="1">
                <a:solidFill>
                  <a:schemeClr val="hlink"/>
                </a:solidFill>
                <a:latin typeface="Times New Roman"/>
                <a:ea typeface="Times New Roman"/>
                <a:cs typeface="Times New Roman"/>
                <a:sym typeface="Times New Roman"/>
              </a:rPr>
              <a:t>Raw Transaction Data</a:t>
            </a:r>
            <a:endParaRPr sz="1600" b="1">
              <a:solidFill>
                <a:schemeClr val="hlink"/>
              </a:solidFill>
              <a:latin typeface="Times New Roman"/>
              <a:ea typeface="Times New Roman"/>
              <a:cs typeface="Times New Roman"/>
              <a:sym typeface="Times New Roman"/>
            </a:endParaRPr>
          </a:p>
          <a:p>
            <a:pPr marL="0" lvl="0" indent="0" algn="ctr" rtl="0">
              <a:spcBef>
                <a:spcPts val="1200"/>
              </a:spcBef>
              <a:spcAft>
                <a:spcPts val="0"/>
              </a:spcAft>
              <a:buNone/>
            </a:pPr>
            <a:endParaRPr>
              <a:latin typeface="DM Sans"/>
              <a:ea typeface="DM Sans"/>
              <a:cs typeface="DM Sans"/>
              <a:sym typeface="DM Sans"/>
            </a:endParaRPr>
          </a:p>
        </p:txBody>
      </p:sp>
      <p:sp>
        <p:nvSpPr>
          <p:cNvPr id="273" name="Google Shape;273;p45"/>
          <p:cNvSpPr/>
          <p:nvPr/>
        </p:nvSpPr>
        <p:spPr>
          <a:xfrm>
            <a:off x="2957850" y="2957573"/>
            <a:ext cx="2172900" cy="170564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hlink"/>
              </a:buClr>
              <a:buSzPts val="1100"/>
              <a:buFont typeface="Arial"/>
              <a:buNone/>
            </a:pPr>
            <a:r>
              <a:rPr lang="en" sz="1300" b="1" dirty="0">
                <a:solidFill>
                  <a:schemeClr val="hlink"/>
                </a:solidFill>
                <a:latin typeface="Times New Roman"/>
                <a:ea typeface="Times New Roman"/>
                <a:cs typeface="Times New Roman"/>
                <a:sym typeface="Times New Roman"/>
              </a:rPr>
              <a:t>Model Training</a:t>
            </a:r>
            <a:endParaRPr sz="1300" b="1" dirty="0">
              <a:solidFill>
                <a:schemeClr val="hlink"/>
              </a:solidFill>
              <a:latin typeface="Times New Roman"/>
              <a:ea typeface="Times New Roman"/>
              <a:cs typeface="Times New Roman"/>
              <a:sym typeface="Times New Roman"/>
            </a:endParaRPr>
          </a:p>
          <a:p>
            <a:pPr marL="457200" lvl="0" indent="-228600" algn="l" rtl="0">
              <a:lnSpc>
                <a:spcPct val="115000"/>
              </a:lnSpc>
              <a:spcBef>
                <a:spcPts val="1200"/>
              </a:spcBef>
              <a:spcAft>
                <a:spcPts val="0"/>
              </a:spcAft>
              <a:buClr>
                <a:schemeClr val="hlink"/>
              </a:buClr>
              <a:buSzPts val="1100"/>
              <a:buFont typeface="Arial"/>
              <a:buNone/>
            </a:pPr>
            <a:r>
              <a:rPr lang="en" sz="1200" dirty="0">
                <a:solidFill>
                  <a:schemeClr val="hlink"/>
                </a:solidFill>
              </a:rPr>
              <a:t>·</a:t>
            </a:r>
            <a:r>
              <a:rPr lang="en" sz="800" dirty="0">
                <a:solidFill>
                  <a:schemeClr val="hlink"/>
                </a:solidFill>
                <a:latin typeface="Times New Roman"/>
                <a:ea typeface="Times New Roman"/>
                <a:cs typeface="Times New Roman"/>
                <a:sym typeface="Times New Roman"/>
              </a:rPr>
              <a:t>         </a:t>
            </a:r>
            <a:r>
              <a:rPr lang="en" sz="1000" b="1" dirty="0">
                <a:solidFill>
                  <a:schemeClr val="hlink"/>
                </a:solidFill>
                <a:latin typeface="Times New Roman"/>
                <a:ea typeface="Times New Roman"/>
                <a:cs typeface="Times New Roman"/>
                <a:sym typeface="Times New Roman"/>
              </a:rPr>
              <a:t>ML Models	</a:t>
            </a:r>
            <a:endParaRPr sz="1000" b="1" dirty="0">
              <a:solidFill>
                <a:schemeClr val="hlink"/>
              </a:solidFill>
              <a:latin typeface="Times New Roman"/>
              <a:ea typeface="Times New Roman"/>
              <a:cs typeface="Times New Roman"/>
              <a:sym typeface="Times New Roman"/>
            </a:endParaRPr>
          </a:p>
          <a:p>
            <a:pPr marL="457200" lvl="0" indent="-228600" algn="l" rtl="0">
              <a:lnSpc>
                <a:spcPct val="115000"/>
              </a:lnSpc>
              <a:spcBef>
                <a:spcPts val="1200"/>
              </a:spcBef>
              <a:spcAft>
                <a:spcPts val="0"/>
              </a:spcAft>
              <a:buClr>
                <a:schemeClr val="hlink"/>
              </a:buClr>
              <a:buSzPts val="1100"/>
              <a:buFont typeface="Arial"/>
              <a:buNone/>
            </a:pPr>
            <a:r>
              <a:rPr lang="en" sz="1000" dirty="0">
                <a:solidFill>
                  <a:schemeClr val="hlink"/>
                </a:solidFill>
              </a:rPr>
              <a:t>·</a:t>
            </a:r>
            <a:r>
              <a:rPr lang="en" sz="1000" dirty="0">
                <a:solidFill>
                  <a:schemeClr val="hlink"/>
                </a:solidFill>
                <a:latin typeface="Times New Roman"/>
                <a:ea typeface="Times New Roman"/>
                <a:cs typeface="Times New Roman"/>
                <a:sym typeface="Times New Roman"/>
              </a:rPr>
              <a:t>         </a:t>
            </a:r>
            <a:r>
              <a:rPr lang="en" sz="1000" b="1" dirty="0">
                <a:solidFill>
                  <a:schemeClr val="hlink"/>
                </a:solidFill>
                <a:latin typeface="Times New Roman"/>
                <a:ea typeface="Times New Roman"/>
                <a:cs typeface="Times New Roman"/>
                <a:sym typeface="Times New Roman"/>
              </a:rPr>
              <a:t>DT, LR, SGD  </a:t>
            </a:r>
            <a:endParaRPr sz="1000" b="1" dirty="0">
              <a:solidFill>
                <a:schemeClr val="hlink"/>
              </a:solidFill>
              <a:latin typeface="Times New Roman"/>
              <a:ea typeface="Times New Roman"/>
              <a:cs typeface="Times New Roman"/>
              <a:sym typeface="Times New Roman"/>
            </a:endParaRPr>
          </a:p>
          <a:p>
            <a:pPr marL="457200" lvl="0" indent="-228600" algn="l" rtl="0">
              <a:lnSpc>
                <a:spcPct val="115000"/>
              </a:lnSpc>
              <a:spcBef>
                <a:spcPts val="1200"/>
              </a:spcBef>
              <a:spcAft>
                <a:spcPts val="0"/>
              </a:spcAft>
              <a:buClr>
                <a:schemeClr val="hlink"/>
              </a:buClr>
              <a:buSzPts val="1100"/>
              <a:buFont typeface="Arial"/>
              <a:buNone/>
            </a:pPr>
            <a:r>
              <a:rPr lang="en" sz="1000" dirty="0">
                <a:solidFill>
                  <a:schemeClr val="hlink"/>
                </a:solidFill>
              </a:rPr>
              <a:t>·</a:t>
            </a:r>
            <a:r>
              <a:rPr lang="en" sz="1000" dirty="0">
                <a:solidFill>
                  <a:schemeClr val="hlink"/>
                </a:solidFill>
                <a:latin typeface="Times New Roman"/>
                <a:ea typeface="Times New Roman"/>
                <a:cs typeface="Times New Roman"/>
                <a:sym typeface="Times New Roman"/>
              </a:rPr>
              <a:t>         </a:t>
            </a:r>
            <a:r>
              <a:rPr lang="en" sz="1000" b="1" dirty="0">
                <a:solidFill>
                  <a:schemeClr val="hlink"/>
                </a:solidFill>
                <a:latin typeface="Times New Roman"/>
                <a:ea typeface="Times New Roman"/>
                <a:cs typeface="Times New Roman"/>
                <a:sym typeface="Times New Roman"/>
              </a:rPr>
              <a:t>LGBM, XGB 	</a:t>
            </a:r>
          </a:p>
          <a:p>
            <a:pPr marL="457200" lvl="0" indent="-228600" algn="l" rtl="0">
              <a:lnSpc>
                <a:spcPct val="115000"/>
              </a:lnSpc>
              <a:spcBef>
                <a:spcPts val="1200"/>
              </a:spcBef>
              <a:spcAft>
                <a:spcPts val="0"/>
              </a:spcAft>
              <a:buClr>
                <a:schemeClr val="hlink"/>
              </a:buClr>
              <a:buSzPts val="1100"/>
              <a:buFont typeface="Arial"/>
              <a:buNone/>
            </a:pPr>
            <a:r>
              <a:rPr lang="en" sz="1000" dirty="0">
                <a:solidFill>
                  <a:schemeClr val="hlink"/>
                </a:solidFill>
              </a:rPr>
              <a:t>·</a:t>
            </a:r>
            <a:r>
              <a:rPr lang="en" sz="1000" dirty="0">
                <a:solidFill>
                  <a:schemeClr val="hlink"/>
                </a:solidFill>
                <a:latin typeface="Times New Roman"/>
                <a:ea typeface="Times New Roman"/>
                <a:cs typeface="Times New Roman"/>
                <a:sym typeface="Times New Roman"/>
              </a:rPr>
              <a:t>  	   </a:t>
            </a:r>
            <a:r>
              <a:rPr lang="en" sz="1000" b="1" dirty="0">
                <a:solidFill>
                  <a:schemeClr val="hlink"/>
                </a:solidFill>
                <a:latin typeface="Times New Roman"/>
                <a:ea typeface="Times New Roman"/>
                <a:cs typeface="Times New Roman"/>
                <a:sym typeface="Times New Roman"/>
              </a:rPr>
              <a:t>CatBoost</a:t>
            </a:r>
            <a:endParaRPr sz="1000" b="1" dirty="0">
              <a:solidFill>
                <a:schemeClr val="hlink"/>
              </a:solidFill>
              <a:latin typeface="Times New Roman"/>
              <a:ea typeface="Times New Roman"/>
              <a:cs typeface="Times New Roman"/>
              <a:sym typeface="Times New Roman"/>
            </a:endParaRPr>
          </a:p>
        </p:txBody>
      </p:sp>
      <p:sp>
        <p:nvSpPr>
          <p:cNvPr id="274" name="Google Shape;274;p45"/>
          <p:cNvSpPr/>
          <p:nvPr/>
        </p:nvSpPr>
        <p:spPr>
          <a:xfrm>
            <a:off x="592725" y="3110225"/>
            <a:ext cx="1884600" cy="10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hlink"/>
              </a:buClr>
              <a:buSzPts val="1100"/>
              <a:buFont typeface="Arial"/>
              <a:buNone/>
            </a:pPr>
            <a:r>
              <a:rPr lang="en" sz="1300" b="1">
                <a:solidFill>
                  <a:schemeClr val="hlink"/>
                </a:solidFill>
                <a:latin typeface="Times New Roman"/>
                <a:ea typeface="Times New Roman"/>
                <a:cs typeface="Times New Roman"/>
                <a:sym typeface="Times New Roman"/>
              </a:rPr>
              <a:t>Data Augmentation (SMOTE + Synthetic</a:t>
            </a:r>
            <a:r>
              <a:rPr lang="en" b="1">
                <a:solidFill>
                  <a:schemeClr val="hlink"/>
                </a:solidFill>
                <a:latin typeface="Times New Roman"/>
                <a:ea typeface="Times New Roman"/>
                <a:cs typeface="Times New Roman"/>
                <a:sym typeface="Times New Roman"/>
              </a:rPr>
              <a:t> Data)</a:t>
            </a:r>
            <a:endParaRPr b="1">
              <a:solidFill>
                <a:schemeClr val="hlink"/>
              </a:solidFill>
              <a:latin typeface="Times New Roman"/>
              <a:ea typeface="Times New Roman"/>
              <a:cs typeface="Times New Roman"/>
              <a:sym typeface="Times New Roman"/>
            </a:endParaRPr>
          </a:p>
          <a:p>
            <a:pPr marL="0" lvl="0" indent="0" algn="ctr" rtl="0">
              <a:spcBef>
                <a:spcPts val="1200"/>
              </a:spcBef>
              <a:spcAft>
                <a:spcPts val="0"/>
              </a:spcAft>
              <a:buNone/>
            </a:pPr>
            <a:endParaRPr>
              <a:latin typeface="DM Sans"/>
              <a:ea typeface="DM Sans"/>
              <a:cs typeface="DM Sans"/>
              <a:sym typeface="DM Sans"/>
            </a:endParaRPr>
          </a:p>
        </p:txBody>
      </p:sp>
      <p:sp>
        <p:nvSpPr>
          <p:cNvPr id="275" name="Google Shape;275;p45"/>
          <p:cNvSpPr/>
          <p:nvPr/>
        </p:nvSpPr>
        <p:spPr>
          <a:xfrm>
            <a:off x="3033217" y="1417888"/>
            <a:ext cx="1884600" cy="105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Clr>
                <a:schemeClr val="hlink"/>
              </a:buClr>
              <a:buSzPts val="1100"/>
              <a:buFont typeface="Arial"/>
              <a:buNone/>
            </a:pPr>
            <a:r>
              <a:rPr lang="en" b="1">
                <a:solidFill>
                  <a:schemeClr val="hlink"/>
                </a:solidFill>
                <a:latin typeface="Times New Roman"/>
                <a:ea typeface="Times New Roman"/>
                <a:cs typeface="Times New Roman"/>
                <a:sym typeface="Times New Roman"/>
              </a:rPr>
              <a:t>Exploratory Data Analysis (EDA)</a:t>
            </a:r>
            <a:endParaRPr b="1">
              <a:solidFill>
                <a:schemeClr val="hlink"/>
              </a:solidFill>
              <a:latin typeface="Times New Roman"/>
              <a:ea typeface="Times New Roman"/>
              <a:cs typeface="Times New Roman"/>
              <a:sym typeface="Times New Roman"/>
            </a:endParaRPr>
          </a:p>
        </p:txBody>
      </p:sp>
      <p:sp>
        <p:nvSpPr>
          <p:cNvPr id="276" name="Google Shape;276;p45"/>
          <p:cNvSpPr/>
          <p:nvPr/>
        </p:nvSpPr>
        <p:spPr>
          <a:xfrm>
            <a:off x="5324142" y="1469613"/>
            <a:ext cx="1884600" cy="105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hlink"/>
              </a:buClr>
              <a:buSzPts val="1100"/>
              <a:buFont typeface="Arial"/>
              <a:buNone/>
            </a:pPr>
            <a:r>
              <a:rPr lang="en" b="1" dirty="0">
                <a:solidFill>
                  <a:schemeClr val="hlink"/>
                </a:solidFill>
                <a:latin typeface="Times New Roman"/>
                <a:ea typeface="Times New Roman"/>
                <a:cs typeface="Times New Roman"/>
                <a:sym typeface="Times New Roman"/>
              </a:rPr>
              <a:t>Data Preprocessing (Clean, Encode, Scale)</a:t>
            </a:r>
            <a:endParaRPr b="1" dirty="0">
              <a:solidFill>
                <a:schemeClr val="hlink"/>
              </a:solidFill>
              <a:latin typeface="Times New Roman"/>
              <a:ea typeface="Times New Roman"/>
              <a:cs typeface="Times New Roman"/>
              <a:sym typeface="Times New Roman"/>
            </a:endParaRPr>
          </a:p>
          <a:p>
            <a:pPr marL="0" lvl="0" indent="0" algn="ctr" rtl="0">
              <a:spcBef>
                <a:spcPts val="1200"/>
              </a:spcBef>
              <a:spcAft>
                <a:spcPts val="0"/>
              </a:spcAft>
              <a:buNone/>
            </a:pPr>
            <a:endParaRPr dirty="0">
              <a:latin typeface="DM Sans"/>
              <a:ea typeface="DM Sans"/>
              <a:cs typeface="DM Sans"/>
              <a:sym typeface="DM Sans"/>
            </a:endParaRPr>
          </a:p>
        </p:txBody>
      </p:sp>
      <p:sp>
        <p:nvSpPr>
          <p:cNvPr id="277" name="Google Shape;277;p45"/>
          <p:cNvSpPr/>
          <p:nvPr/>
        </p:nvSpPr>
        <p:spPr>
          <a:xfrm>
            <a:off x="5701275" y="3110225"/>
            <a:ext cx="1884600" cy="10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hlink"/>
              </a:buClr>
              <a:buSzPts val="1100"/>
              <a:buFont typeface="Arial"/>
              <a:buNone/>
            </a:pPr>
            <a:r>
              <a:rPr lang="en" sz="1500" b="1" dirty="0">
                <a:solidFill>
                  <a:schemeClr val="hlink"/>
                </a:solidFill>
                <a:latin typeface="Times New Roman"/>
                <a:ea typeface="Times New Roman"/>
                <a:cs typeface="Times New Roman"/>
                <a:sym typeface="Times New Roman"/>
              </a:rPr>
              <a:t>Deployment </a:t>
            </a:r>
            <a:r>
              <a:rPr lang="en" sz="1700" b="1" dirty="0">
                <a:solidFill>
                  <a:schemeClr val="hlink"/>
                </a:solidFill>
                <a:latin typeface="Times New Roman"/>
                <a:ea typeface="Times New Roman"/>
                <a:cs typeface="Times New Roman"/>
                <a:sym typeface="Times New Roman"/>
              </a:rPr>
              <a:t>/ </a:t>
            </a:r>
            <a:r>
              <a:rPr lang="en" sz="1500" b="1" dirty="0">
                <a:solidFill>
                  <a:schemeClr val="hlink"/>
                </a:solidFill>
                <a:latin typeface="Times New Roman"/>
                <a:ea typeface="Times New Roman"/>
                <a:cs typeface="Times New Roman"/>
                <a:sym typeface="Times New Roman"/>
              </a:rPr>
              <a:t>Prediction</a:t>
            </a:r>
            <a:endParaRPr sz="1500" b="1" dirty="0">
              <a:solidFill>
                <a:schemeClr val="hlink"/>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100" b="1" dirty="0">
              <a:solidFill>
                <a:schemeClr val="hlink"/>
              </a:solidFill>
              <a:latin typeface="Times New Roman"/>
              <a:ea typeface="Times New Roman"/>
              <a:cs typeface="Times New Roman"/>
              <a:sym typeface="Times New Roman"/>
            </a:endParaRPr>
          </a:p>
        </p:txBody>
      </p:sp>
      <p:sp>
        <p:nvSpPr>
          <p:cNvPr id="278" name="Google Shape;278;p45"/>
          <p:cNvSpPr/>
          <p:nvPr/>
        </p:nvSpPr>
        <p:spPr>
          <a:xfrm>
            <a:off x="2578300" y="1937000"/>
            <a:ext cx="432034" cy="17811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9" name="Google Shape;279;p45"/>
          <p:cNvSpPr/>
          <p:nvPr/>
        </p:nvSpPr>
        <p:spPr>
          <a:xfrm>
            <a:off x="4940700" y="1931813"/>
            <a:ext cx="380100" cy="18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0" name="Google Shape;280;p45"/>
          <p:cNvSpPr/>
          <p:nvPr/>
        </p:nvSpPr>
        <p:spPr>
          <a:xfrm>
            <a:off x="2477325" y="3468275"/>
            <a:ext cx="480600" cy="18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1" name="Google Shape;281;p45"/>
          <p:cNvSpPr/>
          <p:nvPr/>
        </p:nvSpPr>
        <p:spPr>
          <a:xfrm>
            <a:off x="5158667" y="3574450"/>
            <a:ext cx="542608" cy="183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title"/>
          </p:nvPr>
        </p:nvSpPr>
        <p:spPr>
          <a:xfrm>
            <a:off x="471750" y="196450"/>
            <a:ext cx="8271000" cy="1158600"/>
          </a:xfrm>
          <a:prstGeom prst="rect">
            <a:avLst/>
          </a:prstGeom>
        </p:spPr>
        <p:txBody>
          <a:bodyPr spcFirstLastPara="1" wrap="square" lIns="91425" tIns="91425" rIns="91425" bIns="91425" anchor="b" anchorCtr="0">
            <a:noAutofit/>
          </a:bodyPr>
          <a:lstStyle/>
          <a:p>
            <a:pPr marL="61595" lvl="0" indent="0" algn="l" rtl="0">
              <a:lnSpc>
                <a:spcPct val="107916"/>
              </a:lnSpc>
              <a:spcBef>
                <a:spcPts val="0"/>
              </a:spcBef>
              <a:spcAft>
                <a:spcPts val="810"/>
              </a:spcAft>
              <a:buNone/>
            </a:pPr>
            <a:r>
              <a:rPr lang="en" sz="5000" u="sng">
                <a:solidFill>
                  <a:srgbClr val="1C4587"/>
                </a:solidFill>
                <a:latin typeface="DM Sans"/>
                <a:ea typeface="DM Sans"/>
                <a:cs typeface="DM Sans"/>
                <a:sym typeface="DM Sans"/>
              </a:rPr>
              <a:t>Tools and Technologies</a:t>
            </a:r>
            <a:endParaRPr sz="5000" u="sng">
              <a:solidFill>
                <a:srgbClr val="1C4587"/>
              </a:solidFill>
              <a:latin typeface="DM Sans"/>
              <a:ea typeface="DM Sans"/>
              <a:cs typeface="DM Sans"/>
              <a:sym typeface="DM Sans"/>
            </a:endParaRPr>
          </a:p>
        </p:txBody>
      </p:sp>
      <p:sp>
        <p:nvSpPr>
          <p:cNvPr id="322" name="Google Shape;322;p51"/>
          <p:cNvSpPr txBox="1">
            <a:spLocks noGrp="1"/>
          </p:cNvSpPr>
          <p:nvPr>
            <p:ph type="body" idx="1"/>
          </p:nvPr>
        </p:nvSpPr>
        <p:spPr>
          <a:xfrm>
            <a:off x="845175" y="1583025"/>
            <a:ext cx="7110300" cy="3179400"/>
          </a:xfrm>
          <a:prstGeom prst="rect">
            <a:avLst/>
          </a:prstGeom>
        </p:spPr>
        <p:txBody>
          <a:bodyPr spcFirstLastPara="1" wrap="square" lIns="91425" tIns="91425" rIns="91425" bIns="91425" anchor="t" anchorCtr="0">
            <a:noAutofit/>
          </a:bodyPr>
          <a:lstStyle/>
          <a:p>
            <a:pPr marL="405130" lvl="0" indent="0" algn="l" rtl="0">
              <a:lnSpc>
                <a:spcPct val="107083"/>
              </a:lnSpc>
              <a:spcBef>
                <a:spcPts val="0"/>
              </a:spcBef>
              <a:spcAft>
                <a:spcPts val="0"/>
              </a:spcAft>
              <a:buClr>
                <a:schemeClr val="hlink"/>
              </a:buClr>
              <a:buSzPts val="1100"/>
              <a:buFont typeface="Arial"/>
              <a:buNone/>
            </a:pPr>
            <a:r>
              <a:rPr lang="en" sz="1900">
                <a:solidFill>
                  <a:schemeClr val="hlink"/>
                </a:solidFill>
                <a:latin typeface="Arial"/>
                <a:ea typeface="Arial"/>
                <a:cs typeface="Arial"/>
                <a:sym typeface="Arial"/>
              </a:rPr>
              <a:t>The project is implemented in </a:t>
            </a:r>
            <a:r>
              <a:rPr lang="en" sz="1900" b="1">
                <a:solidFill>
                  <a:schemeClr val="hlink"/>
                </a:solidFill>
                <a:latin typeface="Arial"/>
                <a:ea typeface="Arial"/>
                <a:cs typeface="Arial"/>
                <a:sym typeface="Arial"/>
              </a:rPr>
              <a:t>Python</a:t>
            </a:r>
            <a:r>
              <a:rPr lang="en" sz="1900">
                <a:solidFill>
                  <a:schemeClr val="hlink"/>
                </a:solidFill>
                <a:latin typeface="Arial"/>
                <a:ea typeface="Arial"/>
                <a:cs typeface="Arial"/>
                <a:sym typeface="Arial"/>
              </a:rPr>
              <a:t>, using </a:t>
            </a:r>
            <a:r>
              <a:rPr lang="en" sz="1900" b="1">
                <a:solidFill>
                  <a:schemeClr val="hlink"/>
                </a:solidFill>
                <a:latin typeface="Arial"/>
                <a:ea typeface="Arial"/>
                <a:cs typeface="Arial"/>
                <a:sym typeface="Arial"/>
              </a:rPr>
              <a:t>Pandas</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NumPy</a:t>
            </a:r>
            <a:r>
              <a:rPr lang="en" sz="1900">
                <a:solidFill>
                  <a:schemeClr val="hlink"/>
                </a:solidFill>
                <a:latin typeface="Arial"/>
                <a:ea typeface="Arial"/>
                <a:cs typeface="Arial"/>
                <a:sym typeface="Arial"/>
              </a:rPr>
              <a:t> for data handling, and visualization libraries like </a:t>
            </a:r>
            <a:r>
              <a:rPr lang="en" sz="1900" b="1">
                <a:solidFill>
                  <a:schemeClr val="hlink"/>
                </a:solidFill>
                <a:latin typeface="Arial"/>
                <a:ea typeface="Arial"/>
                <a:cs typeface="Arial"/>
                <a:sym typeface="Arial"/>
              </a:rPr>
              <a:t>Matplotlib</a:t>
            </a:r>
            <a:r>
              <a:rPr lang="en" sz="1900">
                <a:solidFill>
                  <a:schemeClr val="hlink"/>
                </a:solidFill>
                <a:latin typeface="Arial"/>
                <a:ea typeface="Arial"/>
                <a:cs typeface="Arial"/>
                <a:sym typeface="Arial"/>
              </a:rPr>
              <a:t>, </a:t>
            </a:r>
            <a:r>
              <a:rPr lang="en" sz="1900" b="1">
                <a:solidFill>
                  <a:schemeClr val="hlink"/>
                </a:solidFill>
                <a:latin typeface="Arial"/>
                <a:ea typeface="Arial"/>
                <a:cs typeface="Arial"/>
                <a:sym typeface="Arial"/>
              </a:rPr>
              <a:t>Seaborn</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Plotly</a:t>
            </a:r>
            <a:r>
              <a:rPr lang="en" sz="1900">
                <a:solidFill>
                  <a:schemeClr val="hlink"/>
                </a:solidFill>
                <a:latin typeface="Arial"/>
                <a:ea typeface="Arial"/>
                <a:cs typeface="Arial"/>
                <a:sym typeface="Arial"/>
              </a:rPr>
              <a:t> for EDA.</a:t>
            </a:r>
            <a:endParaRPr sz="1900">
              <a:solidFill>
                <a:schemeClr val="hlink"/>
              </a:solidFill>
              <a:latin typeface="Arial"/>
              <a:ea typeface="Arial"/>
              <a:cs typeface="Arial"/>
              <a:sym typeface="Arial"/>
            </a:endParaRPr>
          </a:p>
          <a:p>
            <a:pPr marL="405130" lvl="0" indent="0" algn="l" rtl="0">
              <a:lnSpc>
                <a:spcPct val="107083"/>
              </a:lnSpc>
              <a:spcBef>
                <a:spcPts val="515"/>
              </a:spcBef>
              <a:spcAft>
                <a:spcPts val="0"/>
              </a:spcAft>
              <a:buNone/>
            </a:pPr>
            <a:r>
              <a:rPr lang="en" sz="1900">
                <a:solidFill>
                  <a:schemeClr val="hlink"/>
                </a:solidFill>
                <a:latin typeface="Arial"/>
                <a:ea typeface="Arial"/>
                <a:cs typeface="Arial"/>
                <a:sym typeface="Arial"/>
              </a:rPr>
              <a:t>For model building, </a:t>
            </a:r>
            <a:r>
              <a:rPr lang="en" sz="1900" b="1">
                <a:solidFill>
                  <a:schemeClr val="hlink"/>
                </a:solidFill>
                <a:latin typeface="Arial"/>
                <a:ea typeface="Arial"/>
                <a:cs typeface="Arial"/>
                <a:sym typeface="Arial"/>
              </a:rPr>
              <a:t>Scikit-learn</a:t>
            </a:r>
            <a:r>
              <a:rPr lang="en" sz="1900">
                <a:solidFill>
                  <a:schemeClr val="hlink"/>
                </a:solidFill>
                <a:latin typeface="Arial"/>
                <a:ea typeface="Arial"/>
                <a:cs typeface="Arial"/>
                <a:sym typeface="Arial"/>
              </a:rPr>
              <a:t>, </a:t>
            </a:r>
            <a:r>
              <a:rPr lang="en" sz="1900" b="1">
                <a:solidFill>
                  <a:schemeClr val="hlink"/>
                </a:solidFill>
                <a:latin typeface="Arial"/>
                <a:ea typeface="Arial"/>
                <a:cs typeface="Arial"/>
                <a:sym typeface="Arial"/>
              </a:rPr>
              <a:t>LightGBM</a:t>
            </a:r>
            <a:r>
              <a:rPr lang="en" sz="1900">
                <a:solidFill>
                  <a:schemeClr val="hlink"/>
                </a:solidFill>
                <a:latin typeface="Arial"/>
                <a:ea typeface="Arial"/>
                <a:cs typeface="Arial"/>
                <a:sym typeface="Arial"/>
              </a:rPr>
              <a:t>, </a:t>
            </a:r>
            <a:r>
              <a:rPr lang="en" sz="1900" b="1">
                <a:solidFill>
                  <a:schemeClr val="hlink"/>
                </a:solidFill>
                <a:latin typeface="Arial"/>
                <a:ea typeface="Arial"/>
                <a:cs typeface="Arial"/>
                <a:sym typeface="Arial"/>
              </a:rPr>
              <a:t>CatBoost</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XGBoost</a:t>
            </a:r>
            <a:r>
              <a:rPr lang="en" sz="1900">
                <a:solidFill>
                  <a:schemeClr val="hlink"/>
                </a:solidFill>
                <a:latin typeface="Arial"/>
                <a:ea typeface="Arial"/>
                <a:cs typeface="Arial"/>
                <a:sym typeface="Arial"/>
              </a:rPr>
              <a:t> are employed for ML, while </a:t>
            </a:r>
            <a:r>
              <a:rPr lang="en" sz="1900" b="1">
                <a:solidFill>
                  <a:schemeClr val="hlink"/>
                </a:solidFill>
                <a:latin typeface="Arial"/>
                <a:ea typeface="Arial"/>
                <a:cs typeface="Arial"/>
                <a:sym typeface="Arial"/>
              </a:rPr>
              <a:t>TensorFlow</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Keras</a:t>
            </a:r>
            <a:r>
              <a:rPr lang="en" sz="1900">
                <a:solidFill>
                  <a:schemeClr val="hlink"/>
                </a:solidFill>
                <a:latin typeface="Arial"/>
                <a:ea typeface="Arial"/>
                <a:cs typeface="Arial"/>
                <a:sym typeface="Arial"/>
              </a:rPr>
              <a:t> are used for the deep learning model. The environment of choice is </a:t>
            </a:r>
            <a:r>
              <a:rPr lang="en" sz="1900" b="1">
                <a:solidFill>
                  <a:schemeClr val="hlink"/>
                </a:solidFill>
                <a:latin typeface="Arial"/>
                <a:ea typeface="Arial"/>
                <a:cs typeface="Arial"/>
                <a:sym typeface="Arial"/>
              </a:rPr>
              <a:t>Google Colab</a:t>
            </a:r>
            <a:r>
              <a:rPr lang="en" sz="1900">
                <a:solidFill>
                  <a:schemeClr val="hlink"/>
                </a:solidFill>
                <a:latin typeface="Arial"/>
                <a:ea typeface="Arial"/>
                <a:cs typeface="Arial"/>
                <a:sym typeface="Arial"/>
              </a:rPr>
              <a:t>, providing GPU acceleration. Models are saved using </a:t>
            </a:r>
            <a:r>
              <a:rPr lang="en" sz="1900" b="1">
                <a:solidFill>
                  <a:schemeClr val="hlink"/>
                </a:solidFill>
                <a:latin typeface="Arial"/>
                <a:ea typeface="Arial"/>
                <a:cs typeface="Arial"/>
                <a:sym typeface="Arial"/>
              </a:rPr>
              <a:t>Joblib</a:t>
            </a:r>
            <a:r>
              <a:rPr lang="en" sz="1900">
                <a:solidFill>
                  <a:schemeClr val="hlink"/>
                </a:solidFill>
                <a:latin typeface="Arial"/>
                <a:ea typeface="Arial"/>
                <a:cs typeface="Arial"/>
                <a:sym typeface="Arial"/>
              </a:rPr>
              <a:t> and </a:t>
            </a:r>
            <a:r>
              <a:rPr lang="en" sz="1900" b="1">
                <a:solidFill>
                  <a:schemeClr val="hlink"/>
                </a:solidFill>
                <a:latin typeface="Arial"/>
                <a:ea typeface="Arial"/>
                <a:cs typeface="Arial"/>
                <a:sym typeface="Arial"/>
              </a:rPr>
              <a:t>H5</a:t>
            </a:r>
            <a:r>
              <a:rPr lang="en" sz="1900">
                <a:solidFill>
                  <a:schemeClr val="hlink"/>
                </a:solidFill>
                <a:latin typeface="Arial"/>
                <a:ea typeface="Arial"/>
                <a:cs typeface="Arial"/>
                <a:sym typeface="Arial"/>
              </a:rPr>
              <a:t> formats for future deployment.</a:t>
            </a:r>
            <a:endParaRPr sz="2800" b="1">
              <a:solidFill>
                <a:srgbClr val="666666"/>
              </a:solidFill>
            </a:endParaRPr>
          </a:p>
          <a:p>
            <a:pPr marL="0" lvl="0" indent="0" algn="l" rtl="0">
              <a:lnSpc>
                <a:spcPct val="107083"/>
              </a:lnSpc>
              <a:spcBef>
                <a:spcPts val="515"/>
              </a:spcBef>
              <a:spcAft>
                <a:spcPts val="0"/>
              </a:spcAft>
              <a:buNone/>
            </a:pPr>
            <a:endParaRPr sz="2000">
              <a:solidFill>
                <a:srgbClr val="666666"/>
              </a:solidFill>
            </a:endParaRPr>
          </a:p>
          <a:p>
            <a:pPr marL="58420" lvl="0" indent="-6350" algn="l" rtl="0">
              <a:lnSpc>
                <a:spcPct val="107916"/>
              </a:lnSpc>
              <a:spcBef>
                <a:spcPts val="515"/>
              </a:spcBef>
              <a:spcAft>
                <a:spcPts val="0"/>
              </a:spcAft>
              <a:buNone/>
            </a:pPr>
            <a:r>
              <a:rPr lang="en" sz="3500" b="1">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marL="401320" marR="125095" lvl="0" indent="-349250" algn="l" rtl="0">
              <a:lnSpc>
                <a:spcPct val="105416"/>
              </a:lnSpc>
              <a:spcBef>
                <a:spcPts val="0"/>
              </a:spcBef>
              <a:spcAft>
                <a:spcPts val="0"/>
              </a:spcAft>
              <a:buNone/>
            </a:pPr>
            <a:endParaRPr sz="1600" b="1">
              <a:solidFill>
                <a:srgbClr val="434343"/>
              </a:solidFill>
              <a:latin typeface="Arial"/>
              <a:ea typeface="Arial"/>
              <a:cs typeface="Arial"/>
              <a:sym typeface="Arial"/>
            </a:endParaRPr>
          </a:p>
          <a:p>
            <a:pPr marL="0" lvl="0" indent="0" algn="l" rtl="0">
              <a:spcBef>
                <a:spcPts val="410"/>
              </a:spcBef>
              <a:spcAft>
                <a:spcPts val="1200"/>
              </a:spcAft>
              <a:buNone/>
            </a:pPr>
            <a:endParaRPr/>
          </a:p>
        </p:txBody>
      </p:sp>
      <p:sp>
        <p:nvSpPr>
          <p:cNvPr id="323" name="Google Shape;32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471750" y="0"/>
            <a:ext cx="8475000" cy="1435500"/>
          </a:xfrm>
          <a:prstGeom prst="rect">
            <a:avLst/>
          </a:prstGeom>
        </p:spPr>
        <p:txBody>
          <a:bodyPr spcFirstLastPara="1" wrap="square" lIns="91425" tIns="91425" rIns="91425" bIns="91425" anchor="b" anchorCtr="0">
            <a:noAutofit/>
          </a:bodyPr>
          <a:lstStyle/>
          <a:p>
            <a:pPr marL="58420" lvl="0" indent="-6350" algn="l" rtl="0">
              <a:lnSpc>
                <a:spcPct val="107916"/>
              </a:lnSpc>
              <a:spcBef>
                <a:spcPts val="0"/>
              </a:spcBef>
              <a:spcAft>
                <a:spcPts val="585"/>
              </a:spcAft>
              <a:buNone/>
            </a:pPr>
            <a:r>
              <a:rPr lang="en" sz="5600" dirty="0">
                <a:solidFill>
                  <a:srgbClr val="1C4587"/>
                </a:solidFill>
                <a:latin typeface="DM Sans"/>
                <a:ea typeface="DM Sans"/>
                <a:cs typeface="DM Sans"/>
                <a:sym typeface="DM Sans"/>
              </a:rPr>
              <a:t> </a:t>
            </a:r>
            <a:r>
              <a:rPr lang="en" sz="3600" u="sng" dirty="0">
                <a:solidFill>
                  <a:srgbClr val="1C4587"/>
                </a:solidFill>
                <a:latin typeface="DM Sans"/>
                <a:ea typeface="DM Sans"/>
                <a:cs typeface="DM Sans"/>
                <a:sym typeface="DM Sans"/>
              </a:rPr>
              <a:t>Data Analysis and Model Training</a:t>
            </a:r>
            <a:endParaRPr sz="3600" u="sng" dirty="0">
              <a:solidFill>
                <a:srgbClr val="1C4587"/>
              </a:solidFill>
              <a:latin typeface="DM Sans"/>
              <a:ea typeface="DM Sans"/>
              <a:cs typeface="DM Sans"/>
              <a:sym typeface="DM Sans"/>
            </a:endParaRPr>
          </a:p>
        </p:txBody>
      </p:sp>
      <p:sp>
        <p:nvSpPr>
          <p:cNvPr id="329" name="Google Shape;329;p52"/>
          <p:cNvSpPr txBox="1">
            <a:spLocks noGrp="1"/>
          </p:cNvSpPr>
          <p:nvPr>
            <p:ph type="body" idx="1"/>
          </p:nvPr>
        </p:nvSpPr>
        <p:spPr>
          <a:xfrm>
            <a:off x="562775" y="1435450"/>
            <a:ext cx="7909500" cy="3511500"/>
          </a:xfrm>
          <a:prstGeom prst="rect">
            <a:avLst/>
          </a:prstGeom>
        </p:spPr>
        <p:txBody>
          <a:bodyPr spcFirstLastPara="1" wrap="square" lIns="91425" tIns="91425" rIns="91425" bIns="91425" anchor="t" anchorCtr="0">
            <a:noAutofit/>
          </a:bodyPr>
          <a:lstStyle/>
          <a:p>
            <a:pPr marL="0" lvl="0" indent="0" algn="l" rtl="0">
              <a:lnSpc>
                <a:spcPct val="103333"/>
              </a:lnSpc>
              <a:spcBef>
                <a:spcPts val="0"/>
              </a:spcBef>
              <a:spcAft>
                <a:spcPts val="0"/>
              </a:spcAft>
              <a:buClr>
                <a:schemeClr val="hlink"/>
              </a:buClr>
              <a:buSzPts val="1100"/>
              <a:buFont typeface="Arial"/>
              <a:buNone/>
            </a:pPr>
            <a:r>
              <a:rPr lang="en" sz="1100" dirty="0">
                <a:solidFill>
                  <a:schemeClr val="hlink"/>
                </a:solidFill>
                <a:latin typeface="Arial"/>
                <a:ea typeface="Arial"/>
                <a:cs typeface="Arial"/>
                <a:sym typeface="Arial"/>
              </a:rPr>
              <a:t>T</a:t>
            </a:r>
            <a:r>
              <a:rPr lang="en" sz="1800" dirty="0">
                <a:solidFill>
                  <a:schemeClr val="hlink"/>
                </a:solidFill>
                <a:latin typeface="Arial"/>
                <a:ea typeface="Arial"/>
                <a:cs typeface="Arial"/>
                <a:sym typeface="Arial"/>
              </a:rPr>
              <a:t>he data analysis phase focuses on understanding the distribution of fraudulent and non-fraudulent transactions through statistical plots and heatmaps. Insights such as transaction amount variations and state-wise fraud density help in feature engineering.</a:t>
            </a:r>
            <a:endParaRPr sz="1800" dirty="0">
              <a:solidFill>
                <a:schemeClr val="hlink"/>
              </a:solidFill>
              <a:latin typeface="Arial"/>
              <a:ea typeface="Arial"/>
              <a:cs typeface="Arial"/>
              <a:sym typeface="Arial"/>
            </a:endParaRPr>
          </a:p>
          <a:p>
            <a:pPr marL="0" lvl="0" indent="0" algn="l" rtl="0">
              <a:lnSpc>
                <a:spcPct val="103333"/>
              </a:lnSpc>
              <a:spcBef>
                <a:spcPts val="570"/>
              </a:spcBef>
              <a:spcAft>
                <a:spcPts val="570"/>
              </a:spcAft>
              <a:buNone/>
            </a:pPr>
            <a:r>
              <a:rPr lang="en" sz="1800" dirty="0">
                <a:solidFill>
                  <a:schemeClr val="hlink"/>
                </a:solidFill>
                <a:latin typeface="Arial"/>
                <a:ea typeface="Arial"/>
                <a:cs typeface="Arial"/>
                <a:sym typeface="Arial"/>
              </a:rPr>
              <a:t>In the model training phase, several algorithms are tested on both original and augmented data. Models like </a:t>
            </a:r>
            <a:r>
              <a:rPr lang="en" sz="1800" b="1" dirty="0">
                <a:solidFill>
                  <a:schemeClr val="hlink"/>
                </a:solidFill>
                <a:latin typeface="Arial"/>
                <a:ea typeface="Arial"/>
                <a:cs typeface="Arial"/>
                <a:sym typeface="Arial"/>
              </a:rPr>
              <a:t>CatBoost</a:t>
            </a:r>
            <a:r>
              <a:rPr lang="en" sz="1800" dirty="0">
                <a:solidFill>
                  <a:schemeClr val="hlink"/>
                </a:solidFill>
                <a:latin typeface="Arial"/>
                <a:ea typeface="Arial"/>
                <a:cs typeface="Arial"/>
                <a:sym typeface="Arial"/>
              </a:rPr>
              <a:t> and </a:t>
            </a:r>
            <a:r>
              <a:rPr lang="en" sz="1800" b="1" dirty="0">
                <a:solidFill>
                  <a:schemeClr val="hlink"/>
                </a:solidFill>
                <a:latin typeface="Arial"/>
                <a:ea typeface="Arial"/>
                <a:cs typeface="Arial"/>
                <a:sym typeface="Arial"/>
              </a:rPr>
              <a:t>XGBoost</a:t>
            </a:r>
            <a:r>
              <a:rPr lang="en" sz="1800" dirty="0">
                <a:solidFill>
                  <a:schemeClr val="hlink"/>
                </a:solidFill>
                <a:latin typeface="Arial"/>
                <a:ea typeface="Arial"/>
                <a:cs typeface="Arial"/>
                <a:sym typeface="Arial"/>
              </a:rPr>
              <a:t> perform exceptionally well, achieving high recall scores, indicating their ability to detect most fraudulent cases. The </a:t>
            </a:r>
            <a:r>
              <a:rPr lang="en" sz="1800" b="1" dirty="0">
                <a:solidFill>
                  <a:schemeClr val="hlink"/>
                </a:solidFill>
                <a:latin typeface="Arial"/>
                <a:ea typeface="Arial"/>
                <a:cs typeface="Arial"/>
                <a:sym typeface="Arial"/>
              </a:rPr>
              <a:t>LightGBM</a:t>
            </a:r>
            <a:r>
              <a:rPr lang="en" sz="1800" dirty="0">
                <a:solidFill>
                  <a:schemeClr val="hlink"/>
                </a:solidFill>
                <a:latin typeface="Arial"/>
                <a:ea typeface="Arial"/>
                <a:cs typeface="Arial"/>
                <a:sym typeface="Arial"/>
              </a:rPr>
              <a:t> model provides a balanced performance with a good trade-off between accuracy and recall.</a:t>
            </a:r>
            <a:endParaRPr sz="1800" dirty="0"/>
          </a:p>
        </p:txBody>
      </p:sp>
      <p:sp>
        <p:nvSpPr>
          <p:cNvPr id="330" name="Google Shape;33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1298</Words>
  <Application>Microsoft Office PowerPoint</Application>
  <PresentationFormat>On-screen Show (16:9)</PresentationFormat>
  <Paragraphs>84</Paragraphs>
  <Slides>16</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Merriweather</vt:lpstr>
      <vt:lpstr>Times New Roman</vt:lpstr>
      <vt:lpstr>DM Sans</vt:lpstr>
      <vt:lpstr>DM Sans Medium</vt:lpstr>
      <vt:lpstr>Calibri</vt:lpstr>
      <vt:lpstr>Arial</vt:lpstr>
      <vt:lpstr>Simple Light</vt:lpstr>
      <vt:lpstr>Science Presentation</vt:lpstr>
      <vt:lpstr>Title:            Bank Transaction Fraud                                       Detection </vt:lpstr>
      <vt:lpstr>Abstract </vt:lpstr>
      <vt:lpstr>  Introduction </vt:lpstr>
      <vt:lpstr>Problem Statement</vt:lpstr>
      <vt:lpstr>Objective</vt:lpstr>
      <vt:lpstr> System Architecture</vt:lpstr>
      <vt:lpstr>PowerPoint Presentation</vt:lpstr>
      <vt:lpstr>Tools and Technologies</vt:lpstr>
      <vt:lpstr> Data Analysis and Model Training</vt:lpstr>
      <vt:lpstr>Deep Learning Model</vt:lpstr>
      <vt:lpstr>Insights</vt:lpstr>
      <vt:lpstr>PowerPoint Presentation</vt:lpstr>
      <vt:lpstr>UI Of The Project</vt:lpstr>
      <vt:lpstr>Limitations and Future Enhancements</vt:lpstr>
      <vt:lpstr>Drawing a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Bank Transaction Fraud                                       Detection</dc:title>
  <dc:creator>Dell</dc:creator>
  <cp:lastModifiedBy>Sajrudin</cp:lastModifiedBy>
  <cp:revision>8</cp:revision>
  <dcterms:modified xsi:type="dcterms:W3CDTF">2025-10-09T11:39:31Z</dcterms:modified>
</cp:coreProperties>
</file>