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60" r:id="rId3"/>
    <p:sldId id="257" r:id="rId4"/>
    <p:sldId id="258" r:id="rId5"/>
    <p:sldId id="259"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800" b="1" i="0" baseline="0">
                <a:effectLst/>
              </a:rPr>
              <a:t>Total amount sold for each genre</a:t>
            </a:r>
            <a:endParaRPr lang="en-US">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'Query 1, results'!$F$1</c:f>
              <c:strCache>
                <c:ptCount val="1"/>
                <c:pt idx="0">
                  <c:v>Total_amount_Sold</c:v>
                </c:pt>
              </c:strCache>
            </c:strRef>
          </c:tx>
          <c:spPr>
            <a:solidFill>
              <a:srgbClr val="01163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'Query 1, results'!$E$2:$E$11</c:f>
              <c:strCache>
                <c:ptCount val="10"/>
                <c:pt idx="0">
                  <c:v>Rock</c:v>
                </c:pt>
                <c:pt idx="1">
                  <c:v>Latin</c:v>
                </c:pt>
                <c:pt idx="2">
                  <c:v>Metal</c:v>
                </c:pt>
                <c:pt idx="3">
                  <c:v>Alternative &amp; Punk</c:v>
                </c:pt>
                <c:pt idx="4">
                  <c:v>TV Shows</c:v>
                </c:pt>
                <c:pt idx="5">
                  <c:v>Jazz</c:v>
                </c:pt>
                <c:pt idx="6">
                  <c:v>Blues</c:v>
                </c:pt>
                <c:pt idx="7">
                  <c:v>Drama</c:v>
                </c:pt>
                <c:pt idx="8">
                  <c:v>R&amp;B/Soul</c:v>
                </c:pt>
                <c:pt idx="9">
                  <c:v>Classical</c:v>
                </c:pt>
              </c:strCache>
            </c:strRef>
          </c:cat>
          <c:val>
            <c:numRef>
              <c:f>'Query 1, results'!$F$2:$F$11</c:f>
              <c:numCache>
                <c:formatCode>General</c:formatCode>
                <c:ptCount val="10"/>
                <c:pt idx="0">
                  <c:v>826.65</c:v>
                </c:pt>
                <c:pt idx="1">
                  <c:v>382.14</c:v>
                </c:pt>
                <c:pt idx="2">
                  <c:v>261.36</c:v>
                </c:pt>
                <c:pt idx="3">
                  <c:v>241.56</c:v>
                </c:pt>
                <c:pt idx="4">
                  <c:v>93.53</c:v>
                </c:pt>
                <c:pt idx="5">
                  <c:v>79.2</c:v>
                </c:pt>
                <c:pt idx="6">
                  <c:v>60.39</c:v>
                </c:pt>
                <c:pt idx="7">
                  <c:v>57.71</c:v>
                </c:pt>
                <c:pt idx="8">
                  <c:v>40.590000000000003</c:v>
                </c:pt>
                <c:pt idx="9">
                  <c:v>40.590000000000003</c:v>
                </c:pt>
              </c:numCache>
            </c:numRef>
          </c:val>
          <c:extLst>
            <c:ext xmlns:c16="http://schemas.microsoft.com/office/drawing/2014/chart" uri="{C3380CC4-5D6E-409C-BE32-E72D297353CC}">
              <c16:uniqueId val="{00000000-9AE6-4632-BDD8-1AE4759EB66D}"/>
            </c:ext>
          </c:extLst>
        </c:ser>
        <c:dLbls>
          <c:dLblPos val="outEnd"/>
          <c:showLegendKey val="0"/>
          <c:showVal val="1"/>
          <c:showCatName val="0"/>
          <c:showSerName val="0"/>
          <c:showPercent val="0"/>
          <c:showBubbleSize val="0"/>
        </c:dLbls>
        <c:gapWidth val="100"/>
        <c:overlap val="-24"/>
        <c:axId val="1226984831"/>
        <c:axId val="1226988575"/>
      </c:barChart>
      <c:catAx>
        <c:axId val="122698483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900" b="1" i="0" baseline="0">
                    <a:effectLst/>
                  </a:rPr>
                  <a:t>Genres</a:t>
                </a:r>
                <a:endParaRPr lang="en-US">
                  <a:effectLst/>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26988575"/>
        <c:crosses val="autoZero"/>
        <c:auto val="1"/>
        <c:lblAlgn val="ctr"/>
        <c:lblOffset val="100"/>
        <c:noMultiLvlLbl val="0"/>
      </c:catAx>
      <c:valAx>
        <c:axId val="122698857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900" b="1" i="0" baseline="0">
                    <a:effectLst/>
                  </a:rPr>
                  <a:t>Total amount sold </a:t>
                </a:r>
                <a:endParaRPr lang="en-US" sz="900">
                  <a:effectLst/>
                </a:endParaRPr>
              </a:p>
            </c:rich>
          </c:tx>
          <c:layout>
            <c:manualLayout>
              <c:xMode val="edge"/>
              <c:yMode val="edge"/>
              <c:x val="2.2222222222222223E-2"/>
              <c:y val="0.25967015317115211"/>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26984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Total amount sold for each</a:t>
            </a:r>
            <a:r>
              <a:rPr lang="en-US" baseline="0"/>
              <a:t> playlist</a:t>
            </a:r>
            <a:r>
              <a:rPr lang="en-US"/>
              <a:t>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'Query 2, results'!$B$1</c:f>
              <c:strCache>
                <c:ptCount val="1"/>
                <c:pt idx="0">
                  <c:v>Total_amount_Sold</c:v>
                </c:pt>
              </c:strCache>
            </c:strRef>
          </c:tx>
          <c:spPr>
            <a:solidFill>
              <a:srgbClr val="011638"/>
            </a:solidFill>
            <a:ln>
              <a:solidFill>
                <a:srgbClr val="011638"/>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'Query 2, results'!$A$15:$A$24</c:f>
              <c:strCache>
                <c:ptCount val="10"/>
                <c:pt idx="0">
                  <c:v>Music</c:v>
                </c:pt>
                <c:pt idx="1">
                  <c:v>90's Music</c:v>
                </c:pt>
                <c:pt idx="2">
                  <c:v>TV Shows</c:v>
                </c:pt>
                <c:pt idx="3">
                  <c:v>Classical</c:v>
                </c:pt>
                <c:pt idx="4">
                  <c:v>Brazilian Music</c:v>
                </c:pt>
                <c:pt idx="5">
                  <c:v>Heavy Metal Classic</c:v>
                </c:pt>
                <c:pt idx="6">
                  <c:v>Classical 101 - Deep Cuts</c:v>
                </c:pt>
                <c:pt idx="7">
                  <c:v>Classical 101 - Next Steps</c:v>
                </c:pt>
                <c:pt idx="8">
                  <c:v>Grunge</c:v>
                </c:pt>
                <c:pt idx="9">
                  <c:v>Classical 101 - The Basics</c:v>
                </c:pt>
              </c:strCache>
            </c:strRef>
          </c:cat>
          <c:val>
            <c:numRef>
              <c:f>'Query 2, results'!$B$15:$B$24</c:f>
              <c:numCache>
                <c:formatCode>General</c:formatCode>
                <c:ptCount val="10"/>
                <c:pt idx="0">
                  <c:v>4215.42</c:v>
                </c:pt>
                <c:pt idx="1">
                  <c:v>944.46</c:v>
                </c:pt>
                <c:pt idx="2">
                  <c:v>441.78</c:v>
                </c:pt>
                <c:pt idx="3">
                  <c:v>40.590000000000003</c:v>
                </c:pt>
                <c:pt idx="4">
                  <c:v>26.73</c:v>
                </c:pt>
                <c:pt idx="5">
                  <c:v>21.78</c:v>
                </c:pt>
                <c:pt idx="6">
                  <c:v>18.809999999999999</c:v>
                </c:pt>
                <c:pt idx="7">
                  <c:v>14.85</c:v>
                </c:pt>
                <c:pt idx="8">
                  <c:v>6.93</c:v>
                </c:pt>
                <c:pt idx="9">
                  <c:v>6.93</c:v>
                </c:pt>
              </c:numCache>
            </c:numRef>
          </c:val>
          <c:extLst>
            <c:ext xmlns:c16="http://schemas.microsoft.com/office/drawing/2014/chart" uri="{C3380CC4-5D6E-409C-BE32-E72D297353CC}">
              <c16:uniqueId val="{00000000-F2F3-4A54-8A45-CD7C53D4F5C0}"/>
            </c:ext>
          </c:extLst>
        </c:ser>
        <c:dLbls>
          <c:dLblPos val="outEnd"/>
          <c:showLegendKey val="0"/>
          <c:showVal val="1"/>
          <c:showCatName val="0"/>
          <c:showSerName val="0"/>
          <c:showPercent val="0"/>
          <c:showBubbleSize val="0"/>
        </c:dLbls>
        <c:gapWidth val="100"/>
        <c:overlap val="-24"/>
        <c:axId val="1506100336"/>
        <c:axId val="1506112816"/>
      </c:barChart>
      <c:catAx>
        <c:axId val="150610033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Playlists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2"/>
                </a:solidFill>
                <a:latin typeface="+mn-lt"/>
                <a:ea typeface="+mn-ea"/>
                <a:cs typeface="+mn-cs"/>
              </a:defRPr>
            </a:pPr>
            <a:endParaRPr lang="en-US"/>
          </a:p>
        </c:txPr>
        <c:crossAx val="1506112816"/>
        <c:crosses val="autoZero"/>
        <c:auto val="1"/>
        <c:lblAlgn val="ctr"/>
        <c:lblOffset val="100"/>
        <c:noMultiLvlLbl val="0"/>
      </c:catAx>
      <c:valAx>
        <c:axId val="150611281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Total amount of sold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06100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a:t>Number of </a:t>
            </a:r>
            <a:r>
              <a:rPr lang="en-US" sz="1200" b="1"/>
              <a:t>Countries that</a:t>
            </a:r>
            <a:r>
              <a:rPr lang="en-US" sz="1200" b="1" baseline="0"/>
              <a:t> the artist is most popular</a:t>
            </a:r>
            <a:endParaRPr lang="en-US" sz="1200" b="1"/>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 3, results'!$B$1</c:f>
              <c:strCache>
                <c:ptCount val="1"/>
                <c:pt idx="0">
                  <c:v>Most_Popular_In_Countries</c:v>
                </c:pt>
              </c:strCache>
            </c:strRef>
          </c:tx>
          <c:spPr>
            <a:solidFill>
              <a:srgbClr val="011638"/>
            </a:solidFill>
            <a:ln>
              <a:noFill/>
            </a:ln>
            <a:effectLst/>
          </c:spPr>
          <c:invertIfNegative val="0"/>
          <c:cat>
            <c:strRef>
              <c:f>'Query 3, results'!$A$2:$A$16</c:f>
              <c:strCache>
                <c:ptCount val="15"/>
                <c:pt idx="0">
                  <c:v>Iron Maiden</c:v>
                </c:pt>
                <c:pt idx="1">
                  <c:v>U2</c:v>
                </c:pt>
                <c:pt idx="2">
                  <c:v>Pearl Jam</c:v>
                </c:pt>
                <c:pt idx="3">
                  <c:v>Os Paralamas Do Sucesso</c:v>
                </c:pt>
                <c:pt idx="4">
                  <c:v>Metallica</c:v>
                </c:pt>
                <c:pt idx="5">
                  <c:v>Led Zeppelin</c:v>
                </c:pt>
                <c:pt idx="6">
                  <c:v>Faith No More</c:v>
                </c:pt>
                <c:pt idx="7">
                  <c:v>Creedence Clearwater Revival</c:v>
                </c:pt>
                <c:pt idx="8">
                  <c:v>Van Halen</c:v>
                </c:pt>
                <c:pt idx="9">
                  <c:v>Titãs</c:v>
                </c:pt>
                <c:pt idx="10">
                  <c:v>The Rolling Stones</c:v>
                </c:pt>
                <c:pt idx="11">
                  <c:v>The Office</c:v>
                </c:pt>
                <c:pt idx="12">
                  <c:v>Red Hot Chili Peppers</c:v>
                </c:pt>
                <c:pt idx="13">
                  <c:v>Lost</c:v>
                </c:pt>
                <c:pt idx="14">
                  <c:v>Jamiroquai</c:v>
                </c:pt>
              </c:strCache>
            </c:strRef>
          </c:cat>
          <c:val>
            <c:numRef>
              <c:f>'Query 3, results'!$B$2:$B$16</c:f>
              <c:numCache>
                <c:formatCode>General</c:formatCode>
                <c:ptCount val="15"/>
                <c:pt idx="0">
                  <c:v>6</c:v>
                </c:pt>
                <c:pt idx="1">
                  <c:v>3</c:v>
                </c:pt>
                <c:pt idx="2">
                  <c:v>2</c:v>
                </c:pt>
                <c:pt idx="3">
                  <c:v>2</c:v>
                </c:pt>
                <c:pt idx="4">
                  <c:v>2</c:v>
                </c:pt>
                <c:pt idx="5">
                  <c:v>2</c:v>
                </c:pt>
                <c:pt idx="6">
                  <c:v>2</c:v>
                </c:pt>
                <c:pt idx="7">
                  <c:v>2</c:v>
                </c:pt>
                <c:pt idx="8">
                  <c:v>1</c:v>
                </c:pt>
                <c:pt idx="9">
                  <c:v>1</c:v>
                </c:pt>
                <c:pt idx="10">
                  <c:v>1</c:v>
                </c:pt>
                <c:pt idx="11">
                  <c:v>1</c:v>
                </c:pt>
                <c:pt idx="12">
                  <c:v>1</c:v>
                </c:pt>
                <c:pt idx="13">
                  <c:v>1</c:v>
                </c:pt>
                <c:pt idx="14">
                  <c:v>1</c:v>
                </c:pt>
              </c:numCache>
            </c:numRef>
          </c:val>
          <c:extLst>
            <c:ext xmlns:c16="http://schemas.microsoft.com/office/drawing/2014/chart" uri="{C3380CC4-5D6E-409C-BE32-E72D297353CC}">
              <c16:uniqueId val="{00000000-75C3-4956-9A73-10BE10F1A9FE}"/>
            </c:ext>
          </c:extLst>
        </c:ser>
        <c:dLbls>
          <c:showLegendKey val="0"/>
          <c:showVal val="0"/>
          <c:showCatName val="0"/>
          <c:showSerName val="0"/>
          <c:showPercent val="0"/>
          <c:showBubbleSize val="0"/>
        </c:dLbls>
        <c:gapWidth val="219"/>
        <c:overlap val="-27"/>
        <c:axId val="854407488"/>
        <c:axId val="854413728"/>
      </c:barChart>
      <c:catAx>
        <c:axId val="85440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Artist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413728"/>
        <c:crosses val="autoZero"/>
        <c:auto val="1"/>
        <c:lblAlgn val="ctr"/>
        <c:lblOffset val="100"/>
        <c:noMultiLvlLbl val="0"/>
      </c:catAx>
      <c:valAx>
        <c:axId val="8544137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Number of Countries </a:t>
                </a:r>
                <a:endParaRPr lang="en-US" sz="1000">
                  <a:effectLst/>
                </a:endParaRPr>
              </a:p>
            </c:rich>
          </c:tx>
          <c:layout>
            <c:manualLayout>
              <c:xMode val="edge"/>
              <c:yMode val="edge"/>
              <c:x val="2.5000000000000001E-2"/>
              <c:y val="0.1326388888888888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407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Number of tracks in different media types</a:t>
            </a:r>
          </a:p>
        </c:rich>
      </c:tx>
      <c:layout>
        <c:manualLayout>
          <c:xMode val="edge"/>
          <c:yMode val="edge"/>
          <c:x val="0.17210122849367876"/>
          <c:y val="3.2315431178182451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'Query 4, results'!$B$1</c:f>
              <c:strCache>
                <c:ptCount val="1"/>
                <c:pt idx="0">
                  <c:v>Number_of_Tracks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04-4FCA-A4CD-E2103609D4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04-4FCA-A4CD-E2103609D4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D04-4FCA-A4CD-E2103609D4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D04-4FCA-A4CD-E2103609D4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D04-4FCA-A4CD-E2103609D422}"/>
              </c:ext>
            </c:extLst>
          </c:dPt>
          <c:dLbls>
            <c:dLbl>
              <c:idx val="0"/>
              <c:layout>
                <c:manualLayout>
                  <c:x val="-0.1469673471354393"/>
                  <c:y val="-0.21912015657498096"/>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0375033164988796"/>
                      <c:h val="0.12109729445132877"/>
                    </c:manualLayout>
                  </c15:layout>
                </c:ext>
                <c:ext xmlns:c16="http://schemas.microsoft.com/office/drawing/2014/chart" uri="{C3380CC4-5D6E-409C-BE32-E72D297353CC}">
                  <c16:uniqueId val="{00000001-9D04-4FCA-A4CD-E2103609D422}"/>
                </c:ext>
              </c:extLst>
            </c:dLbl>
            <c:dLbl>
              <c:idx val="1"/>
              <c:layout>
                <c:manualLayout>
                  <c:x val="-8.1506444791051066E-3"/>
                  <c:y val="5.109357638231351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16149040356189351"/>
                      <c:h val="9.1356476401463965E-2"/>
                    </c:manualLayout>
                  </c15:layout>
                </c:ext>
                <c:ext xmlns:c16="http://schemas.microsoft.com/office/drawing/2014/chart" uri="{C3380CC4-5D6E-409C-BE32-E72D297353CC}">
                  <c16:uniqueId val="{00000003-9D04-4FCA-A4CD-E2103609D422}"/>
                </c:ext>
              </c:extLst>
            </c:dLbl>
            <c:dLbl>
              <c:idx val="2"/>
              <c:layout>
                <c:manualLayout>
                  <c:x val="-5.3130156051563009E-2"/>
                  <c:y val="9.607861148480246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D04-4FCA-A4CD-E2103609D422}"/>
                </c:ext>
              </c:extLst>
            </c:dLbl>
            <c:dLbl>
              <c:idx val="3"/>
              <c:layout>
                <c:manualLayout>
                  <c:x val="-1.6596322387668016E-2"/>
                  <c:y val="-5.3525931606807221E-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19030679434591033"/>
                      <c:h val="4.5193257728795157E-2"/>
                    </c:manualLayout>
                  </c15:layout>
                </c:ext>
                <c:ext xmlns:c16="http://schemas.microsoft.com/office/drawing/2014/chart" uri="{C3380CC4-5D6E-409C-BE32-E72D297353CC}">
                  <c16:uniqueId val="{00000007-9D04-4FCA-A4CD-E2103609D422}"/>
                </c:ext>
              </c:extLst>
            </c:dLbl>
            <c:dLbl>
              <c:idx val="4"/>
              <c:layout>
                <c:manualLayout>
                  <c:x val="0.13093463935533775"/>
                  <c:y val="2.6897588802904469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1840036711354452"/>
                      <c:h val="8.9764428054831119E-2"/>
                    </c:manualLayout>
                  </c15:layout>
                </c:ext>
                <c:ext xmlns:c16="http://schemas.microsoft.com/office/drawing/2014/chart" uri="{C3380CC4-5D6E-409C-BE32-E72D297353CC}">
                  <c16:uniqueId val="{00000009-9D04-4FCA-A4CD-E2103609D42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1"/>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'Query 4, results'!$A$2:$A$6</c:f>
              <c:strCache>
                <c:ptCount val="5"/>
                <c:pt idx="0">
                  <c:v>MPEG audio file</c:v>
                </c:pt>
                <c:pt idx="1">
                  <c:v>Protected AAC audio file</c:v>
                </c:pt>
                <c:pt idx="2">
                  <c:v>Protected MPEG-4 video file</c:v>
                </c:pt>
                <c:pt idx="3">
                  <c:v>AAC audio file</c:v>
                </c:pt>
                <c:pt idx="4">
                  <c:v>Purchased AAC audio file</c:v>
                </c:pt>
              </c:strCache>
            </c:strRef>
          </c:cat>
          <c:val>
            <c:numRef>
              <c:f>'Query 4, results'!$B$2:$B$6</c:f>
              <c:numCache>
                <c:formatCode>General</c:formatCode>
                <c:ptCount val="5"/>
                <c:pt idx="0">
                  <c:v>3034</c:v>
                </c:pt>
                <c:pt idx="1">
                  <c:v>237</c:v>
                </c:pt>
                <c:pt idx="2">
                  <c:v>214</c:v>
                </c:pt>
                <c:pt idx="3">
                  <c:v>11</c:v>
                </c:pt>
                <c:pt idx="4">
                  <c:v>7</c:v>
                </c:pt>
              </c:numCache>
            </c:numRef>
          </c:val>
          <c:extLst>
            <c:ext xmlns:c16="http://schemas.microsoft.com/office/drawing/2014/chart" uri="{C3380CC4-5D6E-409C-BE32-E72D297353CC}">
              <c16:uniqueId val="{0000000A-9D04-4FCA-A4CD-E2103609D42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1.4652011834672237E-2"/>
          <c:y val="0.24091273526655141"/>
          <c:w val="0.32184393838386771"/>
          <c:h val="0.5590428826183740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51435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rgbClr val="FFFFFF"/>
                </a:solidFill>
                <a:latin typeface="Open Sans"/>
                <a:ea typeface="Open Sans"/>
                <a:cs typeface="Open Sans"/>
                <a:sym typeface="Open Sans"/>
              </a:rPr>
              <a:t>SQL Project Presentation</a:t>
            </a:r>
            <a:br>
              <a:rPr lang="en-US" sz="5400" b="1" dirty="0">
                <a:solidFill>
                  <a:srgbClr val="FFFFFF"/>
                </a:solidFill>
                <a:latin typeface="Open Sans"/>
                <a:ea typeface="Open Sans"/>
                <a:cs typeface="Open Sans"/>
                <a:sym typeface="Open Sans"/>
              </a:rPr>
            </a:br>
            <a:br>
              <a:rPr lang="en-US" sz="2000" b="1" dirty="0">
                <a:solidFill>
                  <a:srgbClr val="FFFFFF"/>
                </a:solidFill>
                <a:latin typeface="Open Sans"/>
                <a:ea typeface="Open Sans"/>
                <a:cs typeface="Open Sans"/>
                <a:sym typeface="Open Sans"/>
              </a:rPr>
            </a:br>
            <a:r>
              <a:rPr lang="en-US" sz="2000" b="1" dirty="0">
                <a:solidFill>
                  <a:srgbClr val="FFFFFF"/>
                </a:solidFill>
                <a:latin typeface="Open Sans"/>
                <a:ea typeface="Open Sans"/>
                <a:cs typeface="Open Sans"/>
                <a:sym typeface="Open Sans"/>
              </a:rPr>
              <a:t>Student : Sajjad Ahmadi</a:t>
            </a:r>
            <a:endParaRPr sz="2000" b="1" dirty="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lgn="just">
              <a:buNone/>
            </a:pPr>
            <a:r>
              <a:rPr lang="en-US" dirty="0">
                <a:solidFill>
                  <a:schemeClr val="tx1"/>
                </a:solidFill>
              </a:rPr>
              <a:t>We can see that the Total amount of sold of Rock genre is more than other genres, and with no argument its number one. Its amount of sold is almost double of the Latin genre, which is in the second place.</a:t>
            </a:r>
          </a:p>
          <a:p>
            <a:pPr marL="139700" indent="0">
              <a:buNone/>
            </a:pPr>
            <a:endParaRPr lang="en-US" dirty="0"/>
          </a:p>
          <a:p>
            <a:pPr marL="139700" indent="0" algn="just">
              <a:buNone/>
            </a:pPr>
            <a:r>
              <a:rPr lang="en-US" dirty="0">
                <a:solidFill>
                  <a:schemeClr val="tx1"/>
                </a:solidFill>
              </a:rPr>
              <a:t>After Latin, Metal and Alternative &amp; Punk genres, the other genres stay around one hundred total amount of sold or less.</a:t>
            </a: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FFF"/>
                </a:solidFill>
                <a:latin typeface="Open Sans"/>
                <a:ea typeface="Open Sans"/>
                <a:cs typeface="Open Sans"/>
                <a:sym typeface="Open Sans"/>
              </a:rPr>
              <a:t>What are the top ten genres that sold most in the marketplace?</a:t>
            </a:r>
            <a:endParaRPr sz="2000" b="1"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55B279B9-D7ED-43B0-A072-88B9F25BEB34}"/>
              </a:ext>
            </a:extLst>
          </p:cNvPr>
          <p:cNvGraphicFramePr>
            <a:graphicFrameLocks/>
          </p:cNvGraphicFramePr>
          <p:nvPr>
            <p:extLst>
              <p:ext uri="{D42A27DB-BD31-4B8C-83A1-F6EECF244321}">
                <p14:modId xmlns:p14="http://schemas.microsoft.com/office/powerpoint/2010/main" val="722386551"/>
              </p:ext>
            </p:extLst>
          </p:nvPr>
        </p:nvGraphicFramePr>
        <p:xfrm>
          <a:off x="159488" y="988828"/>
          <a:ext cx="4807012" cy="38064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276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lgn="just">
              <a:buNone/>
            </a:pPr>
            <a:r>
              <a:rPr lang="en-US" dirty="0">
                <a:solidFill>
                  <a:schemeClr val="tx1"/>
                </a:solidFill>
              </a:rPr>
              <a:t>We can see that the Total amount of sold of Music playlist is by far more than other playlists, and with no argument is number one</a:t>
            </a:r>
            <a:r>
              <a:rPr lang="en-US" b="1" dirty="0">
                <a:solidFill>
                  <a:schemeClr val="tx1"/>
                </a:solidFill>
              </a:rPr>
              <a:t>.</a:t>
            </a:r>
          </a:p>
          <a:p>
            <a:pPr marL="139700" indent="0" algn="just">
              <a:buNone/>
            </a:pPr>
            <a:r>
              <a:rPr lang="en-US" dirty="0">
                <a:solidFill>
                  <a:schemeClr val="tx1"/>
                </a:solidFill>
              </a:rPr>
              <a:t>After that, 90s Music and TV Shows are at the second and the third place with almost similar amount of total amount of sold. Other playlists have very low similar amount. </a:t>
            </a: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2000" b="1" dirty="0">
                <a:solidFill>
                  <a:schemeClr val="bg1"/>
                </a:solidFill>
              </a:rPr>
              <a:t>What are the top ten playlists that sold most in the marketplace?</a:t>
            </a:r>
          </a:p>
        </p:txBody>
      </p:sp>
      <p:graphicFrame>
        <p:nvGraphicFramePr>
          <p:cNvPr id="7" name="Chart 6">
            <a:extLst>
              <a:ext uri="{FF2B5EF4-FFF2-40B4-BE49-F238E27FC236}">
                <a16:creationId xmlns:a16="http://schemas.microsoft.com/office/drawing/2014/main" id="{DCDE2DA8-B5BC-4668-869B-4F5B6EAC16F2}"/>
              </a:ext>
            </a:extLst>
          </p:cNvPr>
          <p:cNvGraphicFramePr>
            <a:graphicFrameLocks/>
          </p:cNvGraphicFramePr>
          <p:nvPr>
            <p:extLst>
              <p:ext uri="{D42A27DB-BD31-4B8C-83A1-F6EECF244321}">
                <p14:modId xmlns:p14="http://schemas.microsoft.com/office/powerpoint/2010/main" val="2705419397"/>
              </p:ext>
            </p:extLst>
          </p:nvPr>
        </p:nvGraphicFramePr>
        <p:xfrm>
          <a:off x="85060" y="940212"/>
          <a:ext cx="4977447" cy="40290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solidFill>
                  <a:schemeClr val="tx1"/>
                </a:solidFill>
              </a:rPr>
              <a:t>Iron Maiden is the most popular artist in six countries based on the number of tracks sold. After that, U2 is the most popular in three countries and others are the most popular in one or two countries. All the artists presented on the chart are the most popular artist in at least one country.</a:t>
            </a:r>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FFF"/>
                </a:solidFill>
                <a:latin typeface="+mn-lt"/>
                <a:ea typeface="Open Sans"/>
                <a:cs typeface="Open Sans"/>
                <a:sym typeface="Open Sans"/>
              </a:rPr>
              <a:t>Who is the Most popular Artist in each country? And in how many countries is most popular?</a:t>
            </a:r>
            <a:endParaRPr sz="2000" b="1" dirty="0">
              <a:solidFill>
                <a:srgbClr val="FFFFFF"/>
              </a:solidFill>
              <a:latin typeface="+mn-lt"/>
              <a:ea typeface="Open Sans"/>
              <a:cs typeface="Open Sans"/>
              <a:sym typeface="Open Sans"/>
            </a:endParaRPr>
          </a:p>
        </p:txBody>
      </p:sp>
      <p:graphicFrame>
        <p:nvGraphicFramePr>
          <p:cNvPr id="6" name="Chart 5">
            <a:extLst>
              <a:ext uri="{FF2B5EF4-FFF2-40B4-BE49-F238E27FC236}">
                <a16:creationId xmlns:a16="http://schemas.microsoft.com/office/drawing/2014/main" id="{512E7055-EFC1-4181-B234-C58EFE6F6183}"/>
              </a:ext>
            </a:extLst>
          </p:cNvPr>
          <p:cNvGraphicFramePr>
            <a:graphicFrameLocks/>
          </p:cNvGraphicFramePr>
          <p:nvPr>
            <p:extLst>
              <p:ext uri="{D42A27DB-BD31-4B8C-83A1-F6EECF244321}">
                <p14:modId xmlns:p14="http://schemas.microsoft.com/office/powerpoint/2010/main" val="2011342864"/>
              </p:ext>
            </p:extLst>
          </p:nvPr>
        </p:nvGraphicFramePr>
        <p:xfrm>
          <a:off x="255181" y="1041991"/>
          <a:ext cx="4572000" cy="36435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solidFill>
                  <a:schemeClr val="tx1"/>
                </a:solidFill>
                <a:latin typeface="+mn-lt"/>
                <a:ea typeface="Open Sans"/>
                <a:cs typeface="Open Sans"/>
                <a:sym typeface="Open Sans"/>
              </a:rPr>
              <a:t>As we can see MPEG audio file is by far the number one and the most used media type for most of the tracks, 3034 tracks used this media type. After that, Protected AAC audio file and Protected MPEG-4 video file are in the second and third position, with respective 237 and 214 tracks used these media types. Other media types are rarely used.</a:t>
            </a:r>
            <a:endParaRPr dirty="0">
              <a:solidFill>
                <a:schemeClr val="tx1"/>
              </a:solidFill>
              <a:latin typeface="+mn-lt"/>
              <a:ea typeface="Open Sans"/>
              <a:cs typeface="Open Sans"/>
              <a:sym typeface="Open Sans"/>
            </a:endParaRPr>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FFFFFF"/>
                </a:solidFill>
                <a:latin typeface="+mn-lt"/>
                <a:ea typeface="Open Sans"/>
                <a:cs typeface="Open Sans"/>
                <a:sym typeface="Open Sans"/>
              </a:rPr>
              <a:t>Which media type is used the most?</a:t>
            </a:r>
            <a:endParaRPr sz="2000" b="1" dirty="0">
              <a:solidFill>
                <a:srgbClr val="FFFFFF"/>
              </a:solidFill>
              <a:latin typeface="+mn-lt"/>
              <a:ea typeface="Open Sans"/>
              <a:cs typeface="Open Sans"/>
              <a:sym typeface="Open Sans"/>
            </a:endParaRPr>
          </a:p>
        </p:txBody>
      </p:sp>
      <p:graphicFrame>
        <p:nvGraphicFramePr>
          <p:cNvPr id="8" name="Chart 7">
            <a:extLst>
              <a:ext uri="{FF2B5EF4-FFF2-40B4-BE49-F238E27FC236}">
                <a16:creationId xmlns:a16="http://schemas.microsoft.com/office/drawing/2014/main" id="{D7272D02-AEB6-4FB4-AC6C-10F161B65535}"/>
              </a:ext>
            </a:extLst>
          </p:cNvPr>
          <p:cNvGraphicFramePr>
            <a:graphicFrameLocks/>
          </p:cNvGraphicFramePr>
          <p:nvPr>
            <p:extLst>
              <p:ext uri="{D42A27DB-BD31-4B8C-83A1-F6EECF244321}">
                <p14:modId xmlns:p14="http://schemas.microsoft.com/office/powerpoint/2010/main" val="206739779"/>
              </p:ext>
            </p:extLst>
          </p:nvPr>
        </p:nvGraphicFramePr>
        <p:xfrm>
          <a:off x="138223" y="978195"/>
          <a:ext cx="4816549" cy="39300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180</TotalTime>
  <Words>379</Words>
  <Application>Microsoft Office PowerPoint</Application>
  <PresentationFormat>On-screen Show (16:9)</PresentationFormat>
  <Paragraphs>27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Open Sans</vt:lpstr>
      <vt:lpstr>Calibri</vt:lpstr>
      <vt:lpstr>Simple Light</vt:lpstr>
      <vt:lpstr>SQL Project Presentation  Student : Sajjad Ahmadi</vt:lpstr>
      <vt:lpstr>What are the top ten genres that sold most in the marketplace?</vt:lpstr>
      <vt:lpstr>What are the top ten playlists that sold most in the marketplace?</vt:lpstr>
      <vt:lpstr>Who is the Most popular Artist in each country? And in how many countries is most popular?</vt:lpstr>
      <vt:lpstr>Which media type is used the most?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top 10 genres that sold most in the marketplace?</dc:title>
  <cp:lastModifiedBy>sajad</cp:lastModifiedBy>
  <cp:revision>15</cp:revision>
  <dcterms:modified xsi:type="dcterms:W3CDTF">2022-03-20T07:27:15Z</dcterms:modified>
</cp:coreProperties>
</file>