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A2C64E-CB06-4DDC-951D-824F0615835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F3BF1A-A543-472F-87BC-1087B9189C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niverse.roboflow.com/search?q=class:%22fire%20hydrant%22" TargetMode="External"/><Relationship Id="rId13" Type="http://schemas.openxmlformats.org/officeDocument/2006/relationships/hyperlink" Target="https://universe.roboflow.com/search?q=class:vehicle" TargetMode="External"/><Relationship Id="rId3" Type="http://schemas.openxmlformats.org/officeDocument/2006/relationships/hyperlink" Target="https://universe.roboflow.com/search?q=class:hardhat" TargetMode="External"/><Relationship Id="rId7" Type="http://schemas.openxmlformats.org/officeDocument/2006/relationships/hyperlink" Target="https://universe.roboflow.com/search?q=class:bus" TargetMode="External"/><Relationship Id="rId12" Type="http://schemas.openxmlformats.org/officeDocument/2006/relationships/hyperlink" Target="https://universe.roboflow.com/search?q=class:van" TargetMode="External"/><Relationship Id="rId2" Type="http://schemas.openxmlformats.org/officeDocument/2006/relationships/hyperlink" Target="https://universe.roboflow.com/search?q=class:glov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iverse.roboflow.com/search?q=class:suv" TargetMode="External"/><Relationship Id="rId11" Type="http://schemas.openxmlformats.org/officeDocument/2006/relationships/hyperlink" Target="https://universe.roboflow.com/search?q=class:truck" TargetMode="External"/><Relationship Id="rId5" Type="http://schemas.openxmlformats.org/officeDocument/2006/relationships/hyperlink" Target="https://universe.roboflow.com/search?q=class:person" TargetMode="External"/><Relationship Id="rId10" Type="http://schemas.openxmlformats.org/officeDocument/2006/relationships/hyperlink" Target="https://universe.roboflow.com/search?q=class:trailer" TargetMode="External"/><Relationship Id="rId4" Type="http://schemas.openxmlformats.org/officeDocument/2006/relationships/hyperlink" Target="https://universe.roboflow.com/search?q=class:mask" TargetMode="External"/><Relationship Id="rId9" Type="http://schemas.openxmlformats.org/officeDocument/2006/relationships/hyperlink" Target="https://universe.roboflow.com/search?q=class:sed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928670"/>
            <a:ext cx="7772400" cy="1470025"/>
          </a:xfrm>
        </p:spPr>
        <p:txBody>
          <a:bodyPr>
            <a:normAutofit/>
          </a:bodyPr>
          <a:lstStyle/>
          <a:p>
            <a:r>
              <a:rPr lang="en-IN" sz="6600" dirty="0" smtClean="0">
                <a:latin typeface="Cambria" pitchFamily="18" charset="0"/>
                <a:ea typeface="Cambria" pitchFamily="18" charset="0"/>
              </a:rPr>
              <a:t>PPE DETECTION</a:t>
            </a:r>
            <a:endParaRPr lang="en-US" sz="6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7852" y="4000504"/>
            <a:ext cx="3286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Group members:</a:t>
            </a:r>
          </a:p>
          <a:p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1)Sakshi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Chavhan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2)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Anushka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Jadhav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3)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Nandini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gangurde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4)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Jayesh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Bhise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546" y="85723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Object Detection Algorithms</a:t>
            </a:r>
          </a:p>
        </p:txBody>
      </p:sp>
      <p:pic>
        <p:nvPicPr>
          <p:cNvPr id="1026" name="Picture 2" descr="Basic implementation steps of object detection and classification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031907" cy="2476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357166"/>
            <a:ext cx="5357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Type of object detection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428736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1)Region Proposal based frameworks:</a:t>
            </a: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	It is composed of 3 correlated stage , Including region proposal generation, feature extraction with CNN, classification and bounding box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regression,whih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are usually trained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seperately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2)Regression/Classification Based Framework:</a:t>
            </a: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	One step frameworks based on global regression/classification, mapping 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straightly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from pixel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tobounding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box co-ordinates and class probabilities, can reduce time expense</a:t>
            </a: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 err="1" smtClean="0">
                <a:latin typeface="Cambria" pitchFamily="18" charset="0"/>
                <a:ea typeface="Cambria" pitchFamily="18" charset="0"/>
              </a:rPr>
              <a:t>e.g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: YOLO,SSD(single shot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multibox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detector)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21429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R-CNN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857232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Cambria" pitchFamily="18" charset="0"/>
                <a:ea typeface="Cambria" pitchFamily="18" charset="0"/>
              </a:rPr>
              <a:t>R-CNN was one of the early methods for object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detection.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First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it generates a set of region proposals (potential bounding boxes) using a selective search algorithm. Then, it applies a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convolutional</a:t>
            </a:r>
            <a:r>
              <a:rPr lang="en-US" dirty="0">
                <a:latin typeface="Cambria" pitchFamily="18" charset="0"/>
                <a:ea typeface="Cambria" pitchFamily="18" charset="0"/>
              </a:rPr>
              <a:t> neural network (CNN) to each proposed region to classify and refine the bounding box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  <a:endParaRPr lang="en-IN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Drawback:</a:t>
            </a:r>
            <a:r>
              <a:rPr lang="en-US" dirty="0">
                <a:latin typeface="Cambria" pitchFamily="18" charset="0"/>
                <a:ea typeface="Cambria" pitchFamily="18" charset="0"/>
              </a:rPr>
              <a:t> R-CNN is slow due to the two-stage process, making it impractical for real-time applications.</a:t>
            </a:r>
          </a:p>
        </p:txBody>
      </p:sp>
      <p:pic>
        <p:nvPicPr>
          <p:cNvPr id="16386" name="Picture 2" descr="https://miro.medium.com/v2/resize:fit:875/1*REPHY47zAyzgbNKC6zlvB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429000"/>
            <a:ext cx="8334375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50004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Fast R-CNN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214422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>
                <a:latin typeface="Cambria" pitchFamily="18" charset="0"/>
                <a:ea typeface="Cambria" pitchFamily="18" charset="0"/>
              </a:rPr>
              <a:t>Fast R-CNN combines region proposal generation and classification into a single network. It uses a region of interest (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RoI</a:t>
            </a:r>
            <a:r>
              <a:rPr lang="en-US" dirty="0">
                <a:latin typeface="Cambria" pitchFamily="18" charset="0"/>
                <a:ea typeface="Cambria" pitchFamily="18" charset="0"/>
              </a:rPr>
              <a:t>) pooling layer to extract fixed-size features from the CNN</a:t>
            </a:r>
          </a:p>
        </p:txBody>
      </p:sp>
      <p:pic>
        <p:nvPicPr>
          <p:cNvPr id="17410" name="Picture 2" descr="https://miro.medium.com/v2/resize:fit:875/1*0pMP3aY8blSpva5tvWbn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8334375" cy="338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428604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Faster R-CNN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142984"/>
            <a:ext cx="6500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ntroduces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an additional neural network, the Region Proposal Network, to predict region proposals instead of relying on external methods like selective search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Advantage:</a:t>
            </a:r>
            <a:r>
              <a:rPr lang="en-US" dirty="0">
                <a:latin typeface="Cambria" pitchFamily="18" charset="0"/>
                <a:ea typeface="Cambria" pitchFamily="18" charset="0"/>
              </a:rPr>
              <a:t> Significantly faster than both R-CNN and Fast R-CNN.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6050" y="292893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YOLO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3857628"/>
            <a:ext cx="6357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Single-shot detection:</a:t>
            </a:r>
            <a:r>
              <a:rPr lang="en-US" dirty="0">
                <a:latin typeface="Cambria" pitchFamily="18" charset="0"/>
                <a:ea typeface="Cambria" pitchFamily="18" charset="0"/>
              </a:rPr>
              <a:t> YOLO divides the input image into a grid and predicts bounding boxes and class probabilities directly within each grid cell. It eliminates the need for separate region proposal networks.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Advantage:</a:t>
            </a:r>
            <a:r>
              <a:rPr lang="en-US" dirty="0">
                <a:latin typeface="Cambria" pitchFamily="18" charset="0"/>
                <a:ea typeface="Cambria" pitchFamily="18" charset="0"/>
              </a:rPr>
              <a:t> YOLO is known for its speed and efficiency, as it processes the entire image in a single forward pass.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miro.medium.com/v2/resize:fit:875/1*JniWRt-ceWLNlkOULjhdp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334375" cy="546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571480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Dataset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00232" y="1785926"/>
            <a:ext cx="5000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1759- Total Images</a:t>
            </a:r>
          </a:p>
          <a:p>
            <a:endParaRPr lang="en-IN" b="1" dirty="0"/>
          </a:p>
          <a:p>
            <a:r>
              <a:rPr lang="en-IN" b="1" dirty="0" smtClean="0"/>
              <a:t>Classes: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Gloves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Hardhat</a:t>
            </a:r>
            <a:r>
              <a:rPr lang="en-US" dirty="0" smtClean="0"/>
              <a:t>,, </a:t>
            </a:r>
            <a:r>
              <a:rPr lang="en-US" dirty="0" smtClean="0">
                <a:hlinkClick r:id="rId4"/>
              </a:rPr>
              <a:t>Mask</a:t>
            </a:r>
            <a:r>
              <a:rPr lang="en-US" dirty="0" smtClean="0"/>
              <a:t>, NO-Hardhat, NO-Mask, NO-Safety Vest, </a:t>
            </a:r>
            <a:r>
              <a:rPr lang="en-US" dirty="0" smtClean="0">
                <a:hlinkClick r:id="rId5"/>
              </a:rPr>
              <a:t>Person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SUV</a:t>
            </a:r>
            <a:r>
              <a:rPr lang="en-US" dirty="0" smtClean="0"/>
              <a:t>, Safety Cone, Safety Vest, </a:t>
            </a:r>
            <a:r>
              <a:rPr lang="en-US" dirty="0" smtClean="0">
                <a:hlinkClick r:id="rId7"/>
              </a:rPr>
              <a:t>bus</a:t>
            </a:r>
            <a:r>
              <a:rPr lang="en-US" dirty="0" smtClean="0"/>
              <a:t>, dump truck, </a:t>
            </a:r>
            <a:r>
              <a:rPr lang="en-US" dirty="0" smtClean="0">
                <a:hlinkClick r:id="rId8"/>
              </a:rPr>
              <a:t>fire hydrant</a:t>
            </a:r>
            <a:r>
              <a:rPr lang="en-US" dirty="0" smtClean="0"/>
              <a:t>, machinery, mini-van, </a:t>
            </a:r>
            <a:r>
              <a:rPr lang="en-US" dirty="0" smtClean="0">
                <a:hlinkClick r:id="rId9"/>
              </a:rPr>
              <a:t>sedan</a:t>
            </a:r>
            <a:r>
              <a:rPr lang="en-US" dirty="0" smtClean="0"/>
              <a:t>, semi, </a:t>
            </a:r>
            <a:r>
              <a:rPr lang="en-US" dirty="0" smtClean="0">
                <a:hlinkClick r:id="rId10"/>
              </a:rPr>
              <a:t>trailer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truck</a:t>
            </a:r>
            <a:r>
              <a:rPr lang="en-US" dirty="0" smtClean="0"/>
              <a:t>, truck and trailer, </a:t>
            </a:r>
            <a:r>
              <a:rPr lang="en-US" dirty="0" smtClean="0">
                <a:hlinkClick r:id="rId12"/>
              </a:rPr>
              <a:t>van</a:t>
            </a:r>
            <a:r>
              <a:rPr lang="en-US" dirty="0" smtClean="0"/>
              <a:t>, </a:t>
            </a:r>
            <a:r>
              <a:rPr lang="en-US" dirty="0" smtClean="0">
                <a:hlinkClick r:id="rId13"/>
              </a:rPr>
              <a:t>vehicle</a:t>
            </a:r>
            <a:r>
              <a:rPr lang="en-US" dirty="0" smtClean="0"/>
              <a:t>,</a:t>
            </a:r>
            <a:endParaRPr lang="en-IN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</TotalTime>
  <Words>286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PPE DETECTION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DETECTION</dc:title>
  <dc:creator>Sakshi</dc:creator>
  <cp:lastModifiedBy>Sakshi</cp:lastModifiedBy>
  <cp:revision>1</cp:revision>
  <dcterms:created xsi:type="dcterms:W3CDTF">2024-01-19T05:16:56Z</dcterms:created>
  <dcterms:modified xsi:type="dcterms:W3CDTF">2024-01-19T07:14:45Z</dcterms:modified>
</cp:coreProperties>
</file>