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1" r:id="rId2"/>
    <p:sldId id="2562" r:id="rId3"/>
    <p:sldId id="2563" r:id="rId4"/>
    <p:sldId id="2564" r:id="rId5"/>
    <p:sldId id="2565" r:id="rId6"/>
    <p:sldId id="2566" r:id="rId7"/>
    <p:sldId id="2567" r:id="rId8"/>
    <p:sldId id="2568" r:id="rId9"/>
    <p:sldId id="2569" r:id="rId10"/>
    <p:sldId id="2570" r:id="rId11"/>
    <p:sldId id="2581" r:id="rId12"/>
    <p:sldId id="2571" r:id="rId13"/>
    <p:sldId id="2572" r:id="rId14"/>
    <p:sldId id="2573" r:id="rId15"/>
    <p:sldId id="2574" r:id="rId16"/>
    <p:sldId id="2575" r:id="rId17"/>
    <p:sldId id="2576" r:id="rId18"/>
    <p:sldId id="2577" r:id="rId19"/>
    <p:sldId id="2578" r:id="rId20"/>
    <p:sldId id="2580" r:id="rId21"/>
    <p:sldId id="25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 and Implementation of an Investment Portfolio Asset Risk REST API with Spring Boot: Student Project Overview" id="{FECA0F06-E24D-4FBE-B7AB-0E8ED17C751B}">
          <p14:sldIdLst>
            <p14:sldId id="2561"/>
            <p14:sldId id="2562"/>
          </p14:sldIdLst>
        </p14:section>
        <p14:section name="Project Objectives and Motivation" id="{6083A41B-3269-404D-BE29-C356771489C9}">
          <p14:sldIdLst>
            <p14:sldId id="2563"/>
            <p14:sldId id="2564"/>
            <p14:sldId id="2565"/>
            <p14:sldId id="2566"/>
          </p14:sldIdLst>
        </p14:section>
        <p14:section name="System Architecture and Technology Stack" id="{16E63834-5046-4B86-BEA1-92A14951D08F}">
          <p14:sldIdLst>
            <p14:sldId id="2567"/>
            <p14:sldId id="2568"/>
            <p14:sldId id="2569"/>
            <p14:sldId id="2570"/>
            <p14:sldId id="2581"/>
          </p14:sldIdLst>
        </p14:section>
        <p14:section name="Core Features and Functionality" id="{36EA6547-356F-4D61-A845-DF750CD4E51C}">
          <p14:sldIdLst>
            <p14:sldId id="2571"/>
            <p14:sldId id="2572"/>
            <p14:sldId id="2573"/>
            <p14:sldId id="2574"/>
          </p14:sldIdLst>
        </p14:section>
        <p14:section name="Testing, Deployment, and Student Learning Outcomes" id="{1DC1249B-7749-4B98-9D52-31A4CDC039C8}">
          <p14:sldIdLst>
            <p14:sldId id="2575"/>
            <p14:sldId id="2576"/>
            <p14:sldId id="2577"/>
            <p14:sldId id="2578"/>
            <p14:sldId id="2580"/>
          </p14:sldIdLst>
        </p14:section>
        <p14:section name="Conclusion" id="{0F741FD9-4189-479C-BA8E-E47B3EF8473B}">
          <p14:sldIdLst>
            <p14:sldId id="25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283" y="2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B6456-E849-4421-A807-06FE8F301D42}"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0A38D01B-9011-4732-959F-621971CA0D98}">
      <dgm:prSet/>
      <dgm:spPr/>
      <dgm:t>
        <a:bodyPr/>
        <a:lstStyle/>
        <a:p>
          <a:pPr>
            <a:lnSpc>
              <a:spcPct val="100000"/>
            </a:lnSpc>
            <a:defRPr b="1"/>
          </a:pPr>
          <a:r>
            <a:rPr lang="en-US"/>
            <a:t>Secure REST API Design</a:t>
          </a:r>
        </a:p>
      </dgm:t>
    </dgm:pt>
    <dgm:pt modelId="{6CB92B66-C1AF-495C-B63B-32F93EACDC39}" type="parTrans" cxnId="{1795D777-43CD-4ACB-BC94-DECEDAE32578}">
      <dgm:prSet/>
      <dgm:spPr/>
      <dgm:t>
        <a:bodyPr/>
        <a:lstStyle/>
        <a:p>
          <a:endParaRPr lang="en-US"/>
        </a:p>
      </dgm:t>
    </dgm:pt>
    <dgm:pt modelId="{BB6C0DA6-4199-48F1-9965-9C0A2FB30487}" type="sibTrans" cxnId="{1795D777-43CD-4ACB-BC94-DECEDAE32578}">
      <dgm:prSet/>
      <dgm:spPr/>
      <dgm:t>
        <a:bodyPr/>
        <a:lstStyle/>
        <a:p>
          <a:pPr>
            <a:lnSpc>
              <a:spcPct val="100000"/>
            </a:lnSpc>
            <a:defRPr b="1"/>
          </a:pPr>
          <a:endParaRPr lang="en-US"/>
        </a:p>
      </dgm:t>
    </dgm:pt>
    <dgm:pt modelId="{363722F0-1D91-44E9-9006-D338AED961F0}">
      <dgm:prSet/>
      <dgm:spPr/>
      <dgm:t>
        <a:bodyPr/>
        <a:lstStyle/>
        <a:p>
          <a:pPr>
            <a:lnSpc>
              <a:spcPct val="100000"/>
            </a:lnSpc>
          </a:pPr>
          <a:r>
            <a:rPr lang="en-US"/>
            <a:t>The project implemented a secure REST API ensuring safe data exchange and efficient processing.</a:t>
          </a:r>
        </a:p>
      </dgm:t>
    </dgm:pt>
    <dgm:pt modelId="{83E75226-E9DD-42C2-A314-170029244C65}" type="parTrans" cxnId="{C354EC99-5722-4D2A-A68A-3EDB3D0CE22E}">
      <dgm:prSet/>
      <dgm:spPr/>
      <dgm:t>
        <a:bodyPr/>
        <a:lstStyle/>
        <a:p>
          <a:endParaRPr lang="en-US"/>
        </a:p>
      </dgm:t>
    </dgm:pt>
    <dgm:pt modelId="{EA013627-FD1F-4C08-AC3F-B8BA26410B51}" type="sibTrans" cxnId="{C354EC99-5722-4D2A-A68A-3EDB3D0CE22E}">
      <dgm:prSet/>
      <dgm:spPr/>
      <dgm:t>
        <a:bodyPr/>
        <a:lstStyle/>
        <a:p>
          <a:endParaRPr lang="en-US"/>
        </a:p>
      </dgm:t>
    </dgm:pt>
    <dgm:pt modelId="{5AD4074E-F661-4D57-9BFB-7E381A561F92}">
      <dgm:prSet/>
      <dgm:spPr/>
      <dgm:t>
        <a:bodyPr/>
        <a:lstStyle/>
        <a:p>
          <a:pPr>
            <a:lnSpc>
              <a:spcPct val="100000"/>
            </a:lnSpc>
            <a:defRPr b="1"/>
          </a:pPr>
          <a:r>
            <a:rPr lang="en-US"/>
            <a:t>Investment Portfolio Risk Assessment</a:t>
          </a:r>
        </a:p>
      </dgm:t>
    </dgm:pt>
    <dgm:pt modelId="{059C81D1-7A01-4E73-9CE3-E7C71CA5E4E5}" type="parTrans" cxnId="{C86F6AF6-A6D3-4691-84DC-008648C69FBE}">
      <dgm:prSet/>
      <dgm:spPr/>
      <dgm:t>
        <a:bodyPr/>
        <a:lstStyle/>
        <a:p>
          <a:endParaRPr lang="en-US"/>
        </a:p>
      </dgm:t>
    </dgm:pt>
    <dgm:pt modelId="{2622BEEE-3C09-45E0-99EC-2F5DD227166E}" type="sibTrans" cxnId="{C86F6AF6-A6D3-4691-84DC-008648C69FBE}">
      <dgm:prSet/>
      <dgm:spPr/>
      <dgm:t>
        <a:bodyPr/>
        <a:lstStyle/>
        <a:p>
          <a:pPr>
            <a:lnSpc>
              <a:spcPct val="100000"/>
            </a:lnSpc>
            <a:defRPr b="1"/>
          </a:pPr>
          <a:endParaRPr lang="en-US"/>
        </a:p>
      </dgm:t>
    </dgm:pt>
    <dgm:pt modelId="{C9BCA960-9B3C-4CA5-B131-F24E77A991EC}">
      <dgm:prSet/>
      <dgm:spPr/>
      <dgm:t>
        <a:bodyPr/>
        <a:lstStyle/>
        <a:p>
          <a:pPr>
            <a:lnSpc>
              <a:spcPct val="100000"/>
            </a:lnSpc>
          </a:pPr>
          <a:r>
            <a:rPr lang="en-US"/>
            <a:t>The API evaluates asset risks to help manage investment portfolios effectively and reliably.</a:t>
          </a:r>
        </a:p>
      </dgm:t>
    </dgm:pt>
    <dgm:pt modelId="{8902A241-DAB6-40B7-8806-A9304BE27BCD}" type="parTrans" cxnId="{962672BC-FA23-4C07-97BB-A9AA49078B31}">
      <dgm:prSet/>
      <dgm:spPr/>
      <dgm:t>
        <a:bodyPr/>
        <a:lstStyle/>
        <a:p>
          <a:endParaRPr lang="en-US"/>
        </a:p>
      </dgm:t>
    </dgm:pt>
    <dgm:pt modelId="{A7D55396-BE31-46A9-B882-45B3873C2816}" type="sibTrans" cxnId="{962672BC-FA23-4C07-97BB-A9AA49078B31}">
      <dgm:prSet/>
      <dgm:spPr/>
      <dgm:t>
        <a:bodyPr/>
        <a:lstStyle/>
        <a:p>
          <a:endParaRPr lang="en-US"/>
        </a:p>
      </dgm:t>
    </dgm:pt>
    <dgm:pt modelId="{79DF2756-F78E-4CAD-89E9-F394FD22C0C7}">
      <dgm:prSet/>
      <dgm:spPr/>
      <dgm:t>
        <a:bodyPr/>
        <a:lstStyle/>
        <a:p>
          <a:pPr>
            <a:lnSpc>
              <a:spcPct val="100000"/>
            </a:lnSpc>
            <a:defRPr b="1"/>
          </a:pPr>
          <a:r>
            <a:rPr lang="en-US"/>
            <a:t>Hands-on Software Development</a:t>
          </a:r>
        </a:p>
      </dgm:t>
    </dgm:pt>
    <dgm:pt modelId="{273A80B3-8C5E-413F-BA9A-9709EC8B2108}" type="parTrans" cxnId="{C5ECB0C4-B975-4953-83BA-5629AA8A61E2}">
      <dgm:prSet/>
      <dgm:spPr/>
      <dgm:t>
        <a:bodyPr/>
        <a:lstStyle/>
        <a:p>
          <a:endParaRPr lang="en-US"/>
        </a:p>
      </dgm:t>
    </dgm:pt>
    <dgm:pt modelId="{E51F70ED-0B95-4FE3-A9F6-52F0B04940E1}" type="sibTrans" cxnId="{C5ECB0C4-B975-4953-83BA-5629AA8A61E2}">
      <dgm:prSet/>
      <dgm:spPr/>
      <dgm:t>
        <a:bodyPr/>
        <a:lstStyle/>
        <a:p>
          <a:endParaRPr lang="en-US"/>
        </a:p>
      </dgm:t>
    </dgm:pt>
    <dgm:pt modelId="{D50230A2-E796-45F1-A61E-4997690C7F90}">
      <dgm:prSet/>
      <dgm:spPr/>
      <dgm:t>
        <a:bodyPr/>
        <a:lstStyle/>
        <a:p>
          <a:pPr>
            <a:lnSpc>
              <a:spcPct val="100000"/>
            </a:lnSpc>
          </a:pPr>
          <a:r>
            <a:rPr lang="en-US"/>
            <a:t>The project offered practical experience in developing technology solutions within investment domains.</a:t>
          </a:r>
        </a:p>
      </dgm:t>
    </dgm:pt>
    <dgm:pt modelId="{23F81ACC-8FDF-4CEE-976A-4AE9A5BEFB97}" type="parTrans" cxnId="{B6200490-82FF-4913-A06C-DA9BE7917417}">
      <dgm:prSet/>
      <dgm:spPr/>
      <dgm:t>
        <a:bodyPr/>
        <a:lstStyle/>
        <a:p>
          <a:endParaRPr lang="en-US"/>
        </a:p>
      </dgm:t>
    </dgm:pt>
    <dgm:pt modelId="{4DB7AD34-E618-4ECA-8DA0-E1C1CE5267FC}" type="sibTrans" cxnId="{B6200490-82FF-4913-A06C-DA9BE7917417}">
      <dgm:prSet/>
      <dgm:spPr/>
      <dgm:t>
        <a:bodyPr/>
        <a:lstStyle/>
        <a:p>
          <a:endParaRPr lang="en-US"/>
        </a:p>
      </dgm:t>
    </dgm:pt>
    <dgm:pt modelId="{0F144125-1598-4B2C-B308-8E8E05EAB29C}" type="pres">
      <dgm:prSet presAssocID="{26BB6456-E849-4421-A807-06FE8F301D42}" presName="Name0" presStyleCnt="0">
        <dgm:presLayoutVars>
          <dgm:dir/>
          <dgm:resizeHandles val="exact"/>
        </dgm:presLayoutVars>
      </dgm:prSet>
      <dgm:spPr/>
    </dgm:pt>
    <dgm:pt modelId="{D94B1D04-54AB-43A3-A2EE-8774A77F3139}" type="pres">
      <dgm:prSet presAssocID="{0A38D01B-9011-4732-959F-621971CA0D98}" presName="compNode" presStyleCnt="0"/>
      <dgm:spPr/>
    </dgm:pt>
    <dgm:pt modelId="{CCBD315F-4A33-4F36-BE09-71F1372CAED6}" type="pres">
      <dgm:prSet presAssocID="{0A38D01B-9011-4732-959F-621971CA0D98}" presName="pictRect" presStyleLbl="revTx" presStyleIdx="0" presStyleCnt="6">
        <dgm:presLayoutVars>
          <dgm:chMax val="0"/>
          <dgm:bulletEnabled/>
        </dgm:presLayoutVars>
      </dgm:prSet>
      <dgm:spPr/>
    </dgm:pt>
    <dgm:pt modelId="{579FDD37-F643-4D16-A4A4-A87EAF4463E9}" type="pres">
      <dgm:prSet presAssocID="{0A38D01B-9011-4732-959F-621971CA0D98}" presName="textRect" presStyleLbl="revTx" presStyleIdx="1" presStyleCnt="6">
        <dgm:presLayoutVars>
          <dgm:bulletEnabled/>
        </dgm:presLayoutVars>
      </dgm:prSet>
      <dgm:spPr/>
    </dgm:pt>
    <dgm:pt modelId="{D9D1C7F5-04E8-41D8-9240-47A6190F59D0}" type="pres">
      <dgm:prSet presAssocID="{BB6C0DA6-4199-48F1-9965-9C0A2FB30487}" presName="sibTrans" presStyleLbl="sibTrans2D1" presStyleIdx="0" presStyleCnt="0"/>
      <dgm:spPr/>
    </dgm:pt>
    <dgm:pt modelId="{FF91FA6D-9ABE-41E5-9195-97E57C3A8357}" type="pres">
      <dgm:prSet presAssocID="{5AD4074E-F661-4D57-9BFB-7E381A561F92}" presName="compNode" presStyleCnt="0"/>
      <dgm:spPr/>
    </dgm:pt>
    <dgm:pt modelId="{7AE5A76E-722B-43C7-822F-80489B376CBA}" type="pres">
      <dgm:prSet presAssocID="{5AD4074E-F661-4D57-9BFB-7E381A561F92}" presName="pictRect" presStyleLbl="revTx" presStyleIdx="2" presStyleCnt="6">
        <dgm:presLayoutVars>
          <dgm:chMax val="0"/>
          <dgm:bulletEnabled/>
        </dgm:presLayoutVars>
      </dgm:prSet>
      <dgm:spPr/>
    </dgm:pt>
    <dgm:pt modelId="{ECDA6FF1-8E05-4E2C-A906-2D0F4176020D}" type="pres">
      <dgm:prSet presAssocID="{5AD4074E-F661-4D57-9BFB-7E381A561F92}" presName="textRect" presStyleLbl="revTx" presStyleIdx="3" presStyleCnt="6">
        <dgm:presLayoutVars>
          <dgm:bulletEnabled/>
        </dgm:presLayoutVars>
      </dgm:prSet>
      <dgm:spPr/>
    </dgm:pt>
    <dgm:pt modelId="{CCAFBB57-9805-4120-910D-32E22753853A}" type="pres">
      <dgm:prSet presAssocID="{2622BEEE-3C09-45E0-99EC-2F5DD227166E}" presName="sibTrans" presStyleLbl="sibTrans2D1" presStyleIdx="0" presStyleCnt="0"/>
      <dgm:spPr/>
    </dgm:pt>
    <dgm:pt modelId="{556E768B-30A1-4335-AE96-48AAA1875978}" type="pres">
      <dgm:prSet presAssocID="{79DF2756-F78E-4CAD-89E9-F394FD22C0C7}" presName="compNode" presStyleCnt="0"/>
      <dgm:spPr/>
    </dgm:pt>
    <dgm:pt modelId="{FCDD99B7-DB11-459E-AA97-9658915EF051}" type="pres">
      <dgm:prSet presAssocID="{79DF2756-F78E-4CAD-89E9-F394FD22C0C7}" presName="pictRect" presStyleLbl="revTx" presStyleIdx="4" presStyleCnt="6">
        <dgm:presLayoutVars>
          <dgm:chMax val="0"/>
          <dgm:bulletEnabled/>
        </dgm:presLayoutVars>
      </dgm:prSet>
      <dgm:spPr/>
    </dgm:pt>
    <dgm:pt modelId="{73D7014B-3611-44C5-9F51-12D97B6115ED}" type="pres">
      <dgm:prSet presAssocID="{79DF2756-F78E-4CAD-89E9-F394FD22C0C7}" presName="textRect" presStyleLbl="revTx" presStyleIdx="5" presStyleCnt="6">
        <dgm:presLayoutVars>
          <dgm:bulletEnabled/>
        </dgm:presLayoutVars>
      </dgm:prSet>
      <dgm:spPr/>
    </dgm:pt>
  </dgm:ptLst>
  <dgm:cxnLst>
    <dgm:cxn modelId="{BA464413-EA92-45FA-B720-03ADA1D1E3E2}" type="presOf" srcId="{C9BCA960-9B3C-4CA5-B131-F24E77A991EC}" destId="{ECDA6FF1-8E05-4E2C-A906-2D0F4176020D}" srcOrd="0" destOrd="0" presId="urn:microsoft.com/office/officeart/2024/3/layout/hArchList1"/>
    <dgm:cxn modelId="{876D6C5E-A04C-41CE-A295-C0DB56F56EB0}" type="presOf" srcId="{D50230A2-E796-45F1-A61E-4997690C7F90}" destId="{73D7014B-3611-44C5-9F51-12D97B6115ED}" srcOrd="0" destOrd="0" presId="urn:microsoft.com/office/officeart/2024/3/layout/hArchList1"/>
    <dgm:cxn modelId="{1795D777-43CD-4ACB-BC94-DECEDAE32578}" srcId="{26BB6456-E849-4421-A807-06FE8F301D42}" destId="{0A38D01B-9011-4732-959F-621971CA0D98}" srcOrd="0" destOrd="0" parTransId="{6CB92B66-C1AF-495C-B63B-32F93EACDC39}" sibTransId="{BB6C0DA6-4199-48F1-9965-9C0A2FB30487}"/>
    <dgm:cxn modelId="{5676B978-B8BA-4354-82B6-367B7F3310C7}" type="presOf" srcId="{2622BEEE-3C09-45E0-99EC-2F5DD227166E}" destId="{CCAFBB57-9805-4120-910D-32E22753853A}" srcOrd="0" destOrd="0" presId="urn:microsoft.com/office/officeart/2024/3/layout/hArchList1"/>
    <dgm:cxn modelId="{3A49607B-4DCF-41B4-A10C-4DFBB34A699D}" type="presOf" srcId="{79DF2756-F78E-4CAD-89E9-F394FD22C0C7}" destId="{FCDD99B7-DB11-459E-AA97-9658915EF051}" srcOrd="0" destOrd="0" presId="urn:microsoft.com/office/officeart/2024/3/layout/hArchList1"/>
    <dgm:cxn modelId="{B6200490-82FF-4913-A06C-DA9BE7917417}" srcId="{79DF2756-F78E-4CAD-89E9-F394FD22C0C7}" destId="{D50230A2-E796-45F1-A61E-4997690C7F90}" srcOrd="0" destOrd="0" parTransId="{23F81ACC-8FDF-4CEE-976A-4AE9A5BEFB97}" sibTransId="{4DB7AD34-E618-4ECA-8DA0-E1C1CE5267FC}"/>
    <dgm:cxn modelId="{5D3A0E97-9989-4B25-9FB9-47E0C42B44E2}" type="presOf" srcId="{BB6C0DA6-4199-48F1-9965-9C0A2FB30487}" destId="{D9D1C7F5-04E8-41D8-9240-47A6190F59D0}" srcOrd="0" destOrd="0" presId="urn:microsoft.com/office/officeart/2024/3/layout/hArchList1"/>
    <dgm:cxn modelId="{C354EC99-5722-4D2A-A68A-3EDB3D0CE22E}" srcId="{0A38D01B-9011-4732-959F-621971CA0D98}" destId="{363722F0-1D91-44E9-9006-D338AED961F0}" srcOrd="0" destOrd="0" parTransId="{83E75226-E9DD-42C2-A314-170029244C65}" sibTransId="{EA013627-FD1F-4C08-AC3F-B8BA26410B51}"/>
    <dgm:cxn modelId="{7A709CA6-0087-4B7F-8C61-5A3741A73191}" type="presOf" srcId="{26BB6456-E849-4421-A807-06FE8F301D42}" destId="{0F144125-1598-4B2C-B308-8E8E05EAB29C}" srcOrd="0" destOrd="0" presId="urn:microsoft.com/office/officeart/2024/3/layout/hArchList1"/>
    <dgm:cxn modelId="{962672BC-FA23-4C07-97BB-A9AA49078B31}" srcId="{5AD4074E-F661-4D57-9BFB-7E381A561F92}" destId="{C9BCA960-9B3C-4CA5-B131-F24E77A991EC}" srcOrd="0" destOrd="0" parTransId="{8902A241-DAB6-40B7-8806-A9304BE27BCD}" sibTransId="{A7D55396-BE31-46A9-B882-45B3873C2816}"/>
    <dgm:cxn modelId="{9C9864C2-DB85-4240-AFA9-E639CB0B6F11}" type="presOf" srcId="{363722F0-1D91-44E9-9006-D338AED961F0}" destId="{579FDD37-F643-4D16-A4A4-A87EAF4463E9}" srcOrd="0" destOrd="0" presId="urn:microsoft.com/office/officeart/2024/3/layout/hArchList1"/>
    <dgm:cxn modelId="{C5ECB0C4-B975-4953-83BA-5629AA8A61E2}" srcId="{26BB6456-E849-4421-A807-06FE8F301D42}" destId="{79DF2756-F78E-4CAD-89E9-F394FD22C0C7}" srcOrd="2" destOrd="0" parTransId="{273A80B3-8C5E-413F-BA9A-9709EC8B2108}" sibTransId="{E51F70ED-0B95-4FE3-A9F6-52F0B04940E1}"/>
    <dgm:cxn modelId="{111CEDDC-64CD-4580-BE09-959B9C116888}" type="presOf" srcId="{0A38D01B-9011-4732-959F-621971CA0D98}" destId="{CCBD315F-4A33-4F36-BE09-71F1372CAED6}" srcOrd="0" destOrd="0" presId="urn:microsoft.com/office/officeart/2024/3/layout/hArchList1"/>
    <dgm:cxn modelId="{84A33BF6-0508-437B-8586-F40F90F4581A}" type="presOf" srcId="{5AD4074E-F661-4D57-9BFB-7E381A561F92}" destId="{7AE5A76E-722B-43C7-822F-80489B376CBA}" srcOrd="0" destOrd="0" presId="urn:microsoft.com/office/officeart/2024/3/layout/hArchList1"/>
    <dgm:cxn modelId="{C86F6AF6-A6D3-4691-84DC-008648C69FBE}" srcId="{26BB6456-E849-4421-A807-06FE8F301D42}" destId="{5AD4074E-F661-4D57-9BFB-7E381A561F92}" srcOrd="1" destOrd="0" parTransId="{059C81D1-7A01-4E73-9CE3-E7C71CA5E4E5}" sibTransId="{2622BEEE-3C09-45E0-99EC-2F5DD227166E}"/>
    <dgm:cxn modelId="{549B0380-DEC1-4CD3-8A67-2654C48960B4}" type="presParOf" srcId="{0F144125-1598-4B2C-B308-8E8E05EAB29C}" destId="{D94B1D04-54AB-43A3-A2EE-8774A77F3139}" srcOrd="0" destOrd="0" presId="urn:microsoft.com/office/officeart/2024/3/layout/hArchList1"/>
    <dgm:cxn modelId="{9720AE2B-7839-40BC-BB21-CE3B0AC9D086}" type="presParOf" srcId="{D94B1D04-54AB-43A3-A2EE-8774A77F3139}" destId="{CCBD315F-4A33-4F36-BE09-71F1372CAED6}" srcOrd="0" destOrd="0" presId="urn:microsoft.com/office/officeart/2024/3/layout/hArchList1"/>
    <dgm:cxn modelId="{9C608A72-3F50-4108-ADC6-A2128C7046B7}" type="presParOf" srcId="{D94B1D04-54AB-43A3-A2EE-8774A77F3139}" destId="{579FDD37-F643-4D16-A4A4-A87EAF4463E9}" srcOrd="1" destOrd="0" presId="urn:microsoft.com/office/officeart/2024/3/layout/hArchList1"/>
    <dgm:cxn modelId="{677A9909-AEA1-44AB-97C6-934559A18BB6}" type="presParOf" srcId="{0F144125-1598-4B2C-B308-8E8E05EAB29C}" destId="{D9D1C7F5-04E8-41D8-9240-47A6190F59D0}" srcOrd="1" destOrd="0" presId="urn:microsoft.com/office/officeart/2024/3/layout/hArchList1"/>
    <dgm:cxn modelId="{77315353-F93A-4036-8475-F794385E0D53}" type="presParOf" srcId="{0F144125-1598-4B2C-B308-8E8E05EAB29C}" destId="{FF91FA6D-9ABE-41E5-9195-97E57C3A8357}" srcOrd="2" destOrd="0" presId="urn:microsoft.com/office/officeart/2024/3/layout/hArchList1"/>
    <dgm:cxn modelId="{225E655A-EE00-4AE9-B09B-E044EBA498F3}" type="presParOf" srcId="{FF91FA6D-9ABE-41E5-9195-97E57C3A8357}" destId="{7AE5A76E-722B-43C7-822F-80489B376CBA}" srcOrd="0" destOrd="0" presId="urn:microsoft.com/office/officeart/2024/3/layout/hArchList1"/>
    <dgm:cxn modelId="{D3732B6F-45B8-4C2D-94AB-32798BD6F5C0}" type="presParOf" srcId="{FF91FA6D-9ABE-41E5-9195-97E57C3A8357}" destId="{ECDA6FF1-8E05-4E2C-A906-2D0F4176020D}" srcOrd="1" destOrd="0" presId="urn:microsoft.com/office/officeart/2024/3/layout/hArchList1"/>
    <dgm:cxn modelId="{9AF6796F-4927-46BD-8100-86D3BF8B9606}" type="presParOf" srcId="{0F144125-1598-4B2C-B308-8E8E05EAB29C}" destId="{CCAFBB57-9805-4120-910D-32E22753853A}" srcOrd="3" destOrd="0" presId="urn:microsoft.com/office/officeart/2024/3/layout/hArchList1"/>
    <dgm:cxn modelId="{7D1AB08B-7DBF-48B7-96B8-A77E54FDC6AF}" type="presParOf" srcId="{0F144125-1598-4B2C-B308-8E8E05EAB29C}" destId="{556E768B-30A1-4335-AE96-48AAA1875978}" srcOrd="4" destOrd="0" presId="urn:microsoft.com/office/officeart/2024/3/layout/hArchList1"/>
    <dgm:cxn modelId="{8315AA3C-855A-4B16-A27D-B646BB04865C}" type="presParOf" srcId="{556E768B-30A1-4335-AE96-48AAA1875978}" destId="{FCDD99B7-DB11-459E-AA97-9658915EF051}" srcOrd="0" destOrd="0" presId="urn:microsoft.com/office/officeart/2024/3/layout/hArchList1"/>
    <dgm:cxn modelId="{4908DFB2-F115-433D-8F66-32A1AADC0D3D}" type="presParOf" srcId="{556E768B-30A1-4335-AE96-48AAA1875978}" destId="{73D7014B-3611-44C5-9F51-12D97B6115ED}"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D315F-4A33-4F36-BE09-71F1372CAED6}">
      <dsp:nvSpPr>
        <dsp:cNvPr id="0" name=""/>
        <dsp:cNvSpPr/>
      </dsp:nvSpPr>
      <dsp:spPr>
        <a:xfrm>
          <a:off x="0" y="0"/>
          <a:ext cx="3377565" cy="60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Secure REST API Design</a:t>
          </a:r>
        </a:p>
      </dsp:txBody>
      <dsp:txXfrm>
        <a:off x="0" y="0"/>
        <a:ext cx="3377565" cy="602934"/>
      </dsp:txXfrm>
    </dsp:sp>
    <dsp:sp modelId="{579FDD37-F643-4D16-A4A4-A87EAF4463E9}">
      <dsp:nvSpPr>
        <dsp:cNvPr id="0" name=""/>
        <dsp:cNvSpPr/>
      </dsp:nvSpPr>
      <dsp:spPr>
        <a:xfrm>
          <a:off x="0" y="602934"/>
          <a:ext cx="3377565" cy="18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project implemented a secure REST API ensuring safe data exchange and efficient processing.</a:t>
          </a:r>
        </a:p>
      </dsp:txBody>
      <dsp:txXfrm>
        <a:off x="0" y="602934"/>
        <a:ext cx="3377565" cy="1892815"/>
      </dsp:txXfrm>
    </dsp:sp>
    <dsp:sp modelId="{7AE5A76E-722B-43C7-822F-80489B376CBA}">
      <dsp:nvSpPr>
        <dsp:cNvPr id="0" name=""/>
        <dsp:cNvSpPr/>
      </dsp:nvSpPr>
      <dsp:spPr>
        <a:xfrm>
          <a:off x="3715321" y="0"/>
          <a:ext cx="3377565" cy="60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Investment Portfolio Risk Assessment</a:t>
          </a:r>
        </a:p>
      </dsp:txBody>
      <dsp:txXfrm>
        <a:off x="3715321" y="0"/>
        <a:ext cx="3377565" cy="602934"/>
      </dsp:txXfrm>
    </dsp:sp>
    <dsp:sp modelId="{ECDA6FF1-8E05-4E2C-A906-2D0F4176020D}">
      <dsp:nvSpPr>
        <dsp:cNvPr id="0" name=""/>
        <dsp:cNvSpPr/>
      </dsp:nvSpPr>
      <dsp:spPr>
        <a:xfrm>
          <a:off x="3715321" y="602934"/>
          <a:ext cx="3377565" cy="18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API evaluates asset risks to help manage investment portfolios effectively and reliably.</a:t>
          </a:r>
        </a:p>
      </dsp:txBody>
      <dsp:txXfrm>
        <a:off x="3715321" y="602934"/>
        <a:ext cx="3377565" cy="1892815"/>
      </dsp:txXfrm>
    </dsp:sp>
    <dsp:sp modelId="{FCDD99B7-DB11-459E-AA97-9658915EF051}">
      <dsp:nvSpPr>
        <dsp:cNvPr id="0" name=""/>
        <dsp:cNvSpPr/>
      </dsp:nvSpPr>
      <dsp:spPr>
        <a:xfrm>
          <a:off x="7430643" y="0"/>
          <a:ext cx="3377565" cy="60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Hands-on Software Development</a:t>
          </a:r>
        </a:p>
      </dsp:txBody>
      <dsp:txXfrm>
        <a:off x="7430643" y="0"/>
        <a:ext cx="3377565" cy="602934"/>
      </dsp:txXfrm>
    </dsp:sp>
    <dsp:sp modelId="{73D7014B-3611-44C5-9F51-12D97B6115ED}">
      <dsp:nvSpPr>
        <dsp:cNvPr id="0" name=""/>
        <dsp:cNvSpPr/>
      </dsp:nvSpPr>
      <dsp:spPr>
        <a:xfrm>
          <a:off x="7430643" y="602934"/>
          <a:ext cx="3377565" cy="18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project offered practical experience in developing technology solutions within investment domains.</a:t>
          </a:r>
        </a:p>
      </dsp:txBody>
      <dsp:txXfrm>
        <a:off x="7430643" y="602934"/>
        <a:ext cx="3377565" cy="1892815"/>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3EBC5-D3E2-4EE5-97AD-619E36ACE3E4}" type="datetimeFigureOut">
              <a:rPr lang="en-GB" smtClean="0"/>
              <a:t>21/08/2025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225ED-B865-48BB-B507-DB3131B9DB72}" type="slidenum">
              <a:rPr lang="en-GB" smtClean="0"/>
              <a:t>‹#›</a:t>
            </a:fld>
            <a:endParaRPr lang="en-GB"/>
          </a:p>
        </p:txBody>
      </p:sp>
    </p:spTree>
    <p:extLst>
      <p:ext uri="{BB962C8B-B14F-4D97-AF65-F5344CB8AC3E}">
        <p14:creationId xmlns:p14="http://schemas.microsoft.com/office/powerpoint/2010/main" val="427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AI-generated content may be incorrect.
---
This presentation provides an overview of a student project focused on designing and implementing a REST API for investment portfolio asset risk assessment using Spring Boot. We will cover the project goals, system architecture, core features, and outcomes.
</a:t>
            </a:r>
          </a:p>
        </p:txBody>
      </p:sp>
      <p:sp>
        <p:nvSpPr>
          <p:cNvPr id="4" name="Slide Number Placeholder 3"/>
          <p:cNvSpPr>
            <a:spLocks noGrp="1"/>
          </p:cNvSpPr>
          <p:nvPr>
            <p:ph type="sldNum" sz="quarter" idx="5"/>
          </p:nvPr>
        </p:nvSpPr>
        <p:spPr/>
        <p:txBody>
          <a:bodyPr/>
          <a:lstStyle/>
          <a:p>
            <a:fld id="{68B69070-6ACF-4E6A-9D68-CD733EA441EB}" type="slidenum">
              <a:rPr lang="en-GB" smtClean="0"/>
              <a:t>1</a:t>
            </a:fld>
            <a:endParaRPr lang="en-GB"/>
          </a:p>
        </p:txBody>
      </p:sp>
    </p:spTree>
    <p:extLst>
      <p:ext uri="{BB962C8B-B14F-4D97-AF65-F5344CB8AC3E}">
        <p14:creationId xmlns:p14="http://schemas.microsoft.com/office/powerpoint/2010/main" val="851623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The API follows RESTful conventions such as statelessness, resource-based URLs, and standard HTTP methods. Key endpoints provide functionalities like risk calculation, data submission, and user management.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10</a:t>
            </a:fld>
            <a:endParaRPr lang="en-GB"/>
          </a:p>
        </p:txBody>
      </p:sp>
    </p:spTree>
    <p:extLst>
      <p:ext uri="{BB962C8B-B14F-4D97-AF65-F5344CB8AC3E}">
        <p14:creationId xmlns:p14="http://schemas.microsoft.com/office/powerpoint/2010/main" val="2253587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details the main capabilities of the API, including risk calculation algorithms, security features, and data management processes.</a:t>
            </a:r>
          </a:p>
        </p:txBody>
      </p:sp>
      <p:sp>
        <p:nvSpPr>
          <p:cNvPr id="4" name="Slide Number Placeholder 3"/>
          <p:cNvSpPr>
            <a:spLocks noGrp="1"/>
          </p:cNvSpPr>
          <p:nvPr>
            <p:ph type="sldNum" sz="quarter" idx="5"/>
          </p:nvPr>
        </p:nvSpPr>
        <p:spPr/>
        <p:txBody>
          <a:bodyPr/>
          <a:lstStyle/>
          <a:p>
            <a:fld id="{68B69070-6ACF-4E6A-9D68-CD733EA441EB}" type="slidenum">
              <a:rPr lang="en-GB" smtClean="0"/>
              <a:t>12</a:t>
            </a:fld>
            <a:endParaRPr lang="en-GB"/>
          </a:p>
        </p:txBody>
      </p:sp>
    </p:spTree>
    <p:extLst>
      <p:ext uri="{BB962C8B-B14F-4D97-AF65-F5344CB8AC3E}">
        <p14:creationId xmlns:p14="http://schemas.microsoft.com/office/powerpoint/2010/main" val="131570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The API implements financial models to compute metrics such as volatility, Value at Risk (VaR), and beta coefficients, facilitating comprehensive risk analysis for portfolio assets.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13</a:t>
            </a:fld>
            <a:endParaRPr lang="en-GB"/>
          </a:p>
        </p:txBody>
      </p:sp>
    </p:spTree>
    <p:extLst>
      <p:ext uri="{BB962C8B-B14F-4D97-AF65-F5344CB8AC3E}">
        <p14:creationId xmlns:p14="http://schemas.microsoft.com/office/powerpoint/2010/main" val="3868285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Security is enforced with authentication protocols like JWT tokens, ensuring that only authorized users can access sensitive portfolio data and API functionalities.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14</a:t>
            </a:fld>
            <a:endParaRPr lang="en-GB"/>
          </a:p>
        </p:txBody>
      </p:sp>
    </p:spTree>
    <p:extLst>
      <p:ext uri="{BB962C8B-B14F-4D97-AF65-F5344CB8AC3E}">
        <p14:creationId xmlns:p14="http://schemas.microsoft.com/office/powerpoint/2010/main" val="2544886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Robust data validation mechanisms ensure accuracy and consistency of user inputs and API responses, enhancing reliability and preventing erroneous calculations.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15</a:t>
            </a:fld>
            <a:endParaRPr lang="en-GB"/>
          </a:p>
        </p:txBody>
      </p:sp>
    </p:spTree>
    <p:extLst>
      <p:ext uri="{BB962C8B-B14F-4D97-AF65-F5344CB8AC3E}">
        <p14:creationId xmlns:p14="http://schemas.microsoft.com/office/powerpoint/2010/main" val="1141135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covers testing approaches, deployment strategies, and reflections on challenges encountered and lessons learned during the project.</a:t>
            </a:r>
          </a:p>
        </p:txBody>
      </p:sp>
      <p:sp>
        <p:nvSpPr>
          <p:cNvPr id="4" name="Slide Number Placeholder 3"/>
          <p:cNvSpPr>
            <a:spLocks noGrp="1"/>
          </p:cNvSpPr>
          <p:nvPr>
            <p:ph type="sldNum" sz="quarter" idx="5"/>
          </p:nvPr>
        </p:nvSpPr>
        <p:spPr/>
        <p:txBody>
          <a:bodyPr/>
          <a:lstStyle/>
          <a:p>
            <a:fld id="{68B69070-6ACF-4E6A-9D68-CD733EA441EB}" type="slidenum">
              <a:rPr lang="en-GB" smtClean="0"/>
              <a:t>16</a:t>
            </a:fld>
            <a:endParaRPr lang="en-GB"/>
          </a:p>
        </p:txBody>
      </p:sp>
    </p:spTree>
    <p:extLst>
      <p:ext uri="{BB962C8B-B14F-4D97-AF65-F5344CB8AC3E}">
        <p14:creationId xmlns:p14="http://schemas.microsoft.com/office/powerpoint/2010/main" val="3838412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Automated unit and integration tests were developed using tools like JUnit and Postman to verify API endpoints, functionality, and performance under various scenarios.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17</a:t>
            </a:fld>
            <a:endParaRPr lang="en-GB"/>
          </a:p>
        </p:txBody>
      </p:sp>
    </p:spTree>
    <p:extLst>
      <p:ext uri="{BB962C8B-B14F-4D97-AF65-F5344CB8AC3E}">
        <p14:creationId xmlns:p14="http://schemas.microsoft.com/office/powerpoint/2010/main" val="3099635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The API was deployed on cloud platforms supporting Java applications, leveraging containerization and continuous integration pipelines for smooth delivery and scalability.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18</a:t>
            </a:fld>
            <a:endParaRPr lang="en-GB"/>
          </a:p>
        </p:txBody>
      </p:sp>
    </p:spTree>
    <p:extLst>
      <p:ext uri="{BB962C8B-B14F-4D97-AF65-F5344CB8AC3E}">
        <p14:creationId xmlns:p14="http://schemas.microsoft.com/office/powerpoint/2010/main" val="3169487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Students faced challenges such as mastering Spring Boot configurations and implementing secure authentication. The project enhanced their skills in backend development, API design, and collaborative problem-solving.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19</a:t>
            </a:fld>
            <a:endParaRPr lang="en-GB"/>
          </a:p>
        </p:txBody>
      </p:sp>
    </p:spTree>
    <p:extLst>
      <p:ext uri="{BB962C8B-B14F-4D97-AF65-F5344CB8AC3E}">
        <p14:creationId xmlns:p14="http://schemas.microsoft.com/office/powerpoint/2010/main" val="770520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project successfully demonstrated the design and implementation of a secure, efficient REST API for investment portfolio asset risk assessment. It provided valuable hands-on experience in software development and investment technology.</a:t>
            </a:r>
          </a:p>
        </p:txBody>
      </p:sp>
      <p:sp>
        <p:nvSpPr>
          <p:cNvPr id="4" name="Slide Number Placeholder 3"/>
          <p:cNvSpPr>
            <a:spLocks noGrp="1"/>
          </p:cNvSpPr>
          <p:nvPr>
            <p:ph type="sldNum" sz="quarter" idx="5"/>
          </p:nvPr>
        </p:nvSpPr>
        <p:spPr/>
        <p:txBody>
          <a:bodyPr/>
          <a:lstStyle/>
          <a:p>
            <a:fld id="{68B69070-6ACF-4E6A-9D68-CD733EA441EB}" type="slidenum">
              <a:rPr lang="en-GB" smtClean="0"/>
              <a:t>21</a:t>
            </a:fld>
            <a:endParaRPr lang="en-GB"/>
          </a:p>
        </p:txBody>
      </p:sp>
    </p:spTree>
    <p:extLst>
      <p:ext uri="{BB962C8B-B14F-4D97-AF65-F5344CB8AC3E}">
        <p14:creationId xmlns:p14="http://schemas.microsoft.com/office/powerpoint/2010/main" val="189798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We will begin by discussing the objectives and motivation behind the project, followed by an overview of the system architecture and technology stack. Next, we will explore the core features and functionalities of the API. Finally, we will review testing, deployment, and the key learning outcomes for students.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2</a:t>
            </a:fld>
            <a:endParaRPr lang="en-GB"/>
          </a:p>
        </p:txBody>
      </p:sp>
    </p:spTree>
    <p:extLst>
      <p:ext uri="{BB962C8B-B14F-4D97-AF65-F5344CB8AC3E}">
        <p14:creationId xmlns:p14="http://schemas.microsoft.com/office/powerpoint/2010/main" val="305644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highlights the purpose of the project, emphasizing the importance of understanding portfolio asset risk, the goals set for the REST API, and its relevance to modern investment management practices.</a:t>
            </a:r>
          </a:p>
        </p:txBody>
      </p:sp>
      <p:sp>
        <p:nvSpPr>
          <p:cNvPr id="4" name="Slide Number Placeholder 3"/>
          <p:cNvSpPr>
            <a:spLocks noGrp="1"/>
          </p:cNvSpPr>
          <p:nvPr>
            <p:ph type="sldNum" sz="quarter" idx="5"/>
          </p:nvPr>
        </p:nvSpPr>
        <p:spPr/>
        <p:txBody>
          <a:bodyPr/>
          <a:lstStyle/>
          <a:p>
            <a:fld id="{68B69070-6ACF-4E6A-9D68-CD733EA441EB}" type="slidenum">
              <a:rPr lang="en-GB" smtClean="0"/>
              <a:t>3</a:t>
            </a:fld>
            <a:endParaRPr lang="en-GB"/>
          </a:p>
        </p:txBody>
      </p:sp>
    </p:spTree>
    <p:extLst>
      <p:ext uri="{BB962C8B-B14F-4D97-AF65-F5344CB8AC3E}">
        <p14:creationId xmlns:p14="http://schemas.microsoft.com/office/powerpoint/2010/main" val="379664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Portfolio asset risk refers to the potential for financial loss due to variability in asset returns. Understanding this risk is critical for making informed investment decisions and managing portfolio performance effectively.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4</a:t>
            </a:fld>
            <a:endParaRPr lang="en-GB"/>
          </a:p>
        </p:txBody>
      </p:sp>
    </p:spTree>
    <p:extLst>
      <p:ext uri="{BB962C8B-B14F-4D97-AF65-F5344CB8AC3E}">
        <p14:creationId xmlns:p14="http://schemas.microsoft.com/office/powerpoint/2010/main" val="122283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The project aims to develop a reliable and scalable REST API that calculates asset risk metrics, supports secure user interactions, and integrates seamlessly with investment tools to aid portfolio management.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5</a:t>
            </a:fld>
            <a:endParaRPr lang="en-GB"/>
          </a:p>
        </p:txBody>
      </p:sp>
    </p:spTree>
    <p:extLst>
      <p:ext uri="{BB962C8B-B14F-4D97-AF65-F5344CB8AC3E}">
        <p14:creationId xmlns:p14="http://schemas.microsoft.com/office/powerpoint/2010/main" val="1143140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Accurate asset risk assessment is essential for portfolio optimization, regulatory compliance, and risk mitigation. The API supports these functions by providing accessible risk data to investors and analysts.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6</a:t>
            </a:fld>
            <a:endParaRPr lang="en-GB"/>
          </a:p>
        </p:txBody>
      </p:sp>
    </p:spTree>
    <p:extLst>
      <p:ext uri="{BB962C8B-B14F-4D97-AF65-F5344CB8AC3E}">
        <p14:creationId xmlns:p14="http://schemas.microsoft.com/office/powerpoint/2010/main" val="1336106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discusses the overall design of the system, including the use of Spring Boot, database integration, and adherence to RESTful principles to ensure modularity and extensibility.</a:t>
            </a:r>
          </a:p>
        </p:txBody>
      </p:sp>
      <p:sp>
        <p:nvSpPr>
          <p:cNvPr id="4" name="Slide Number Placeholder 3"/>
          <p:cNvSpPr>
            <a:spLocks noGrp="1"/>
          </p:cNvSpPr>
          <p:nvPr>
            <p:ph type="sldNum" sz="quarter" idx="5"/>
          </p:nvPr>
        </p:nvSpPr>
        <p:spPr/>
        <p:txBody>
          <a:bodyPr/>
          <a:lstStyle/>
          <a:p>
            <a:fld id="{68B69070-6ACF-4E6A-9D68-CD733EA441EB}" type="slidenum">
              <a:rPr lang="en-GB" smtClean="0"/>
              <a:t>7</a:t>
            </a:fld>
            <a:endParaRPr lang="en-GB"/>
          </a:p>
        </p:txBody>
      </p:sp>
    </p:spTree>
    <p:extLst>
      <p:ext uri="{BB962C8B-B14F-4D97-AF65-F5344CB8AC3E}">
        <p14:creationId xmlns:p14="http://schemas.microsoft.com/office/powerpoint/2010/main" val="81864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Spring Boot offers a powerful framework to build production-ready Java applications quickly. It simplifies dependency management, configuration, and supports rapid development of RESTful services.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8</a:t>
            </a:fld>
            <a:endParaRPr lang="en-GB"/>
          </a:p>
        </p:txBody>
      </p:sp>
    </p:spTree>
    <p:extLst>
      <p:ext uri="{BB962C8B-B14F-4D97-AF65-F5344CB8AC3E}">
        <p14:creationId xmlns:p14="http://schemas.microsoft.com/office/powerpoint/2010/main" val="3429303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A relational database was designed to store portfolio data, user information, and calculated risk metrics. Integration with the API ensures efficient data retrieval and persistence.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9</a:t>
            </a:fld>
            <a:endParaRPr lang="en-GB"/>
          </a:p>
        </p:txBody>
      </p:sp>
    </p:spTree>
    <p:extLst>
      <p:ext uri="{BB962C8B-B14F-4D97-AF65-F5344CB8AC3E}">
        <p14:creationId xmlns:p14="http://schemas.microsoft.com/office/powerpoint/2010/main" val="196560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8/21/2025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2518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8/21/2025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8767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8/21/2025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56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8/21/2025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9861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8/21/2025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36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8/21/2025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2075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8/21/2025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3875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8/21/2025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01555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8/21/2025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5318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8/21/2025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0975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8/21/2025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6242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8/21/2025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447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025CE-DC49-F444-7494-5A5A03921CCC}"/>
              </a:ext>
            </a:extLst>
          </p:cNvPr>
          <p:cNvSpPr>
            <a:spLocks noGrp="1"/>
          </p:cNvSpPr>
          <p:nvPr>
            <p:ph type="ctrTitle"/>
          </p:nvPr>
        </p:nvSpPr>
        <p:spPr>
          <a:xfrm>
            <a:off x="1946564" y="1249217"/>
            <a:ext cx="8298873" cy="2258284"/>
          </a:xfrm>
        </p:spPr>
        <p:txBody>
          <a:bodyPr anchor="b">
            <a:normAutofit/>
          </a:bodyPr>
          <a:lstStyle/>
          <a:p>
            <a:pPr algn="ctr">
              <a:lnSpc>
                <a:spcPct val="90000"/>
              </a:lnSpc>
            </a:pPr>
            <a:r>
              <a:rPr lang="en-GB" sz="3600"/>
              <a:t>Design and Implementation of an Investment Portfolio Asset Risk REST API with Spring Boot: Student Project Overview</a:t>
            </a:r>
          </a:p>
        </p:txBody>
      </p:sp>
      <p:sp>
        <p:nvSpPr>
          <p:cNvPr id="3" name="Subtitle 2">
            <a:extLst>
              <a:ext uri="{FF2B5EF4-FFF2-40B4-BE49-F238E27FC236}">
                <a16:creationId xmlns:a16="http://schemas.microsoft.com/office/drawing/2014/main" id="{86A2DEA5-1F13-8B83-5E42-368FB443CDF6}"/>
              </a:ext>
            </a:extLst>
          </p:cNvPr>
          <p:cNvSpPr>
            <a:spLocks noGrp="1"/>
          </p:cNvSpPr>
          <p:nvPr>
            <p:ph type="subTitle" idx="1"/>
          </p:nvPr>
        </p:nvSpPr>
        <p:spPr>
          <a:xfrm>
            <a:off x="1946564" y="4490100"/>
            <a:ext cx="8298873" cy="1282843"/>
          </a:xfrm>
        </p:spPr>
        <p:txBody>
          <a:bodyPr anchor="t">
            <a:normAutofit/>
          </a:bodyPr>
          <a:lstStyle/>
          <a:p>
            <a:pPr algn="ctr"/>
            <a:r>
              <a:rPr lang="en-GB" sz="2400"/>
              <a:t>Project goals and system architecture explained clearly</a:t>
            </a:r>
          </a:p>
        </p:txBody>
      </p:sp>
      <p:cxnSp>
        <p:nvCxnSpPr>
          <p:cNvPr id="10" name="Straight Connector 9">
            <a:extLst>
              <a:ext uri="{FF2B5EF4-FFF2-40B4-BE49-F238E27FC236}">
                <a16:creationId xmlns:a16="http://schemas.microsoft.com/office/drawing/2014/main" id="{5E10C1D6-7EDE-467F-89EA-E0244EB623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0240" y="4290504"/>
            <a:ext cx="7315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59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B6931-5E32-8AFF-3CE1-BEB29E21D561}"/>
              </a:ext>
            </a:extLst>
          </p:cNvPr>
          <p:cNvSpPr>
            <a:spLocks noGrp="1"/>
          </p:cNvSpPr>
          <p:nvPr>
            <p:ph type="title"/>
          </p:nvPr>
        </p:nvSpPr>
        <p:spPr>
          <a:xfrm>
            <a:off x="640080" y="1371601"/>
            <a:ext cx="4297680" cy="1789608"/>
          </a:xfrm>
        </p:spPr>
        <p:txBody>
          <a:bodyPr vert="horz" lIns="91440" tIns="45720" rIns="91440" bIns="45720" rtlCol="0" anchor="t">
            <a:normAutofit/>
          </a:bodyPr>
          <a:lstStyle/>
          <a:p>
            <a:pPr>
              <a:lnSpc>
                <a:spcPct val="90000"/>
              </a:lnSpc>
            </a:pPr>
            <a:r>
              <a:rPr lang="en-US"/>
              <a:t>RESTful API Principles and Endpoints</a:t>
            </a:r>
          </a:p>
        </p:txBody>
      </p:sp>
      <p:cxnSp>
        <p:nvCxnSpPr>
          <p:cNvPr id="14" name="Straight Connector 13">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Content Placeholder 4" descr="3d flow chart.">
            <a:extLst>
              <a:ext uri="{FF2B5EF4-FFF2-40B4-BE49-F238E27FC236}">
                <a16:creationId xmlns:a16="http://schemas.microsoft.com/office/drawing/2014/main" id="{1FC69B7D-8FC7-43D1-9863-CDE1C456D949}"/>
              </a:ext>
            </a:extLst>
          </p:cNvPr>
          <p:cNvPicPr>
            <a:picLocks noGrp="1" noChangeAspect="1"/>
          </p:cNvPicPr>
          <p:nvPr>
            <p:ph sz="half" idx="1"/>
          </p:nvPr>
        </p:nvPicPr>
        <p:blipFill>
          <a:blip r:embed="rId3"/>
          <a:stretch>
            <a:fillRect/>
          </a:stretch>
        </p:blipFill>
        <p:spPr>
          <a:xfrm>
            <a:off x="716280" y="4185660"/>
            <a:ext cx="4224528" cy="2112264"/>
          </a:xfrm>
          <a:prstGeom prst="rect">
            <a:avLst/>
          </a:prstGeom>
        </p:spPr>
      </p:pic>
      <p:sp>
        <p:nvSpPr>
          <p:cNvPr id="4" name="Content Placeholder 3">
            <a:extLst>
              <a:ext uri="{FF2B5EF4-FFF2-40B4-BE49-F238E27FC236}">
                <a16:creationId xmlns:a16="http://schemas.microsoft.com/office/drawing/2014/main" id="{F6E8A761-3292-EE32-29E7-BFCA66E6524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371601"/>
            <a:ext cx="5888736" cy="4926323"/>
          </a:xfrm>
        </p:spPr>
        <p:txBody>
          <a:bodyPr>
            <a:normAutofit/>
          </a:bodyPr>
          <a:lstStyle/>
          <a:p>
            <a:pPr marL="0" indent="0">
              <a:spcBef>
                <a:spcPts val="2500"/>
              </a:spcBef>
              <a:buFont typeface="Arial" panose="020B0604020202020204" pitchFamily="34" charset="0"/>
              <a:buNone/>
            </a:pPr>
            <a:r>
              <a:rPr lang="en-US" sz="1400" b="1"/>
              <a:t>RESTful Conventions</a:t>
            </a:r>
          </a:p>
          <a:p>
            <a:pPr marL="0" lvl="1" indent="0">
              <a:buFont typeface="Arial" panose="020B0604020202020204" pitchFamily="34" charset="0"/>
              <a:buNone/>
            </a:pPr>
            <a:r>
              <a:rPr lang="en-US" sz="1400"/>
              <a:t>APIs follow stateless design with resource-based URLs and leverage standard HTTP methods for communication.</a:t>
            </a:r>
          </a:p>
          <a:p>
            <a:pPr marL="0" indent="0">
              <a:spcBef>
                <a:spcPts val="2500"/>
              </a:spcBef>
              <a:buFont typeface="Arial" panose="020B0604020202020204" pitchFamily="34" charset="0"/>
              <a:buNone/>
            </a:pPr>
            <a:r>
              <a:rPr lang="en-US" sz="1400" b="1"/>
              <a:t>Risk Calculation Endpoint</a:t>
            </a:r>
          </a:p>
          <a:p>
            <a:pPr marL="0" lvl="1" indent="0">
              <a:buFont typeface="Arial" panose="020B0604020202020204" pitchFamily="34" charset="0"/>
              <a:buNone/>
            </a:pPr>
            <a:r>
              <a:rPr lang="en-US" sz="1400"/>
              <a:t>This endpoint processes data to assess and return risk calculations based on input parameters.</a:t>
            </a:r>
          </a:p>
          <a:p>
            <a:pPr marL="0" indent="0">
              <a:spcBef>
                <a:spcPts val="2500"/>
              </a:spcBef>
              <a:buFont typeface="Arial" panose="020B0604020202020204" pitchFamily="34" charset="0"/>
              <a:buNone/>
            </a:pPr>
            <a:r>
              <a:rPr lang="en-US" sz="1400" b="1"/>
              <a:t>Data Submission Endpoint</a:t>
            </a:r>
          </a:p>
          <a:p>
            <a:pPr marL="0" lvl="1" indent="0">
              <a:buFont typeface="Arial" panose="020B0604020202020204" pitchFamily="34" charset="0"/>
              <a:buNone/>
            </a:pPr>
            <a:r>
              <a:rPr lang="en-US" sz="1400"/>
              <a:t>Allows clients to submit data securely to the server for processing or storage via defined API routes.</a:t>
            </a:r>
          </a:p>
          <a:p>
            <a:pPr marL="0" indent="0">
              <a:spcBef>
                <a:spcPts val="2500"/>
              </a:spcBef>
              <a:buFont typeface="Arial" panose="020B0604020202020204" pitchFamily="34" charset="0"/>
              <a:buNone/>
            </a:pPr>
            <a:r>
              <a:rPr lang="en-US" sz="1400" b="1"/>
              <a:t>User Management Endpoint</a:t>
            </a:r>
          </a:p>
          <a:p>
            <a:pPr marL="0" lvl="1" indent="0">
              <a:buFont typeface="Arial" panose="020B0604020202020204" pitchFamily="34" charset="0"/>
              <a:buNone/>
            </a:pPr>
            <a:r>
              <a:rPr lang="en-US" sz="1400"/>
              <a:t>Enables user account creation, modification, and management through the API interface.</a:t>
            </a:r>
          </a:p>
        </p:txBody>
      </p:sp>
    </p:spTree>
    <p:extLst>
      <p:ext uri="{BB962C8B-B14F-4D97-AF65-F5344CB8AC3E}">
        <p14:creationId xmlns:p14="http://schemas.microsoft.com/office/powerpoint/2010/main" val="3550433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B8B23-FE1A-E28A-C69A-CEC171A70182}"/>
              </a:ext>
            </a:extLst>
          </p:cNvPr>
          <p:cNvSpPr>
            <a:spLocks noGrp="1"/>
          </p:cNvSpPr>
          <p:nvPr>
            <p:ph sz="half" idx="1"/>
          </p:nvPr>
        </p:nvSpPr>
        <p:spPr>
          <a:xfrm>
            <a:off x="563880" y="314814"/>
            <a:ext cx="10550434" cy="5487271"/>
          </a:xfrm>
        </p:spPr>
        <p:txBody>
          <a:bodyPr>
            <a:noAutofit/>
          </a:bodyPr>
          <a:lstStyle/>
          <a:p>
            <a:r>
              <a:rPr lang="en-US" sz="1600" dirty="0"/>
              <a:t>^ ensures that the pattern checks from the start of the password string.</a:t>
            </a:r>
          </a:p>
          <a:p>
            <a:r>
              <a:rPr lang="en-US" sz="1600"/>
              <a:t>(?=...) </a:t>
            </a:r>
            <a:r>
              <a:rPr lang="en-US" sz="1600" dirty="0"/>
              <a:t>— Positive Lookahead</a:t>
            </a:r>
          </a:p>
          <a:p>
            <a:r>
              <a:rPr lang="en-US" sz="1600" dirty="0"/>
              <a:t>This is a "lookahead" assertion in regex.</a:t>
            </a:r>
          </a:p>
          <a:p>
            <a:r>
              <a:rPr lang="en-US" sz="1600" dirty="0"/>
              <a:t>It means: "the following pattern must be found ahead in the string, but don't consume any characters."</a:t>
            </a:r>
          </a:p>
          <a:p>
            <a:r>
              <a:rPr lang="en-US" sz="1600" dirty="0"/>
              <a:t>Example: (?=.*[A-Z]) means "there must be at least one uppercase letter somewhere ahead in the string."</a:t>
            </a:r>
          </a:p>
          <a:p>
            <a:r>
              <a:rPr lang="en-US" sz="1600" dirty="0"/>
              <a:t>.*? — Non-Greedy Match</a:t>
            </a:r>
          </a:p>
          <a:p>
            <a:r>
              <a:rPr lang="en-US" sz="1600" dirty="0"/>
              <a:t>. means "any character except newline."</a:t>
            </a:r>
          </a:p>
          <a:p>
            <a:r>
              <a:rPr lang="en-US" sz="1600" dirty="0"/>
              <a:t>* means "zero or more times."</a:t>
            </a:r>
          </a:p>
          <a:p>
            <a:r>
              <a:rPr lang="en-US" sz="1600" dirty="0"/>
              <a:t>*? is the "non-greedy" (or "lazy") version, meaning it matches as few characters as possible.</a:t>
            </a:r>
          </a:p>
          <a:p>
            <a:r>
              <a:rPr lang="en-US" sz="1600" dirty="0"/>
              <a:t>In this context, .*? is used inside the lookahead to allow any characters before the required character, but to stop as soon as the required character is found.</a:t>
            </a:r>
          </a:p>
          <a:p>
            <a:r>
              <a:rPr lang="en-US" sz="1600" dirty="0"/>
              <a:t>Together: (?=.*?[A-Z])</a:t>
            </a:r>
          </a:p>
          <a:p>
            <a:r>
              <a:rPr lang="en-US" sz="1600" dirty="0"/>
              <a:t>(?= ... ) is the lookahead.</a:t>
            </a:r>
          </a:p>
          <a:p>
            <a:r>
              <a:rPr lang="en-US" sz="1600" dirty="0"/>
              <a:t>.*? matches any number of characters (as few as possible).</a:t>
            </a:r>
          </a:p>
          <a:p>
            <a:r>
              <a:rPr lang="en-US" sz="1600" dirty="0"/>
              <a:t>[A-Z] is the required character (an uppercase letter).</a:t>
            </a:r>
          </a:p>
          <a:p>
            <a:r>
              <a:rPr lang="en-US" sz="1600" dirty="0"/>
              <a:t>So, (?=.*?[A-Z]) means: "At least one uppercase letter must appear somewhere in the string.“</a:t>
            </a:r>
          </a:p>
          <a:p>
            <a:endParaRPr lang="en-US" sz="1600" dirty="0"/>
          </a:p>
          <a:p>
            <a:r>
              <a:rPr lang="en-US" sz="1600" dirty="0"/>
              <a:t>Summary Table:</a:t>
            </a:r>
          </a:p>
          <a:p>
            <a:r>
              <a:rPr lang="en-US" sz="1600" dirty="0"/>
              <a:t>Part	Meaning</a:t>
            </a:r>
          </a:p>
          <a:p>
            <a:r>
              <a:rPr lang="en-US" sz="1600" dirty="0"/>
              <a:t>(?=...)	Lookahead: require this pattern ahead, but don't consume characters</a:t>
            </a:r>
          </a:p>
          <a:p>
            <a:r>
              <a:rPr lang="en-US" sz="1600" dirty="0"/>
              <a:t>.*?	Any characters, as few as possible (non-greedy)</a:t>
            </a:r>
          </a:p>
          <a:p>
            <a:r>
              <a:rPr lang="en-US" sz="1600" dirty="0"/>
              <a:t>[A-Z]	The required character (e.g., uppercase letter)</a:t>
            </a:r>
          </a:p>
          <a:p>
            <a:endParaRPr lang="en-GB" sz="1600" dirty="0"/>
          </a:p>
        </p:txBody>
      </p:sp>
    </p:spTree>
    <p:extLst>
      <p:ext uri="{BB962C8B-B14F-4D97-AF65-F5344CB8AC3E}">
        <p14:creationId xmlns:p14="http://schemas.microsoft.com/office/powerpoint/2010/main" val="276051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D02DCA0-EF3C-6FA3-8987-D1B04E20BFD5}"/>
              </a:ext>
            </a:extLst>
          </p:cNvPr>
          <p:cNvSpPr>
            <a:spLocks noGrp="1"/>
          </p:cNvSpPr>
          <p:nvPr>
            <p:ph type="ctrTitle"/>
          </p:nvPr>
        </p:nvSpPr>
        <p:spPr>
          <a:xfrm>
            <a:off x="559219" y="1115844"/>
            <a:ext cx="7680960" cy="4631911"/>
          </a:xfrm>
        </p:spPr>
        <p:txBody>
          <a:bodyPr anchor="b">
            <a:normAutofit/>
          </a:bodyPr>
          <a:lstStyle/>
          <a:p>
            <a:r>
              <a:rPr lang="en-GB" sz="6500"/>
              <a:t>Core Features and Functionality</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664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46540-8AF4-5EF4-5CEA-009B39C4C0FB}"/>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Asset Risk Calculation Algorithms</a:t>
            </a:r>
          </a:p>
        </p:txBody>
      </p:sp>
      <p:pic>
        <p:nvPicPr>
          <p:cNvPr id="5" name="Content Placeholder 4" descr="http://teekid.com/istockphoto/banner/banner3.jpg">
            <a:extLst>
              <a:ext uri="{FF2B5EF4-FFF2-40B4-BE49-F238E27FC236}">
                <a16:creationId xmlns:a16="http://schemas.microsoft.com/office/drawing/2014/main" id="{BD6C97D7-F677-4982-A059-C555A363D26F}"/>
              </a:ext>
            </a:extLst>
          </p:cNvPr>
          <p:cNvPicPr>
            <a:picLocks noGrp="1" noChangeAspect="1"/>
          </p:cNvPicPr>
          <p:nvPr>
            <p:ph sz="half" idx="1"/>
          </p:nvPr>
        </p:nvPicPr>
        <p:blipFill>
          <a:blip r:embed="rId3"/>
          <a:srcRect l="17502" r="1" b="1"/>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CA7FCC0-B526-1A9B-C723-71DF0F10FD3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GB" sz="1400" b="1"/>
              <a:t>Volatility Calculation</a:t>
            </a:r>
          </a:p>
          <a:p>
            <a:pPr marL="0" lvl="1" indent="0">
              <a:buFont typeface="Arial" panose="020B0604020202020204" pitchFamily="34" charset="0"/>
              <a:buNone/>
            </a:pPr>
            <a:r>
              <a:rPr lang="en-GB" sz="1400"/>
              <a:t>Volatility measures the degree of asset price variation over time, essential for assessing investment risk.</a:t>
            </a:r>
          </a:p>
          <a:p>
            <a:pPr marL="0" indent="0">
              <a:spcBef>
                <a:spcPts val="2500"/>
              </a:spcBef>
              <a:buFont typeface="Arial" panose="020B0604020202020204" pitchFamily="34" charset="0"/>
              <a:buNone/>
            </a:pPr>
            <a:r>
              <a:rPr lang="en-GB" sz="1400" b="1"/>
              <a:t>Value at Risk (VaR)</a:t>
            </a:r>
          </a:p>
          <a:p>
            <a:pPr marL="0" lvl="1" indent="0">
              <a:buFont typeface="Arial" panose="020B0604020202020204" pitchFamily="34" charset="0"/>
              <a:buNone/>
            </a:pPr>
            <a:r>
              <a:rPr lang="en-GB" sz="1400"/>
              <a:t>VaR estimates potential losses within a portfolio over a specified time frame at a given confidence level.</a:t>
            </a:r>
          </a:p>
          <a:p>
            <a:pPr marL="0" indent="0">
              <a:spcBef>
                <a:spcPts val="2500"/>
              </a:spcBef>
              <a:buFont typeface="Arial" panose="020B0604020202020204" pitchFamily="34" charset="0"/>
              <a:buNone/>
            </a:pPr>
            <a:r>
              <a:rPr lang="en-GB" sz="1400" b="1"/>
              <a:t>Beta Coefficients</a:t>
            </a:r>
          </a:p>
          <a:p>
            <a:pPr marL="0" lvl="1" indent="0">
              <a:buFont typeface="Arial" panose="020B0604020202020204" pitchFamily="34" charset="0"/>
              <a:buNone/>
            </a:pPr>
            <a:r>
              <a:rPr lang="en-GB" sz="1400"/>
              <a:t>Beta coefficients quantify an asset's sensitivity to market movements, informing portfolio diversification strategies.</a:t>
            </a:r>
          </a:p>
        </p:txBody>
      </p:sp>
    </p:spTree>
    <p:extLst>
      <p:ext uri="{BB962C8B-B14F-4D97-AF65-F5344CB8AC3E}">
        <p14:creationId xmlns:p14="http://schemas.microsoft.com/office/powerpoint/2010/main" val="3393187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8CCB8-999A-72EA-5CF0-A5178E03149F}"/>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3100"/>
              <a:t>User Authentication and Security Measures</a:t>
            </a:r>
          </a:p>
        </p:txBody>
      </p:sp>
      <p:pic>
        <p:nvPicPr>
          <p:cNvPr id="5" name="Content Placeholder 4" descr="Digital security concept 3d">
            <a:extLst>
              <a:ext uri="{FF2B5EF4-FFF2-40B4-BE49-F238E27FC236}">
                <a16:creationId xmlns:a16="http://schemas.microsoft.com/office/drawing/2014/main" id="{0E309C3F-DF67-450F-B048-4F70E3126529}"/>
              </a:ext>
            </a:extLst>
          </p:cNvPr>
          <p:cNvPicPr>
            <a:picLocks noGrp="1" noChangeAspect="1"/>
          </p:cNvPicPr>
          <p:nvPr>
            <p:ph sz="half" idx="1"/>
          </p:nvPr>
        </p:nvPicPr>
        <p:blipFill>
          <a:blip r:embed="rId3"/>
          <a:srcRect l="3436" r="3299"/>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9085623-852F-EC3C-DA0D-133AF4CBC11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Font typeface="Arial" panose="020B0604020202020204" pitchFamily="34" charset="0"/>
              <a:buNone/>
            </a:pPr>
            <a:r>
              <a:rPr lang="en-US" sz="1400" b="1"/>
              <a:t>Authentication Protocols</a:t>
            </a:r>
          </a:p>
          <a:p>
            <a:pPr marL="0" lvl="1" indent="0">
              <a:buFont typeface="Arial" panose="020B0604020202020204" pitchFamily="34" charset="0"/>
              <a:buNone/>
            </a:pPr>
            <a:r>
              <a:rPr lang="en-US" sz="1400"/>
              <a:t>JWT tokens are used to verify user identity and secure access to sensitive data.</a:t>
            </a:r>
          </a:p>
          <a:p>
            <a:pPr marL="0" indent="0">
              <a:spcBef>
                <a:spcPts val="2500"/>
              </a:spcBef>
              <a:buFont typeface="Arial" panose="020B0604020202020204" pitchFamily="34" charset="0"/>
              <a:buNone/>
            </a:pPr>
            <a:r>
              <a:rPr lang="en-US" sz="1400" b="1"/>
              <a:t>Access Control</a:t>
            </a:r>
          </a:p>
          <a:p>
            <a:pPr marL="0" lvl="1" indent="0">
              <a:buFont typeface="Arial" panose="020B0604020202020204" pitchFamily="34" charset="0"/>
              <a:buNone/>
            </a:pPr>
            <a:r>
              <a:rPr lang="en-US" sz="1400"/>
              <a:t>Only authorized users are allowed to access portfolio data and API functionalities.</a:t>
            </a:r>
          </a:p>
        </p:txBody>
      </p:sp>
    </p:spTree>
    <p:extLst>
      <p:ext uri="{BB962C8B-B14F-4D97-AF65-F5344CB8AC3E}">
        <p14:creationId xmlns:p14="http://schemas.microsoft.com/office/powerpoint/2010/main" val="2246751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8756F-F386-61D5-BEF0-E2A71F6AB206}"/>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Data Input, Output, and Validation</a:t>
            </a:r>
          </a:p>
        </p:txBody>
      </p:sp>
      <p:sp>
        <p:nvSpPr>
          <p:cNvPr id="4" name="Content Placeholder 3">
            <a:extLst>
              <a:ext uri="{FF2B5EF4-FFF2-40B4-BE49-F238E27FC236}">
                <a16:creationId xmlns:a16="http://schemas.microsoft.com/office/drawing/2014/main" id="{B65CE1B3-2529-68DF-F3C4-AC472DBDD01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Font typeface="Arial" panose="020B0604020202020204" pitchFamily="34" charset="0"/>
              <a:buNone/>
            </a:pPr>
            <a:r>
              <a:rPr lang="en-GB" sz="1400" b="1"/>
              <a:t>Data Input Accuracy</a:t>
            </a:r>
          </a:p>
          <a:p>
            <a:pPr marL="0" lvl="1" indent="0">
              <a:buFont typeface="Arial" panose="020B0604020202020204" pitchFamily="34" charset="0"/>
              <a:buNone/>
            </a:pPr>
            <a:r>
              <a:rPr lang="en-GB" sz="1400"/>
              <a:t>Accurate user inputs are essential to prevent errors and ensure reliable system performance.</a:t>
            </a:r>
          </a:p>
          <a:p>
            <a:pPr marL="0" indent="0">
              <a:spcBef>
                <a:spcPts val="2500"/>
              </a:spcBef>
              <a:buFont typeface="Arial" panose="020B0604020202020204" pitchFamily="34" charset="0"/>
              <a:buNone/>
            </a:pPr>
            <a:r>
              <a:rPr lang="en-GB" sz="1400" b="1"/>
              <a:t>API Response Consistency</a:t>
            </a:r>
          </a:p>
          <a:p>
            <a:pPr marL="0" lvl="1" indent="0">
              <a:buFont typeface="Arial" panose="020B0604020202020204" pitchFamily="34" charset="0"/>
              <a:buNone/>
            </a:pPr>
            <a:r>
              <a:rPr lang="en-GB" sz="1400"/>
              <a:t>Consistent API responses maintain system integrity and support dependable application behavior.</a:t>
            </a:r>
          </a:p>
          <a:p>
            <a:pPr marL="0" indent="0">
              <a:spcBef>
                <a:spcPts val="2500"/>
              </a:spcBef>
              <a:buFont typeface="Arial" panose="020B0604020202020204" pitchFamily="34" charset="0"/>
              <a:buNone/>
            </a:pPr>
            <a:r>
              <a:rPr lang="en-GB" sz="1400" b="1"/>
              <a:t>Error Prevention Mechanisms</a:t>
            </a:r>
          </a:p>
          <a:p>
            <a:pPr marL="0" lvl="1" indent="0">
              <a:buFont typeface="Arial" panose="020B0604020202020204" pitchFamily="34" charset="0"/>
              <a:buNone/>
            </a:pPr>
            <a:r>
              <a:rPr lang="en-GB" sz="1400"/>
              <a:t>Data validation prevents errors in calculations and improves overall system reliability.</a:t>
            </a:r>
          </a:p>
        </p:txBody>
      </p:sp>
      <p:pic>
        <p:nvPicPr>
          <p:cNvPr id="5" name="Content Placeholder 4" descr="abstract programm binary code  and colored array cube Database">
            <a:extLst>
              <a:ext uri="{FF2B5EF4-FFF2-40B4-BE49-F238E27FC236}">
                <a16:creationId xmlns:a16="http://schemas.microsoft.com/office/drawing/2014/main" id="{C5004CC6-5835-4D44-BF3F-6C51704384B9}"/>
              </a:ext>
            </a:extLst>
          </p:cNvPr>
          <p:cNvPicPr>
            <a:picLocks noGrp="1" noChangeAspect="1"/>
          </p:cNvPicPr>
          <p:nvPr>
            <p:ph sz="half" idx="1"/>
          </p:nvPr>
        </p:nvPicPr>
        <p:blipFill>
          <a:blip r:embed="rId3"/>
          <a:srcRect l="48907" r="824" b="-2"/>
          <a:stretch>
            <a:fillRect/>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894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16F17EA7-6F33-3390-AC18-773F579046A1}"/>
              </a:ext>
            </a:extLst>
          </p:cNvPr>
          <p:cNvSpPr>
            <a:spLocks noGrp="1"/>
          </p:cNvSpPr>
          <p:nvPr>
            <p:ph type="ctrTitle"/>
          </p:nvPr>
        </p:nvSpPr>
        <p:spPr>
          <a:xfrm>
            <a:off x="559219" y="1115844"/>
            <a:ext cx="7680960" cy="4631911"/>
          </a:xfrm>
        </p:spPr>
        <p:txBody>
          <a:bodyPr anchor="b">
            <a:normAutofit/>
          </a:bodyPr>
          <a:lstStyle/>
          <a:p>
            <a:r>
              <a:rPr lang="en-GB" sz="6500"/>
              <a:t>Testing, Deployment, and Student Learning Outcomes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924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98532-D0A9-C500-D234-7931D6F549B1}"/>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API Testing Strategies and Tools</a:t>
            </a:r>
          </a:p>
        </p:txBody>
      </p:sp>
      <p:pic>
        <p:nvPicPr>
          <p:cNvPr id="5" name="Content Placeholder 4" descr="People working on a computer">
            <a:extLst>
              <a:ext uri="{FF2B5EF4-FFF2-40B4-BE49-F238E27FC236}">
                <a16:creationId xmlns:a16="http://schemas.microsoft.com/office/drawing/2014/main" id="{C462A68F-464D-4756-A9E9-86F5DA2DC83B}"/>
              </a:ext>
            </a:extLst>
          </p:cNvPr>
          <p:cNvPicPr>
            <a:picLocks noGrp="1" noChangeAspect="1"/>
          </p:cNvPicPr>
          <p:nvPr>
            <p:ph sz="half" idx="1"/>
          </p:nvPr>
        </p:nvPicPr>
        <p:blipFill>
          <a:blip r:embed="rId3"/>
          <a:srcRect l="27295" r="17639"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A4AF20C-CA5A-A7CC-9D7B-A50DF60E491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US" sz="1400" b="1"/>
              <a:t>Automated Unit Testing</a:t>
            </a:r>
          </a:p>
          <a:p>
            <a:pPr marL="0" lvl="1" indent="0">
              <a:buFont typeface="Arial" panose="020B0604020202020204" pitchFamily="34" charset="0"/>
              <a:buNone/>
            </a:pPr>
            <a:r>
              <a:rPr lang="en-US" sz="1400"/>
              <a:t>Unit tests verify individual API components to ensure correct functionality using automated tools like JUnit.</a:t>
            </a:r>
          </a:p>
          <a:p>
            <a:pPr marL="0" indent="0">
              <a:spcBef>
                <a:spcPts val="2500"/>
              </a:spcBef>
              <a:buFont typeface="Arial" panose="020B0604020202020204" pitchFamily="34" charset="0"/>
              <a:buNone/>
            </a:pPr>
            <a:r>
              <a:rPr lang="en-US" sz="1400" b="1"/>
              <a:t>Integration Testing</a:t>
            </a:r>
          </a:p>
          <a:p>
            <a:pPr marL="0" lvl="1" indent="0">
              <a:buFont typeface="Arial" panose="020B0604020202020204" pitchFamily="34" charset="0"/>
              <a:buNone/>
            </a:pPr>
            <a:r>
              <a:rPr lang="en-US" sz="1400"/>
              <a:t>Integration tests check combined API components and interactions for seamless operation in various scenarios.</a:t>
            </a:r>
          </a:p>
          <a:p>
            <a:pPr marL="0" indent="0">
              <a:spcBef>
                <a:spcPts val="2500"/>
              </a:spcBef>
              <a:buFont typeface="Arial" panose="020B0604020202020204" pitchFamily="34" charset="0"/>
              <a:buNone/>
            </a:pPr>
            <a:r>
              <a:rPr lang="en-US" sz="1400" b="1"/>
              <a:t>Performance Testing</a:t>
            </a:r>
          </a:p>
          <a:p>
            <a:pPr marL="0" lvl="1" indent="0">
              <a:buFont typeface="Arial" panose="020B0604020202020204" pitchFamily="34" charset="0"/>
              <a:buNone/>
            </a:pPr>
            <a:r>
              <a:rPr lang="en-US" sz="1400"/>
              <a:t>Performance tests evaluate API responsiveness and stability under different loads using tools like Postman.</a:t>
            </a:r>
          </a:p>
        </p:txBody>
      </p:sp>
    </p:spTree>
    <p:extLst>
      <p:ext uri="{BB962C8B-B14F-4D97-AF65-F5344CB8AC3E}">
        <p14:creationId xmlns:p14="http://schemas.microsoft.com/office/powerpoint/2010/main" val="2074572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EA3AC-9AAE-8391-9396-0FE46B14FAB2}"/>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Deployment Process and Hosting Options</a:t>
            </a:r>
          </a:p>
        </p:txBody>
      </p:sp>
      <p:pic>
        <p:nvPicPr>
          <p:cNvPr id="5" name="Content Placeholder 4" descr="Big Data, Cloud Computing, Block Chain, Hybrid Cloud, Multi Cloud, web3, metaverse">
            <a:extLst>
              <a:ext uri="{FF2B5EF4-FFF2-40B4-BE49-F238E27FC236}">
                <a16:creationId xmlns:a16="http://schemas.microsoft.com/office/drawing/2014/main" id="{206C0095-D5A3-4040-886F-9547CBB60646}"/>
              </a:ext>
            </a:extLst>
          </p:cNvPr>
          <p:cNvPicPr>
            <a:picLocks noGrp="1" noChangeAspect="1"/>
          </p:cNvPicPr>
          <p:nvPr>
            <p:ph sz="half" idx="1"/>
          </p:nvPr>
        </p:nvPicPr>
        <p:blipFill>
          <a:blip r:embed="rId3"/>
          <a:srcRect l="36665" r="18993"/>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117039B-F650-1E14-349D-29289DA22E2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GB" sz="1400" b="1"/>
              <a:t>Cloud Platform Deployment</a:t>
            </a:r>
          </a:p>
          <a:p>
            <a:pPr marL="0" lvl="1" indent="0">
              <a:buFont typeface="Arial" panose="020B0604020202020204" pitchFamily="34" charset="0"/>
              <a:buNone/>
            </a:pPr>
            <a:r>
              <a:rPr lang="en-GB" sz="1400"/>
              <a:t>The API is hosted on cloud platforms that provide scalable infrastructure for Java application deployment.</a:t>
            </a:r>
          </a:p>
          <a:p>
            <a:pPr marL="0" indent="0">
              <a:spcBef>
                <a:spcPts val="2500"/>
              </a:spcBef>
              <a:buFont typeface="Arial" panose="020B0604020202020204" pitchFamily="34" charset="0"/>
              <a:buNone/>
            </a:pPr>
            <a:r>
              <a:rPr lang="en-GB" sz="1400" b="1"/>
              <a:t>Containerization Technology</a:t>
            </a:r>
          </a:p>
          <a:p>
            <a:pPr marL="0" lvl="1" indent="0">
              <a:buFont typeface="Arial" panose="020B0604020202020204" pitchFamily="34" charset="0"/>
              <a:buNone/>
            </a:pPr>
            <a:r>
              <a:rPr lang="en-GB" sz="1400"/>
              <a:t>Containerization enables consistent environments and easy application packaging for deployment and scaling.</a:t>
            </a:r>
          </a:p>
          <a:p>
            <a:pPr marL="0" indent="0">
              <a:spcBef>
                <a:spcPts val="2500"/>
              </a:spcBef>
              <a:buFont typeface="Arial" panose="020B0604020202020204" pitchFamily="34" charset="0"/>
              <a:buNone/>
            </a:pPr>
            <a:r>
              <a:rPr lang="en-GB" sz="1400" b="1"/>
              <a:t>Continuous Integration Pipelines</a:t>
            </a:r>
          </a:p>
          <a:p>
            <a:pPr marL="0" lvl="1" indent="0">
              <a:buFont typeface="Arial" panose="020B0604020202020204" pitchFamily="34" charset="0"/>
              <a:buNone/>
            </a:pPr>
            <a:r>
              <a:rPr lang="en-GB" sz="1400"/>
              <a:t>Continuous integration pipelines automate testing and deployment, ensuring smooth delivery and updates.</a:t>
            </a:r>
          </a:p>
        </p:txBody>
      </p:sp>
    </p:spTree>
    <p:extLst>
      <p:ext uri="{BB962C8B-B14F-4D97-AF65-F5344CB8AC3E}">
        <p14:creationId xmlns:p14="http://schemas.microsoft.com/office/powerpoint/2010/main" val="27872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14782-0306-346F-2012-84563A1C1420}"/>
              </a:ext>
            </a:extLst>
          </p:cNvPr>
          <p:cNvSpPr>
            <a:spLocks noGrp="1"/>
          </p:cNvSpPr>
          <p:nvPr>
            <p:ph type="title"/>
          </p:nvPr>
        </p:nvSpPr>
        <p:spPr>
          <a:xfrm>
            <a:off x="640080" y="1371600"/>
            <a:ext cx="5737859" cy="1097280"/>
          </a:xfrm>
        </p:spPr>
        <p:txBody>
          <a:bodyPr vert="horz" lIns="91440" tIns="45720" rIns="91440" bIns="45720" rtlCol="0" anchor="t">
            <a:normAutofit/>
          </a:bodyPr>
          <a:lstStyle/>
          <a:p>
            <a:pPr>
              <a:lnSpc>
                <a:spcPct val="90000"/>
              </a:lnSpc>
            </a:pPr>
            <a:r>
              <a:rPr lang="en-US" sz="3400"/>
              <a:t>Key Challenges and Lessons Learned</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760502E-DF74-9505-C4A1-F659107D79C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633236"/>
            <a:ext cx="5737860" cy="3666980"/>
          </a:xfrm>
        </p:spPr>
        <p:txBody>
          <a:bodyPr>
            <a:normAutofit/>
          </a:bodyPr>
          <a:lstStyle/>
          <a:p>
            <a:pPr marL="0" indent="0">
              <a:spcBef>
                <a:spcPts val="2500"/>
              </a:spcBef>
              <a:buFont typeface="Arial" panose="020B0604020202020204" pitchFamily="34" charset="0"/>
              <a:buNone/>
            </a:pPr>
            <a:r>
              <a:rPr lang="en-US" sz="1400" b="1"/>
              <a:t>Challenges in Spring Boot</a:t>
            </a:r>
          </a:p>
          <a:p>
            <a:pPr marL="0" lvl="1" indent="0">
              <a:buFont typeface="Arial" panose="020B0604020202020204" pitchFamily="34" charset="0"/>
              <a:buNone/>
            </a:pPr>
            <a:r>
              <a:rPr lang="en-US" sz="1400"/>
              <a:t>Students struggled with mastering complex Spring Boot configurations and secure authentication setups.</a:t>
            </a:r>
          </a:p>
          <a:p>
            <a:pPr marL="0" indent="0">
              <a:spcBef>
                <a:spcPts val="2500"/>
              </a:spcBef>
              <a:buFont typeface="Arial" panose="020B0604020202020204" pitchFamily="34" charset="0"/>
              <a:buNone/>
            </a:pPr>
            <a:r>
              <a:rPr lang="en-US" sz="1400" b="1"/>
              <a:t>Skill Enhancement</a:t>
            </a:r>
          </a:p>
          <a:p>
            <a:pPr marL="0" lvl="1" indent="0">
              <a:buFont typeface="Arial" panose="020B0604020202020204" pitchFamily="34" charset="0"/>
              <a:buNone/>
            </a:pPr>
            <a:r>
              <a:rPr lang="en-US" sz="1400"/>
              <a:t>The project improved students' backend development and API design skills significantly.</a:t>
            </a:r>
          </a:p>
          <a:p>
            <a:pPr marL="0" indent="0">
              <a:spcBef>
                <a:spcPts val="2500"/>
              </a:spcBef>
              <a:buFont typeface="Arial" panose="020B0604020202020204" pitchFamily="34" charset="0"/>
              <a:buNone/>
            </a:pPr>
            <a:r>
              <a:rPr lang="en-US" sz="1400" b="1"/>
              <a:t>Collaborative Problem Solving</a:t>
            </a:r>
          </a:p>
          <a:p>
            <a:pPr marL="0" lvl="1" indent="0">
              <a:buFont typeface="Arial" panose="020B0604020202020204" pitchFamily="34" charset="0"/>
              <a:buNone/>
            </a:pPr>
            <a:r>
              <a:rPr lang="en-US" sz="1400"/>
              <a:t>Students learned effective teamwork and collaborative problem-solving throughout the project.</a:t>
            </a:r>
          </a:p>
        </p:txBody>
      </p:sp>
      <p:pic>
        <p:nvPicPr>
          <p:cNvPr id="5" name="Content Placeholder 4" descr="Young Asian woman software developers mentor leader manager talking to executive team analyzing source code in office at night. Programmer development concept.">
            <a:extLst>
              <a:ext uri="{FF2B5EF4-FFF2-40B4-BE49-F238E27FC236}">
                <a16:creationId xmlns:a16="http://schemas.microsoft.com/office/drawing/2014/main" id="{545476B7-BB27-4666-B49D-C2E2249B0865}"/>
              </a:ext>
            </a:extLst>
          </p:cNvPr>
          <p:cNvPicPr>
            <a:picLocks noGrp="1" noChangeAspect="1"/>
          </p:cNvPicPr>
          <p:nvPr>
            <p:ph sz="half" idx="1"/>
          </p:nvPr>
        </p:nvPicPr>
        <p:blipFill>
          <a:blip r:embed="rId3"/>
          <a:stretch>
            <a:fillRect/>
          </a:stretch>
        </p:blipFill>
        <p:spPr>
          <a:xfrm>
            <a:off x="7155179" y="3838812"/>
            <a:ext cx="4375829" cy="2461403"/>
          </a:xfrm>
          <a:prstGeom prst="rect">
            <a:avLst/>
          </a:prstGeom>
        </p:spPr>
      </p:pic>
    </p:spTree>
    <p:extLst>
      <p:ext uri="{BB962C8B-B14F-4D97-AF65-F5344CB8AC3E}">
        <p14:creationId xmlns:p14="http://schemas.microsoft.com/office/powerpoint/2010/main" val="4116612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7559D-5657-C1C3-EE04-5E1F99B0F29B}"/>
              </a:ext>
            </a:extLst>
          </p:cNvPr>
          <p:cNvSpPr>
            <a:spLocks noGrp="1"/>
          </p:cNvSpPr>
          <p:nvPr>
            <p:ph type="title"/>
          </p:nvPr>
        </p:nvSpPr>
        <p:spPr>
          <a:xfrm>
            <a:off x="7269904" y="914400"/>
            <a:ext cx="4261104" cy="1097280"/>
          </a:xfrm>
        </p:spPr>
        <p:txBody>
          <a:bodyPr vert="horz" lIns="91440" tIns="45720" rIns="91440" bIns="45720" rtlCol="0" anchor="t">
            <a:normAutofit/>
          </a:bodyPr>
          <a:lstStyle/>
          <a:p>
            <a:r>
              <a:rPr lang="en-US" sz="3600"/>
              <a:t>Agenda Overview</a:t>
            </a:r>
          </a:p>
        </p:txBody>
      </p:sp>
      <p:pic>
        <p:nvPicPr>
          <p:cNvPr id="5" name="Content Placeholder 4" descr="4K Resolution">
            <a:extLst>
              <a:ext uri="{FF2B5EF4-FFF2-40B4-BE49-F238E27FC236}">
                <a16:creationId xmlns:a16="http://schemas.microsoft.com/office/drawing/2014/main" id="{13E9F4D4-F892-4BEC-BE36-33B62CA179B6}"/>
              </a:ext>
            </a:extLst>
          </p:cNvPr>
          <p:cNvPicPr>
            <a:picLocks noGrp="1" noChangeAspect="1"/>
          </p:cNvPicPr>
          <p:nvPr>
            <p:ph sz="half" idx="1"/>
          </p:nvPr>
        </p:nvPicPr>
        <p:blipFill>
          <a:blip r:embed="rId3"/>
          <a:srcRect l="14833" r="15217" b="-2"/>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F485AD-729F-1D5E-9F32-83E334270AF8}"/>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7269905" y="2176036"/>
            <a:ext cx="4261104" cy="4121887"/>
          </a:xfrm>
        </p:spPr>
        <p:txBody>
          <a:bodyPr vert="horz" lIns="91440" tIns="45720" rIns="91440" bIns="45720" rtlCol="0">
            <a:normAutofit/>
          </a:bodyPr>
          <a:lstStyle/>
          <a:p>
            <a:r>
              <a:rPr lang="en-US"/>
              <a:t>Project Objectives and Motivation</a:t>
            </a:r>
          </a:p>
          <a:p>
            <a:r>
              <a:rPr lang="en-US"/>
              <a:t>System Architecture and Technology Stack</a:t>
            </a:r>
          </a:p>
          <a:p>
            <a:r>
              <a:rPr lang="en-US"/>
              <a:t>Core Features and Functionality</a:t>
            </a:r>
          </a:p>
          <a:p>
            <a:r>
              <a:rPr lang="en-US"/>
              <a:t>Testing, Deployment, and Student Learning Outcomes</a:t>
            </a:r>
          </a:p>
        </p:txBody>
      </p:sp>
    </p:spTree>
    <p:extLst>
      <p:ext uri="{BB962C8B-B14F-4D97-AF65-F5344CB8AC3E}">
        <p14:creationId xmlns:p14="http://schemas.microsoft.com/office/powerpoint/2010/main" val="3417670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CF3A-5A6F-5699-710D-CB76118BFD91}"/>
              </a:ext>
            </a:extLst>
          </p:cNvPr>
          <p:cNvSpPr>
            <a:spLocks noGrp="1"/>
          </p:cNvSpPr>
          <p:nvPr>
            <p:ph type="title"/>
          </p:nvPr>
        </p:nvSpPr>
        <p:spPr>
          <a:xfrm>
            <a:off x="650535" y="16112"/>
            <a:ext cx="10890929" cy="691459"/>
          </a:xfrm>
        </p:spPr>
        <p:txBody>
          <a:bodyPr>
            <a:normAutofit/>
          </a:bodyPr>
          <a:lstStyle/>
          <a:p>
            <a:r>
              <a:rPr lang="en-GB" sz="1800" dirty="0"/>
              <a:t>Why mock tests?</a:t>
            </a:r>
          </a:p>
        </p:txBody>
      </p:sp>
      <p:sp>
        <p:nvSpPr>
          <p:cNvPr id="3" name="Content Placeholder 2">
            <a:extLst>
              <a:ext uri="{FF2B5EF4-FFF2-40B4-BE49-F238E27FC236}">
                <a16:creationId xmlns:a16="http://schemas.microsoft.com/office/drawing/2014/main" id="{ED449708-B4E2-D625-64BC-4AA9ECBA966A}"/>
              </a:ext>
            </a:extLst>
          </p:cNvPr>
          <p:cNvSpPr>
            <a:spLocks noGrp="1"/>
          </p:cNvSpPr>
          <p:nvPr>
            <p:ph sz="half" idx="1"/>
          </p:nvPr>
        </p:nvSpPr>
        <p:spPr>
          <a:xfrm>
            <a:off x="738050" y="492906"/>
            <a:ext cx="9548949" cy="3554403"/>
          </a:xfrm>
        </p:spPr>
        <p:txBody>
          <a:bodyPr>
            <a:noAutofit/>
          </a:bodyPr>
          <a:lstStyle/>
          <a:p>
            <a:r>
              <a:rPr lang="en-US" sz="1600" dirty="0"/>
              <a:t>Mock tests are not strictly necessary, but they are highly recommended for unit testing services like </a:t>
            </a:r>
            <a:r>
              <a:rPr lang="en-US" sz="1600" dirty="0" err="1"/>
              <a:t>UserService</a:t>
            </a:r>
            <a:r>
              <a:rPr lang="en-US" sz="1600" dirty="0"/>
              <a:t>.</a:t>
            </a:r>
          </a:p>
          <a:p>
            <a:r>
              <a:rPr lang="en-US" sz="1600" dirty="0"/>
              <a:t>You could write simple tests without mocks, but:</a:t>
            </a:r>
          </a:p>
          <a:p>
            <a:r>
              <a:rPr lang="en-US" sz="1600" dirty="0"/>
              <a:t>You would need a real database or in-memory database, and real dependencies.</a:t>
            </a:r>
          </a:p>
          <a:p>
            <a:r>
              <a:rPr lang="en-US" sz="1600" dirty="0"/>
              <a:t>Your tests would be slower, harder to set up, and could fail for reasons unrelated to your service logic (like database issues).</a:t>
            </a:r>
          </a:p>
          <a:p>
            <a:r>
              <a:rPr lang="en-US" sz="1600" dirty="0"/>
              <a:t>Mocks let you:</a:t>
            </a:r>
          </a:p>
          <a:p>
            <a:r>
              <a:rPr lang="en-US" sz="1600" dirty="0"/>
              <a:t>Test only your service logic, not the database or external systems.</a:t>
            </a:r>
          </a:p>
          <a:p>
            <a:r>
              <a:rPr lang="en-US" sz="1600" dirty="0"/>
              <a:t>Make tests fast, reliable, and easy to control.</a:t>
            </a:r>
          </a:p>
          <a:p>
            <a:r>
              <a:rPr lang="en-US" sz="1600" dirty="0"/>
              <a:t>Simulate different scenarios (user exists, user does not exist, etc.) easily.</a:t>
            </a:r>
          </a:p>
          <a:p>
            <a:r>
              <a:rPr lang="en-US" sz="1600" dirty="0"/>
              <a:t>In summary:</a:t>
            </a:r>
          </a:p>
          <a:p>
            <a:r>
              <a:rPr lang="en-US" sz="1600" dirty="0"/>
              <a:t>For true unit tests of service classes, mocking is best practice.</a:t>
            </a:r>
          </a:p>
          <a:p>
            <a:r>
              <a:rPr lang="en-US" sz="1600" dirty="0"/>
              <a:t>For integration tests (testing everything together), you can use real dependencies, but those are a different kind of test.</a:t>
            </a:r>
          </a:p>
          <a:p>
            <a:r>
              <a:rPr lang="en-US" sz="1600" dirty="0"/>
              <a:t>For your </a:t>
            </a:r>
            <a:r>
              <a:rPr lang="en-US" sz="1600" dirty="0" err="1"/>
              <a:t>UserService</a:t>
            </a:r>
            <a:r>
              <a:rPr lang="en-US" sz="1600" dirty="0"/>
              <a:t>, using mocks is the standard and most effective approach.</a:t>
            </a:r>
          </a:p>
          <a:p>
            <a:br>
              <a:rPr lang="en-US" sz="1600" dirty="0"/>
            </a:br>
            <a:endParaRPr lang="en-GB" sz="1600" dirty="0"/>
          </a:p>
        </p:txBody>
      </p:sp>
    </p:spTree>
    <p:extLst>
      <p:ext uri="{BB962C8B-B14F-4D97-AF65-F5344CB8AC3E}">
        <p14:creationId xmlns:p14="http://schemas.microsoft.com/office/powerpoint/2010/main" val="15040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BC948A0-1546-E555-3DA0-BDAE2EC54B09}"/>
              </a:ext>
            </a:extLst>
          </p:cNvPr>
          <p:cNvSpPr>
            <a:spLocks noGrp="1"/>
          </p:cNvSpPr>
          <p:nvPr>
            <p:ph type="title"/>
          </p:nvPr>
        </p:nvSpPr>
        <p:spPr>
          <a:xfrm>
            <a:off x="640079" y="1572768"/>
            <a:ext cx="8162176" cy="1406993"/>
          </a:xfrm>
        </p:spPr>
        <p:txBody>
          <a:bodyPr anchor="b">
            <a:normAutofit/>
          </a:bodyPr>
          <a:lstStyle/>
          <a:p>
            <a:r>
              <a:rPr lang="en-GB" sz="6000"/>
              <a:t>Conclusion</a:t>
            </a:r>
          </a:p>
        </p:txBody>
      </p:sp>
      <p:graphicFrame>
        <p:nvGraphicFramePr>
          <p:cNvPr id="11" name="Content Placeholder 2">
            <a:extLst>
              <a:ext uri="{FF2B5EF4-FFF2-40B4-BE49-F238E27FC236}">
                <a16:creationId xmlns:a16="http://schemas.microsoft.com/office/drawing/2014/main" id="{2B408290-A06E-237B-0649-FD7B15D2612D}"/>
              </a:ext>
            </a:extLst>
          </p:cNvPr>
          <p:cNvGraphicFramePr>
            <a:graphicFrameLocks noGrp="1"/>
          </p:cNvGraphicFramePr>
          <p:nvPr>
            <p:ph idx="1"/>
            <p:extLst>
              <p:ext uri="{D42A27DB-BD31-4B8C-83A1-F6EECF244321}">
                <p14:modId xmlns:p14="http://schemas.microsoft.com/office/powerpoint/2010/main" val="3128027161"/>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Connector 9">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851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01A548A1-2031-39A3-7ABE-A692B0337F3B}"/>
              </a:ext>
            </a:extLst>
          </p:cNvPr>
          <p:cNvSpPr>
            <a:spLocks noGrp="1"/>
          </p:cNvSpPr>
          <p:nvPr>
            <p:ph type="ctrTitle"/>
          </p:nvPr>
        </p:nvSpPr>
        <p:spPr>
          <a:xfrm>
            <a:off x="559219" y="1115844"/>
            <a:ext cx="7680960" cy="4631911"/>
          </a:xfrm>
        </p:spPr>
        <p:txBody>
          <a:bodyPr anchor="b">
            <a:normAutofit/>
          </a:bodyPr>
          <a:lstStyle/>
          <a:p>
            <a:r>
              <a:rPr lang="en-GB" sz="6500"/>
              <a:t>Project Objectives and Motivation</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058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F703D-E698-6066-856D-0878634578B2}"/>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3600"/>
              <a:t>Understanding Portfolio Asset Risk</a:t>
            </a:r>
          </a:p>
        </p:txBody>
      </p:sp>
      <p:sp>
        <p:nvSpPr>
          <p:cNvPr id="4" name="Content Placeholder 3">
            <a:extLst>
              <a:ext uri="{FF2B5EF4-FFF2-40B4-BE49-F238E27FC236}">
                <a16:creationId xmlns:a16="http://schemas.microsoft.com/office/drawing/2014/main" id="{2F73325D-3B01-6628-F72E-CEC848CC5FA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Font typeface="Arial" panose="020B0604020202020204" pitchFamily="34" charset="0"/>
              <a:buNone/>
            </a:pPr>
            <a:r>
              <a:rPr lang="en-US" sz="1400" b="1"/>
              <a:t>Definition of Asset Risk</a:t>
            </a:r>
          </a:p>
          <a:p>
            <a:pPr marL="0" lvl="1" indent="0">
              <a:buFont typeface="Arial" panose="020B0604020202020204" pitchFamily="34" charset="0"/>
              <a:buNone/>
            </a:pPr>
            <a:r>
              <a:rPr lang="en-US" sz="1400"/>
              <a:t>Asset risk means the possibility of financial loss caused by fluctuating returns of investments in a portfolio.</a:t>
            </a:r>
          </a:p>
          <a:p>
            <a:pPr marL="0" indent="0">
              <a:spcBef>
                <a:spcPts val="2500"/>
              </a:spcBef>
              <a:buFont typeface="Arial" panose="020B0604020202020204" pitchFamily="34" charset="0"/>
              <a:buNone/>
            </a:pPr>
            <a:r>
              <a:rPr lang="en-US" sz="1400" b="1"/>
              <a:t>Importance of Risk Understanding</a:t>
            </a:r>
          </a:p>
          <a:p>
            <a:pPr marL="0" lvl="1" indent="0">
              <a:buFont typeface="Arial" panose="020B0604020202020204" pitchFamily="34" charset="0"/>
              <a:buNone/>
            </a:pPr>
            <a:r>
              <a:rPr lang="en-US" sz="1400"/>
              <a:t>Comprehending asset risk helps investors make informed decisions and manage portfolio performance efficiently.</a:t>
            </a:r>
          </a:p>
        </p:txBody>
      </p:sp>
      <p:pic>
        <p:nvPicPr>
          <p:cNvPr id="5" name="Content Placeholder 4" descr="display stock information on LED screen">
            <a:extLst>
              <a:ext uri="{FF2B5EF4-FFF2-40B4-BE49-F238E27FC236}">
                <a16:creationId xmlns:a16="http://schemas.microsoft.com/office/drawing/2014/main" id="{B00FD313-1D74-47F9-9AFA-40A9FD224273}"/>
              </a:ext>
            </a:extLst>
          </p:cNvPr>
          <p:cNvPicPr>
            <a:picLocks noGrp="1" noChangeAspect="1"/>
          </p:cNvPicPr>
          <p:nvPr>
            <p:ph sz="half" idx="1"/>
          </p:nvPr>
        </p:nvPicPr>
        <p:blipFill>
          <a:blip r:embed="rId3"/>
          <a:srcRect l="18695" r="2" b="2"/>
          <a:stretch>
            <a:fillRect/>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7138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DDEA8E26-A730-39D8-8D6C-72D279DE93C1}"/>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Goals of the REST API Project</a:t>
            </a:r>
          </a:p>
        </p:txBody>
      </p:sp>
      <p:pic>
        <p:nvPicPr>
          <p:cNvPr id="5" name="Content Placeholder 4" descr="Network security cyber data protection encryption safety">
            <a:extLst>
              <a:ext uri="{FF2B5EF4-FFF2-40B4-BE49-F238E27FC236}">
                <a16:creationId xmlns:a16="http://schemas.microsoft.com/office/drawing/2014/main" id="{10861F35-E321-45DA-B666-07767C2E8E55}"/>
              </a:ext>
            </a:extLst>
          </p:cNvPr>
          <p:cNvPicPr>
            <a:picLocks noGrp="1" noChangeAspect="1"/>
          </p:cNvPicPr>
          <p:nvPr>
            <p:ph sz="half" idx="1"/>
          </p:nvPr>
        </p:nvPicPr>
        <p:blipFill>
          <a:blip r:embed="rId3"/>
          <a:srcRect t="561" r="-2" b="-2"/>
          <a:stretch>
            <a:fillRect/>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BEE3A3F-0115-F8FB-BFC7-D37BA611499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Font typeface="Arial" panose="020B0604020202020204" pitchFamily="34" charset="0"/>
              <a:buNone/>
            </a:pPr>
            <a:r>
              <a:rPr lang="en-US" sz="1400" b="1"/>
              <a:t>Reliable and Scalable API</a:t>
            </a:r>
          </a:p>
          <a:p>
            <a:pPr marL="0" lvl="1" indent="0">
              <a:buFont typeface="Arial" panose="020B0604020202020204" pitchFamily="34" charset="0"/>
              <a:buNone/>
            </a:pPr>
            <a:r>
              <a:rPr lang="en-US" sz="1400"/>
              <a:t>The project focuses on building a REST API that is dependable and can handle increasing workloads efficiently.</a:t>
            </a:r>
          </a:p>
          <a:p>
            <a:pPr marL="0" indent="0">
              <a:spcBef>
                <a:spcPts val="2500"/>
              </a:spcBef>
              <a:buFont typeface="Arial" panose="020B0604020202020204" pitchFamily="34" charset="0"/>
              <a:buNone/>
            </a:pPr>
            <a:r>
              <a:rPr lang="en-US" sz="1400" b="1"/>
              <a:t>Asset Risk Calculation</a:t>
            </a:r>
          </a:p>
          <a:p>
            <a:pPr marL="0" lvl="1" indent="0">
              <a:buFont typeface="Arial" panose="020B0604020202020204" pitchFamily="34" charset="0"/>
              <a:buNone/>
            </a:pPr>
            <a:r>
              <a:rPr lang="en-US" sz="1400"/>
              <a:t>The API will calculate essential asset risk metrics to support informed investment decisions.</a:t>
            </a:r>
          </a:p>
          <a:p>
            <a:pPr marL="0" indent="0">
              <a:spcBef>
                <a:spcPts val="2500"/>
              </a:spcBef>
              <a:buFont typeface="Arial" panose="020B0604020202020204" pitchFamily="34" charset="0"/>
              <a:buNone/>
            </a:pPr>
            <a:r>
              <a:rPr lang="en-US" sz="1400" b="1"/>
              <a:t>Secure User Interactions</a:t>
            </a:r>
          </a:p>
          <a:p>
            <a:pPr marL="0" lvl="1" indent="0">
              <a:buFont typeface="Arial" panose="020B0604020202020204" pitchFamily="34" charset="0"/>
              <a:buNone/>
            </a:pPr>
            <a:r>
              <a:rPr lang="en-US" sz="1400"/>
              <a:t>The system ensures secure interactions for users accessing investment and portfolio data.</a:t>
            </a:r>
          </a:p>
          <a:p>
            <a:pPr marL="0" indent="0">
              <a:spcBef>
                <a:spcPts val="2500"/>
              </a:spcBef>
              <a:buFont typeface="Arial" panose="020B0604020202020204" pitchFamily="34" charset="0"/>
              <a:buNone/>
            </a:pPr>
            <a:r>
              <a:rPr lang="en-US" sz="1400" b="1"/>
              <a:t>Investment Tool Integration</a:t>
            </a:r>
          </a:p>
          <a:p>
            <a:pPr marL="0" lvl="1" indent="0">
              <a:buFont typeface="Arial" panose="020B0604020202020204" pitchFamily="34" charset="0"/>
              <a:buNone/>
            </a:pPr>
            <a:r>
              <a:rPr lang="en-US" sz="1400"/>
              <a:t>The API integrates seamlessly with investment tools to enhance portfolio management capabilities.</a:t>
            </a:r>
          </a:p>
        </p:txBody>
      </p:sp>
    </p:spTree>
    <p:extLst>
      <p:ext uri="{BB962C8B-B14F-4D97-AF65-F5344CB8AC3E}">
        <p14:creationId xmlns:p14="http://schemas.microsoft.com/office/powerpoint/2010/main" val="637686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2F0B36D-6D9A-D6E8-8370-795F5F8D3C74}"/>
              </a:ext>
            </a:extLst>
          </p:cNvPr>
          <p:cNvSpPr>
            <a:spLocks noGrp="1"/>
          </p:cNvSpPr>
          <p:nvPr>
            <p:ph type="title"/>
          </p:nvPr>
        </p:nvSpPr>
        <p:spPr>
          <a:xfrm>
            <a:off x="640080" y="914401"/>
            <a:ext cx="4306824" cy="1477817"/>
          </a:xfrm>
        </p:spPr>
        <p:txBody>
          <a:bodyPr vert="horz" lIns="91440" tIns="45720" rIns="91440" bIns="45720" rtlCol="0" anchor="t">
            <a:normAutofit/>
          </a:bodyPr>
          <a:lstStyle/>
          <a:p>
            <a:pPr>
              <a:lnSpc>
                <a:spcPct val="90000"/>
              </a:lnSpc>
            </a:pPr>
            <a:r>
              <a:rPr lang="en-US" sz="3100"/>
              <a:t>Relevance to Investment Management</a:t>
            </a:r>
          </a:p>
        </p:txBody>
      </p:sp>
      <p:pic>
        <p:nvPicPr>
          <p:cNvPr id="5" name="Content Placeholder 4" descr="Shot of a group of unidentifiable businesspeople using wireless technology during a meeting in the office">
            <a:extLst>
              <a:ext uri="{FF2B5EF4-FFF2-40B4-BE49-F238E27FC236}">
                <a16:creationId xmlns:a16="http://schemas.microsoft.com/office/drawing/2014/main" id="{02E2812F-2093-4516-84DF-679D3E949F56}"/>
              </a:ext>
            </a:extLst>
          </p:cNvPr>
          <p:cNvPicPr>
            <a:picLocks noGrp="1" noChangeAspect="1"/>
          </p:cNvPicPr>
          <p:nvPr>
            <p:ph sz="half" idx="1"/>
          </p:nvPr>
        </p:nvPicPr>
        <p:blipFill>
          <a:blip r:embed="rId3"/>
          <a:srcRect l="3646" r="22272"/>
          <a:stretch>
            <a:fillRect/>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1ABC445-EC6D-9631-8112-96781CCA27B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Font typeface="Arial" panose="020B0604020202020204" pitchFamily="34" charset="0"/>
              <a:buNone/>
            </a:pPr>
            <a:r>
              <a:rPr lang="en-US" sz="1400" b="1"/>
              <a:t>Asset Risk Assessment</a:t>
            </a:r>
          </a:p>
          <a:p>
            <a:pPr marL="0" lvl="1" indent="0">
              <a:buFont typeface="Arial" panose="020B0604020202020204" pitchFamily="34" charset="0"/>
              <a:buNone/>
            </a:pPr>
            <a:r>
              <a:rPr lang="en-US" sz="1400"/>
              <a:t>Accurate evaluation of asset risk is crucial for effective portfolio optimization and management decisions.</a:t>
            </a:r>
          </a:p>
          <a:p>
            <a:pPr marL="0" indent="0">
              <a:spcBef>
                <a:spcPts val="2500"/>
              </a:spcBef>
              <a:buFont typeface="Arial" panose="020B0604020202020204" pitchFamily="34" charset="0"/>
              <a:buNone/>
            </a:pPr>
            <a:r>
              <a:rPr lang="en-US" sz="1400" b="1"/>
              <a:t>Regulatory Compliance</a:t>
            </a:r>
          </a:p>
          <a:p>
            <a:pPr marL="0" lvl="1" indent="0">
              <a:buFont typeface="Arial" panose="020B0604020202020204" pitchFamily="34" charset="0"/>
              <a:buNone/>
            </a:pPr>
            <a:r>
              <a:rPr lang="en-US" sz="1400"/>
              <a:t>Risk assessment helps ensure adherence to financial regulations and industry standards for investment portfolios.</a:t>
            </a:r>
          </a:p>
          <a:p>
            <a:pPr marL="0" indent="0">
              <a:spcBef>
                <a:spcPts val="2500"/>
              </a:spcBef>
              <a:buFont typeface="Arial" panose="020B0604020202020204" pitchFamily="34" charset="0"/>
              <a:buNone/>
            </a:pPr>
            <a:r>
              <a:rPr lang="en-US" sz="1400" b="1"/>
              <a:t>Risk Mitigation</a:t>
            </a:r>
          </a:p>
          <a:p>
            <a:pPr marL="0" lvl="1" indent="0">
              <a:buFont typeface="Arial" panose="020B0604020202020204" pitchFamily="34" charset="0"/>
              <a:buNone/>
            </a:pPr>
            <a:r>
              <a:rPr lang="en-US" sz="1400"/>
              <a:t>Identifying and managing risks reduces potential losses and enhances portfolio stability over time.</a:t>
            </a:r>
          </a:p>
          <a:p>
            <a:pPr marL="0" indent="0">
              <a:spcBef>
                <a:spcPts val="2500"/>
              </a:spcBef>
              <a:buFont typeface="Arial" panose="020B0604020202020204" pitchFamily="34" charset="0"/>
              <a:buNone/>
            </a:pPr>
            <a:r>
              <a:rPr lang="en-US" sz="1400" b="1"/>
              <a:t>API Support for Investors</a:t>
            </a:r>
          </a:p>
          <a:p>
            <a:pPr marL="0" lvl="1" indent="0">
              <a:buFont typeface="Arial" panose="020B0604020202020204" pitchFamily="34" charset="0"/>
              <a:buNone/>
            </a:pPr>
            <a:r>
              <a:rPr lang="en-US" sz="1400"/>
              <a:t>The API provides accessible and reliable risk data that investors and analysts use for informed decisions.</a:t>
            </a:r>
          </a:p>
        </p:txBody>
      </p:sp>
    </p:spTree>
    <p:extLst>
      <p:ext uri="{BB962C8B-B14F-4D97-AF65-F5344CB8AC3E}">
        <p14:creationId xmlns:p14="http://schemas.microsoft.com/office/powerpoint/2010/main" val="2065822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C6A91440-6365-692F-0B11-DD0B5BC52EB1}"/>
              </a:ext>
            </a:extLst>
          </p:cNvPr>
          <p:cNvSpPr>
            <a:spLocks noGrp="1"/>
          </p:cNvSpPr>
          <p:nvPr>
            <p:ph type="ctrTitle"/>
          </p:nvPr>
        </p:nvSpPr>
        <p:spPr>
          <a:xfrm>
            <a:off x="559219" y="1115844"/>
            <a:ext cx="7680960" cy="4631911"/>
          </a:xfrm>
        </p:spPr>
        <p:txBody>
          <a:bodyPr anchor="b">
            <a:normAutofit/>
          </a:bodyPr>
          <a:lstStyle/>
          <a:p>
            <a:r>
              <a:rPr lang="en-GB" sz="6500"/>
              <a:t>System Architecture and Technology Stack</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391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C288A-4C5C-1185-F0C7-AE8569D72F88}"/>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Overview of Spring Boot Framework</a:t>
            </a:r>
          </a:p>
        </p:txBody>
      </p:sp>
      <p:pic>
        <p:nvPicPr>
          <p:cNvPr id="5" name="Content Placeholder 4" descr="Computer script on a screen">
            <a:extLst>
              <a:ext uri="{FF2B5EF4-FFF2-40B4-BE49-F238E27FC236}">
                <a16:creationId xmlns:a16="http://schemas.microsoft.com/office/drawing/2014/main" id="{514D53B8-216C-424E-9943-EB1D6585A7F5}"/>
              </a:ext>
            </a:extLst>
          </p:cNvPr>
          <p:cNvPicPr>
            <a:picLocks noGrp="1" noChangeAspect="1"/>
          </p:cNvPicPr>
          <p:nvPr>
            <p:ph sz="half" idx="1"/>
          </p:nvPr>
        </p:nvPicPr>
        <p:blipFill>
          <a:blip r:embed="rId3"/>
          <a:srcRect l="1978" r="42955"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0D8258E-BC0A-7E5B-848E-6000CFFE6A3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US" sz="1400" b="1"/>
              <a:t>Rapid Java Development</a:t>
            </a:r>
          </a:p>
          <a:p>
            <a:pPr marL="0" lvl="1" indent="0">
              <a:buFont typeface="Arial" panose="020B0604020202020204" pitchFamily="34" charset="0"/>
              <a:buNone/>
            </a:pPr>
            <a:r>
              <a:rPr lang="en-US" sz="1400"/>
              <a:t>Spring Boot enables quick creation of production-ready Java applications with minimal setup and configuration.</a:t>
            </a:r>
          </a:p>
          <a:p>
            <a:pPr marL="0" indent="0">
              <a:spcBef>
                <a:spcPts val="2500"/>
              </a:spcBef>
              <a:buFont typeface="Arial" panose="020B0604020202020204" pitchFamily="34" charset="0"/>
              <a:buNone/>
            </a:pPr>
            <a:r>
              <a:rPr lang="en-US" sz="1400" b="1"/>
              <a:t>Simplified Dependency Management</a:t>
            </a:r>
          </a:p>
          <a:p>
            <a:pPr marL="0" lvl="1" indent="0">
              <a:buFont typeface="Arial" panose="020B0604020202020204" pitchFamily="34" charset="0"/>
              <a:buNone/>
            </a:pPr>
            <a:r>
              <a:rPr lang="en-US" sz="1400"/>
              <a:t>Spring Boot automates dependency handling to reduce complexity and streamline project setup.</a:t>
            </a:r>
          </a:p>
          <a:p>
            <a:pPr marL="0" indent="0">
              <a:spcBef>
                <a:spcPts val="2500"/>
              </a:spcBef>
              <a:buFont typeface="Arial" panose="020B0604020202020204" pitchFamily="34" charset="0"/>
              <a:buNone/>
            </a:pPr>
            <a:r>
              <a:rPr lang="en-US" sz="1400" b="1"/>
              <a:t>RESTful Service Support</a:t>
            </a:r>
          </a:p>
          <a:p>
            <a:pPr marL="0" lvl="1" indent="0">
              <a:buFont typeface="Arial" panose="020B0604020202020204" pitchFamily="34" charset="0"/>
              <a:buNone/>
            </a:pPr>
            <a:r>
              <a:rPr lang="en-US" sz="1400"/>
              <a:t>The framework offers built-in support for building scalable and maintainable RESTful web services.</a:t>
            </a:r>
          </a:p>
        </p:txBody>
      </p:sp>
    </p:spTree>
    <p:extLst>
      <p:ext uri="{BB962C8B-B14F-4D97-AF65-F5344CB8AC3E}">
        <p14:creationId xmlns:p14="http://schemas.microsoft.com/office/powerpoint/2010/main" val="3783793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E9B7D-6046-7BAA-BA9C-199659ECD342}"/>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3600"/>
              <a:t>Database Design and Integration</a:t>
            </a:r>
          </a:p>
        </p:txBody>
      </p:sp>
      <p:sp>
        <p:nvSpPr>
          <p:cNvPr id="4" name="Content Placeholder 3">
            <a:extLst>
              <a:ext uri="{FF2B5EF4-FFF2-40B4-BE49-F238E27FC236}">
                <a16:creationId xmlns:a16="http://schemas.microsoft.com/office/drawing/2014/main" id="{15208C05-95F6-7EDF-BA5F-163C62FF721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Font typeface="Arial" panose="020B0604020202020204" pitchFamily="34" charset="0"/>
              <a:buNone/>
            </a:pPr>
            <a:r>
              <a:rPr lang="en-GB" sz="1400" b="1"/>
              <a:t>Relational Database Structure</a:t>
            </a:r>
          </a:p>
          <a:p>
            <a:pPr marL="0" lvl="1" indent="0">
              <a:buFont typeface="Arial" panose="020B0604020202020204" pitchFamily="34" charset="0"/>
              <a:buNone/>
            </a:pPr>
            <a:r>
              <a:rPr lang="en-GB" sz="1400"/>
              <a:t>Designed to store portfolio data, user information, and risk metrics effectively in relational tables.</a:t>
            </a:r>
          </a:p>
          <a:p>
            <a:pPr marL="0" indent="0">
              <a:spcBef>
                <a:spcPts val="2500"/>
              </a:spcBef>
              <a:buFont typeface="Arial" panose="020B0604020202020204" pitchFamily="34" charset="0"/>
              <a:buNone/>
            </a:pPr>
            <a:r>
              <a:rPr lang="en-GB" sz="1400" b="1"/>
              <a:t>API Integration</a:t>
            </a:r>
          </a:p>
          <a:p>
            <a:pPr marL="0" lvl="1" indent="0">
              <a:buFont typeface="Arial" panose="020B0604020202020204" pitchFamily="34" charset="0"/>
              <a:buNone/>
            </a:pPr>
            <a:r>
              <a:rPr lang="en-GB" sz="1400"/>
              <a:t>Seamless integration with API facilitates efficient data retrieval and persistence for real-time operations.</a:t>
            </a:r>
          </a:p>
        </p:txBody>
      </p:sp>
      <p:pic>
        <p:nvPicPr>
          <p:cNvPr id="5" name="Content Placeholder 4" descr="Desktop computers connected in a network.See all my">
            <a:extLst>
              <a:ext uri="{FF2B5EF4-FFF2-40B4-BE49-F238E27FC236}">
                <a16:creationId xmlns:a16="http://schemas.microsoft.com/office/drawing/2014/main" id="{26839C6F-C86C-453D-B948-B43F69B4D7BB}"/>
              </a:ext>
            </a:extLst>
          </p:cNvPr>
          <p:cNvPicPr>
            <a:picLocks noGrp="1" noChangeAspect="1"/>
          </p:cNvPicPr>
          <p:nvPr>
            <p:ph sz="half" idx="1"/>
          </p:nvPr>
        </p:nvPicPr>
        <p:blipFill>
          <a:blip r:embed="rId3"/>
          <a:srcRect l="4976" r="3669"/>
          <a:stretch>
            <a:fillRect/>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9341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TotalTime>
  <Words>2029</Words>
  <Application>Microsoft Office PowerPoint</Application>
  <PresentationFormat>Widescreen</PresentationFormat>
  <Paragraphs>175</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Arial</vt:lpstr>
      <vt:lpstr>Grandview Display</vt:lpstr>
      <vt:lpstr>DashVTI</vt:lpstr>
      <vt:lpstr>Design and Implementation of an Investment Portfolio Asset Risk REST API with Spring Boot: Student Project Overview</vt:lpstr>
      <vt:lpstr>Agenda Overview</vt:lpstr>
      <vt:lpstr>Project Objectives and Motivation</vt:lpstr>
      <vt:lpstr>Understanding Portfolio Asset Risk</vt:lpstr>
      <vt:lpstr>Goals of the REST API Project</vt:lpstr>
      <vt:lpstr>Relevance to Investment Management</vt:lpstr>
      <vt:lpstr>System Architecture and Technology Stack</vt:lpstr>
      <vt:lpstr>Overview of Spring Boot Framework</vt:lpstr>
      <vt:lpstr>Database Design and Integration</vt:lpstr>
      <vt:lpstr>RESTful API Principles and Endpoints</vt:lpstr>
      <vt:lpstr>PowerPoint Presentation</vt:lpstr>
      <vt:lpstr>Core Features and Functionality</vt:lpstr>
      <vt:lpstr>Asset Risk Calculation Algorithms</vt:lpstr>
      <vt:lpstr>User Authentication and Security Measures</vt:lpstr>
      <vt:lpstr>Data Input, Output, and Validation</vt:lpstr>
      <vt:lpstr>Testing, Deployment, and Student Learning Outcomes</vt:lpstr>
      <vt:lpstr>API Testing Strategies and Tools</vt:lpstr>
      <vt:lpstr>Deployment Process and Hosting Options</vt:lpstr>
      <vt:lpstr>Key Challenges and Lessons Learned</vt:lpstr>
      <vt:lpstr>Why mock tests?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Sakhiya Salad</dc:creator>
  <cp:lastModifiedBy>Sakhiya Salad</cp:lastModifiedBy>
  <cp:revision>2</cp:revision>
  <dcterms:created xsi:type="dcterms:W3CDTF">2025-08-20T20:51:58Z</dcterms:created>
  <dcterms:modified xsi:type="dcterms:W3CDTF">2025-08-21T22:03:23Z</dcterms:modified>
</cp:coreProperties>
</file>