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9AA21-BD1B-6939-DB99-2F0EA320E8D3}" v="3258" dt="2022-06-21T01:25:27.236"/>
    <p1510:client id="{95CBFD6A-54D0-23F8-33D2-B6D11760D70B}" v="2533" dt="2022-06-20T09:40:47.982"/>
    <p1510:client id="{A5475693-EFB8-3535-7179-25160D3EFB23}" v="19" dt="2022-06-20T01:47:45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1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0" r:id="rId6"/>
    <p:sldLayoutId id="2147483866" r:id="rId7"/>
    <p:sldLayoutId id="2147483867" r:id="rId8"/>
    <p:sldLayoutId id="2147483868" r:id="rId9"/>
    <p:sldLayoutId id="2147483869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lbourne_Skyline_and_Princes_Bridge_-_Dec_2008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9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9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1" name="Freeform: Shape 9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3" name="Freeform: Shape 9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9" name="Rectangle 11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8" name="Rectangle 11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7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60CAE03-26A7-DA0C-652B-6898EDAD6FB6}"/>
              </a:ext>
            </a:extLst>
          </p:cNvPr>
          <p:cNvSpPr txBox="1"/>
          <p:nvPr/>
        </p:nvSpPr>
        <p:spPr>
          <a:xfrm>
            <a:off x="1198182" y="559813"/>
            <a:ext cx="5605358" cy="16645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Suburbs Popularity in Melbourne and Price Expectations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0C4C897-7B94-94BF-DD35-62C8A42E0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049" r="26252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119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33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E50141-A05E-FCA2-9B39-73EE5D6EC530}"/>
              </a:ext>
            </a:extLst>
          </p:cNvPr>
          <p:cNvSpPr txBox="1"/>
          <p:nvPr/>
        </p:nvSpPr>
        <p:spPr>
          <a:xfrm>
            <a:off x="9671759" y="6657945"/>
            <a:ext cx="252024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3F121-12AF-12D3-4EC8-1E33D45EC6D2}"/>
              </a:ext>
            </a:extLst>
          </p:cNvPr>
          <p:cNvSpPr txBox="1"/>
          <p:nvPr/>
        </p:nvSpPr>
        <p:spPr>
          <a:xfrm>
            <a:off x="694842" y="2838772"/>
            <a:ext cx="5868689" cy="3677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This research seeks to explore: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venir Next LT Pro,Sans-Serif"/>
              <a:buChar char="+"/>
            </a:pPr>
            <a:endParaRPr lang="en-US" sz="2400" dirty="0">
              <a:latin typeface="Calibri"/>
              <a:ea typeface="+mn-lt"/>
              <a:cs typeface="+mn-lt"/>
            </a:endParaRP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Wingdings,Sans-Serif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In-demand suburbs of Melbourne in the properties market</a:t>
            </a:r>
          </a:p>
          <a:p>
            <a:pPr marL="514350" lvl="1">
              <a:lnSpc>
                <a:spcPct val="110000"/>
              </a:lnSpc>
              <a:spcAft>
                <a:spcPts val="600"/>
              </a:spcAft>
            </a:pPr>
            <a:endParaRPr lang="en-US" sz="2400" b="1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Wingdings,Sans-Serif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How realistic are the buyers' expectations of the market.</a:t>
            </a:r>
            <a:endParaRPr lang="en-US" sz="2400" b="1">
              <a:latin typeface="Calibri"/>
              <a:ea typeface="+mn-lt"/>
              <a:cs typeface="+mn-lt"/>
            </a:endParaRPr>
          </a:p>
          <a:p>
            <a:pPr algn="l"/>
            <a:endParaRPr lang="en-US" sz="2400" dirty="0">
              <a:latin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389B-B3AF-6D6A-1929-873D1781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302" y="3780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Rockwell"/>
                <a:cs typeface="Calibri"/>
              </a:rPr>
              <a:t>Hypotheses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8C6AD-176B-B344-8008-716B0CCF2C7B}"/>
              </a:ext>
            </a:extLst>
          </p:cNvPr>
          <p:cNvSpPr txBox="1"/>
          <p:nvPr/>
        </p:nvSpPr>
        <p:spPr>
          <a:xfrm>
            <a:off x="1443926" y="1469754"/>
            <a:ext cx="77414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The hypotheses tested in this research are:</a:t>
            </a:r>
            <a:endParaRPr lang="en-US" sz="240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4CE78-7BFF-5306-496E-4208AC18D20A}"/>
              </a:ext>
            </a:extLst>
          </p:cNvPr>
          <p:cNvSpPr txBox="1"/>
          <p:nvPr/>
        </p:nvSpPr>
        <p:spPr>
          <a:xfrm>
            <a:off x="1444732" y="2271308"/>
            <a:ext cx="859380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lvl="1" indent="-45720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/>
                <a:cs typeface="Segoe UI"/>
              </a:rPr>
              <a:t>It is more feasible to find and purchase a property in the north and east of Melbourne.</a:t>
            </a:r>
            <a:endParaRPr lang="en-US" sz="2400" b="1">
              <a:solidFill>
                <a:srgbClr val="002060"/>
              </a:solidFill>
              <a:latin typeface="Calibri"/>
              <a:cs typeface="Segoe UI"/>
            </a:endParaRPr>
          </a:p>
          <a:p>
            <a:pPr marL="914400" lvl="1" indent="-457200">
              <a:buAutoNum type="arabicPeriod"/>
            </a:pPr>
            <a:endParaRPr lang="en-US" sz="2400" b="1" dirty="0">
              <a:solidFill>
                <a:srgbClr val="002060"/>
              </a:solidFill>
              <a:latin typeface="Calibri"/>
              <a:cs typeface="Segoe UI"/>
            </a:endParaRPr>
          </a:p>
          <a:p>
            <a:pPr marL="914400" lvl="1" indent="-45720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/>
                <a:cs typeface="Segoe UI"/>
              </a:rPr>
              <a:t>Buyers have lower expectations of the market prices than what they eventually pay for a property. </a:t>
            </a:r>
            <a:endParaRPr lang="en-US" sz="2400" b="1">
              <a:solidFill>
                <a:srgbClr val="002060"/>
              </a:solidFill>
              <a:latin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4037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6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6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0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82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DC6270-24AF-D64F-629C-8012E6E85F74}"/>
              </a:ext>
            </a:extLst>
          </p:cNvPr>
          <p:cNvSpPr txBox="1"/>
          <p:nvPr/>
        </p:nvSpPr>
        <p:spPr>
          <a:xfrm>
            <a:off x="391454" y="749669"/>
            <a:ext cx="50679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201449"/>
                </a:solidFill>
                <a:latin typeface="Calibri"/>
                <a:cs typeface="Calibri"/>
              </a:rPr>
              <a:t>The bar graph demonstrates:</a:t>
            </a:r>
            <a:r>
              <a:rPr lang="en-US" sz="2400" dirty="0">
                <a:latin typeface="Calibri"/>
                <a:ea typeface="Calibri"/>
                <a:cs typeface="Calibri"/>
              </a:rPr>
              <a:t>​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16DFF-53B7-179F-5A16-F50E87D50BF6}"/>
              </a:ext>
            </a:extLst>
          </p:cNvPr>
          <p:cNvSpPr txBox="1"/>
          <p:nvPr/>
        </p:nvSpPr>
        <p:spPr>
          <a:xfrm>
            <a:off x="385682" y="1418901"/>
            <a:ext cx="439814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</a:rPr>
              <a:t>Areas with highest listings are mainly concentrated in north, north-east and north-west of CBD.</a:t>
            </a:r>
            <a:endParaRPr lang="en-US" sz="2400">
              <a:solidFill>
                <a:srgbClr val="002060"/>
              </a:solidFill>
              <a:latin typeface="Calibri"/>
              <a:cs typeface="Calibri"/>
            </a:endParaRPr>
          </a:p>
          <a:p>
            <a:pPr marL="800100" lvl="1" indent="-342900">
              <a:buFont typeface="Wingdings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Calibri"/>
                <a:cs typeface="Calibri"/>
              </a:rPr>
              <a:t>All North: 135 listings</a:t>
            </a:r>
            <a:endParaRPr lang="en-US" sz="2400" b="1">
              <a:solidFill>
                <a:srgbClr val="002060"/>
              </a:solidFill>
              <a:latin typeface="Calibri"/>
              <a:cs typeface="Calibri"/>
            </a:endParaRPr>
          </a:p>
          <a:p>
            <a:pPr marL="800100" lvl="1" indent="-342900">
              <a:buFont typeface="Wingdings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Calibri"/>
                <a:cs typeface="Calibri"/>
              </a:rPr>
              <a:t>East: 74 listings</a:t>
            </a:r>
            <a:endParaRPr lang="en-US" sz="2400" b="1">
              <a:solidFill>
                <a:srgbClr val="00206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</a:rPr>
              <a:t>In-demand suburbs not in north or east: </a:t>
            </a:r>
            <a:endParaRPr lang="en-US" sz="2400">
              <a:solidFill>
                <a:srgbClr val="002060"/>
              </a:solidFill>
              <a:latin typeface="Calibri"/>
              <a:cs typeface="Segoe UI"/>
            </a:endParaRPr>
          </a:p>
          <a:p>
            <a:pPr marL="800100" lvl="1" indent="-342900">
              <a:buFont typeface="Wingdings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Calibri"/>
                <a:cs typeface="Calibri"/>
              </a:rPr>
              <a:t>Brighton East</a:t>
            </a: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</a:rPr>
              <a:t>(South - 26)</a:t>
            </a:r>
            <a:endParaRPr lang="en-US" sz="2400">
              <a:solidFill>
                <a:srgbClr val="002060"/>
              </a:solidFill>
              <a:latin typeface="Calibri"/>
              <a:cs typeface="Segoe UI"/>
            </a:endParaRPr>
          </a:p>
          <a:p>
            <a:pPr marL="800100" lvl="1" indent="-342900">
              <a:buFont typeface="Wingdings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Calibri"/>
                <a:cs typeface="Calibri"/>
              </a:rPr>
              <a:t>Bentleigh East</a:t>
            </a: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</a:rPr>
              <a:t> ( south - 24)</a:t>
            </a:r>
            <a:endParaRPr lang="en-US" sz="2400">
              <a:solidFill>
                <a:srgbClr val="002060"/>
              </a:solidFill>
              <a:latin typeface="Calibri"/>
              <a:cs typeface="Segoe UI"/>
            </a:endParaRPr>
          </a:p>
          <a:p>
            <a:pPr marL="800100" lvl="1" indent="-342900">
              <a:buFont typeface="Wingdings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Calibri"/>
                <a:cs typeface="Calibri"/>
              </a:rPr>
              <a:t>Frankston</a:t>
            </a: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</a:rPr>
              <a:t> (South - 20)</a:t>
            </a:r>
            <a:endParaRPr lang="en-US" sz="2400">
              <a:solidFill>
                <a:srgbClr val="002060"/>
              </a:solidFill>
              <a:latin typeface="Calibri"/>
              <a:cs typeface="Calibri"/>
            </a:endParaRPr>
          </a:p>
          <a:p>
            <a:pPr marL="800100" lvl="1" indent="-342900">
              <a:buFont typeface="Wingdings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Calibri"/>
                <a:cs typeface="Calibri"/>
              </a:rPr>
              <a:t>West </a:t>
            </a:r>
            <a:r>
              <a:rPr lang="en-US" sz="2400" b="1" dirty="0" err="1">
                <a:solidFill>
                  <a:srgbClr val="002060"/>
                </a:solidFill>
                <a:latin typeface="Calibri"/>
                <a:cs typeface="Calibri"/>
              </a:rPr>
              <a:t>Footscray</a:t>
            </a:r>
            <a:r>
              <a:rPr lang="en-US" sz="2400" b="1" dirty="0">
                <a:solidFill>
                  <a:srgbClr val="002060"/>
                </a:solidFill>
                <a:latin typeface="Calibri"/>
                <a:cs typeface="Calibri"/>
              </a:rPr>
              <a:t> </a:t>
            </a: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</a:rPr>
              <a:t>(West – 22)</a:t>
            </a:r>
            <a:endParaRPr lang="en-US" sz="2400">
              <a:solidFill>
                <a:srgbClr val="002060"/>
              </a:solidFill>
              <a:latin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9B04E95-0121-8CBF-7A1B-96C17EC4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787" y="1420278"/>
            <a:ext cx="6927742" cy="3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6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A7020844-3FD8-AA65-CCA8-8EF0599F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04" y="1359232"/>
            <a:ext cx="7293610" cy="3846734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2C14BF-D0F5-AADF-5B0F-C05861739115}"/>
              </a:ext>
            </a:extLst>
          </p:cNvPr>
          <p:cNvSpPr txBox="1"/>
          <p:nvPr/>
        </p:nvSpPr>
        <p:spPr>
          <a:xfrm>
            <a:off x="1114784" y="1502973"/>
            <a:ext cx="2815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4C78F-B713-DCBD-1AB3-F5B09367F1C9}"/>
              </a:ext>
            </a:extLst>
          </p:cNvPr>
          <p:cNvSpPr txBox="1"/>
          <p:nvPr/>
        </p:nvSpPr>
        <p:spPr>
          <a:xfrm>
            <a:off x="1113886" y="1502074"/>
            <a:ext cx="31888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"/>
                <a:cs typeface="Segoe UI"/>
              </a:rPr>
              <a:t>The pie chart displays: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E11DF-2049-B933-2E55-52B2BC1F27E4}"/>
              </a:ext>
            </a:extLst>
          </p:cNvPr>
          <p:cNvSpPr txBox="1"/>
          <p:nvPr/>
        </p:nvSpPr>
        <p:spPr>
          <a:xfrm>
            <a:off x="1043553" y="2373823"/>
            <a:ext cx="358269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/>
                <a:cs typeface="Segoe UI"/>
              </a:rPr>
              <a:t>More than 75% of the market sales take place in auctions.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solidFill>
                <a:srgbClr val="002060"/>
              </a:solidFill>
              <a:latin typeface="Calibri"/>
              <a:cs typeface="Segoe UI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/>
                <a:cs typeface="Segoe UI"/>
              </a:rPr>
              <a:t>It is very likely for a property to be sold at a higher price than the market since auctions are competitive.</a:t>
            </a:r>
          </a:p>
        </p:txBody>
      </p:sp>
    </p:spTree>
    <p:extLst>
      <p:ext uri="{BB962C8B-B14F-4D97-AF65-F5344CB8AC3E}">
        <p14:creationId xmlns:p14="http://schemas.microsoft.com/office/powerpoint/2010/main" val="341050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Freeform: Shape 11">
            <a:extLst>
              <a:ext uri="{FF2B5EF4-FFF2-40B4-BE49-F238E27FC236}">
                <a16:creationId xmlns:a16="http://schemas.microsoft.com/office/drawing/2014/main" id="{E1053F4E-9FA5-4F7B-9769-047E79535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55F4BBBF-C9DC-479F-A1BE-FF850DEBB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92A23A5-A076-4C15-95E6-C18381238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C4B48C-21BD-4F29-BC00-08E0F6916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DFE4EE-5E3B-4031-ADF0-45EFF61D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71B4D1-F553-4359-836B-EC80786F0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C83396-4984-4487-9688-52E2316C0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0422EB-AFD9-49D7-8C46-C4104EF41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3E51B9A-644C-400F-AB14-E15356DBA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B44477-476C-9247-F2D8-2D168026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825" y="417745"/>
            <a:ext cx="2888206" cy="1264201"/>
          </a:xfrm>
        </p:spPr>
        <p:txBody>
          <a:bodyPr>
            <a:normAutofit/>
          </a:bodyPr>
          <a:lstStyle/>
          <a:p>
            <a:r>
              <a:rPr lang="en-US" sz="3600" u="sng" dirty="0"/>
              <a:t>Conclusions</a:t>
            </a:r>
            <a:endParaRPr lang="en-US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141BAB31-8928-4D75-ACE2-02B9A560A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5B0271D-253C-444D-8377-D129153BC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A16D60D9-8D7C-415E-9374-57111D22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34C44BE-02AE-45F2-84CA-698BD9F19C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D2CDD51-FEE1-4EF4-B149-93F86AF3BA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F05C76-E0B3-4B36-85E8-080691636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496DD1A-88F4-434C-A393-7EE56A3E2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BFCD714-5E1B-4E5D-8D36-143BA93D5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BFAD42E-CB70-418B-AD4E-4C9A7986C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8A7EA0D-8026-45BF-A0FA-80E335215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DAC027B-93A4-43BF-A062-345585370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3C4835-32B9-24EA-1332-766FDEE0A231}"/>
              </a:ext>
            </a:extLst>
          </p:cNvPr>
          <p:cNvSpPr txBox="1"/>
          <p:nvPr/>
        </p:nvSpPr>
        <p:spPr>
          <a:xfrm>
            <a:off x="691792" y="1708149"/>
            <a:ext cx="11036225" cy="4893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2060"/>
                </a:solidFill>
                <a:latin typeface="Calibri"/>
                <a:cs typeface="Calibri"/>
              </a:rPr>
              <a:t>According to the findings:</a:t>
            </a:r>
            <a:endParaRPr lang="en-US">
              <a:solidFill>
                <a:srgbClr val="002060"/>
              </a:solidFill>
              <a:cs typeface="Segoe UI"/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alibri"/>
                <a:cs typeface="Calibri"/>
              </a:rPr>
              <a:t>Purchasing properties in the north is the most feasible.</a:t>
            </a:r>
          </a:p>
          <a:p>
            <a:pPr marL="800100" lvl="1" indent="-34290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</a:rPr>
              <a:t>6 suburbs among the top 10 </a:t>
            </a:r>
            <a:endParaRPr lang="en-US" sz="2000" b="1">
              <a:solidFill>
                <a:srgbClr val="002060"/>
              </a:solidFill>
              <a:latin typeface="Calibri"/>
              <a:cs typeface="Calibri"/>
            </a:endParaRPr>
          </a:p>
          <a:p>
            <a:pPr marL="800100" lvl="1" indent="-34290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</a:rPr>
              <a:t>7 suburbs among top 15 </a:t>
            </a:r>
            <a:endParaRPr lang="en-US" sz="2000" b="1">
              <a:solidFill>
                <a:srgbClr val="002060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alibri"/>
                <a:cs typeface="Calibri"/>
              </a:rPr>
              <a:t>East Melbourne is the second area for easy purchase</a:t>
            </a: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endParaRPr lang="en-US">
              <a:solidFill>
                <a:srgbClr val="002060"/>
              </a:solidFill>
              <a:latin typeface="Segoe UI"/>
              <a:cs typeface="Segoe UI"/>
            </a:endParaRP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</a:rPr>
              <a:t>1 suburbs in top 10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</a:rPr>
              <a:t>4 in the top 15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alibri"/>
                <a:cs typeface="Calibri"/>
              </a:rPr>
              <a:t>Home buyers may want to lower their expectations of their ideal price as they may have to enter a bidding war and eventually pay more than the initial estimate.</a:t>
            </a:r>
          </a:p>
          <a:p>
            <a:pPr marL="800100" lvl="1" indent="-34290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</a:rPr>
              <a:t>&gt;75% of the market properties sold in auctions</a:t>
            </a:r>
          </a:p>
        </p:txBody>
      </p:sp>
    </p:spTree>
    <p:extLst>
      <p:ext uri="{BB962C8B-B14F-4D97-AF65-F5344CB8AC3E}">
        <p14:creationId xmlns:p14="http://schemas.microsoft.com/office/powerpoint/2010/main" val="2877494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ExploreVTI</vt:lpstr>
      <vt:lpstr>PowerPoint Presentation</vt:lpstr>
      <vt:lpstr>Hypotheses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908</cp:revision>
  <dcterms:created xsi:type="dcterms:W3CDTF">2022-06-20T01:46:52Z</dcterms:created>
  <dcterms:modified xsi:type="dcterms:W3CDTF">2022-06-21T01:25:56Z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2022-06-20T01:47:04Z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20a60d41-9f0d-4db1-9bfe-231e1db070d9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RMIT Classification: Trusted</vt:lpwstr>
  </property>
</Properties>
</file>