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092" r:id="rId1"/>
  </p:sldMasterIdLst>
  <p:sldIdLst>
    <p:sldId id="27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7" r:id="rId18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16" autoAdjust="0"/>
    <p:restoredTop sz="94660"/>
  </p:normalViewPr>
  <p:slideViewPr>
    <p:cSldViewPr snapToGrid="0">
      <p:cViewPr varScale="1">
        <p:scale>
          <a:sx n="78" d="100"/>
          <a:sy n="78" d="100"/>
        </p:scale>
        <p:origin x="142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6475-9013-413A-8EE2-229705C0E4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078" y="1237197"/>
            <a:ext cx="7560469" cy="2631887"/>
          </a:xfrm>
        </p:spPr>
        <p:txBody>
          <a:bodyPr anchor="b"/>
          <a:lstStyle>
            <a:lvl1pPr algn="ctr">
              <a:defRPr sz="496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5E3904-F36B-4DA2-AC9E-0A0F5C5728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078" y="3970580"/>
            <a:ext cx="7560469" cy="1825171"/>
          </a:xfrm>
        </p:spPr>
        <p:txBody>
          <a:bodyPr/>
          <a:lstStyle>
            <a:lvl1pPr marL="0" indent="0" algn="ctr">
              <a:buNone/>
              <a:defRPr sz="1984"/>
            </a:lvl1pPr>
            <a:lvl2pPr marL="378013" indent="0" algn="ctr">
              <a:buNone/>
              <a:defRPr sz="1654"/>
            </a:lvl2pPr>
            <a:lvl3pPr marL="756026" indent="0" algn="ctr">
              <a:buNone/>
              <a:defRPr sz="1488"/>
            </a:lvl3pPr>
            <a:lvl4pPr marL="1134039" indent="0" algn="ctr">
              <a:buNone/>
              <a:defRPr sz="1323"/>
            </a:lvl4pPr>
            <a:lvl5pPr marL="1512052" indent="0" algn="ctr">
              <a:buNone/>
              <a:defRPr sz="1323"/>
            </a:lvl5pPr>
            <a:lvl6pPr marL="1890065" indent="0" algn="ctr">
              <a:buNone/>
              <a:defRPr sz="1323"/>
            </a:lvl6pPr>
            <a:lvl7pPr marL="2268078" indent="0" algn="ctr">
              <a:buNone/>
              <a:defRPr sz="1323"/>
            </a:lvl7pPr>
            <a:lvl8pPr marL="2646091" indent="0" algn="ctr">
              <a:buNone/>
              <a:defRPr sz="1323"/>
            </a:lvl8pPr>
            <a:lvl9pPr marL="3024104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B2A30-0B63-4162-BA38-923E45A89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latin typeface="Arial"/>
              </a:rPr>
              <a:t>&lt;date/time&gt;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15A19-2DD0-4389-8EE7-DB13C9E69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z="1400" b="0" strike="noStrike" spc="-1">
                <a:latin typeface="Arial"/>
              </a:rPr>
              <a:t>&lt;footer&gt;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29914-9A1B-4218-9A27-FBAA10591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96BF9435-4C0D-4323-8CDB-FDCCB706CE3A}" type="slidenum">
              <a:rPr lang="en-US" sz="1400" b="0" strike="noStrike" spc="-1" smtClean="0">
                <a:latin typeface="Arial"/>
              </a:rPr>
              <a:t>‹#›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080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E6C04-A62B-4D7B-93D1-C3B55824E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B5D084-4E64-4ADF-85B9-A88206C94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D25E2-7D8F-4464-81E2-FABCEC838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latin typeface="Arial"/>
              </a:rPr>
              <a:t>&lt;date/time&gt;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DE6E2-30ED-4FBF-9836-C68141F56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z="1400" b="0" strike="noStrike" spc="-1">
                <a:latin typeface="Arial"/>
              </a:rPr>
              <a:t>&lt;footer&gt;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24B03-C050-4E91-9722-17EE7E38D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96BF9435-4C0D-4323-8CDB-FDCCB706CE3A}" type="slidenum">
              <a:rPr lang="en-US" sz="1400" b="0" strike="noStrike" spc="-1" smtClean="0">
                <a:latin typeface="Arial"/>
              </a:rPr>
              <a:t>‹#›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621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B67255-3229-42F8-AF02-5A7DAB009B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13947" y="402483"/>
            <a:ext cx="2173635" cy="6406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4AF9A4-9989-4792-A5C8-75E06E499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3043" y="402483"/>
            <a:ext cx="6394896" cy="64064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080C8-BD8B-4306-9614-C4761523A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latin typeface="Arial"/>
              </a:rPr>
              <a:t>&lt;date/time&gt;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26F4A-6DF9-48BC-BDAA-070B44C73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z="1400" b="0" strike="noStrike" spc="-1">
                <a:latin typeface="Arial"/>
              </a:rPr>
              <a:t>&lt;footer&gt;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05EA7-F26F-48EF-8D7C-61A6B18D7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96BF9435-4C0D-4323-8CDB-FDCCB706CE3A}" type="slidenum">
              <a:rPr lang="en-US" sz="1400" b="0" strike="noStrike" spc="-1" smtClean="0">
                <a:latin typeface="Arial"/>
              </a:rPr>
              <a:t>‹#›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4131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620000" y="287640"/>
            <a:ext cx="8100000" cy="124812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4400" b="0" strike="noStrike" spc="-1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1620000" y="1823760"/>
            <a:ext cx="810000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50505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4478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ED620-29B1-4583-BFD1-EFE934AA2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83323-7756-4EAF-B366-CF9505D44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3D6CB-1FDA-4676-A989-0A3C50F61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latin typeface="Arial"/>
              </a:rPr>
              <a:t>&lt;date/time&gt;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43F30-AFF0-4E4E-A20E-F6F8995F4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z="1400" b="0" strike="noStrike" spc="-1">
                <a:latin typeface="Arial"/>
              </a:rPr>
              <a:t>&lt;footer&gt;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11DDE-1C4C-44AD-AFB6-48D0A1041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96BF9435-4C0D-4323-8CDB-FDCCB706CE3A}" type="slidenum">
              <a:rPr lang="en-US" sz="1400" b="0" strike="noStrike" spc="-1" smtClean="0">
                <a:latin typeface="Arial"/>
              </a:rPr>
              <a:t>‹#›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6676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67463-0A36-41B5-A4F3-ACF8FBDDE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793" y="1884670"/>
            <a:ext cx="8694539" cy="3144614"/>
          </a:xfrm>
        </p:spPr>
        <p:txBody>
          <a:bodyPr anchor="b"/>
          <a:lstStyle>
            <a:lvl1pPr>
              <a:defRPr sz="496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76736-1695-4FD7-98E3-33EBB8BD8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793" y="5059034"/>
            <a:ext cx="8694539" cy="1653678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1pPr>
            <a:lvl2pPr marL="378013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CF614-1D11-4E6C-8F83-6EEE723B2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latin typeface="Arial"/>
              </a:rPr>
              <a:t>&lt;date/time&gt;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CC0A7-9FA8-4AB0-BA96-F58155140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z="1400" b="0" strike="noStrike" spc="-1">
                <a:latin typeface="Arial"/>
              </a:rPr>
              <a:t>&lt;footer&gt;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B5FD1-DA0B-42CA-B83F-834A5A4AD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96BF9435-4C0D-4323-8CDB-FDCCB706CE3A}" type="slidenum">
              <a:rPr lang="en-US" sz="1400" b="0" strike="noStrike" spc="-1" smtClean="0">
                <a:latin typeface="Arial"/>
              </a:rPr>
              <a:t>‹#›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990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FE216-04A9-4949-8E10-9AE87151E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90504-5DCC-4FBA-8FA8-6E6A8B2A83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043" y="2012414"/>
            <a:ext cx="4284266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FD6CB6-CA73-4310-812B-014C96C7A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03316" y="2012414"/>
            <a:ext cx="4284266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561414-84B1-49D9-BBED-12609A1C1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latin typeface="Arial"/>
              </a:rPr>
              <a:t>&lt;date/time&gt;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8C8575-467F-4E5C-8825-A864815C7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z="1400" b="0" strike="noStrike" spc="-1">
                <a:latin typeface="Arial"/>
              </a:rPr>
              <a:t>&lt;footer&gt;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94DF59-65FC-4C78-A650-C2C7B095B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96BF9435-4C0D-4323-8CDB-FDCCB706CE3A}" type="slidenum">
              <a:rPr lang="en-US" sz="1400" b="0" strike="noStrike" spc="-1" smtClean="0">
                <a:latin typeface="Arial"/>
              </a:rPr>
              <a:t>‹#›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8506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A0F5A-51F3-4909-A461-F7D01DA3E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402483"/>
            <a:ext cx="8694539" cy="14611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559D7-8ACA-4C2D-91B3-14273C22F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357" y="1853171"/>
            <a:ext cx="4264576" cy="908210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D97FFF-BE60-40AD-B306-6B719A88F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4357" y="2761381"/>
            <a:ext cx="4264576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CAC17D-9BC7-4CE9-8BCB-5328FC5FFF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316" y="1853171"/>
            <a:ext cx="4285579" cy="908210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333CE6-91E2-40CD-B8B4-CBC83D40D1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316" y="2761381"/>
            <a:ext cx="4285579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978C3B-D521-4707-B968-E3A64D466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latin typeface="Arial"/>
              </a:rPr>
              <a:t>&lt;date/time&gt;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C69A26-94FA-4FD1-8BCD-678450C6E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z="1400" b="0" strike="noStrike" spc="-1">
                <a:latin typeface="Arial"/>
              </a:rPr>
              <a:t>&lt;footer&gt;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325C84-C8EC-4BB4-BD9E-8603475AE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96BF9435-4C0D-4323-8CDB-FDCCB706CE3A}" type="slidenum">
              <a:rPr lang="en-US" sz="1400" b="0" strike="noStrike" spc="-1" smtClean="0">
                <a:latin typeface="Arial"/>
              </a:rPr>
              <a:t>‹#›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8212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3620C-7200-44D2-8ACD-76664F9D4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02ACE4-C8C3-488D-AD3E-8D711BFC1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13E683-24E9-4931-B328-4DB066028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05A24D-85B2-4445-B677-CB875EE4E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322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7F4F27-6D94-4585-A8E3-AEF263DAD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latin typeface="Arial"/>
              </a:rPr>
              <a:t>&lt;date/time&gt;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AB9EBA-8B72-46AB-9C72-7F5164B6A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z="1400" b="0" strike="noStrike" spc="-1">
                <a:latin typeface="Arial"/>
              </a:rPr>
              <a:t>&lt;footer&gt;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00BED6-6180-4B86-AAF7-0EB815FF6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96BF9435-4C0D-4323-8CDB-FDCCB706CE3A}" type="slidenum">
              <a:rPr lang="en-US" sz="1400" b="0" strike="noStrike" spc="-1" smtClean="0">
                <a:latin typeface="Arial"/>
              </a:rPr>
              <a:t>‹#›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56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9D10B-6ED0-44C0-99DE-991529046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D37A-3C81-4F25-97EF-A17191CF4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5579" y="1088454"/>
            <a:ext cx="5103316" cy="5372269"/>
          </a:xfrm>
        </p:spPr>
        <p:txBody>
          <a:bodyPr/>
          <a:lstStyle>
            <a:lvl1pPr>
              <a:defRPr sz="2646"/>
            </a:lvl1pPr>
            <a:lvl2pPr>
              <a:defRPr sz="2315"/>
            </a:lvl2pPr>
            <a:lvl3pPr>
              <a:defRPr sz="1984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BFFCF2-D2B9-4D61-AC06-D4D923D17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356" y="2267902"/>
            <a:ext cx="3251264" cy="4201570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E620CB-DD59-4C4D-AF9A-649449E07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latin typeface="Arial"/>
              </a:rPr>
              <a:t>&lt;date/time&gt;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2F4BD-D5C3-41AC-AAC0-A76804E14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z="1400" b="0" strike="noStrike" spc="-1">
                <a:latin typeface="Arial"/>
              </a:rPr>
              <a:t>&lt;footer&gt;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92231B-5FD5-4C95-9425-038168EED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96BF9435-4C0D-4323-8CDB-FDCCB706CE3A}" type="slidenum">
              <a:rPr lang="en-US" sz="1400" b="0" strike="noStrike" spc="-1" smtClean="0">
                <a:latin typeface="Arial"/>
              </a:rPr>
              <a:t>‹#›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0216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6AF8C-E57C-4F42-B79B-A5AA5F51C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46993C-8FF9-4F94-BDC3-0F0126C7B3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5579" y="1088454"/>
            <a:ext cx="5103316" cy="5372269"/>
          </a:xfrm>
        </p:spPr>
        <p:txBody>
          <a:bodyPr/>
          <a:lstStyle>
            <a:lvl1pPr marL="0" indent="0">
              <a:buNone/>
              <a:defRPr sz="2646"/>
            </a:lvl1pPr>
            <a:lvl2pPr marL="378013" indent="0">
              <a:buNone/>
              <a:defRPr sz="2315"/>
            </a:lvl2pPr>
            <a:lvl3pPr marL="756026" indent="0">
              <a:buNone/>
              <a:defRPr sz="1984"/>
            </a:lvl3pPr>
            <a:lvl4pPr marL="1134039" indent="0">
              <a:buNone/>
              <a:defRPr sz="1654"/>
            </a:lvl4pPr>
            <a:lvl5pPr marL="1512052" indent="0">
              <a:buNone/>
              <a:defRPr sz="1654"/>
            </a:lvl5pPr>
            <a:lvl6pPr marL="1890065" indent="0">
              <a:buNone/>
              <a:defRPr sz="1654"/>
            </a:lvl6pPr>
            <a:lvl7pPr marL="2268078" indent="0">
              <a:buNone/>
              <a:defRPr sz="1654"/>
            </a:lvl7pPr>
            <a:lvl8pPr marL="2646091" indent="0">
              <a:buNone/>
              <a:defRPr sz="1654"/>
            </a:lvl8pPr>
            <a:lvl9pPr marL="3024104" indent="0">
              <a:buNone/>
              <a:defRPr sz="1654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BFD3E-9FFF-4AC8-BCE4-3D82F6F14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356" y="2267902"/>
            <a:ext cx="3251264" cy="4201570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488E49-ECE6-4C19-9663-045135E24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latin typeface="Arial"/>
              </a:rPr>
              <a:t>&lt;date/time&gt;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6E2D20-22D3-4003-9E5D-2F0C81FF5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z="1400" b="0" strike="noStrike" spc="-1">
                <a:latin typeface="Arial"/>
              </a:rPr>
              <a:t>&lt;footer&gt;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9A80C4-4364-4E1C-A7F6-CC4491058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96BF9435-4C0D-4323-8CDB-FDCCB706CE3A}" type="slidenum">
              <a:rPr lang="en-US" sz="1400" b="0" strike="noStrike" spc="-1" smtClean="0">
                <a:latin typeface="Arial"/>
              </a:rPr>
              <a:t>‹#›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4017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6D9B00-5729-471E-A37E-A4EB9D3C9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43" y="402483"/>
            <a:ext cx="869453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1384A-92DF-4F6B-A37B-3D3A05480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043" y="2012414"/>
            <a:ext cx="869453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AF65B-E85F-45E9-81E6-35617FEE4F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3043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1400" b="0" strike="noStrike" spc="-1">
                <a:latin typeface="Arial"/>
              </a:rPr>
              <a:t>&lt;date/time&gt;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44CCE-47EF-44DD-9CC8-52B57DD519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9207" y="7006699"/>
            <a:ext cx="340221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r>
              <a:rPr lang="en-US" sz="1400" b="0" strike="noStrike" spc="-1">
                <a:latin typeface="Arial"/>
              </a:rPr>
              <a:t>&lt;footer&gt;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FFD94-AE68-4237-B08C-40EFB0AB81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19441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96BF9435-4C0D-4323-8CDB-FDCCB706CE3A}" type="slidenum">
              <a:rPr lang="en-US" sz="1400" b="0" strike="noStrike" spc="-1" smtClean="0">
                <a:latin typeface="Arial"/>
              </a:rPr>
              <a:t>‹#›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316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  <p:sldLayoutId id="2147484104" r:id="rId12"/>
  </p:sldLayoutIdLst>
  <p:txStyles>
    <p:titleStyle>
      <a:lvl1pPr algn="l" defTabSz="756026" rtl="0" eaLnBrk="1" latinLnBrk="0" hangingPunct="1">
        <a:lnSpc>
          <a:spcPct val="90000"/>
        </a:lnSpc>
        <a:spcBef>
          <a:spcPct val="0"/>
        </a:spcBef>
        <a:buNone/>
        <a:defRPr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06" indent="-189006" algn="l" defTabSz="756026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19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5032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1058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9071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608EE-689A-4E4A-8A13-8C97F1143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51" y="107895"/>
            <a:ext cx="8100000" cy="1248120"/>
          </a:xfrm>
        </p:spPr>
        <p:txBody>
          <a:bodyPr/>
          <a:lstStyle/>
          <a:p>
            <a:r>
              <a:rPr lang="en-US" b="1" dirty="0"/>
              <a:t>ACTION PLAN: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94B25C-2DB5-4C2C-BAE2-AF50692077C4}"/>
              </a:ext>
            </a:extLst>
          </p:cNvPr>
          <p:cNvSpPr/>
          <p:nvPr/>
        </p:nvSpPr>
        <p:spPr>
          <a:xfrm>
            <a:off x="3200400" y="1485900"/>
            <a:ext cx="3584864" cy="727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SOLAR PANEL CLEANSING DRONE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022F443-AC7A-483D-A58A-A14310A29112}"/>
              </a:ext>
            </a:extLst>
          </p:cNvPr>
          <p:cNvSpPr/>
          <p:nvPr/>
        </p:nvSpPr>
        <p:spPr>
          <a:xfrm>
            <a:off x="311727" y="3304309"/>
            <a:ext cx="2493818" cy="951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DETECTION AND POSITION IDENTIFIER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2094581-E80B-4988-A7E7-FF09EC108D3A}"/>
              </a:ext>
            </a:extLst>
          </p:cNvPr>
          <p:cNvSpPr/>
          <p:nvPr/>
        </p:nvSpPr>
        <p:spPr>
          <a:xfrm>
            <a:off x="7124699" y="3304309"/>
            <a:ext cx="2493818" cy="951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ESCs, ORIENTATION,  CLEANSING PARTS AND 3D DESIGN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E6541AB-E763-4B73-BF84-799E19CA8830}"/>
              </a:ext>
            </a:extLst>
          </p:cNvPr>
          <p:cNvSpPr/>
          <p:nvPr/>
        </p:nvSpPr>
        <p:spPr>
          <a:xfrm>
            <a:off x="3718213" y="3304308"/>
            <a:ext cx="2493818" cy="951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FLIGHT CONTROLLER, SIMULATION AND AERODYANAMICS</a:t>
            </a: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175C4E8D-331E-4835-B500-5DB0BC8353E0}"/>
              </a:ext>
            </a:extLst>
          </p:cNvPr>
          <p:cNvSpPr/>
          <p:nvPr/>
        </p:nvSpPr>
        <p:spPr>
          <a:xfrm rot="16200000">
            <a:off x="1543628" y="1636568"/>
            <a:ext cx="1558638" cy="1776845"/>
          </a:xfrm>
          <a:prstGeom prst="bentArrow">
            <a:avLst>
              <a:gd name="adj1" fmla="val 26307"/>
              <a:gd name="adj2" fmla="val 25000"/>
              <a:gd name="adj3" fmla="val 25000"/>
              <a:gd name="adj4" fmla="val 44404"/>
            </a:avLst>
          </a:prstGeom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84C90D3C-610B-45E7-868B-A8FE69355D93}"/>
              </a:ext>
            </a:extLst>
          </p:cNvPr>
          <p:cNvSpPr/>
          <p:nvPr/>
        </p:nvSpPr>
        <p:spPr>
          <a:xfrm rot="5400000">
            <a:off x="6894367" y="1636568"/>
            <a:ext cx="1558638" cy="1776845"/>
          </a:xfrm>
          <a:prstGeom prst="bentArrow">
            <a:avLst>
              <a:gd name="adj1" fmla="val 26307"/>
              <a:gd name="adj2" fmla="val 25000"/>
              <a:gd name="adj3" fmla="val 25000"/>
              <a:gd name="adj4" fmla="val 444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8F7AE590-2C0E-414B-BF97-833D2D502516}"/>
              </a:ext>
            </a:extLst>
          </p:cNvPr>
          <p:cNvSpPr/>
          <p:nvPr/>
        </p:nvSpPr>
        <p:spPr>
          <a:xfrm>
            <a:off x="4623955" y="2213264"/>
            <a:ext cx="800100" cy="10910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0E74DF4-5B41-48DB-B278-7A394AEC394D}"/>
              </a:ext>
            </a:extLst>
          </p:cNvPr>
          <p:cNvSpPr/>
          <p:nvPr/>
        </p:nvSpPr>
        <p:spPr>
          <a:xfrm>
            <a:off x="311727" y="4255364"/>
            <a:ext cx="2493818" cy="3132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detection using raspberry pi zero and pi camera. The </a:t>
            </a:r>
            <a:r>
              <a:rPr lang="en-US" dirty="0" err="1"/>
              <a:t>postion</a:t>
            </a:r>
            <a:r>
              <a:rPr lang="en-US" dirty="0"/>
              <a:t> of the solar panel and the landing </a:t>
            </a:r>
            <a:r>
              <a:rPr lang="en-US" dirty="0" err="1"/>
              <a:t>postion</a:t>
            </a:r>
            <a:r>
              <a:rPr lang="en-US" dirty="0"/>
              <a:t> is </a:t>
            </a:r>
            <a:r>
              <a:rPr lang="en-US" dirty="0" err="1"/>
              <a:t>is</a:t>
            </a:r>
            <a:r>
              <a:rPr lang="en-US" dirty="0"/>
              <a:t> also calculated.</a:t>
            </a:r>
          </a:p>
          <a:p>
            <a:r>
              <a:rPr lang="en-US" dirty="0">
                <a:solidFill>
                  <a:srgbClr val="FFFF00"/>
                </a:solidFill>
              </a:rPr>
              <a:t>ANAND THAKUR</a:t>
            </a:r>
          </a:p>
          <a:p>
            <a:r>
              <a:rPr lang="en-US" dirty="0">
                <a:solidFill>
                  <a:srgbClr val="FFFF00"/>
                </a:solidFill>
              </a:rPr>
              <a:t>YACHU RAJA JOSHI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CB9846F-241A-4FC0-BF8F-212D8D9D2422}"/>
              </a:ext>
            </a:extLst>
          </p:cNvPr>
          <p:cNvSpPr/>
          <p:nvPr/>
        </p:nvSpPr>
        <p:spPr>
          <a:xfrm>
            <a:off x="3718213" y="4255364"/>
            <a:ext cx="2493818" cy="3132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Flight controller using </a:t>
            </a:r>
            <a:r>
              <a:rPr lang="en-US" dirty="0" err="1"/>
              <a:t>atmega</a:t>
            </a:r>
            <a:r>
              <a:rPr lang="en-US" dirty="0"/>
              <a:t> 32A microcontroller. Simulations for calculating speed of each motors for movement and rotation of the drone.</a:t>
            </a:r>
          </a:p>
          <a:p>
            <a:r>
              <a:rPr lang="en-US" sz="1400" dirty="0">
                <a:solidFill>
                  <a:srgbClr val="FFFF00"/>
                </a:solidFill>
              </a:rPr>
              <a:t>SHREEJAN SINGH  SILWAL</a:t>
            </a:r>
          </a:p>
          <a:p>
            <a:r>
              <a:rPr lang="en-US" dirty="0">
                <a:solidFill>
                  <a:srgbClr val="FFFF00"/>
                </a:solidFill>
              </a:rPr>
              <a:t>SKEIN NEUPANE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7F9C143-1653-41ED-AA07-EB48F6CD5767}"/>
              </a:ext>
            </a:extLst>
          </p:cNvPr>
          <p:cNvSpPr/>
          <p:nvPr/>
        </p:nvSpPr>
        <p:spPr>
          <a:xfrm>
            <a:off x="7124699" y="4247718"/>
            <a:ext cx="2493818" cy="3132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Esc from scratch, self balancing using gyroscopes and accelerometer and cleansing rotors along with 3d design of frames and other parts.</a:t>
            </a:r>
          </a:p>
          <a:p>
            <a:r>
              <a:rPr lang="en-US" dirty="0">
                <a:solidFill>
                  <a:srgbClr val="FFFF00"/>
                </a:solidFill>
              </a:rPr>
              <a:t>SUSHANT PANDAY</a:t>
            </a:r>
          </a:p>
          <a:p>
            <a:r>
              <a:rPr lang="en-US" dirty="0">
                <a:solidFill>
                  <a:srgbClr val="FFFF00"/>
                </a:solidFill>
              </a:rPr>
              <a:t>SAKAR PATHAK</a:t>
            </a:r>
          </a:p>
        </p:txBody>
      </p:sp>
    </p:spTree>
    <p:extLst>
      <p:ext uri="{BB962C8B-B14F-4D97-AF65-F5344CB8AC3E}">
        <p14:creationId xmlns:p14="http://schemas.microsoft.com/office/powerpoint/2010/main" val="18700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Picture 187"/>
          <p:cNvPicPr/>
          <p:nvPr/>
        </p:nvPicPr>
        <p:blipFill>
          <a:blip r:embed="rId2"/>
          <a:stretch/>
        </p:blipFill>
        <p:spPr>
          <a:xfrm>
            <a:off x="0" y="0"/>
            <a:ext cx="4846320" cy="3749040"/>
          </a:xfrm>
          <a:prstGeom prst="rect">
            <a:avLst/>
          </a:prstGeom>
          <a:ln>
            <a:noFill/>
          </a:ln>
        </p:spPr>
      </p:pic>
      <p:pic>
        <p:nvPicPr>
          <p:cNvPr id="189" name="Picture 188"/>
          <p:cNvPicPr/>
          <p:nvPr/>
        </p:nvPicPr>
        <p:blipFill>
          <a:blip r:embed="rId3"/>
          <a:stretch/>
        </p:blipFill>
        <p:spPr>
          <a:xfrm>
            <a:off x="0" y="3749040"/>
            <a:ext cx="4846320" cy="3810960"/>
          </a:xfrm>
          <a:prstGeom prst="rect">
            <a:avLst/>
          </a:prstGeom>
          <a:ln>
            <a:noFill/>
          </a:ln>
        </p:spPr>
      </p:pic>
      <p:pic>
        <p:nvPicPr>
          <p:cNvPr id="190" name="Picture 189"/>
          <p:cNvPicPr/>
          <p:nvPr/>
        </p:nvPicPr>
        <p:blipFill>
          <a:blip r:embed="rId4"/>
          <a:stretch/>
        </p:blipFill>
        <p:spPr>
          <a:xfrm>
            <a:off x="4846320" y="0"/>
            <a:ext cx="5233680" cy="3840480"/>
          </a:xfrm>
          <a:prstGeom prst="rect">
            <a:avLst/>
          </a:prstGeom>
          <a:ln>
            <a:noFill/>
          </a:ln>
        </p:spPr>
      </p:pic>
      <p:pic>
        <p:nvPicPr>
          <p:cNvPr id="191" name="Picture 190"/>
          <p:cNvPicPr/>
          <p:nvPr/>
        </p:nvPicPr>
        <p:blipFill>
          <a:blip r:embed="rId5"/>
          <a:stretch/>
        </p:blipFill>
        <p:spPr>
          <a:xfrm>
            <a:off x="4844520" y="3840480"/>
            <a:ext cx="5229720" cy="3719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Picture 191"/>
          <p:cNvPicPr/>
          <p:nvPr/>
        </p:nvPicPr>
        <p:blipFill>
          <a:blip r:embed="rId2"/>
          <a:stretch/>
        </p:blipFill>
        <p:spPr>
          <a:xfrm>
            <a:off x="0" y="16560"/>
            <a:ext cx="10054800" cy="7543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Picture 192"/>
          <p:cNvPicPr/>
          <p:nvPr/>
        </p:nvPicPr>
        <p:blipFill>
          <a:blip r:embed="rId2"/>
          <a:stretch/>
        </p:blipFill>
        <p:spPr>
          <a:xfrm>
            <a:off x="-5400" y="0"/>
            <a:ext cx="10079640" cy="7560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Picture 193"/>
          <p:cNvPicPr/>
          <p:nvPr/>
        </p:nvPicPr>
        <p:blipFill>
          <a:blip r:embed="rId2"/>
          <a:stretch/>
        </p:blipFill>
        <p:spPr>
          <a:xfrm>
            <a:off x="-5400" y="870480"/>
            <a:ext cx="10079640" cy="5666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1620000" y="287640"/>
            <a:ext cx="8100000" cy="1248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algn="ctr"/>
            <a:r>
              <a:rPr lang="en-US" sz="4400" b="0" strike="noStrike" spc="-1">
                <a:solidFill>
                  <a:srgbClr val="050505"/>
                </a:solidFill>
                <a:latin typeface="Times New Roman"/>
              </a:rPr>
              <a:t>Control system architecture</a:t>
            </a:r>
          </a:p>
        </p:txBody>
      </p:sp>
      <p:sp>
        <p:nvSpPr>
          <p:cNvPr id="196" name="TextShape 2"/>
          <p:cNvSpPr txBox="1"/>
          <p:nvPr/>
        </p:nvSpPr>
        <p:spPr>
          <a:xfrm>
            <a:off x="1620000" y="1823760"/>
            <a:ext cx="810000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12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50505"/>
                </a:solidFill>
                <a:latin typeface="Arial"/>
              </a:rPr>
              <a:t>To figure out which states we need to feedback, how many controllers we need to build and how those controllers interact with each other.</a:t>
            </a:r>
          </a:p>
          <a:p>
            <a:pPr marL="432000" indent="-324000">
              <a:spcAft>
                <a:spcPts val="1412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endParaRPr lang="en-US" sz="3200" b="0" strike="noStrike" spc="-1">
              <a:solidFill>
                <a:srgbClr val="050505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1620000" y="287640"/>
            <a:ext cx="8100000" cy="1248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algn="ctr"/>
            <a:r>
              <a:rPr lang="en-US" sz="4400" b="0" strike="noStrike" spc="-1">
                <a:solidFill>
                  <a:srgbClr val="050505"/>
                </a:solidFill>
                <a:latin typeface="Times New Roman"/>
              </a:rPr>
              <a:t>Feedback Controller</a:t>
            </a:r>
          </a:p>
        </p:txBody>
      </p:sp>
      <p:sp>
        <p:nvSpPr>
          <p:cNvPr id="198" name="TextShape 2"/>
          <p:cNvSpPr txBox="1"/>
          <p:nvPr/>
        </p:nvSpPr>
        <p:spPr>
          <a:xfrm>
            <a:off x="1620000" y="1823760"/>
            <a:ext cx="810000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Aft>
                <a:spcPts val="1412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50505"/>
                </a:solidFill>
                <a:latin typeface="Arial"/>
              </a:rPr>
              <a:t>If we want to increase thrust, you’d speed up all four motors by moving the two toggles in this direction. </a:t>
            </a:r>
          </a:p>
          <a:p>
            <a:pPr marL="432000" indent="-324000">
              <a:spcAft>
                <a:spcPts val="1412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50505"/>
                </a:solidFill>
                <a:latin typeface="Arial"/>
              </a:rPr>
              <a:t>Yaw requires that two opposing motors increase speed and the other two decrease speed so that yawing left, for example, would require this kind of toggle motion.  </a:t>
            </a:r>
          </a:p>
          <a:p>
            <a:pPr marL="432000" indent="-324000">
              <a:spcAft>
                <a:spcPts val="1412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50505"/>
                </a:solidFill>
                <a:latin typeface="Arial"/>
              </a:rPr>
              <a:t>Then to roll the vehicle,  increase one of the left/right pairs, and decrease the other. </a:t>
            </a:r>
          </a:p>
          <a:p>
            <a:pPr marL="432000" indent="-324000">
              <a:spcAft>
                <a:spcPts val="1412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50505"/>
                </a:solidFill>
                <a:latin typeface="Arial"/>
              </a:rPr>
              <a:t> And to pitch the vehicle,  increase one of the front/back pairs and decrease the other.  </a:t>
            </a:r>
          </a:p>
          <a:p>
            <a:pPr marL="432000" indent="-324000">
              <a:spcAft>
                <a:spcPts val="1412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50505"/>
                </a:solidFill>
                <a:latin typeface="Arial"/>
              </a:rPr>
              <a:t>In this way, we, as the feedback controller, could get the drone to hover by expertly changing the commands to these four motors.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Picture 198"/>
          <p:cNvPicPr/>
          <p:nvPr/>
        </p:nvPicPr>
        <p:blipFill>
          <a:blip r:embed="rId2"/>
          <a:srcRect b="6348"/>
          <a:stretch/>
        </p:blipFill>
        <p:spPr>
          <a:xfrm>
            <a:off x="-5400" y="0"/>
            <a:ext cx="10079640" cy="7560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95FE014-F974-4E5C-87B2-DD2F6399CB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64972"/>
              </p:ext>
            </p:extLst>
          </p:nvPr>
        </p:nvGraphicFramePr>
        <p:xfrm>
          <a:off x="2584671" y="821944"/>
          <a:ext cx="5268259" cy="5599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68">
                  <a:extLst>
                    <a:ext uri="{9D8B030D-6E8A-4147-A177-3AD203B41FA5}">
                      <a16:colId xmlns:a16="http://schemas.microsoft.com/office/drawing/2014/main" val="575916951"/>
                    </a:ext>
                  </a:extLst>
                </a:gridCol>
                <a:gridCol w="1367981">
                  <a:extLst>
                    <a:ext uri="{9D8B030D-6E8A-4147-A177-3AD203B41FA5}">
                      <a16:colId xmlns:a16="http://schemas.microsoft.com/office/drawing/2014/main" val="3699931384"/>
                    </a:ext>
                  </a:extLst>
                </a:gridCol>
                <a:gridCol w="1120070">
                  <a:extLst>
                    <a:ext uri="{9D8B030D-6E8A-4147-A177-3AD203B41FA5}">
                      <a16:colId xmlns:a16="http://schemas.microsoft.com/office/drawing/2014/main" val="2119857303"/>
                    </a:ext>
                  </a:extLst>
                </a:gridCol>
                <a:gridCol w="1120070">
                  <a:extLst>
                    <a:ext uri="{9D8B030D-6E8A-4147-A177-3AD203B41FA5}">
                      <a16:colId xmlns:a16="http://schemas.microsoft.com/office/drawing/2014/main" val="3764083444"/>
                    </a:ext>
                  </a:extLst>
                </a:gridCol>
                <a:gridCol w="1120070">
                  <a:extLst>
                    <a:ext uri="{9D8B030D-6E8A-4147-A177-3AD203B41FA5}">
                      <a16:colId xmlns:a16="http://schemas.microsoft.com/office/drawing/2014/main" val="2901852494"/>
                    </a:ext>
                  </a:extLst>
                </a:gridCol>
              </a:tblGrid>
              <a:tr h="374467">
                <a:tc>
                  <a:txBody>
                    <a:bodyPr/>
                    <a:lstStyle/>
                    <a:p>
                      <a:r>
                        <a:rPr lang="en-US" dirty="0"/>
                        <a:t>S.N.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30704"/>
                  </a:ext>
                </a:extLst>
              </a:tr>
              <a:tr h="621541">
                <a:tc>
                  <a:txBody>
                    <a:bodyPr/>
                    <a:lstStyle/>
                    <a:p>
                      <a:r>
                        <a:rPr lang="en-US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Brushless motor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$20-$40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$80-$160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208540"/>
                  </a:ext>
                </a:extLst>
              </a:tr>
              <a:tr h="374467">
                <a:tc>
                  <a:txBody>
                    <a:bodyPr/>
                    <a:lstStyle/>
                    <a:p>
                      <a:r>
                        <a:rPr lang="en-US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Propeller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$0.5-$2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$2-$8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623895"/>
                  </a:ext>
                </a:extLst>
              </a:tr>
              <a:tr h="621541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Components for ESCs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$2-$5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$8-$20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789236"/>
                  </a:ext>
                </a:extLst>
              </a:tr>
              <a:tr h="374467">
                <a:tc>
                  <a:txBody>
                    <a:bodyPr/>
                    <a:lstStyle/>
                    <a:p>
                      <a:r>
                        <a:rPr lang="en-US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MPU6050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456216"/>
                  </a:ext>
                </a:extLst>
              </a:tr>
              <a:tr h="374467">
                <a:tc>
                  <a:txBody>
                    <a:bodyPr/>
                    <a:lstStyle/>
                    <a:p>
                      <a:r>
                        <a:rPr lang="en-US" dirty="0"/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Atmega</a:t>
                      </a:r>
                      <a:r>
                        <a:rPr lang="en-US" dirty="0"/>
                        <a:t> 32A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934523"/>
                  </a:ext>
                </a:extLst>
              </a:tr>
              <a:tr h="621541">
                <a:tc>
                  <a:txBody>
                    <a:bodyPr/>
                    <a:lstStyle/>
                    <a:p>
                      <a:r>
                        <a:rPr lang="en-US" dirty="0"/>
                        <a:t>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Raspberry pi zero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376956"/>
                  </a:ext>
                </a:extLst>
              </a:tr>
              <a:tr h="621541">
                <a:tc>
                  <a:txBody>
                    <a:bodyPr/>
                    <a:lstStyle/>
                    <a:p>
                      <a:r>
                        <a:rPr lang="en-US" dirty="0"/>
                        <a:t>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 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$30-$50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560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$30-$50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201880"/>
                  </a:ext>
                </a:extLst>
              </a:tr>
              <a:tr h="372453">
                <a:tc>
                  <a:txBody>
                    <a:bodyPr/>
                    <a:lstStyle/>
                    <a:p>
                      <a:r>
                        <a:rPr lang="en-US" dirty="0"/>
                        <a:t>8.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Dc motor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$3-$5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$6-$10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093301"/>
                  </a:ext>
                </a:extLst>
              </a:tr>
              <a:tr h="621541">
                <a:tc>
                  <a:txBody>
                    <a:bodyPr/>
                    <a:lstStyle/>
                    <a:p>
                      <a:r>
                        <a:rPr lang="en-US" dirty="0"/>
                        <a:t>9.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Miscellaneous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$40-$60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560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560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$40-$60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397308"/>
                  </a:ext>
                </a:extLst>
              </a:tr>
              <a:tr h="621541">
                <a:tc gridSpan="4">
                  <a:txBody>
                    <a:bodyPr/>
                    <a:lstStyle/>
                    <a:p>
                      <a:pPr algn="r"/>
                      <a:r>
                        <a:rPr lang="en-US" dirty="0"/>
                        <a:t>Total cost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$177-$319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574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2824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1620000" y="287640"/>
            <a:ext cx="8100000" cy="1248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algn="ctr"/>
            <a:r>
              <a:rPr lang="en-US" sz="4400" b="0" strike="noStrike" spc="-1">
                <a:solidFill>
                  <a:srgbClr val="050505"/>
                </a:solidFill>
                <a:latin typeface="Times New Roman"/>
              </a:rPr>
              <a:t>Setting up the quadcopter</a:t>
            </a:r>
          </a:p>
        </p:txBody>
      </p:sp>
      <p:sp>
        <p:nvSpPr>
          <p:cNvPr id="171" name="TextShape 2"/>
          <p:cNvSpPr txBox="1"/>
          <p:nvPr/>
        </p:nvSpPr>
        <p:spPr>
          <a:xfrm>
            <a:off x="1620000" y="1823760"/>
            <a:ext cx="810000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>
              <a:spcAft>
                <a:spcPts val="1142"/>
              </a:spcAft>
            </a:pPr>
            <a:r>
              <a:rPr lang="en-US" sz="2200" b="0" strike="noStrike" spc="-1" dirty="0">
                <a:solidFill>
                  <a:srgbClr val="1C1C1C"/>
                </a:solidFill>
                <a:latin typeface="Source Sans Pro Light"/>
              </a:rPr>
              <a:t>1-The quadcopter has inbuilt sensors to calculate </a:t>
            </a:r>
            <a:r>
              <a:rPr lang="en-US" sz="2200" b="1" strike="noStrike" spc="-1" dirty="0">
                <a:solidFill>
                  <a:srgbClr val="1C1C1C"/>
                </a:solidFill>
                <a:latin typeface="Source Sans Pro Light"/>
              </a:rPr>
              <a:t>Altitude.</a:t>
            </a:r>
            <a:endParaRPr lang="en-US" sz="2200" b="0" strike="noStrike" spc="-1" dirty="0">
              <a:solidFill>
                <a:srgbClr val="050505"/>
              </a:solidFill>
              <a:latin typeface="Arial"/>
            </a:endParaRPr>
          </a:p>
          <a:p>
            <a:pPr>
              <a:spcAft>
                <a:spcPts val="1142"/>
              </a:spcAft>
            </a:pPr>
            <a:r>
              <a:rPr lang="en-US" sz="2200" b="1" strike="noStrike" spc="-1" dirty="0">
                <a:solidFill>
                  <a:srgbClr val="1C1C1C"/>
                </a:solidFill>
                <a:latin typeface="Source Sans Pro Light"/>
              </a:rPr>
              <a:t> </a:t>
            </a:r>
            <a:endParaRPr lang="en-US" sz="2200" b="0" strike="noStrike" spc="-1" dirty="0">
              <a:solidFill>
                <a:srgbClr val="050505"/>
              </a:solidFill>
              <a:latin typeface="Arial"/>
            </a:endParaRPr>
          </a:p>
          <a:p>
            <a:pPr>
              <a:spcAft>
                <a:spcPts val="1142"/>
              </a:spcAft>
            </a:pPr>
            <a:r>
              <a:rPr lang="en-US" sz="2200" b="0" strike="noStrike" spc="-1" dirty="0">
                <a:solidFill>
                  <a:srgbClr val="1C1C1C"/>
                </a:solidFill>
                <a:latin typeface="Source Sans Pro Light"/>
              </a:rPr>
              <a:t>2-Inertial Measurement </a:t>
            </a:r>
            <a:r>
              <a:rPr lang="en-US" sz="2200" b="0" strike="noStrike" spc="-1" dirty="0" err="1">
                <a:solidFill>
                  <a:srgbClr val="1C1C1C"/>
                </a:solidFill>
                <a:latin typeface="Source Sans Pro Light"/>
              </a:rPr>
              <a:t>Unit,made</a:t>
            </a:r>
            <a:r>
              <a:rPr lang="en-US" sz="2200" b="0" strike="noStrike" spc="-1" dirty="0">
                <a:solidFill>
                  <a:srgbClr val="1C1C1C"/>
                </a:solidFill>
                <a:latin typeface="Source Sans Pro Light"/>
              </a:rPr>
              <a:t> up of a </a:t>
            </a:r>
            <a:r>
              <a:rPr lang="en-US" sz="2200" b="1" strike="noStrike" spc="-1" dirty="0">
                <a:solidFill>
                  <a:srgbClr val="1C1C1C"/>
                </a:solidFill>
                <a:latin typeface="Source Sans Pro Light"/>
              </a:rPr>
              <a:t>accelerometer </a:t>
            </a:r>
            <a:r>
              <a:rPr lang="en-US" sz="2200" b="0" strike="noStrike" spc="-1" dirty="0">
                <a:solidFill>
                  <a:srgbClr val="1C1C1C"/>
                </a:solidFill>
                <a:latin typeface="Source Sans Pro Light"/>
              </a:rPr>
              <a:t>which measures </a:t>
            </a:r>
            <a:r>
              <a:rPr lang="en-US" sz="2200" b="1" strike="noStrike" spc="-1" dirty="0">
                <a:solidFill>
                  <a:srgbClr val="1C1C1C"/>
                </a:solidFill>
                <a:latin typeface="Source Sans Pro Light"/>
              </a:rPr>
              <a:t>linear acceleration </a:t>
            </a:r>
            <a:r>
              <a:rPr lang="en-US" sz="2200" b="0" strike="noStrike" spc="-1" dirty="0">
                <a:solidFill>
                  <a:srgbClr val="1C1C1C"/>
                </a:solidFill>
                <a:latin typeface="Source Sans Pro Light"/>
              </a:rPr>
              <a:t>and a </a:t>
            </a:r>
            <a:r>
              <a:rPr lang="en-US" sz="2200" b="1" strike="noStrike" spc="-1" dirty="0">
                <a:solidFill>
                  <a:srgbClr val="1C1C1C"/>
                </a:solidFill>
                <a:latin typeface="Source Sans Pro Light"/>
              </a:rPr>
              <a:t>gyroscope </a:t>
            </a:r>
            <a:r>
              <a:rPr lang="en-US" sz="2200" b="0" strike="noStrike" spc="-1" dirty="0">
                <a:solidFill>
                  <a:srgbClr val="1C1C1C"/>
                </a:solidFill>
                <a:latin typeface="Source Sans Pro Light"/>
              </a:rPr>
              <a:t>that measures </a:t>
            </a:r>
            <a:r>
              <a:rPr lang="en-US" sz="2200" b="1" strike="noStrike" spc="-1" dirty="0">
                <a:solidFill>
                  <a:srgbClr val="1C1C1C"/>
                </a:solidFill>
                <a:latin typeface="Source Sans Pro Light"/>
              </a:rPr>
              <a:t>angular rate</a:t>
            </a:r>
            <a:r>
              <a:rPr lang="en-US" sz="2200" b="0" strike="noStrike" spc="-1" dirty="0">
                <a:solidFill>
                  <a:srgbClr val="1C1C1C"/>
                </a:solidFill>
                <a:latin typeface="Source Sans Pro Light"/>
              </a:rPr>
              <a:t>.</a:t>
            </a:r>
            <a:endParaRPr lang="en-US" sz="2200" b="0" strike="noStrike" spc="-1" dirty="0">
              <a:solidFill>
                <a:srgbClr val="050505"/>
              </a:solidFill>
              <a:latin typeface="Arial"/>
            </a:endParaRPr>
          </a:p>
          <a:p>
            <a:pPr>
              <a:spcAft>
                <a:spcPts val="1142"/>
              </a:spcAft>
            </a:pPr>
            <a:r>
              <a:rPr lang="en-US" sz="2200" b="0" strike="noStrike" spc="-1" dirty="0">
                <a:solidFill>
                  <a:srgbClr val="1C1C1C"/>
                </a:solidFill>
                <a:latin typeface="Source Sans Pro Light"/>
              </a:rPr>
              <a:t> </a:t>
            </a:r>
            <a:endParaRPr lang="en-US" sz="2200" b="0" strike="noStrike" spc="-1" dirty="0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412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lang="en-US" sz="2200" b="0" strike="noStrike" spc="-1" dirty="0">
                <a:solidFill>
                  <a:srgbClr val="1C1C1C"/>
                </a:solidFill>
                <a:latin typeface="Source Sans Pro Light"/>
              </a:rPr>
              <a:t>3-From the IMU, and our knowledge of acceleration due to gravity, we can estimate the </a:t>
            </a:r>
            <a:r>
              <a:rPr lang="en-US" sz="2200" b="1" strike="noStrike" spc="-1" dirty="0" err="1">
                <a:solidFill>
                  <a:srgbClr val="1C1C1C"/>
                </a:solidFill>
                <a:latin typeface="Source Sans Pro Light"/>
              </a:rPr>
              <a:t>Minidrone’s</a:t>
            </a:r>
            <a:r>
              <a:rPr lang="en-US" sz="2200" b="1" strike="noStrike" spc="-1" dirty="0">
                <a:solidFill>
                  <a:srgbClr val="1C1C1C"/>
                </a:solidFill>
                <a:latin typeface="Source Sans Pro Light"/>
              </a:rPr>
              <a:t> altitude relative to gravity and how fast it’s rotating.</a:t>
            </a:r>
            <a:endParaRPr lang="en-US" sz="2200" b="0" strike="noStrike" spc="-1" dirty="0">
              <a:solidFill>
                <a:srgbClr val="050505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1620000" y="287640"/>
            <a:ext cx="8100000" cy="1248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algn="ctr"/>
            <a:r>
              <a:rPr lang="en-US" sz="4400" b="0" strike="noStrike" spc="-1">
                <a:solidFill>
                  <a:srgbClr val="050505"/>
                </a:solidFill>
                <a:latin typeface="Times New Roman"/>
              </a:rPr>
              <a:t>Actuators </a:t>
            </a:r>
          </a:p>
        </p:txBody>
      </p:sp>
      <p:sp>
        <p:nvSpPr>
          <p:cNvPr id="173" name="TextShape 2"/>
          <p:cNvSpPr txBox="1"/>
          <p:nvPr/>
        </p:nvSpPr>
        <p:spPr>
          <a:xfrm>
            <a:off x="1620000" y="1823760"/>
            <a:ext cx="810000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3000"/>
          </a:bodyPr>
          <a:lstStyle/>
          <a:p>
            <a:r>
              <a:rPr lang="en-US" sz="3200" b="1" strike="noStrike" spc="-1">
                <a:solidFill>
                  <a:srgbClr val="050505"/>
                </a:solidFill>
                <a:latin typeface="Arial"/>
              </a:rPr>
              <a:t>-Actuators </a:t>
            </a:r>
            <a:r>
              <a:rPr lang="en-US" sz="3200" b="0" strike="noStrike" spc="-1">
                <a:solidFill>
                  <a:srgbClr val="050505"/>
                </a:solidFill>
                <a:latin typeface="Arial"/>
              </a:rPr>
              <a:t>are components that convert energy into mechanical motion in order to move or control a mechanism or system.</a:t>
            </a:r>
          </a:p>
          <a:p>
            <a:endParaRPr lang="en-US" sz="3200" b="0" strike="noStrike" spc="-1">
              <a:solidFill>
                <a:srgbClr val="050505"/>
              </a:solidFill>
              <a:latin typeface="Arial"/>
            </a:endParaRPr>
          </a:p>
          <a:p>
            <a:r>
              <a:rPr lang="en-US" sz="3200" b="0" strike="noStrike" spc="-1">
                <a:solidFill>
                  <a:srgbClr val="050505"/>
                </a:solidFill>
                <a:latin typeface="Arial"/>
              </a:rPr>
              <a:t>-We have </a:t>
            </a:r>
            <a:r>
              <a:rPr lang="en-US" sz="3200" b="1" strike="noStrike" spc="-1">
                <a:solidFill>
                  <a:srgbClr val="050505"/>
                </a:solidFill>
                <a:latin typeface="Arial"/>
              </a:rPr>
              <a:t>4 actuators</a:t>
            </a:r>
            <a:r>
              <a:rPr lang="en-US" sz="3200" b="0" strike="noStrike" spc="-1">
                <a:solidFill>
                  <a:srgbClr val="050505"/>
                </a:solidFill>
                <a:latin typeface="Arial"/>
              </a:rPr>
              <a:t> in the quadcoptor system i.e. the </a:t>
            </a:r>
            <a:r>
              <a:rPr lang="en-US" sz="3200" b="1" strike="noStrike" spc="-1">
                <a:solidFill>
                  <a:srgbClr val="050505"/>
                </a:solidFill>
                <a:latin typeface="Arial"/>
              </a:rPr>
              <a:t>4 motors and their propellers</a:t>
            </a:r>
            <a:r>
              <a:rPr lang="en-US" sz="3200" b="0" strike="noStrike" spc="-1">
                <a:solidFill>
                  <a:srgbClr val="050505"/>
                </a:solidFill>
                <a:latin typeface="Arial"/>
              </a:rPr>
              <a:t>  </a:t>
            </a:r>
          </a:p>
          <a:p>
            <a:r>
              <a:rPr lang="en-US" sz="3200" b="0" strike="noStrike" spc="-1">
                <a:solidFill>
                  <a:srgbClr val="050505"/>
                </a:solidFill>
                <a:latin typeface="Arial"/>
              </a:rPr>
              <a:t>The most important thing to recognize with these motors is </a:t>
            </a:r>
            <a:r>
              <a:rPr lang="en-US" sz="3200" b="1" strike="noStrike" spc="-1">
                <a:solidFill>
                  <a:srgbClr val="050505"/>
                </a:solidFill>
                <a:latin typeface="Arial"/>
              </a:rPr>
              <a:t>their configuration and spin direction.</a:t>
            </a:r>
            <a:endParaRPr lang="en-US" sz="3200" b="0" strike="noStrike" spc="-1">
              <a:solidFill>
                <a:srgbClr val="050505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1620000" y="287640"/>
            <a:ext cx="8100000" cy="1248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algn="ctr"/>
            <a:r>
              <a:rPr lang="en-US" sz="4400" b="0" strike="noStrike" spc="-1">
                <a:solidFill>
                  <a:srgbClr val="050505"/>
                </a:solidFill>
                <a:latin typeface="Times New Roman"/>
              </a:rPr>
              <a:t>Spin direction</a:t>
            </a:r>
          </a:p>
        </p:txBody>
      </p:sp>
      <p:sp>
        <p:nvSpPr>
          <p:cNvPr id="175" name="TextShape 2"/>
          <p:cNvSpPr txBox="1"/>
          <p:nvPr/>
        </p:nvSpPr>
        <p:spPr>
          <a:xfrm>
            <a:off x="1620000" y="1823760"/>
            <a:ext cx="810000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7000"/>
          </a:bodyPr>
          <a:lstStyle/>
          <a:p>
            <a:r>
              <a:rPr lang="en-US" sz="3200" b="1" strike="noStrike" spc="-1" dirty="0">
                <a:solidFill>
                  <a:srgbClr val="050505"/>
                </a:solidFill>
                <a:latin typeface="Arial"/>
              </a:rPr>
              <a:t>-Opposing motors </a:t>
            </a:r>
            <a:r>
              <a:rPr lang="en-US" sz="3200" b="0" strike="noStrike" spc="-1" dirty="0">
                <a:solidFill>
                  <a:srgbClr val="050505"/>
                </a:solidFill>
                <a:latin typeface="Arial"/>
              </a:rPr>
              <a:t>spin in the</a:t>
            </a:r>
            <a:r>
              <a:rPr lang="en-US" sz="3200" b="1" strike="noStrike" spc="-1" dirty="0">
                <a:solidFill>
                  <a:srgbClr val="050505"/>
                </a:solidFill>
                <a:latin typeface="Arial"/>
              </a:rPr>
              <a:t> same direction </a:t>
            </a:r>
            <a:r>
              <a:rPr lang="en-US" sz="3200" b="0" strike="noStrike" spc="-1" dirty="0">
                <a:solidFill>
                  <a:srgbClr val="050505"/>
                </a:solidFill>
                <a:latin typeface="Arial"/>
              </a:rPr>
              <a:t>as each other,</a:t>
            </a:r>
            <a:r>
              <a:rPr lang="en-US" sz="3200" b="1" strike="noStrike" spc="-1" dirty="0">
                <a:solidFill>
                  <a:srgbClr val="050505"/>
                </a:solidFill>
                <a:latin typeface="Arial"/>
              </a:rPr>
              <a:t> </a:t>
            </a:r>
            <a:r>
              <a:rPr lang="en-US" sz="3200" b="0" strike="noStrike" spc="-1" dirty="0">
                <a:solidFill>
                  <a:srgbClr val="050505"/>
                </a:solidFill>
                <a:latin typeface="Arial"/>
              </a:rPr>
              <a:t>but the </a:t>
            </a:r>
            <a:r>
              <a:rPr lang="en-US" sz="3200" b="1" strike="noStrike" spc="-1" dirty="0">
                <a:solidFill>
                  <a:srgbClr val="050505"/>
                </a:solidFill>
                <a:latin typeface="Arial"/>
              </a:rPr>
              <a:t>opposite direction as the other pair. </a:t>
            </a:r>
          </a:p>
          <a:p>
            <a:endParaRPr lang="en-US" sz="3200" b="1" strike="noStrike" spc="-1" dirty="0">
              <a:solidFill>
                <a:srgbClr val="050505"/>
              </a:solidFill>
              <a:latin typeface="Arial"/>
            </a:endParaRPr>
          </a:p>
          <a:p>
            <a:r>
              <a:rPr lang="en-US" sz="3200" b="1" strike="noStrike" spc="-1" dirty="0">
                <a:solidFill>
                  <a:srgbClr val="050505"/>
                </a:solidFill>
                <a:latin typeface="Arial"/>
              </a:rPr>
              <a:t>-</a:t>
            </a:r>
            <a:r>
              <a:rPr lang="en-US" sz="3200" b="0" strike="noStrike" spc="-1" dirty="0">
                <a:solidFill>
                  <a:srgbClr val="050505"/>
                </a:solidFill>
                <a:latin typeface="Arial"/>
              </a:rPr>
              <a:t>This is necessary to make sure that </a:t>
            </a:r>
            <a:r>
              <a:rPr lang="en-US" sz="3200" b="1" strike="noStrike" spc="-1" dirty="0">
                <a:solidFill>
                  <a:srgbClr val="050505"/>
                </a:solidFill>
                <a:latin typeface="Arial"/>
              </a:rPr>
              <a:t>thrust, roll, pitch, and yaw</a:t>
            </a:r>
            <a:r>
              <a:rPr lang="en-US" sz="3200" b="0" strike="noStrike" spc="-1" dirty="0">
                <a:solidFill>
                  <a:srgbClr val="050505"/>
                </a:solidFill>
                <a:latin typeface="Arial"/>
              </a:rPr>
              <a:t> can be </a:t>
            </a:r>
            <a:r>
              <a:rPr lang="en-US" sz="3200" b="1" strike="noStrike" spc="-1" dirty="0">
                <a:solidFill>
                  <a:srgbClr val="050505"/>
                </a:solidFill>
                <a:latin typeface="Arial"/>
              </a:rPr>
              <a:t>commanded independently</a:t>
            </a:r>
            <a:r>
              <a:rPr lang="en-US" sz="3200" b="0" strike="noStrike" spc="-1" dirty="0">
                <a:solidFill>
                  <a:srgbClr val="050505"/>
                </a:solidFill>
                <a:latin typeface="Arial"/>
              </a:rPr>
              <a:t> of each other. That means we can </a:t>
            </a:r>
            <a:r>
              <a:rPr lang="en-US" sz="3200" b="1" strike="noStrike" spc="-1" dirty="0">
                <a:solidFill>
                  <a:srgbClr val="050505"/>
                </a:solidFill>
                <a:latin typeface="Arial"/>
              </a:rPr>
              <a:t>command one motion without affecting the others. </a:t>
            </a:r>
            <a:endParaRPr lang="en-US" sz="3200" b="0" strike="noStrike" spc="-1" dirty="0">
              <a:solidFill>
                <a:srgbClr val="050505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1620000" y="287640"/>
            <a:ext cx="8100000" cy="1248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algn="ctr"/>
            <a:r>
              <a:rPr lang="en-US" sz="4400" b="0" strike="noStrike" spc="-1">
                <a:solidFill>
                  <a:srgbClr val="050505"/>
                </a:solidFill>
                <a:latin typeface="Times New Roman"/>
              </a:rPr>
              <a:t>System States</a:t>
            </a:r>
          </a:p>
        </p:txBody>
      </p:sp>
      <p:sp>
        <p:nvSpPr>
          <p:cNvPr id="177" name="TextShape 2"/>
          <p:cNvSpPr txBox="1"/>
          <p:nvPr/>
        </p:nvSpPr>
        <p:spPr>
          <a:xfrm>
            <a:off x="1620000" y="1823760"/>
            <a:ext cx="810000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r>
              <a:rPr lang="en-US" sz="3200" b="1" strike="noStrike" spc="-1">
                <a:solidFill>
                  <a:srgbClr val="050505"/>
                </a:solidFill>
                <a:latin typeface="Arial"/>
              </a:rPr>
              <a:t>System states</a:t>
            </a:r>
            <a:r>
              <a:rPr lang="en-US" sz="3200" b="0" strike="noStrike" spc="-1">
                <a:solidFill>
                  <a:srgbClr val="050505"/>
                </a:solidFill>
                <a:latin typeface="Arial"/>
              </a:rPr>
              <a:t> are things like </a:t>
            </a:r>
            <a:r>
              <a:rPr lang="en-US" sz="3200" b="1" strike="noStrike" spc="-1">
                <a:solidFill>
                  <a:srgbClr val="050505"/>
                </a:solidFill>
                <a:latin typeface="Arial"/>
              </a:rPr>
              <a:t>angular position</a:t>
            </a:r>
            <a:r>
              <a:rPr lang="en-US" sz="3200" b="0" strike="noStrike" spc="-1">
                <a:solidFill>
                  <a:srgbClr val="050505"/>
                </a:solidFill>
                <a:latin typeface="Arial"/>
              </a:rPr>
              <a:t> and </a:t>
            </a:r>
            <a:r>
              <a:rPr lang="en-US" sz="3200" b="1" strike="noStrike" spc="-1">
                <a:solidFill>
                  <a:srgbClr val="050505"/>
                </a:solidFill>
                <a:latin typeface="Arial"/>
              </a:rPr>
              <a:t>rates, altitude,</a:t>
            </a:r>
            <a:r>
              <a:rPr lang="en-US" sz="3200" b="0" strike="noStrike" spc="-1">
                <a:solidFill>
                  <a:srgbClr val="050505"/>
                </a:solidFill>
                <a:latin typeface="Arial"/>
              </a:rPr>
              <a:t> and </a:t>
            </a:r>
            <a:r>
              <a:rPr lang="en-US" sz="3200" b="1" strike="noStrike" spc="-1">
                <a:solidFill>
                  <a:srgbClr val="050505"/>
                </a:solidFill>
                <a:latin typeface="Arial"/>
              </a:rPr>
              <a:t>horizontal velocity.</a:t>
            </a:r>
            <a:endParaRPr lang="en-US" sz="3200" b="0" strike="noStrike" spc="-1">
              <a:solidFill>
                <a:srgbClr val="050505"/>
              </a:solidFill>
              <a:latin typeface="Arial"/>
            </a:endParaRPr>
          </a:p>
          <a:p>
            <a:r>
              <a:rPr lang="en-US" sz="3200" b="0" strike="noStrike" spc="-1">
                <a:solidFill>
                  <a:srgbClr val="050505"/>
                </a:solidFill>
                <a:latin typeface="Arial"/>
              </a:rPr>
              <a:t>The states that we are estimating depend on the </a:t>
            </a:r>
            <a:r>
              <a:rPr lang="en-US" sz="3200" b="1" strike="noStrike" spc="-1">
                <a:solidFill>
                  <a:srgbClr val="050505"/>
                </a:solidFill>
                <a:latin typeface="Arial"/>
              </a:rPr>
              <a:t>control architecture</a:t>
            </a:r>
            <a:r>
              <a:rPr lang="en-US" sz="3200" b="0" strike="noStrike" spc="-1">
                <a:solidFill>
                  <a:srgbClr val="050505"/>
                </a:solidFill>
                <a:latin typeface="Arial"/>
              </a:rPr>
              <a:t> and </a:t>
            </a:r>
            <a:r>
              <a:rPr lang="en-US" sz="3200" b="1" strike="noStrike" spc="-1">
                <a:solidFill>
                  <a:srgbClr val="050505"/>
                </a:solidFill>
                <a:latin typeface="Arial"/>
              </a:rPr>
              <a:t>what we are trying to accomplish.</a:t>
            </a:r>
            <a:endParaRPr lang="en-US" sz="3200" b="0" strike="noStrike" spc="-1">
              <a:solidFill>
                <a:srgbClr val="050505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1620000" y="287640"/>
            <a:ext cx="8100000" cy="1248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algn="ctr"/>
            <a:r>
              <a:rPr lang="en-US" sz="4400" b="0" strike="noStrike" spc="-1" dirty="0">
                <a:solidFill>
                  <a:srgbClr val="050505"/>
                </a:solidFill>
                <a:latin typeface="Times New Roman"/>
              </a:rPr>
              <a:t>Degree of freedom</a:t>
            </a:r>
          </a:p>
        </p:txBody>
      </p:sp>
      <p:sp>
        <p:nvSpPr>
          <p:cNvPr id="179" name="TextShape 2"/>
          <p:cNvSpPr txBox="1"/>
          <p:nvPr/>
        </p:nvSpPr>
        <p:spPr>
          <a:xfrm>
            <a:off x="1592640" y="1645920"/>
            <a:ext cx="810000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74000" lnSpcReduction="20000"/>
          </a:bodyPr>
          <a:lstStyle/>
          <a:p>
            <a:r>
              <a:rPr lang="en-US" sz="3200" b="0" strike="noStrike" spc="-1" dirty="0">
                <a:solidFill>
                  <a:srgbClr val="050505"/>
                </a:solidFill>
                <a:latin typeface="Arial"/>
              </a:rPr>
              <a:t>We only have </a:t>
            </a:r>
            <a:r>
              <a:rPr lang="en-US" sz="3200" b="1" strike="noStrike" spc="-1" dirty="0">
                <a:solidFill>
                  <a:srgbClr val="050505"/>
                </a:solidFill>
                <a:latin typeface="Arial"/>
              </a:rPr>
              <a:t>4 actuators</a:t>
            </a:r>
            <a:r>
              <a:rPr lang="en-US" sz="3200" b="0" strike="noStrike" spc="-1" dirty="0">
                <a:solidFill>
                  <a:srgbClr val="050505"/>
                </a:solidFill>
                <a:latin typeface="Arial"/>
              </a:rPr>
              <a:t>, but we have </a:t>
            </a:r>
            <a:r>
              <a:rPr lang="en-US" sz="3200" b="1" strike="noStrike" spc="-1" dirty="0">
                <a:solidFill>
                  <a:srgbClr val="050505"/>
                </a:solidFill>
                <a:latin typeface="Arial"/>
              </a:rPr>
              <a:t>6 degrees of freedom</a:t>
            </a:r>
            <a:endParaRPr lang="en-US" sz="3200" b="0" strike="noStrike" spc="-1" dirty="0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412"/>
              </a:spcAft>
              <a:buClr>
                <a:srgbClr val="0066FF"/>
              </a:buClr>
              <a:buFont typeface="Wingdings" charset="2"/>
              <a:buChar char=""/>
            </a:pPr>
            <a:r>
              <a:rPr lang="en-US" sz="3200" b="1" strike="noStrike" spc="-1" dirty="0">
                <a:solidFill>
                  <a:srgbClr val="050505"/>
                </a:solidFill>
                <a:latin typeface="Arial"/>
              </a:rPr>
              <a:t>three translational directions ---</a:t>
            </a:r>
            <a:endParaRPr lang="en-US" sz="3200" b="0" strike="noStrike" spc="-1" dirty="0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412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50505"/>
                </a:solidFill>
                <a:latin typeface="Arial"/>
              </a:rPr>
              <a:t>up and down</a:t>
            </a:r>
          </a:p>
          <a:p>
            <a:pPr marL="432000" indent="-324000">
              <a:spcAft>
                <a:spcPts val="1412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50505"/>
                </a:solidFill>
                <a:latin typeface="Arial"/>
              </a:rPr>
              <a:t>left and right</a:t>
            </a:r>
          </a:p>
          <a:p>
            <a:pPr marL="432000" indent="-324000">
              <a:spcAft>
                <a:spcPts val="1412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50505"/>
                </a:solidFill>
                <a:latin typeface="Arial"/>
              </a:rPr>
              <a:t>forward and backwards</a:t>
            </a:r>
          </a:p>
          <a:p>
            <a:pPr marL="432000" indent="-324000">
              <a:spcAft>
                <a:spcPts val="1412"/>
              </a:spcAft>
              <a:buClr>
                <a:srgbClr val="0066FF"/>
              </a:buClr>
              <a:buSzPct val="40000"/>
              <a:buFont typeface="Wingdings" charset="2"/>
              <a:buChar char=""/>
            </a:pPr>
            <a:r>
              <a:rPr lang="en-US" sz="3200" b="1" strike="noStrike" spc="-1" dirty="0">
                <a:solidFill>
                  <a:srgbClr val="050505"/>
                </a:solidFill>
                <a:latin typeface="Arial"/>
              </a:rPr>
              <a:t>Three rotational directions</a:t>
            </a:r>
            <a:endParaRPr lang="en-US" sz="3200" b="0" strike="noStrike" spc="-1" dirty="0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412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lang="en-US" sz="3200" b="1" strike="noStrike" spc="-1" dirty="0">
                <a:solidFill>
                  <a:srgbClr val="050505"/>
                </a:solidFill>
                <a:latin typeface="Arial"/>
              </a:rPr>
              <a:t> </a:t>
            </a:r>
            <a:r>
              <a:rPr lang="en-US" sz="3200" b="0" strike="noStrike" spc="-1" dirty="0">
                <a:solidFill>
                  <a:srgbClr val="050505"/>
                </a:solidFill>
                <a:latin typeface="Arial"/>
              </a:rPr>
              <a:t>Roll</a:t>
            </a:r>
          </a:p>
          <a:p>
            <a:pPr marL="432000" indent="-324000">
              <a:spcAft>
                <a:spcPts val="1412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50505"/>
                </a:solidFill>
                <a:latin typeface="Arial"/>
              </a:rPr>
              <a:t>Pitch</a:t>
            </a:r>
          </a:p>
          <a:p>
            <a:pPr marL="432000" indent="-324000">
              <a:spcAft>
                <a:spcPts val="1412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50505"/>
                </a:solidFill>
                <a:latin typeface="Arial"/>
              </a:rPr>
              <a:t> yaw</a:t>
            </a:r>
          </a:p>
          <a:p>
            <a:pPr marL="432000" indent="-324000">
              <a:spcAft>
                <a:spcPts val="1412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endParaRPr lang="en-US" sz="3200" b="0" strike="noStrike" spc="-1" dirty="0">
              <a:solidFill>
                <a:srgbClr val="050505"/>
              </a:solidFill>
              <a:latin typeface="Arial"/>
            </a:endParaRPr>
          </a:p>
        </p:txBody>
      </p:sp>
      <p:pic>
        <p:nvPicPr>
          <p:cNvPr id="180" name="Picture 179"/>
          <p:cNvPicPr/>
          <p:nvPr/>
        </p:nvPicPr>
        <p:blipFill>
          <a:blip r:embed="rId2"/>
          <a:stretch/>
        </p:blipFill>
        <p:spPr>
          <a:xfrm rot="49200">
            <a:off x="5289960" y="4495069"/>
            <a:ext cx="4282560" cy="2408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1620000" y="287640"/>
            <a:ext cx="8100000" cy="1248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algn="ctr"/>
            <a:r>
              <a:rPr lang="en-US" sz="4400" b="0" strike="noStrike" spc="-1">
                <a:solidFill>
                  <a:srgbClr val="050505"/>
                </a:solidFill>
                <a:latin typeface="Times New Roman"/>
              </a:rPr>
              <a:t> </a:t>
            </a:r>
          </a:p>
        </p:txBody>
      </p:sp>
      <p:sp>
        <p:nvSpPr>
          <p:cNvPr id="182" name="TextShape 2"/>
          <p:cNvSpPr txBox="1"/>
          <p:nvPr/>
        </p:nvSpPr>
        <p:spPr>
          <a:xfrm>
            <a:off x="1620000" y="1823760"/>
            <a:ext cx="810000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r>
              <a:rPr lang="en-US" sz="3200" b="0" strike="noStrike" spc="-1">
                <a:solidFill>
                  <a:srgbClr val="050505"/>
                </a:solidFill>
                <a:latin typeface="Arial"/>
              </a:rPr>
              <a:t>Since we don’t have an actuator for every motion, then we already know that some directions are uncontrollable at any given time. </a:t>
            </a:r>
          </a:p>
          <a:p>
            <a:r>
              <a:rPr lang="en-US" sz="3200" b="0" strike="noStrike" spc="-1">
                <a:solidFill>
                  <a:srgbClr val="050505"/>
                </a:solidFill>
                <a:latin typeface="Arial"/>
              </a:rPr>
              <a:t>As a example, our minidrone is not capable of moving left, at least not without first rotating in that direction. The same goes for forward and backward motion as well.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1620000" y="287640"/>
            <a:ext cx="8100000" cy="1248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algn="ctr"/>
            <a:r>
              <a:rPr lang="en-US" sz="4400" b="0" strike="noStrike" spc="-1">
                <a:solidFill>
                  <a:srgbClr val="050505"/>
                </a:solidFill>
                <a:latin typeface="Times New Roman"/>
              </a:rPr>
              <a:t>   </a:t>
            </a:r>
          </a:p>
        </p:txBody>
      </p:sp>
      <p:pic>
        <p:nvPicPr>
          <p:cNvPr id="184" name="Picture 183"/>
          <p:cNvPicPr/>
          <p:nvPr/>
        </p:nvPicPr>
        <p:blipFill>
          <a:blip r:embed="rId2"/>
          <a:stretch/>
        </p:blipFill>
        <p:spPr>
          <a:xfrm>
            <a:off x="182880" y="2011680"/>
            <a:ext cx="4875840" cy="3464640"/>
          </a:xfrm>
          <a:prstGeom prst="rect">
            <a:avLst/>
          </a:prstGeom>
          <a:ln>
            <a:noFill/>
          </a:ln>
        </p:spPr>
      </p:pic>
      <p:pic>
        <p:nvPicPr>
          <p:cNvPr id="185" name="Picture 184"/>
          <p:cNvPicPr/>
          <p:nvPr/>
        </p:nvPicPr>
        <p:blipFill>
          <a:blip r:embed="rId3"/>
          <a:stretch/>
        </p:blipFill>
        <p:spPr>
          <a:xfrm>
            <a:off x="4937760" y="1828800"/>
            <a:ext cx="4480560" cy="4480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1620000" y="287640"/>
            <a:ext cx="8100000" cy="1248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algn="ctr"/>
            <a:r>
              <a:rPr lang="en-US" sz="4400" b="1" strike="noStrike" spc="-1">
                <a:solidFill>
                  <a:srgbClr val="050505"/>
                </a:solidFill>
                <a:latin typeface="Times New Roman"/>
              </a:rPr>
              <a:t>Kinematics of quadcopter</a:t>
            </a:r>
          </a:p>
        </p:txBody>
      </p:sp>
      <p:sp>
        <p:nvSpPr>
          <p:cNvPr id="187" name="TextShape 2"/>
          <p:cNvSpPr txBox="1"/>
          <p:nvPr/>
        </p:nvSpPr>
        <p:spPr>
          <a:xfrm>
            <a:off x="990312" y="1587617"/>
            <a:ext cx="810000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79500" lnSpcReduction="10000"/>
          </a:bodyPr>
          <a:lstStyle/>
          <a:p>
            <a:r>
              <a:rPr lang="en-US" sz="3200" b="0" strike="noStrike" spc="-1" dirty="0">
                <a:latin typeface="Liberation Serif;Times New Roman"/>
                <a:ea typeface="Lohit Devanagari"/>
              </a:rPr>
              <a:t>A motor produces</a:t>
            </a:r>
            <a:r>
              <a:rPr lang="en-US" sz="3200" b="1" strike="noStrike" spc="-1" dirty="0">
                <a:latin typeface="Liberation Serif;Times New Roman"/>
                <a:ea typeface="Lohit Devanagari"/>
              </a:rPr>
              <a:t> thrust </a:t>
            </a:r>
            <a:r>
              <a:rPr lang="en-US" sz="3200" b="0" strike="noStrike" spc="-1" dirty="0">
                <a:latin typeface="Liberation Serif;Times New Roman"/>
                <a:ea typeface="Lohit Devanagari"/>
              </a:rPr>
              <a:t>by</a:t>
            </a:r>
            <a:r>
              <a:rPr lang="en-US" sz="3200" b="1" strike="noStrike" spc="-1" dirty="0">
                <a:latin typeface="Liberation Serif;Times New Roman"/>
                <a:ea typeface="Lohit Devanagari"/>
              </a:rPr>
              <a:t> spinning a propeller </a:t>
            </a:r>
            <a:r>
              <a:rPr lang="en-US" sz="3200" b="0" strike="noStrike" spc="-1" dirty="0">
                <a:latin typeface="Liberation Serif;Times New Roman"/>
                <a:ea typeface="Lohit Devanagari"/>
              </a:rPr>
              <a:t>which </a:t>
            </a:r>
            <a:r>
              <a:rPr lang="en-US" sz="3200" b="1" strike="noStrike" spc="-1" dirty="0">
                <a:latin typeface="Liberation Serif;Times New Roman"/>
                <a:ea typeface="Lohit Devanagari"/>
              </a:rPr>
              <a:t>pushes air down, </a:t>
            </a:r>
            <a:r>
              <a:rPr lang="en-US" sz="3200" b="0" strike="noStrike" spc="-1" dirty="0">
                <a:latin typeface="Liberation Serif;Times New Roman"/>
                <a:ea typeface="Lohit Devanagari"/>
              </a:rPr>
              <a:t>causing a</a:t>
            </a:r>
            <a:r>
              <a:rPr lang="en-US" sz="3200" b="1" strike="noStrike" spc="-1" dirty="0">
                <a:latin typeface="Liberation Serif;Times New Roman"/>
                <a:ea typeface="Lohit Devanagari"/>
              </a:rPr>
              <a:t> reaction force </a:t>
            </a:r>
            <a:r>
              <a:rPr lang="en-US" sz="3200" b="0" strike="noStrike" spc="-1" dirty="0">
                <a:latin typeface="Liberation Serif;Times New Roman"/>
                <a:ea typeface="Lohit Devanagari"/>
              </a:rPr>
              <a:t>that is</a:t>
            </a:r>
            <a:r>
              <a:rPr lang="en-US" sz="3200" b="1" strike="noStrike" spc="-1" dirty="0">
                <a:latin typeface="Liberation Serif;Times New Roman"/>
                <a:ea typeface="Lohit Devanagari"/>
              </a:rPr>
              <a:t> up.</a:t>
            </a:r>
            <a:r>
              <a:rPr lang="en-US" sz="3200" b="0" strike="noStrike" spc="-1" dirty="0">
                <a:latin typeface="Liberation Serif;Times New Roman"/>
                <a:ea typeface="Lohit Devanagari"/>
              </a:rPr>
              <a:t> </a:t>
            </a:r>
            <a:endParaRPr lang="en-US" sz="3200" b="0" strike="noStrike" spc="-1" dirty="0">
              <a:latin typeface="Liberation Serif;Times New Roman"/>
            </a:endParaRPr>
          </a:p>
          <a:p>
            <a:r>
              <a:rPr lang="en-US" sz="3200" b="0" strike="noStrike" spc="-1" dirty="0">
                <a:latin typeface="Liberation Serif;Times New Roman"/>
                <a:ea typeface="Lohit Devanagari"/>
              </a:rPr>
              <a:t>If the motor is placed in a position that the force is applied through the center of gravity of an object, then that object will move in </a:t>
            </a:r>
            <a:r>
              <a:rPr lang="en-US" sz="3200" b="1" strike="noStrike" spc="-1" dirty="0">
                <a:latin typeface="Liberation Serif;Times New Roman"/>
                <a:ea typeface="Lohit Devanagari"/>
              </a:rPr>
              <a:t>pure translation, no rotation at all</a:t>
            </a:r>
            <a:r>
              <a:rPr lang="en-US" sz="3200" b="0" strike="noStrike" spc="-1" dirty="0">
                <a:latin typeface="Liberation Serif;Times New Roman"/>
                <a:ea typeface="Lohit Devanagari"/>
              </a:rPr>
              <a:t>. And if the </a:t>
            </a:r>
            <a:r>
              <a:rPr lang="en-US" sz="3200" b="1" strike="noStrike" spc="-1" dirty="0">
                <a:latin typeface="Liberation Serif;Times New Roman"/>
                <a:ea typeface="Lohit Devanagari"/>
              </a:rPr>
              <a:t>force of the thrust</a:t>
            </a:r>
            <a:r>
              <a:rPr lang="en-US" sz="3200" b="0" strike="noStrike" spc="-1" dirty="0">
                <a:latin typeface="Liberation Serif;Times New Roman"/>
                <a:ea typeface="Lohit Devanagari"/>
              </a:rPr>
              <a:t> is exactly</a:t>
            </a:r>
            <a:r>
              <a:rPr lang="en-US" sz="3200" b="1" strike="noStrike" spc="-1" dirty="0">
                <a:latin typeface="Liberation Serif;Times New Roman"/>
                <a:ea typeface="Lohit Devanagari"/>
              </a:rPr>
              <a:t> equal to and opposite</a:t>
            </a:r>
            <a:r>
              <a:rPr lang="en-US" sz="3200" b="0" strike="noStrike" spc="-1" dirty="0">
                <a:latin typeface="Liberation Serif;Times New Roman"/>
                <a:ea typeface="Lohit Devanagari"/>
              </a:rPr>
              <a:t> of the f</a:t>
            </a:r>
            <a:r>
              <a:rPr lang="en-US" sz="3200" b="1" strike="noStrike" spc="-1" dirty="0">
                <a:latin typeface="Liberation Serif;Times New Roman"/>
                <a:ea typeface="Lohit Devanagari"/>
              </a:rPr>
              <a:t>orce of gravity</a:t>
            </a:r>
            <a:r>
              <a:rPr lang="en-US" sz="3200" b="0" strike="noStrike" spc="-1" dirty="0">
                <a:latin typeface="Liberation Serif;Times New Roman"/>
                <a:ea typeface="Lohit Devanagari"/>
              </a:rPr>
              <a:t> then the </a:t>
            </a:r>
            <a:r>
              <a:rPr lang="en-US" sz="3200" b="1" strike="noStrike" spc="-1" dirty="0">
                <a:latin typeface="Liberation Serif;Times New Roman"/>
                <a:ea typeface="Lohit Devanagari"/>
              </a:rPr>
              <a:t>object will hover in place.</a:t>
            </a:r>
            <a:endParaRPr lang="en-US" sz="3200" b="0" strike="noStrike" spc="-1" dirty="0">
              <a:latin typeface="Liberation Serif;Times New Roman"/>
            </a:endParaRPr>
          </a:p>
          <a:p>
            <a:r>
              <a:rPr lang="en-US" sz="3200" b="0" strike="noStrike" spc="-1" dirty="0">
                <a:latin typeface="Liberation Serif;Times New Roman"/>
                <a:ea typeface="Lohit Devanagari"/>
              </a:rPr>
              <a:t>A</a:t>
            </a:r>
            <a:r>
              <a:rPr lang="en-US" sz="3200" b="1" strike="noStrike" spc="-1" dirty="0">
                <a:latin typeface="Liberation Serif;Times New Roman"/>
                <a:ea typeface="Lohit Devanagari"/>
              </a:rPr>
              <a:t> force at a distance from the center of gravity</a:t>
            </a:r>
            <a:r>
              <a:rPr lang="en-US" sz="3200" b="0" strike="noStrike" spc="-1" dirty="0">
                <a:latin typeface="Liberation Serif;Times New Roman"/>
                <a:ea typeface="Lohit Devanagari"/>
              </a:rPr>
              <a:t> produces both a </a:t>
            </a:r>
            <a:r>
              <a:rPr lang="en-US" sz="3200" b="1" strike="noStrike" spc="-1" dirty="0">
                <a:latin typeface="Liberation Serif;Times New Roman"/>
                <a:ea typeface="Lohit Devanagari"/>
              </a:rPr>
              <a:t>translational motion</a:t>
            </a:r>
            <a:r>
              <a:rPr lang="en-US" sz="3200" b="0" strike="noStrike" spc="-1" dirty="0">
                <a:latin typeface="Liberation Serif;Times New Roman"/>
                <a:ea typeface="Lohit Devanagari"/>
              </a:rPr>
              <a:t> as well as a </a:t>
            </a:r>
            <a:r>
              <a:rPr lang="en-US" sz="3200" b="1" strike="noStrike" spc="-1" dirty="0">
                <a:latin typeface="Liberation Serif;Times New Roman"/>
                <a:ea typeface="Lohit Devanagari"/>
              </a:rPr>
              <a:t>torque</a:t>
            </a:r>
            <a:r>
              <a:rPr lang="en-US" sz="3200" b="0" strike="noStrike" spc="-1" dirty="0">
                <a:latin typeface="Liberation Serif;Times New Roman"/>
                <a:ea typeface="Lohit Devanagari"/>
              </a:rPr>
              <a:t>, or </a:t>
            </a:r>
            <a:r>
              <a:rPr lang="en-US" sz="3200" b="1" strike="noStrike" spc="-1" dirty="0">
                <a:latin typeface="Liberation Serif;Times New Roman"/>
                <a:ea typeface="Lohit Devanagari"/>
              </a:rPr>
              <a:t>rotating moment around the center of gravity.</a:t>
            </a:r>
            <a:endParaRPr lang="en-US" sz="3200" b="0" strike="noStrike" spc="-1" dirty="0">
              <a:latin typeface="Liberation Serif;Times New Roman"/>
            </a:endParaRPr>
          </a:p>
          <a:p>
            <a:endParaRPr lang="en-US" sz="3200" b="0" strike="noStrike" spc="-1" dirty="0">
              <a:latin typeface="Liberation Serif;Times New Roman"/>
            </a:endParaRPr>
          </a:p>
          <a:p>
            <a:endParaRPr lang="en-US" sz="3200" b="0" strike="noStrike" spc="-1" dirty="0">
              <a:latin typeface="Liberation Serif;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</TotalTime>
  <Words>812</Words>
  <Application>Microsoft Office PowerPoint</Application>
  <PresentationFormat>Custom</PresentationFormat>
  <Paragraphs>113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Liberation Serif;Times New Roman</vt:lpstr>
      <vt:lpstr>Source Sans Pro Light</vt:lpstr>
      <vt:lpstr>Times New Roman</vt:lpstr>
      <vt:lpstr>Wingdings</vt:lpstr>
      <vt:lpstr>Office Theme</vt:lpstr>
      <vt:lpstr>ACTION PLAN: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Alizarin</dc:title>
  <dc:subject/>
  <dc:creator>sakar pathak</dc:creator>
  <dc:description/>
  <cp:lastModifiedBy>sakar pathak</cp:lastModifiedBy>
  <cp:revision>25</cp:revision>
  <dcterms:created xsi:type="dcterms:W3CDTF">2019-06-28T05:31:38Z</dcterms:created>
  <dcterms:modified xsi:type="dcterms:W3CDTF">2019-06-28T06:29:38Z</dcterms:modified>
  <dc:language>en-US</dc:language>
</cp:coreProperties>
</file>