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76" r:id="rId9"/>
    <p:sldId id="262" r:id="rId10"/>
    <p:sldId id="263" r:id="rId11"/>
    <p:sldId id="277" r:id="rId12"/>
    <p:sldId id="264" r:id="rId13"/>
    <p:sldId id="265" r:id="rId14"/>
    <p:sldId id="266" r:id="rId15"/>
    <p:sldId id="267" r:id="rId16"/>
    <p:sldId id="273" r:id="rId17"/>
    <p:sldId id="274" r:id="rId18"/>
    <p:sldId id="275" r:id="rId19"/>
    <p:sldId id="268" r:id="rId20"/>
    <p:sldId id="269" r:id="rId21"/>
    <p:sldId id="270" r:id="rId22"/>
    <p:sldId id="271" r:id="rId23"/>
  </p:sldIdLst>
  <p:sldSz cx="18288000" cy="10287000"/>
  <p:notesSz cx="6858000" cy="9144000"/>
  <p:embeddedFontLst>
    <p:embeddedFont>
      <p:font typeface="Yeseva One" panose="020B0604020202020204" charset="0"/>
      <p:regular r:id="rId24"/>
    </p:embeddedFont>
    <p:embeddedFont>
      <p:font typeface="Canva Sans" panose="020B0604020202020204" charset="0"/>
      <p:regular r:id="rId25"/>
    </p:embeddedFont>
    <p:embeddedFont>
      <p:font typeface="Libre Baskerville" panose="020B0604020202020204" charset="0"/>
      <p:regular r:id="rId26"/>
    </p:embeddedFont>
    <p:embeddedFont>
      <p:font typeface="Libre Baskerville Bold" panose="020B0604020202020204" charset="0"/>
      <p:regular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anva Sans Bold" panose="020B0604020202020204" charset="0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10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3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10.sv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3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10.sv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10.sv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10.sv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4.svg"/><Relationship Id="rId7" Type="http://schemas.openxmlformats.org/officeDocument/2006/relationships/image" Target="../media/image2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0.svg"/><Relationship Id="rId4" Type="http://schemas.openxmlformats.org/officeDocument/2006/relationships/image" Target="../media/image5.png"/><Relationship Id="rId9" Type="http://schemas.openxmlformats.org/officeDocument/2006/relationships/image" Target="../media/image36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0.svg"/><Relationship Id="rId4" Type="http://schemas.openxmlformats.org/officeDocument/2006/relationships/image" Target="../media/image5.png"/><Relationship Id="rId9" Type="http://schemas.openxmlformats.org/officeDocument/2006/relationships/image" Target="../media/image16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4.svg"/><Relationship Id="rId7" Type="http://schemas.openxmlformats.org/officeDocument/2006/relationships/image" Target="../media/image2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0.svg"/><Relationship Id="rId4" Type="http://schemas.openxmlformats.org/officeDocument/2006/relationships/image" Target="../media/image5.png"/><Relationship Id="rId9" Type="http://schemas.openxmlformats.org/officeDocument/2006/relationships/image" Target="../media/image38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10.sv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41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8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10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2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5.png"/><Relationship Id="rId9" Type="http://schemas.openxmlformats.org/officeDocument/2006/relationships/image" Target="../media/image2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2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0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svg"/><Relationship Id="rId7" Type="http://schemas.openxmlformats.org/officeDocument/2006/relationships/image" Target="../media/image2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0.svg"/><Relationship Id="rId10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svg"/><Relationship Id="rId7" Type="http://schemas.openxmlformats.org/officeDocument/2006/relationships/image" Target="../media/image2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0.svg"/><Relationship Id="rId4" Type="http://schemas.openxmlformats.org/officeDocument/2006/relationships/image" Target="../media/image5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svg"/><Relationship Id="rId7" Type="http://schemas.openxmlformats.org/officeDocument/2006/relationships/image" Target="../media/image2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0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svg"/><Relationship Id="rId7" Type="http://schemas.openxmlformats.org/officeDocument/2006/relationships/image" Target="../media/image2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10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733836" y="3583601"/>
            <a:ext cx="10471651" cy="7825179"/>
          </a:xfrm>
          <a:custGeom>
            <a:avLst/>
            <a:gdLst/>
            <a:ahLst/>
            <a:cxnLst/>
            <a:rect l="l" t="t" r="r" b="b"/>
            <a:pathLst>
              <a:path w="10471651" h="7825179">
                <a:moveTo>
                  <a:pt x="0" y="0"/>
                </a:moveTo>
                <a:lnTo>
                  <a:pt x="10471651" y="0"/>
                </a:lnTo>
                <a:lnTo>
                  <a:pt x="10471651" y="7825179"/>
                </a:lnTo>
                <a:lnTo>
                  <a:pt x="0" y="78251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9958229" y="-5611306"/>
            <a:ext cx="8687917" cy="8217506"/>
          </a:xfrm>
          <a:custGeom>
            <a:avLst/>
            <a:gdLst/>
            <a:ahLst/>
            <a:cxnLst/>
            <a:rect l="l" t="t" r="r" b="b"/>
            <a:pathLst>
              <a:path w="8687917" h="8217506">
                <a:moveTo>
                  <a:pt x="8687917" y="8217506"/>
                </a:moveTo>
                <a:lnTo>
                  <a:pt x="0" y="8217506"/>
                </a:lnTo>
                <a:lnTo>
                  <a:pt x="0" y="0"/>
                </a:lnTo>
                <a:lnTo>
                  <a:pt x="8687917" y="0"/>
                </a:lnTo>
                <a:lnTo>
                  <a:pt x="8687917" y="8217506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7192981" y="3491439"/>
            <a:ext cx="10471651" cy="7825179"/>
          </a:xfrm>
          <a:custGeom>
            <a:avLst/>
            <a:gdLst/>
            <a:ahLst/>
            <a:cxnLst/>
            <a:rect l="l" t="t" r="r" b="b"/>
            <a:pathLst>
              <a:path w="10471651" h="7825179">
                <a:moveTo>
                  <a:pt x="0" y="0"/>
                </a:moveTo>
                <a:lnTo>
                  <a:pt x="10471651" y="0"/>
                </a:lnTo>
                <a:lnTo>
                  <a:pt x="10471651" y="7825179"/>
                </a:lnTo>
                <a:lnTo>
                  <a:pt x="0" y="78251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3000"/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2092216" y="8026357"/>
            <a:ext cx="8687917" cy="8217506"/>
          </a:xfrm>
          <a:custGeom>
            <a:avLst/>
            <a:gdLst/>
            <a:ahLst/>
            <a:cxnLst/>
            <a:rect l="l" t="t" r="r" b="b"/>
            <a:pathLst>
              <a:path w="8687917" h="8217506">
                <a:moveTo>
                  <a:pt x="0" y="0"/>
                </a:moveTo>
                <a:lnTo>
                  <a:pt x="8687917" y="0"/>
                </a:lnTo>
                <a:lnTo>
                  <a:pt x="8687917" y="8217505"/>
                </a:lnTo>
                <a:lnTo>
                  <a:pt x="0" y="821750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50000"/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1400061" y="-1326766"/>
            <a:ext cx="4387518" cy="3350468"/>
          </a:xfrm>
          <a:custGeom>
            <a:avLst/>
            <a:gdLst/>
            <a:ahLst/>
            <a:cxnLst/>
            <a:rect l="l" t="t" r="r" b="b"/>
            <a:pathLst>
              <a:path w="4387518" h="3350468">
                <a:moveTo>
                  <a:pt x="0" y="0"/>
                </a:moveTo>
                <a:lnTo>
                  <a:pt x="4387518" y="0"/>
                </a:lnTo>
                <a:lnTo>
                  <a:pt x="4387518" y="3350468"/>
                </a:lnTo>
                <a:lnTo>
                  <a:pt x="0" y="335046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32999"/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V="1">
            <a:off x="13900482" y="7823766"/>
            <a:ext cx="4387518" cy="3350468"/>
          </a:xfrm>
          <a:custGeom>
            <a:avLst/>
            <a:gdLst/>
            <a:ahLst/>
            <a:cxnLst/>
            <a:rect l="l" t="t" r="r" b="b"/>
            <a:pathLst>
              <a:path w="4387518" h="3350468">
                <a:moveTo>
                  <a:pt x="0" y="3350469"/>
                </a:moveTo>
                <a:lnTo>
                  <a:pt x="4387518" y="3350469"/>
                </a:lnTo>
                <a:lnTo>
                  <a:pt x="4387518" y="0"/>
                </a:lnTo>
                <a:lnTo>
                  <a:pt x="0" y="0"/>
                </a:lnTo>
                <a:lnTo>
                  <a:pt x="0" y="3350469"/>
                </a:lnTo>
                <a:close/>
              </a:path>
            </a:pathLst>
          </a:custGeom>
          <a:blipFill>
            <a:blip r:embed="rId10">
              <a:alphaModFix amt="32999"/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8441019" y="8026357"/>
            <a:ext cx="3034421" cy="2260643"/>
          </a:xfrm>
          <a:custGeom>
            <a:avLst/>
            <a:gdLst/>
            <a:ahLst/>
            <a:cxnLst/>
            <a:rect l="l" t="t" r="r" b="b"/>
            <a:pathLst>
              <a:path w="3034421" h="2260643">
                <a:moveTo>
                  <a:pt x="0" y="0"/>
                </a:moveTo>
                <a:lnTo>
                  <a:pt x="3034421" y="0"/>
                </a:lnTo>
                <a:lnTo>
                  <a:pt x="3034421" y="2260643"/>
                </a:lnTo>
                <a:lnTo>
                  <a:pt x="0" y="2260643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4524020" y="2195824"/>
            <a:ext cx="869326" cy="898528"/>
          </a:xfrm>
          <a:custGeom>
            <a:avLst/>
            <a:gdLst/>
            <a:ahLst/>
            <a:cxnLst/>
            <a:rect l="l" t="t" r="r" b="b"/>
            <a:pathLst>
              <a:path w="869326" h="898528">
                <a:moveTo>
                  <a:pt x="0" y="0"/>
                </a:moveTo>
                <a:lnTo>
                  <a:pt x="869326" y="0"/>
                </a:lnTo>
                <a:lnTo>
                  <a:pt x="869326" y="898528"/>
                </a:lnTo>
                <a:lnTo>
                  <a:pt x="0" y="898528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028700" y="599769"/>
            <a:ext cx="7191692" cy="33812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800"/>
              </a:lnSpc>
            </a:pPr>
            <a:r>
              <a:rPr lang="en-US" sz="17000">
                <a:solidFill>
                  <a:srgbClr val="004AAD"/>
                </a:solidFill>
                <a:latin typeface="Yeseva One"/>
                <a:ea typeface="Yeseva One"/>
                <a:cs typeface="Yeseva One"/>
                <a:sym typeface="Yeseva One"/>
              </a:rPr>
              <a:t>Group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913110" y="830687"/>
            <a:ext cx="8424963" cy="3462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800"/>
              </a:lnSpc>
            </a:pPr>
            <a:r>
              <a:rPr lang="en-US" sz="17000" dirty="0">
                <a:solidFill>
                  <a:srgbClr val="004AAD"/>
                </a:solidFill>
                <a:latin typeface="Yeseva One"/>
                <a:ea typeface="Yeseva One"/>
                <a:cs typeface="Yeseva One"/>
                <a:sym typeface="Yeseva One"/>
              </a:rPr>
              <a:t>Project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987457" y="5761122"/>
            <a:ext cx="11153393" cy="130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5"/>
              </a:lnSpc>
            </a:pPr>
            <a:r>
              <a:rPr lang="en-US" sz="4795" b="1" dirty="0">
                <a:solidFill>
                  <a:srgbClr val="6C4B3B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Presented by: </a:t>
            </a:r>
          </a:p>
          <a:p>
            <a:pPr algn="ctr">
              <a:lnSpc>
                <a:spcPts val="5035"/>
              </a:lnSpc>
            </a:pPr>
            <a:r>
              <a:rPr lang="en-US" sz="4795" b="1" dirty="0">
                <a:solidFill>
                  <a:srgbClr val="6C4B3B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Team-2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44130" y="7337353"/>
            <a:ext cx="4451655" cy="695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78"/>
              </a:lnSpc>
            </a:pPr>
            <a:r>
              <a:rPr lang="en-US" sz="4127" dirty="0">
                <a:solidFill>
                  <a:srgbClr val="6C4B3B"/>
                </a:solidFill>
                <a:latin typeface="Canva Sans"/>
                <a:ea typeface="Canva Sans"/>
                <a:cs typeface="Canva Sans"/>
                <a:sym typeface="Canva Sans"/>
              </a:rPr>
              <a:t>10th </a:t>
            </a:r>
            <a:r>
              <a:rPr lang="en-US" sz="4127" dirty="0" smtClean="0">
                <a:solidFill>
                  <a:srgbClr val="6C4B3B"/>
                </a:solidFill>
                <a:latin typeface="Canva Sans"/>
                <a:ea typeface="Canva Sans"/>
                <a:cs typeface="Canva Sans"/>
                <a:sym typeface="Canva Sans"/>
              </a:rPr>
              <a:t>June </a:t>
            </a:r>
            <a:r>
              <a:rPr lang="en-US" sz="4127" dirty="0">
                <a:solidFill>
                  <a:srgbClr val="6C4B3B"/>
                </a:solidFill>
                <a:latin typeface="Canva Sans"/>
                <a:ea typeface="Canva Sans"/>
                <a:cs typeface="Canva Sans"/>
                <a:sym typeface="Canva Sans"/>
              </a:rPr>
              <a:t>2025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096233" y="3596903"/>
            <a:ext cx="10689571" cy="9358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40"/>
              </a:lnSpc>
            </a:pPr>
            <a:r>
              <a:rPr lang="en-US" sz="5457" b="1" dirty="0">
                <a:solidFill>
                  <a:srgbClr val="6C4B3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Topic: Superstore Sales Dataset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9105300" y="-1189940"/>
            <a:ext cx="10471651" cy="7825179"/>
          </a:xfrm>
          <a:custGeom>
            <a:avLst/>
            <a:gdLst/>
            <a:ahLst/>
            <a:cxnLst/>
            <a:rect l="l" t="t" r="r" b="b"/>
            <a:pathLst>
              <a:path w="10471651" h="7825179">
                <a:moveTo>
                  <a:pt x="10471651" y="0"/>
                </a:moveTo>
                <a:lnTo>
                  <a:pt x="0" y="0"/>
                </a:lnTo>
                <a:lnTo>
                  <a:pt x="0" y="7825180"/>
                </a:lnTo>
                <a:lnTo>
                  <a:pt x="10471651" y="7825180"/>
                </a:lnTo>
                <a:lnTo>
                  <a:pt x="10471651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V="1">
            <a:off x="-2193759" y="8466902"/>
            <a:ext cx="4387518" cy="3350468"/>
          </a:xfrm>
          <a:custGeom>
            <a:avLst/>
            <a:gdLst/>
            <a:ahLst/>
            <a:cxnLst/>
            <a:rect l="l" t="t" r="r" b="b"/>
            <a:pathLst>
              <a:path w="4387518" h="3350468">
                <a:moveTo>
                  <a:pt x="0" y="3350468"/>
                </a:moveTo>
                <a:lnTo>
                  <a:pt x="4387518" y="3350468"/>
                </a:lnTo>
                <a:lnTo>
                  <a:pt x="4387518" y="0"/>
                </a:lnTo>
                <a:lnTo>
                  <a:pt x="0" y="0"/>
                </a:lnTo>
                <a:lnTo>
                  <a:pt x="0" y="3350468"/>
                </a:lnTo>
                <a:close/>
              </a:path>
            </a:pathLst>
          </a:custGeom>
          <a:blipFill>
            <a:blip r:embed="rId4">
              <a:alphaModFix amt="32999"/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958982" y="-1675234"/>
            <a:ext cx="4387518" cy="3350468"/>
          </a:xfrm>
          <a:custGeom>
            <a:avLst/>
            <a:gdLst/>
            <a:ahLst/>
            <a:cxnLst/>
            <a:rect l="l" t="t" r="r" b="b"/>
            <a:pathLst>
              <a:path w="4387518" h="3350468">
                <a:moveTo>
                  <a:pt x="0" y="0"/>
                </a:moveTo>
                <a:lnTo>
                  <a:pt x="4387518" y="0"/>
                </a:lnTo>
                <a:lnTo>
                  <a:pt x="4387518" y="3350468"/>
                </a:lnTo>
                <a:lnTo>
                  <a:pt x="0" y="33504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2999"/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>
            <a:off x="14698834" y="3638480"/>
            <a:ext cx="10471651" cy="7825179"/>
          </a:xfrm>
          <a:custGeom>
            <a:avLst/>
            <a:gdLst/>
            <a:ahLst/>
            <a:cxnLst/>
            <a:rect l="l" t="t" r="r" b="b"/>
            <a:pathLst>
              <a:path w="10471651" h="7825179">
                <a:moveTo>
                  <a:pt x="10471651" y="0"/>
                </a:moveTo>
                <a:lnTo>
                  <a:pt x="0" y="0"/>
                </a:lnTo>
                <a:lnTo>
                  <a:pt x="0" y="7825179"/>
                </a:lnTo>
                <a:lnTo>
                  <a:pt x="10471651" y="7825179"/>
                </a:lnTo>
                <a:lnTo>
                  <a:pt x="10471651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91123" y="599961"/>
            <a:ext cx="10918508" cy="44114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90"/>
              </a:lnSpc>
            </a:pPr>
            <a:r>
              <a:rPr lang="en-US" sz="260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🔹 </a:t>
            </a:r>
            <a:r>
              <a:rPr lang="en-US" sz="2600" b="1" dirty="0">
                <a:solidFill>
                  <a:srgbClr val="004AA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2. Profit vs Sales (Scatter Plot)</a:t>
            </a:r>
          </a:p>
          <a:p>
            <a:pPr marL="561341" lvl="1" indent="-280670" algn="l">
              <a:lnSpc>
                <a:spcPts val="4290"/>
              </a:lnSpc>
              <a:buFont typeface="Arial"/>
              <a:buChar char="•"/>
            </a:pPr>
            <a:r>
              <a:rPr lang="en-US" sz="260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Scatter plot showing the relationship between sales and profit</a:t>
            </a:r>
          </a:p>
          <a:p>
            <a:pPr algn="l">
              <a:lnSpc>
                <a:spcPts val="4290"/>
              </a:lnSpc>
            </a:pPr>
            <a:r>
              <a:rPr lang="en-US" sz="260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📝 Insight:</a:t>
            </a:r>
          </a:p>
          <a:p>
            <a:pPr marL="561341" lvl="1" indent="-280670" algn="l">
              <a:lnSpc>
                <a:spcPts val="4290"/>
              </a:lnSpc>
              <a:buFont typeface="Arial"/>
              <a:buChar char="•"/>
            </a:pPr>
            <a:r>
              <a:rPr lang="en-US" sz="260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Positive correlation overall</a:t>
            </a:r>
          </a:p>
          <a:p>
            <a:pPr marL="561341" lvl="1" indent="-280670" algn="l">
              <a:lnSpc>
                <a:spcPts val="4290"/>
              </a:lnSpc>
              <a:buFont typeface="Arial"/>
              <a:buChar char="•"/>
            </a:pPr>
            <a:r>
              <a:rPr lang="en-US" sz="260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Some sales led to significant losses </a:t>
            </a:r>
            <a:endParaRPr lang="en-US" sz="2600" dirty="0" smtClean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280671" lvl="1" algn="l">
              <a:lnSpc>
                <a:spcPts val="4290"/>
              </a:lnSpc>
            </a:pPr>
            <a:r>
              <a:rPr lang="en-US" sz="2600" dirty="0" smtClean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</a:t>
            </a:r>
            <a:r>
              <a:rPr lang="en-US" sz="260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points in lower right)</a:t>
            </a:r>
          </a:p>
          <a:p>
            <a:pPr algn="l">
              <a:lnSpc>
                <a:spcPts val="4290"/>
              </a:lnSpc>
            </a:pPr>
            <a:endParaRPr lang="en-US" sz="2600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19352" y="4686522"/>
            <a:ext cx="13489095" cy="62651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34"/>
              </a:lnSpc>
            </a:pPr>
            <a:r>
              <a:rPr lang="en-US" sz="2600" dirty="0">
                <a:solidFill>
                  <a:srgbClr val="004AA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📦 Code</a:t>
            </a:r>
          </a:p>
          <a:p>
            <a:pPr algn="just">
              <a:lnSpc>
                <a:spcPts val="4134"/>
              </a:lnSpc>
            </a:pPr>
            <a:r>
              <a:rPr lang="en-US" sz="2600" dirty="0" err="1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df</a:t>
            </a:r>
            <a:r>
              <a:rPr lang="en-US" sz="2600" dirty="0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["Profit"] = </a:t>
            </a:r>
            <a:r>
              <a:rPr lang="en-US" sz="2600" dirty="0" err="1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df</a:t>
            </a:r>
            <a:r>
              <a:rPr lang="en-US" sz="2600" dirty="0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["Sales"] * 0.1</a:t>
            </a:r>
            <a:r>
              <a:rPr lang="en-US" sz="2600" dirty="0">
                <a:solidFill>
                  <a:srgbClr val="32620E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 lang="en-US" sz="2600" dirty="0" smtClean="0">
              <a:solidFill>
                <a:srgbClr val="32620E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algn="just">
              <a:lnSpc>
                <a:spcPts val="4134"/>
              </a:lnSpc>
            </a:pPr>
            <a:r>
              <a:rPr lang="en-US" sz="2600" dirty="0" smtClean="0">
                <a:solidFill>
                  <a:srgbClr val="32620E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# </a:t>
            </a:r>
            <a:r>
              <a:rPr lang="en-US" sz="2600" dirty="0">
                <a:solidFill>
                  <a:srgbClr val="32620E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Assuming 10% profit margin</a:t>
            </a:r>
          </a:p>
          <a:p>
            <a:pPr algn="just">
              <a:lnSpc>
                <a:spcPts val="4134"/>
              </a:lnSpc>
            </a:pPr>
            <a:r>
              <a:rPr lang="en-US" sz="2600" dirty="0" err="1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df.head</a:t>
            </a:r>
            <a:r>
              <a:rPr lang="en-US" sz="2600" dirty="0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(10) </a:t>
            </a:r>
          </a:p>
          <a:p>
            <a:pPr algn="just">
              <a:lnSpc>
                <a:spcPts val="4134"/>
              </a:lnSpc>
            </a:pPr>
            <a:r>
              <a:rPr lang="en-US" sz="2600" dirty="0" err="1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sns.scatterplot</a:t>
            </a:r>
            <a:r>
              <a:rPr lang="en-US" sz="2600" dirty="0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(x='Sales', y='Profit', data=</a:t>
            </a:r>
            <a:r>
              <a:rPr lang="en-US" sz="2600" dirty="0" err="1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df</a:t>
            </a:r>
            <a:r>
              <a:rPr lang="en-US" sz="2600" dirty="0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</a:t>
            </a:r>
          </a:p>
          <a:p>
            <a:pPr algn="just">
              <a:lnSpc>
                <a:spcPts val="4134"/>
              </a:lnSpc>
            </a:pPr>
            <a:r>
              <a:rPr lang="en-US" sz="2600" dirty="0" err="1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plt.title</a:t>
            </a:r>
            <a:r>
              <a:rPr lang="en-US" sz="2600" dirty="0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("Estimated Profit vs. Sales")</a:t>
            </a:r>
          </a:p>
          <a:p>
            <a:pPr algn="just">
              <a:lnSpc>
                <a:spcPts val="4134"/>
              </a:lnSpc>
            </a:pPr>
            <a:r>
              <a:rPr lang="en-US" sz="2600" dirty="0" err="1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plt.xlabel</a:t>
            </a:r>
            <a:r>
              <a:rPr lang="en-US" sz="2600" dirty="0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("Sales")</a:t>
            </a:r>
          </a:p>
          <a:p>
            <a:pPr algn="just">
              <a:lnSpc>
                <a:spcPts val="4134"/>
              </a:lnSpc>
            </a:pPr>
            <a:r>
              <a:rPr lang="en-US" sz="2600" dirty="0" err="1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plt.ylabel</a:t>
            </a:r>
            <a:r>
              <a:rPr lang="en-US" sz="2600" dirty="0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("Profit")</a:t>
            </a:r>
          </a:p>
          <a:p>
            <a:pPr algn="just">
              <a:lnSpc>
                <a:spcPts val="4134"/>
              </a:lnSpc>
            </a:pPr>
            <a:r>
              <a:rPr lang="en-US" sz="2600" dirty="0" err="1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plt.show</a:t>
            </a:r>
            <a:r>
              <a:rPr lang="en-US" sz="2600" dirty="0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()</a:t>
            </a:r>
          </a:p>
          <a:p>
            <a:pPr algn="just">
              <a:lnSpc>
                <a:spcPts val="4134"/>
              </a:lnSpc>
            </a:pPr>
            <a:endParaRPr lang="en-US" sz="2600" dirty="0">
              <a:solidFill>
                <a:srgbClr val="6C4B3B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algn="just">
              <a:lnSpc>
                <a:spcPts val="4134"/>
              </a:lnSpc>
            </a:pPr>
            <a:endParaRPr lang="en-US" sz="2600" dirty="0">
              <a:solidFill>
                <a:srgbClr val="6C4B3B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algn="just">
              <a:lnSpc>
                <a:spcPts val="4134"/>
              </a:lnSpc>
            </a:pPr>
            <a:endParaRPr lang="en-US" sz="2600" dirty="0">
              <a:solidFill>
                <a:srgbClr val="6C4B3B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5800" y="1675234"/>
            <a:ext cx="9901548" cy="814097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23900"/>
            <a:ext cx="8244075" cy="883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1219200"/>
            <a:ext cx="8534400" cy="819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936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9296400" y="419100"/>
            <a:ext cx="10471651" cy="7825179"/>
          </a:xfrm>
          <a:custGeom>
            <a:avLst/>
            <a:gdLst/>
            <a:ahLst/>
            <a:cxnLst/>
            <a:rect l="l" t="t" r="r" b="b"/>
            <a:pathLst>
              <a:path w="10471651" h="7825179">
                <a:moveTo>
                  <a:pt x="10471651" y="0"/>
                </a:moveTo>
                <a:lnTo>
                  <a:pt x="0" y="0"/>
                </a:lnTo>
                <a:lnTo>
                  <a:pt x="0" y="7825180"/>
                </a:lnTo>
                <a:lnTo>
                  <a:pt x="10471651" y="7825180"/>
                </a:lnTo>
                <a:lnTo>
                  <a:pt x="10471651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V="1">
            <a:off x="-2193759" y="8466902"/>
            <a:ext cx="4387518" cy="3350468"/>
          </a:xfrm>
          <a:custGeom>
            <a:avLst/>
            <a:gdLst/>
            <a:ahLst/>
            <a:cxnLst/>
            <a:rect l="l" t="t" r="r" b="b"/>
            <a:pathLst>
              <a:path w="4387518" h="3350468">
                <a:moveTo>
                  <a:pt x="0" y="3350468"/>
                </a:moveTo>
                <a:lnTo>
                  <a:pt x="4387518" y="3350468"/>
                </a:lnTo>
                <a:lnTo>
                  <a:pt x="4387518" y="0"/>
                </a:lnTo>
                <a:lnTo>
                  <a:pt x="0" y="0"/>
                </a:lnTo>
                <a:lnTo>
                  <a:pt x="0" y="3350468"/>
                </a:lnTo>
                <a:close/>
              </a:path>
            </a:pathLst>
          </a:custGeom>
          <a:blipFill>
            <a:blip r:embed="rId4">
              <a:alphaModFix amt="32999"/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958982" y="-1675234"/>
            <a:ext cx="4387518" cy="3350468"/>
          </a:xfrm>
          <a:custGeom>
            <a:avLst/>
            <a:gdLst/>
            <a:ahLst/>
            <a:cxnLst/>
            <a:rect l="l" t="t" r="r" b="b"/>
            <a:pathLst>
              <a:path w="4387518" h="3350468">
                <a:moveTo>
                  <a:pt x="0" y="0"/>
                </a:moveTo>
                <a:lnTo>
                  <a:pt x="4387518" y="0"/>
                </a:lnTo>
                <a:lnTo>
                  <a:pt x="4387518" y="3350468"/>
                </a:lnTo>
                <a:lnTo>
                  <a:pt x="0" y="33504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2999"/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>
            <a:off x="14308447" y="3575384"/>
            <a:ext cx="10471651" cy="7825179"/>
          </a:xfrm>
          <a:custGeom>
            <a:avLst/>
            <a:gdLst/>
            <a:ahLst/>
            <a:cxnLst/>
            <a:rect l="l" t="t" r="r" b="b"/>
            <a:pathLst>
              <a:path w="10471651" h="7825179">
                <a:moveTo>
                  <a:pt x="10471651" y="0"/>
                </a:moveTo>
                <a:lnTo>
                  <a:pt x="0" y="0"/>
                </a:lnTo>
                <a:lnTo>
                  <a:pt x="0" y="7825179"/>
                </a:lnTo>
                <a:lnTo>
                  <a:pt x="10471651" y="7825179"/>
                </a:lnTo>
                <a:lnTo>
                  <a:pt x="10471651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563478" y="279568"/>
            <a:ext cx="11854578" cy="2677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16"/>
              </a:lnSpc>
            </a:pPr>
            <a:r>
              <a:rPr lang="en-US" sz="2600" b="1">
                <a:solidFill>
                  <a:srgbClr val="004AA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🔹 3. Profit by Region</a:t>
            </a:r>
          </a:p>
          <a:p>
            <a:pPr marL="561341" lvl="1" indent="-280670" algn="l">
              <a:lnSpc>
                <a:spcPts val="4316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Boxplot showing profit distribution by region</a:t>
            </a:r>
          </a:p>
          <a:p>
            <a:pPr algn="l">
              <a:lnSpc>
                <a:spcPts val="4316"/>
              </a:lnSpc>
            </a:pPr>
            <a:r>
              <a:rPr lang="en-US" sz="26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📝 Insight:</a:t>
            </a:r>
          </a:p>
          <a:p>
            <a:pPr marL="561341" lvl="1" indent="-280670" algn="l">
              <a:lnSpc>
                <a:spcPts val="4316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Central region had more variability and several loss-making orders</a:t>
            </a:r>
          </a:p>
          <a:p>
            <a:pPr marL="561341" lvl="1" indent="-280670" algn="l">
              <a:lnSpc>
                <a:spcPts val="4316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West and East had more consistent profits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63478" y="3461084"/>
            <a:ext cx="16724522" cy="3762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16"/>
              </a:lnSpc>
              <a:spcBef>
                <a:spcPct val="0"/>
              </a:spcBef>
            </a:pPr>
            <a:r>
              <a:rPr lang="en-US" sz="2600">
                <a:solidFill>
                  <a:srgbClr val="004AA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📦 Code:</a:t>
            </a:r>
          </a:p>
          <a:p>
            <a:pPr algn="l">
              <a:lnSpc>
                <a:spcPts val="4316"/>
              </a:lnSpc>
              <a:spcBef>
                <a:spcPct val="0"/>
              </a:spcBef>
            </a:pPr>
            <a:r>
              <a:rPr lang="en-US" sz="2600">
                <a:solidFill>
                  <a:srgbClr val="095D4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# Compute the correlation matrix (numeric columns only)</a:t>
            </a:r>
          </a:p>
          <a:p>
            <a:pPr algn="l">
              <a:lnSpc>
                <a:spcPts val="4316"/>
              </a:lnSpc>
              <a:spcBef>
                <a:spcPct val="0"/>
              </a:spcBef>
            </a:pPr>
            <a:r>
              <a:rPr lang="en-US" sz="2600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corr= df.corr(numeric_only=True)                 </a:t>
            </a:r>
            <a:r>
              <a:rPr lang="en-US" sz="26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US" sz="2600">
                <a:solidFill>
                  <a:srgbClr val="095D4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# True=Show correlation values</a:t>
            </a:r>
          </a:p>
          <a:p>
            <a:pPr algn="l">
              <a:lnSpc>
                <a:spcPts val="4316"/>
              </a:lnSpc>
              <a:spcBef>
                <a:spcPct val="0"/>
              </a:spcBef>
            </a:pPr>
            <a:r>
              <a:rPr lang="en-US" sz="2600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sns.heatmap(corr, annot=True, cmap='coolwarm', fmt='.2f')</a:t>
            </a:r>
            <a:r>
              <a:rPr lang="en-US" sz="2600">
                <a:solidFill>
                  <a:srgbClr val="095D4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# Format numbers to 2 decimal place</a:t>
            </a:r>
            <a:r>
              <a:rPr lang="en-US" sz="26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</a:t>
            </a:r>
          </a:p>
          <a:p>
            <a:pPr algn="l">
              <a:lnSpc>
                <a:spcPts val="4316"/>
              </a:lnSpc>
              <a:spcBef>
                <a:spcPct val="0"/>
              </a:spcBef>
            </a:pPr>
            <a:r>
              <a:rPr lang="en-US" sz="2600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plt.title("Correlation Heatmap")          </a:t>
            </a:r>
            <a:r>
              <a:rPr lang="en-US" sz="2600">
                <a:solidFill>
                  <a:srgbClr val="32620E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#Values close to +1 → Strong positive,close to –1 → Strong</a:t>
            </a:r>
            <a:r>
              <a:rPr lang="en-US" sz="2600">
                <a:solidFill>
                  <a:srgbClr val="314528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</a:p>
          <a:p>
            <a:pPr algn="l">
              <a:lnSpc>
                <a:spcPts val="4316"/>
              </a:lnSpc>
              <a:spcBef>
                <a:spcPct val="0"/>
              </a:spcBef>
            </a:pPr>
            <a:r>
              <a:rPr lang="en-US" sz="2600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plt.show() </a:t>
            </a:r>
          </a:p>
          <a:p>
            <a:pPr algn="l">
              <a:lnSpc>
                <a:spcPts val="4316"/>
              </a:lnSpc>
              <a:spcBef>
                <a:spcPct val="0"/>
              </a:spcBef>
            </a:pPr>
            <a:endParaRPr lang="en-US" sz="2600">
              <a:solidFill>
                <a:srgbClr val="6C4B3B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960500" y="6196455"/>
            <a:ext cx="8128278" cy="438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32620E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negative,Values near 0 → Weak or no correlation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9105300" y="-1189940"/>
            <a:ext cx="10471651" cy="7825179"/>
          </a:xfrm>
          <a:custGeom>
            <a:avLst/>
            <a:gdLst/>
            <a:ahLst/>
            <a:cxnLst/>
            <a:rect l="l" t="t" r="r" b="b"/>
            <a:pathLst>
              <a:path w="10471651" h="7825179">
                <a:moveTo>
                  <a:pt x="10471651" y="0"/>
                </a:moveTo>
                <a:lnTo>
                  <a:pt x="0" y="0"/>
                </a:lnTo>
                <a:lnTo>
                  <a:pt x="0" y="7825180"/>
                </a:lnTo>
                <a:lnTo>
                  <a:pt x="10471651" y="7825180"/>
                </a:lnTo>
                <a:lnTo>
                  <a:pt x="10471651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V="1">
            <a:off x="-2193759" y="8466902"/>
            <a:ext cx="4387518" cy="3350468"/>
          </a:xfrm>
          <a:custGeom>
            <a:avLst/>
            <a:gdLst/>
            <a:ahLst/>
            <a:cxnLst/>
            <a:rect l="l" t="t" r="r" b="b"/>
            <a:pathLst>
              <a:path w="4387518" h="3350468">
                <a:moveTo>
                  <a:pt x="0" y="3350468"/>
                </a:moveTo>
                <a:lnTo>
                  <a:pt x="4387518" y="3350468"/>
                </a:lnTo>
                <a:lnTo>
                  <a:pt x="4387518" y="0"/>
                </a:lnTo>
                <a:lnTo>
                  <a:pt x="0" y="0"/>
                </a:lnTo>
                <a:lnTo>
                  <a:pt x="0" y="3350468"/>
                </a:lnTo>
                <a:close/>
              </a:path>
            </a:pathLst>
          </a:custGeom>
          <a:blipFill>
            <a:blip r:embed="rId4">
              <a:alphaModFix amt="32999"/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958982" y="-1675234"/>
            <a:ext cx="4387518" cy="3350468"/>
          </a:xfrm>
          <a:custGeom>
            <a:avLst/>
            <a:gdLst/>
            <a:ahLst/>
            <a:cxnLst/>
            <a:rect l="l" t="t" r="r" b="b"/>
            <a:pathLst>
              <a:path w="4387518" h="3350468">
                <a:moveTo>
                  <a:pt x="0" y="0"/>
                </a:moveTo>
                <a:lnTo>
                  <a:pt x="4387518" y="0"/>
                </a:lnTo>
                <a:lnTo>
                  <a:pt x="4387518" y="3350468"/>
                </a:lnTo>
                <a:lnTo>
                  <a:pt x="0" y="33504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2999"/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>
            <a:off x="14308447" y="3575384"/>
            <a:ext cx="10471651" cy="7825179"/>
          </a:xfrm>
          <a:custGeom>
            <a:avLst/>
            <a:gdLst/>
            <a:ahLst/>
            <a:cxnLst/>
            <a:rect l="l" t="t" r="r" b="b"/>
            <a:pathLst>
              <a:path w="10471651" h="7825179">
                <a:moveTo>
                  <a:pt x="10471651" y="0"/>
                </a:moveTo>
                <a:lnTo>
                  <a:pt x="0" y="0"/>
                </a:lnTo>
                <a:lnTo>
                  <a:pt x="0" y="7825179"/>
                </a:lnTo>
                <a:lnTo>
                  <a:pt x="10471651" y="7825179"/>
                </a:lnTo>
                <a:lnTo>
                  <a:pt x="10471651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7068663" y="8276894"/>
            <a:ext cx="1838700" cy="981406"/>
          </a:xfrm>
          <a:custGeom>
            <a:avLst/>
            <a:gdLst/>
            <a:ahLst/>
            <a:cxnLst/>
            <a:rect l="l" t="t" r="r" b="b"/>
            <a:pathLst>
              <a:path w="1838700" h="981406">
                <a:moveTo>
                  <a:pt x="0" y="0"/>
                </a:moveTo>
                <a:lnTo>
                  <a:pt x="1838700" y="0"/>
                </a:lnTo>
                <a:lnTo>
                  <a:pt x="1838700" y="981406"/>
                </a:lnTo>
                <a:lnTo>
                  <a:pt x="0" y="9814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193759" y="1307799"/>
            <a:ext cx="9808964" cy="2267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1">
                <a:solidFill>
                  <a:srgbClr val="004AA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🔹 4. Distribution</a:t>
            </a:r>
          </a:p>
          <a:p>
            <a:pPr marL="561341" lvl="1" indent="-280670" algn="l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Histplot showing how often each segment appears</a:t>
            </a:r>
          </a:p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📝 Insight:</a:t>
            </a:r>
          </a:p>
          <a:p>
            <a:pPr marL="561341" lvl="1" indent="-280670" algn="l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Binders and Paper were the most frequently sold items</a:t>
            </a:r>
          </a:p>
          <a:p>
            <a:pPr marL="561341" lvl="1" indent="-280670" algn="l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Fast-moving vs slow-moving items identified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193759" y="4835493"/>
            <a:ext cx="15272537" cy="1810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  <a:spcBef>
                <a:spcPct val="0"/>
              </a:spcBef>
            </a:pPr>
            <a:r>
              <a:rPr lang="en-US" sz="2600" dirty="0">
                <a:solidFill>
                  <a:srgbClr val="004AA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📦 Code</a:t>
            </a:r>
          </a:p>
          <a:p>
            <a:pPr algn="just">
              <a:lnSpc>
                <a:spcPts val="3640"/>
              </a:lnSpc>
              <a:spcBef>
                <a:spcPct val="0"/>
              </a:spcBef>
            </a:pPr>
            <a:r>
              <a:rPr lang="en-US" sz="2600" dirty="0" err="1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sns.histplot</a:t>
            </a:r>
            <a:r>
              <a:rPr lang="en-US" sz="2600" dirty="0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(x='Segment', y='Profit', data=</a:t>
            </a:r>
            <a:r>
              <a:rPr lang="en-US" sz="2600" dirty="0" err="1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df</a:t>
            </a:r>
            <a:r>
              <a:rPr lang="en-US" sz="2600" dirty="0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  #</a:t>
            </a:r>
            <a:r>
              <a:rPr lang="en-US" sz="2600" dirty="0" err="1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histplot</a:t>
            </a:r>
            <a:endParaRPr lang="en-US" sz="2600" dirty="0">
              <a:solidFill>
                <a:srgbClr val="6C4B3B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algn="just">
              <a:lnSpc>
                <a:spcPts val="3640"/>
              </a:lnSpc>
              <a:spcBef>
                <a:spcPct val="0"/>
              </a:spcBef>
            </a:pPr>
            <a:r>
              <a:rPr lang="en-US" sz="2600" dirty="0" err="1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plt.show</a:t>
            </a:r>
            <a:r>
              <a:rPr lang="en-US" sz="2600" dirty="0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()</a:t>
            </a:r>
          </a:p>
          <a:p>
            <a:pPr algn="just">
              <a:lnSpc>
                <a:spcPts val="3640"/>
              </a:lnSpc>
              <a:spcBef>
                <a:spcPct val="0"/>
              </a:spcBef>
            </a:pPr>
            <a:endParaRPr lang="en-US" sz="2600" dirty="0">
              <a:solidFill>
                <a:srgbClr val="6C4B3B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052174" y="-600104"/>
            <a:ext cx="10471651" cy="7825179"/>
          </a:xfrm>
          <a:custGeom>
            <a:avLst/>
            <a:gdLst/>
            <a:ahLst/>
            <a:cxnLst/>
            <a:rect l="l" t="t" r="r" b="b"/>
            <a:pathLst>
              <a:path w="10471651" h="7825179">
                <a:moveTo>
                  <a:pt x="0" y="0"/>
                </a:moveTo>
                <a:lnTo>
                  <a:pt x="10471652" y="0"/>
                </a:lnTo>
                <a:lnTo>
                  <a:pt x="10471652" y="7825179"/>
                </a:lnTo>
                <a:lnTo>
                  <a:pt x="0" y="78251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8314083" y="7823766"/>
            <a:ext cx="10471651" cy="7825179"/>
          </a:xfrm>
          <a:custGeom>
            <a:avLst/>
            <a:gdLst/>
            <a:ahLst/>
            <a:cxnLst/>
            <a:rect l="l" t="t" r="r" b="b"/>
            <a:pathLst>
              <a:path w="10471651" h="7825179">
                <a:moveTo>
                  <a:pt x="0" y="0"/>
                </a:moveTo>
                <a:lnTo>
                  <a:pt x="10471651" y="0"/>
                </a:lnTo>
                <a:lnTo>
                  <a:pt x="10471651" y="7825179"/>
                </a:lnTo>
                <a:lnTo>
                  <a:pt x="0" y="78251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2193759" y="-1360493"/>
            <a:ext cx="4387518" cy="3350468"/>
          </a:xfrm>
          <a:custGeom>
            <a:avLst/>
            <a:gdLst/>
            <a:ahLst/>
            <a:cxnLst/>
            <a:rect l="l" t="t" r="r" b="b"/>
            <a:pathLst>
              <a:path w="4387518" h="3350468">
                <a:moveTo>
                  <a:pt x="0" y="0"/>
                </a:moveTo>
                <a:lnTo>
                  <a:pt x="4387518" y="0"/>
                </a:lnTo>
                <a:lnTo>
                  <a:pt x="4387518" y="3350469"/>
                </a:lnTo>
                <a:lnTo>
                  <a:pt x="0" y="33504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2999"/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V="1">
            <a:off x="16489136" y="9534529"/>
            <a:ext cx="4387518" cy="3350468"/>
          </a:xfrm>
          <a:custGeom>
            <a:avLst/>
            <a:gdLst/>
            <a:ahLst/>
            <a:cxnLst/>
            <a:rect l="l" t="t" r="r" b="b"/>
            <a:pathLst>
              <a:path w="4387518" h="3350468">
                <a:moveTo>
                  <a:pt x="0" y="3350469"/>
                </a:moveTo>
                <a:lnTo>
                  <a:pt x="4387519" y="3350469"/>
                </a:lnTo>
                <a:lnTo>
                  <a:pt x="4387519" y="0"/>
                </a:lnTo>
                <a:lnTo>
                  <a:pt x="0" y="0"/>
                </a:lnTo>
                <a:lnTo>
                  <a:pt x="0" y="3350469"/>
                </a:lnTo>
                <a:close/>
              </a:path>
            </a:pathLst>
          </a:custGeom>
          <a:blipFill>
            <a:blip r:embed="rId4">
              <a:alphaModFix amt="32999"/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80396" y="1993125"/>
            <a:ext cx="2057252" cy="2057252"/>
          </a:xfrm>
          <a:custGeom>
            <a:avLst/>
            <a:gdLst/>
            <a:ahLst/>
            <a:cxnLst/>
            <a:rect l="l" t="t" r="r" b="b"/>
            <a:pathLst>
              <a:path w="2057252" h="2057252">
                <a:moveTo>
                  <a:pt x="0" y="0"/>
                </a:moveTo>
                <a:lnTo>
                  <a:pt x="2057252" y="0"/>
                </a:lnTo>
                <a:lnTo>
                  <a:pt x="2057252" y="2057252"/>
                </a:lnTo>
                <a:lnTo>
                  <a:pt x="0" y="20572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858476" y="26878"/>
            <a:ext cx="12571049" cy="873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u="sng">
                <a:solidFill>
                  <a:srgbClr val="6C4B3B"/>
                </a:solidFill>
                <a:latin typeface="Yeseva One"/>
                <a:ea typeface="Yeseva One"/>
                <a:cs typeface="Yeseva One"/>
                <a:sym typeface="Yeseva One"/>
              </a:rPr>
              <a:t>5.Feature Engineering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588655" y="1023680"/>
            <a:ext cx="16094241" cy="39485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sz="260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🔧 </a:t>
            </a:r>
            <a:r>
              <a:rPr lang="en-US" sz="2600" b="1" dirty="0">
                <a:solidFill>
                  <a:srgbClr val="004AA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What Is Feature Engineering?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sz="260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Transforming or creating new variables from raw data to uncover deeper insights and improve analysis.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  <a:endParaRPr lang="en-US" sz="2600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sz="260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🔹 Example Feature: </a:t>
            </a:r>
            <a:r>
              <a:rPr lang="en-US" sz="2600" dirty="0" smtClean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Profit Margin</a:t>
            </a:r>
            <a:endParaRPr lang="en-US" sz="2600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sz="260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📌 Definition: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sz="260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A calculated field to show </a:t>
            </a:r>
            <a:r>
              <a:rPr lang="en-US" sz="2600" dirty="0" smtClean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how much profit was made per unit of sales:</a:t>
            </a:r>
            <a:endParaRPr lang="en-US" sz="2600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algn="ctr">
              <a:lnSpc>
                <a:spcPts val="6290"/>
              </a:lnSpc>
              <a:spcBef>
                <a:spcPct val="0"/>
              </a:spcBef>
            </a:pPr>
            <a:endParaRPr lang="en-US" sz="2600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294990" y="4237000"/>
            <a:ext cx="4996815" cy="5735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13"/>
              </a:lnSpc>
              <a:spcBef>
                <a:spcPct val="0"/>
              </a:spcBef>
            </a:pPr>
            <a:r>
              <a:rPr lang="en-US" sz="2899" dirty="0">
                <a:solidFill>
                  <a:srgbClr val="004AA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Profit Margin=Profit/Sales​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157568" y="4857898"/>
            <a:ext cx="13539632" cy="1102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316"/>
              </a:lnSpc>
              <a:spcBef>
                <a:spcPct val="0"/>
              </a:spcBef>
            </a:pPr>
            <a:r>
              <a:rPr lang="en-US" sz="2600" dirty="0">
                <a:solidFill>
                  <a:srgbClr val="004AA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📦 Code:</a:t>
            </a:r>
          </a:p>
          <a:p>
            <a:pPr algn="l">
              <a:lnSpc>
                <a:spcPts val="4316"/>
              </a:lnSpc>
              <a:spcBef>
                <a:spcPct val="0"/>
              </a:spcBef>
            </a:pPr>
            <a:r>
              <a:rPr lang="en-US" sz="2600" dirty="0" err="1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df</a:t>
            </a:r>
            <a:r>
              <a:rPr lang="en-US" sz="2600" dirty="0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['</a:t>
            </a:r>
            <a:r>
              <a:rPr lang="en-US" sz="2600" dirty="0" err="1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Profit_Margin</a:t>
            </a:r>
            <a:r>
              <a:rPr lang="en-US" sz="2600" dirty="0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'] = </a:t>
            </a:r>
            <a:r>
              <a:rPr lang="en-US" sz="2600" dirty="0" err="1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df</a:t>
            </a:r>
            <a:r>
              <a:rPr lang="en-US" sz="2600" dirty="0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['Profit'] / </a:t>
            </a:r>
            <a:r>
              <a:rPr lang="en-US" sz="2600" dirty="0" err="1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df</a:t>
            </a:r>
            <a:r>
              <a:rPr lang="en-US" sz="2600" dirty="0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['Sales']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157568" y="6139291"/>
            <a:ext cx="15070574" cy="3677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16"/>
              </a:lnSpc>
              <a:spcBef>
                <a:spcPct val="0"/>
              </a:spcBef>
            </a:pPr>
            <a:r>
              <a:rPr lang="en-US" sz="2600" dirty="0">
                <a:solidFill>
                  <a:srgbClr val="004AA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📊 Visualization:</a:t>
            </a:r>
          </a:p>
          <a:p>
            <a:pPr algn="l">
              <a:lnSpc>
                <a:spcPts val="4316"/>
              </a:lnSpc>
              <a:spcBef>
                <a:spcPct val="0"/>
              </a:spcBef>
            </a:pPr>
            <a:r>
              <a:rPr lang="en-US" sz="260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We can use a boxplot to show margin distribution by category:</a:t>
            </a:r>
          </a:p>
          <a:p>
            <a:pPr algn="l">
              <a:lnSpc>
                <a:spcPts val="3640"/>
              </a:lnSpc>
            </a:pPr>
            <a:r>
              <a:rPr lang="en-US" sz="2600" dirty="0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import </a:t>
            </a:r>
            <a:r>
              <a:rPr lang="en-US" sz="2600" dirty="0" err="1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seaborn</a:t>
            </a:r>
            <a:r>
              <a:rPr lang="en-US" sz="2600" dirty="0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as </a:t>
            </a:r>
            <a:r>
              <a:rPr lang="en-US" sz="2600" dirty="0" err="1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sns</a:t>
            </a:r>
            <a:endParaRPr lang="en-US" sz="2600" dirty="0">
              <a:solidFill>
                <a:srgbClr val="6C4B3B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algn="l">
              <a:lnSpc>
                <a:spcPts val="4316"/>
              </a:lnSpc>
              <a:spcBef>
                <a:spcPct val="0"/>
              </a:spcBef>
            </a:pPr>
            <a:r>
              <a:rPr lang="en-US" sz="2600" dirty="0" err="1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sns.boxplot</a:t>
            </a:r>
            <a:r>
              <a:rPr lang="en-US" sz="2600" dirty="0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(x='Category', y='</a:t>
            </a:r>
            <a:r>
              <a:rPr lang="en-US" sz="2600" dirty="0" err="1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Profit_Margin</a:t>
            </a:r>
            <a:r>
              <a:rPr lang="en-US" sz="2600" dirty="0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', data=</a:t>
            </a:r>
            <a:r>
              <a:rPr lang="en-US" sz="2600" dirty="0" err="1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df</a:t>
            </a:r>
            <a:r>
              <a:rPr lang="en-US" sz="2600" dirty="0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</a:t>
            </a:r>
          </a:p>
          <a:p>
            <a:pPr algn="l">
              <a:lnSpc>
                <a:spcPts val="4316"/>
              </a:lnSpc>
              <a:spcBef>
                <a:spcPct val="0"/>
              </a:spcBef>
            </a:pPr>
            <a:r>
              <a:rPr lang="en-US" sz="2600" dirty="0">
                <a:solidFill>
                  <a:srgbClr val="004AA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📝 Insight:</a:t>
            </a:r>
          </a:p>
          <a:p>
            <a:pPr algn="l">
              <a:lnSpc>
                <a:spcPts val="4316"/>
              </a:lnSpc>
              <a:spcBef>
                <a:spcPct val="0"/>
              </a:spcBef>
            </a:pPr>
            <a:r>
              <a:rPr lang="en-US" sz="260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Technology not only has the highest sales but also the highest median profit margin.</a:t>
            </a:r>
          </a:p>
          <a:p>
            <a:pPr algn="l">
              <a:lnSpc>
                <a:spcPts val="4316"/>
              </a:lnSpc>
              <a:spcBef>
                <a:spcPct val="0"/>
              </a:spcBef>
            </a:pPr>
            <a:r>
              <a:rPr lang="en-US" sz="260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Office Supplies and Furniture show more variability, with some negative margins (losses).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052174" y="-600104"/>
            <a:ext cx="10471651" cy="7825179"/>
          </a:xfrm>
          <a:custGeom>
            <a:avLst/>
            <a:gdLst/>
            <a:ahLst/>
            <a:cxnLst/>
            <a:rect l="l" t="t" r="r" b="b"/>
            <a:pathLst>
              <a:path w="10471651" h="7825179">
                <a:moveTo>
                  <a:pt x="0" y="0"/>
                </a:moveTo>
                <a:lnTo>
                  <a:pt x="10471652" y="0"/>
                </a:lnTo>
                <a:lnTo>
                  <a:pt x="10471652" y="7825179"/>
                </a:lnTo>
                <a:lnTo>
                  <a:pt x="0" y="78251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8314083" y="7823766"/>
            <a:ext cx="10471651" cy="7825179"/>
          </a:xfrm>
          <a:custGeom>
            <a:avLst/>
            <a:gdLst/>
            <a:ahLst/>
            <a:cxnLst/>
            <a:rect l="l" t="t" r="r" b="b"/>
            <a:pathLst>
              <a:path w="10471651" h="7825179">
                <a:moveTo>
                  <a:pt x="0" y="0"/>
                </a:moveTo>
                <a:lnTo>
                  <a:pt x="10471651" y="0"/>
                </a:lnTo>
                <a:lnTo>
                  <a:pt x="10471651" y="7825179"/>
                </a:lnTo>
                <a:lnTo>
                  <a:pt x="0" y="78251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2451655" y="-932802"/>
            <a:ext cx="4387518" cy="3350468"/>
          </a:xfrm>
          <a:custGeom>
            <a:avLst/>
            <a:gdLst/>
            <a:ahLst/>
            <a:cxnLst/>
            <a:rect l="l" t="t" r="r" b="b"/>
            <a:pathLst>
              <a:path w="4387518" h="3350468">
                <a:moveTo>
                  <a:pt x="0" y="0"/>
                </a:moveTo>
                <a:lnTo>
                  <a:pt x="4387518" y="0"/>
                </a:lnTo>
                <a:lnTo>
                  <a:pt x="4387518" y="3350469"/>
                </a:lnTo>
                <a:lnTo>
                  <a:pt x="0" y="33504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2999"/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V="1">
            <a:off x="13900482" y="7823766"/>
            <a:ext cx="4387518" cy="3350468"/>
          </a:xfrm>
          <a:custGeom>
            <a:avLst/>
            <a:gdLst/>
            <a:ahLst/>
            <a:cxnLst/>
            <a:rect l="l" t="t" r="r" b="b"/>
            <a:pathLst>
              <a:path w="4387518" h="3350468">
                <a:moveTo>
                  <a:pt x="0" y="3350469"/>
                </a:moveTo>
                <a:lnTo>
                  <a:pt x="4387518" y="3350469"/>
                </a:lnTo>
                <a:lnTo>
                  <a:pt x="4387518" y="0"/>
                </a:lnTo>
                <a:lnTo>
                  <a:pt x="0" y="0"/>
                </a:lnTo>
                <a:lnTo>
                  <a:pt x="0" y="3350469"/>
                </a:lnTo>
                <a:close/>
              </a:path>
            </a:pathLst>
          </a:custGeom>
          <a:blipFill>
            <a:blip r:embed="rId4">
              <a:alphaModFix amt="32999"/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908153" y="0"/>
            <a:ext cx="16352137" cy="3860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16"/>
              </a:lnSpc>
              <a:spcBef>
                <a:spcPct val="0"/>
              </a:spcBef>
            </a:pPr>
            <a:r>
              <a:rPr lang="en-US" sz="2600" dirty="0" smtClean="0">
                <a:solidFill>
                  <a:srgbClr val="004AA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Order </a:t>
            </a:r>
            <a:r>
              <a:rPr lang="en-US" sz="2600" dirty="0">
                <a:solidFill>
                  <a:srgbClr val="004AA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Processing Time</a:t>
            </a:r>
          </a:p>
          <a:p>
            <a:pPr algn="l">
              <a:lnSpc>
                <a:spcPts val="4316"/>
              </a:lnSpc>
              <a:spcBef>
                <a:spcPct val="0"/>
              </a:spcBef>
            </a:pPr>
            <a:r>
              <a:rPr lang="en-US" sz="2600" dirty="0">
                <a:solidFill>
                  <a:srgbClr val="004AA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📌 Definition:</a:t>
            </a:r>
          </a:p>
          <a:p>
            <a:pPr algn="l">
              <a:lnSpc>
                <a:spcPts val="4316"/>
              </a:lnSpc>
              <a:spcBef>
                <a:spcPct val="0"/>
              </a:spcBef>
            </a:pPr>
            <a:r>
              <a:rPr lang="en-US" sz="260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Time taken to ship an order:</a:t>
            </a:r>
          </a:p>
          <a:p>
            <a:pPr algn="l">
              <a:lnSpc>
                <a:spcPts val="4316"/>
              </a:lnSpc>
              <a:spcBef>
                <a:spcPct val="0"/>
              </a:spcBef>
            </a:pPr>
            <a:r>
              <a:rPr lang="en-US" sz="2600" dirty="0" smtClean="0">
                <a:solidFill>
                  <a:srgbClr val="004AA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📦 </a:t>
            </a:r>
            <a:r>
              <a:rPr lang="en-US" sz="2600" dirty="0">
                <a:solidFill>
                  <a:srgbClr val="004AA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Code:</a:t>
            </a:r>
          </a:p>
          <a:p>
            <a:pPr algn="l">
              <a:lnSpc>
                <a:spcPts val="4316"/>
              </a:lnSpc>
              <a:spcBef>
                <a:spcPct val="0"/>
              </a:spcBef>
            </a:pPr>
            <a:r>
              <a:rPr lang="en-US" sz="2600" dirty="0" err="1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df</a:t>
            </a:r>
            <a:r>
              <a:rPr lang="en-US" sz="2600" dirty="0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['Order Date'] = </a:t>
            </a:r>
            <a:r>
              <a:rPr lang="en-US" sz="2600" dirty="0" err="1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pd.to_datetime</a:t>
            </a:r>
            <a:r>
              <a:rPr lang="en-US" sz="2600" dirty="0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</a:t>
            </a:r>
            <a:r>
              <a:rPr lang="en-US" sz="2600" dirty="0" err="1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df</a:t>
            </a:r>
            <a:r>
              <a:rPr lang="en-US" sz="2600" dirty="0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['Order Date'])</a:t>
            </a:r>
          </a:p>
          <a:p>
            <a:pPr algn="l">
              <a:lnSpc>
                <a:spcPts val="4316"/>
              </a:lnSpc>
              <a:spcBef>
                <a:spcPct val="0"/>
              </a:spcBef>
            </a:pPr>
            <a:r>
              <a:rPr lang="en-US" sz="2600" dirty="0" err="1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df</a:t>
            </a:r>
            <a:r>
              <a:rPr lang="en-US" sz="2600" dirty="0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['Ship Date'] = </a:t>
            </a:r>
            <a:r>
              <a:rPr lang="en-US" sz="2600" dirty="0" err="1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pd.to_datetime</a:t>
            </a:r>
            <a:r>
              <a:rPr lang="en-US" sz="2600" dirty="0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</a:t>
            </a:r>
            <a:r>
              <a:rPr lang="en-US" sz="2600" dirty="0" err="1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df</a:t>
            </a:r>
            <a:r>
              <a:rPr lang="en-US" sz="2600" dirty="0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['Ship Date'])</a:t>
            </a:r>
          </a:p>
          <a:p>
            <a:pPr algn="l">
              <a:lnSpc>
                <a:spcPts val="4316"/>
              </a:lnSpc>
              <a:spcBef>
                <a:spcPct val="0"/>
              </a:spcBef>
            </a:pPr>
            <a:r>
              <a:rPr lang="en-US" sz="2600" dirty="0" err="1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df</a:t>
            </a:r>
            <a:r>
              <a:rPr lang="en-US" sz="2600" dirty="0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['</a:t>
            </a:r>
            <a:r>
              <a:rPr lang="en-US" sz="2600" dirty="0" err="1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Processing_Time</a:t>
            </a:r>
            <a:r>
              <a:rPr lang="en-US" sz="2600" dirty="0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'] = (</a:t>
            </a:r>
            <a:r>
              <a:rPr lang="en-US" sz="2600" dirty="0" err="1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df</a:t>
            </a:r>
            <a:r>
              <a:rPr lang="en-US" sz="2600" dirty="0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['Ship Date'] - </a:t>
            </a:r>
            <a:r>
              <a:rPr lang="en-US" sz="2600" dirty="0" err="1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df</a:t>
            </a:r>
            <a:r>
              <a:rPr lang="en-US" sz="2600" dirty="0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['Order Date']).</a:t>
            </a:r>
            <a:r>
              <a:rPr lang="en-US" sz="2600" dirty="0" err="1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dt.days</a:t>
            </a:r>
            <a:endParaRPr lang="en-US" sz="2600" dirty="0">
              <a:solidFill>
                <a:srgbClr val="6C4B3B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66800" y="8695817"/>
            <a:ext cx="16583999" cy="15911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16"/>
              </a:lnSpc>
            </a:pPr>
            <a:r>
              <a:rPr lang="en-US" sz="2600" dirty="0">
                <a:solidFill>
                  <a:srgbClr val="004AA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📝 Insight:</a:t>
            </a:r>
          </a:p>
          <a:p>
            <a:pPr marL="561341" lvl="1" indent="-280670" algn="l">
              <a:lnSpc>
                <a:spcPts val="4316"/>
              </a:lnSpc>
              <a:buFont typeface="Arial"/>
              <a:buChar char="•"/>
            </a:pPr>
            <a:r>
              <a:rPr lang="en-US" sz="260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Faster shipping times might correlate with higher customer satisfaction or lower returns (can be explored in future analysis).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1263" y="3860030"/>
            <a:ext cx="12322196" cy="532206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9105300" y="-1157679"/>
            <a:ext cx="10471651" cy="7825179"/>
          </a:xfrm>
          <a:custGeom>
            <a:avLst/>
            <a:gdLst/>
            <a:ahLst/>
            <a:cxnLst/>
            <a:rect l="l" t="t" r="r" b="b"/>
            <a:pathLst>
              <a:path w="10471651" h="7825179">
                <a:moveTo>
                  <a:pt x="10471651" y="0"/>
                </a:moveTo>
                <a:lnTo>
                  <a:pt x="0" y="0"/>
                </a:lnTo>
                <a:lnTo>
                  <a:pt x="0" y="7825180"/>
                </a:lnTo>
                <a:lnTo>
                  <a:pt x="10471651" y="7825180"/>
                </a:lnTo>
                <a:lnTo>
                  <a:pt x="10471651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V="1">
            <a:off x="-2193759" y="8466902"/>
            <a:ext cx="4387518" cy="3350468"/>
          </a:xfrm>
          <a:custGeom>
            <a:avLst/>
            <a:gdLst/>
            <a:ahLst/>
            <a:cxnLst/>
            <a:rect l="l" t="t" r="r" b="b"/>
            <a:pathLst>
              <a:path w="4387518" h="3350468">
                <a:moveTo>
                  <a:pt x="0" y="3350468"/>
                </a:moveTo>
                <a:lnTo>
                  <a:pt x="4387518" y="3350468"/>
                </a:lnTo>
                <a:lnTo>
                  <a:pt x="4387518" y="0"/>
                </a:lnTo>
                <a:lnTo>
                  <a:pt x="0" y="0"/>
                </a:lnTo>
                <a:lnTo>
                  <a:pt x="0" y="3350468"/>
                </a:lnTo>
                <a:close/>
              </a:path>
            </a:pathLst>
          </a:custGeom>
          <a:blipFill>
            <a:blip r:embed="rId4">
              <a:alphaModFix amt="32999"/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958982" y="-1675234"/>
            <a:ext cx="4387518" cy="3350468"/>
          </a:xfrm>
          <a:custGeom>
            <a:avLst/>
            <a:gdLst/>
            <a:ahLst/>
            <a:cxnLst/>
            <a:rect l="l" t="t" r="r" b="b"/>
            <a:pathLst>
              <a:path w="4387518" h="3350468">
                <a:moveTo>
                  <a:pt x="0" y="0"/>
                </a:moveTo>
                <a:lnTo>
                  <a:pt x="4387518" y="0"/>
                </a:lnTo>
                <a:lnTo>
                  <a:pt x="4387518" y="3350468"/>
                </a:lnTo>
                <a:lnTo>
                  <a:pt x="0" y="33504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2999"/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>
            <a:off x="15697200" y="4554312"/>
            <a:ext cx="10471651" cy="7825179"/>
          </a:xfrm>
          <a:custGeom>
            <a:avLst/>
            <a:gdLst/>
            <a:ahLst/>
            <a:cxnLst/>
            <a:rect l="l" t="t" r="r" b="b"/>
            <a:pathLst>
              <a:path w="10471651" h="7825179">
                <a:moveTo>
                  <a:pt x="10471651" y="0"/>
                </a:moveTo>
                <a:lnTo>
                  <a:pt x="0" y="0"/>
                </a:lnTo>
                <a:lnTo>
                  <a:pt x="0" y="7825179"/>
                </a:lnTo>
                <a:lnTo>
                  <a:pt x="10471651" y="7825179"/>
                </a:lnTo>
                <a:lnTo>
                  <a:pt x="10471651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466" y="683114"/>
            <a:ext cx="8839200" cy="73178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62666" y="683114"/>
            <a:ext cx="8972935" cy="758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898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5300"/>
            <a:ext cx="17983200" cy="891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849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6700"/>
            <a:ext cx="16002000" cy="952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461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8233204" y="-1937630"/>
            <a:ext cx="10471651" cy="7825179"/>
          </a:xfrm>
          <a:custGeom>
            <a:avLst/>
            <a:gdLst/>
            <a:ahLst/>
            <a:cxnLst/>
            <a:rect l="l" t="t" r="r" b="b"/>
            <a:pathLst>
              <a:path w="10471651" h="7825179">
                <a:moveTo>
                  <a:pt x="10471651" y="0"/>
                </a:moveTo>
                <a:lnTo>
                  <a:pt x="0" y="0"/>
                </a:lnTo>
                <a:lnTo>
                  <a:pt x="0" y="7825179"/>
                </a:lnTo>
                <a:lnTo>
                  <a:pt x="10471651" y="7825179"/>
                </a:lnTo>
                <a:lnTo>
                  <a:pt x="10471651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V="1">
            <a:off x="-1778293" y="9010943"/>
            <a:ext cx="4387518" cy="3350468"/>
          </a:xfrm>
          <a:custGeom>
            <a:avLst/>
            <a:gdLst/>
            <a:ahLst/>
            <a:cxnLst/>
            <a:rect l="l" t="t" r="r" b="b"/>
            <a:pathLst>
              <a:path w="4387518" h="3350468">
                <a:moveTo>
                  <a:pt x="0" y="3350468"/>
                </a:moveTo>
                <a:lnTo>
                  <a:pt x="4387518" y="3350468"/>
                </a:lnTo>
                <a:lnTo>
                  <a:pt x="4387518" y="0"/>
                </a:lnTo>
                <a:lnTo>
                  <a:pt x="0" y="0"/>
                </a:lnTo>
                <a:lnTo>
                  <a:pt x="0" y="3350468"/>
                </a:lnTo>
                <a:close/>
              </a:path>
            </a:pathLst>
          </a:custGeom>
          <a:blipFill>
            <a:blip r:embed="rId4">
              <a:alphaModFix amt="32999"/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450809" y="-1675234"/>
            <a:ext cx="4387518" cy="3350468"/>
          </a:xfrm>
          <a:custGeom>
            <a:avLst/>
            <a:gdLst/>
            <a:ahLst/>
            <a:cxnLst/>
            <a:rect l="l" t="t" r="r" b="b"/>
            <a:pathLst>
              <a:path w="4387518" h="3350468">
                <a:moveTo>
                  <a:pt x="0" y="0"/>
                </a:moveTo>
                <a:lnTo>
                  <a:pt x="4387519" y="0"/>
                </a:lnTo>
                <a:lnTo>
                  <a:pt x="4387519" y="3350468"/>
                </a:lnTo>
                <a:lnTo>
                  <a:pt x="0" y="33504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2999"/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>
            <a:off x="14308447" y="3575384"/>
            <a:ext cx="10471651" cy="7825179"/>
          </a:xfrm>
          <a:custGeom>
            <a:avLst/>
            <a:gdLst/>
            <a:ahLst/>
            <a:cxnLst/>
            <a:rect l="l" t="t" r="r" b="b"/>
            <a:pathLst>
              <a:path w="10471651" h="7825179">
                <a:moveTo>
                  <a:pt x="10471651" y="0"/>
                </a:moveTo>
                <a:lnTo>
                  <a:pt x="0" y="0"/>
                </a:lnTo>
                <a:lnTo>
                  <a:pt x="0" y="7825179"/>
                </a:lnTo>
                <a:lnTo>
                  <a:pt x="10471651" y="7825179"/>
                </a:lnTo>
                <a:lnTo>
                  <a:pt x="10471651" y="0"/>
                </a:lnTo>
                <a:close/>
              </a:path>
            </a:pathLst>
          </a:custGeom>
          <a:blipFill>
            <a:blip r:embed="rId6">
              <a:alphaModFix amt="12000"/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766068" y="1570459"/>
            <a:ext cx="16521932" cy="85667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6"/>
              </a:lnSpc>
            </a:pPr>
            <a:r>
              <a:rPr lang="en-US" sz="2497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✅ After exploring and analyzing the Superstore dataset, here are 5 key insights we uncovered:</a:t>
            </a:r>
          </a:p>
          <a:p>
            <a:pPr algn="l">
              <a:lnSpc>
                <a:spcPts val="4196"/>
              </a:lnSpc>
            </a:pPr>
            <a:r>
              <a:rPr lang="en-US" sz="2497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📈 </a:t>
            </a:r>
            <a:r>
              <a:rPr lang="en-US" sz="2497" dirty="0">
                <a:solidFill>
                  <a:srgbClr val="004AA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Technology Drives Revenue</a:t>
            </a:r>
          </a:p>
          <a:p>
            <a:pPr marL="539291" lvl="1" indent="-269646" algn="l">
              <a:lnSpc>
                <a:spcPts val="4196"/>
              </a:lnSpc>
              <a:buFont typeface="Arial"/>
              <a:buChar char="•"/>
            </a:pPr>
            <a:r>
              <a:rPr lang="en-US" sz="2497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Technology category generated the highest total sales and had the strongest profit margins.</a:t>
            </a:r>
          </a:p>
          <a:p>
            <a:pPr algn="l">
              <a:lnSpc>
                <a:spcPts val="4196"/>
              </a:lnSpc>
            </a:pPr>
            <a:r>
              <a:rPr lang="en-US" sz="2497" dirty="0">
                <a:solidFill>
                  <a:srgbClr val="004AA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⚠️ Not All Sales Are Profitable</a:t>
            </a:r>
          </a:p>
          <a:p>
            <a:pPr marL="539291" lvl="1" indent="-269646" algn="l">
              <a:lnSpc>
                <a:spcPts val="4196"/>
              </a:lnSpc>
              <a:buFont typeface="Arial"/>
              <a:buChar char="•"/>
            </a:pPr>
            <a:r>
              <a:rPr lang="en-US" sz="2497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High-value sales do not always result in profit — especially in Furniture, where discounts and shipping costs reduce margins.</a:t>
            </a:r>
          </a:p>
          <a:p>
            <a:pPr algn="l">
              <a:lnSpc>
                <a:spcPts val="4196"/>
              </a:lnSpc>
            </a:pPr>
            <a:r>
              <a:rPr lang="en-US" sz="2497" dirty="0">
                <a:solidFill>
                  <a:srgbClr val="004AA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🧾 </a:t>
            </a:r>
            <a:r>
              <a:rPr lang="en-US" sz="2497" dirty="0" smtClean="0">
                <a:solidFill>
                  <a:srgbClr val="004AA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Regional </a:t>
            </a:r>
            <a:r>
              <a:rPr lang="en-US" sz="2497" dirty="0">
                <a:solidFill>
                  <a:srgbClr val="004AA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Profitability Varies</a:t>
            </a:r>
          </a:p>
          <a:p>
            <a:pPr marL="539291" lvl="1" indent="-269646" algn="l">
              <a:lnSpc>
                <a:spcPts val="4196"/>
              </a:lnSpc>
              <a:buFont typeface="Arial"/>
              <a:buChar char="•"/>
            </a:pPr>
            <a:r>
              <a:rPr lang="en-US" sz="2497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The Central region showed inconsistent profit performance, including several large losses, while the West and East were more stable.</a:t>
            </a:r>
          </a:p>
          <a:p>
            <a:pPr algn="l">
              <a:lnSpc>
                <a:spcPts val="4196"/>
              </a:lnSpc>
            </a:pPr>
            <a:r>
              <a:rPr lang="en-US" sz="2497" dirty="0">
                <a:solidFill>
                  <a:srgbClr val="004AA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🕓 Faster Shipping, Shorter Processing</a:t>
            </a:r>
          </a:p>
          <a:p>
            <a:pPr marL="539291" lvl="1" indent="-269646" algn="l">
              <a:lnSpc>
                <a:spcPts val="4196"/>
              </a:lnSpc>
              <a:buFont typeface="Arial"/>
              <a:buChar char="•"/>
            </a:pPr>
            <a:r>
              <a:rPr lang="en-US" sz="2497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Most orders are processed within 1–3 days. Regions with longer average processing times may need logistics improvements.</a:t>
            </a:r>
          </a:p>
          <a:p>
            <a:pPr algn="l">
              <a:lnSpc>
                <a:spcPts val="4196"/>
              </a:lnSpc>
            </a:pPr>
            <a:r>
              <a:rPr lang="en-US" sz="2497" dirty="0">
                <a:solidFill>
                  <a:srgbClr val="004AA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💡 Profit Margin Helps Spot Inefficiencies</a:t>
            </a:r>
          </a:p>
          <a:p>
            <a:pPr marL="539291" lvl="1" indent="-269646" algn="l">
              <a:lnSpc>
                <a:spcPts val="4196"/>
              </a:lnSpc>
              <a:buFont typeface="Arial"/>
              <a:buChar char="•"/>
            </a:pPr>
            <a:r>
              <a:rPr lang="en-US" sz="2497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By calculating Profit Margin, we identified specific sub-categories (e.g. Tables, Bookcases) that consistently operate at a loss.</a:t>
            </a:r>
          </a:p>
          <a:p>
            <a:pPr algn="l">
              <a:lnSpc>
                <a:spcPts val="4196"/>
              </a:lnSpc>
            </a:pPr>
            <a:endParaRPr lang="en-US" sz="2497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161711" y="2024550"/>
            <a:ext cx="1397690" cy="1550835"/>
          </a:xfrm>
          <a:custGeom>
            <a:avLst/>
            <a:gdLst/>
            <a:ahLst/>
            <a:cxnLst/>
            <a:rect l="l" t="t" r="r" b="b"/>
            <a:pathLst>
              <a:path w="1397690" h="1550835">
                <a:moveTo>
                  <a:pt x="0" y="0"/>
                </a:moveTo>
                <a:lnTo>
                  <a:pt x="1397690" y="0"/>
                </a:lnTo>
                <a:lnTo>
                  <a:pt x="1397690" y="1550834"/>
                </a:lnTo>
                <a:lnTo>
                  <a:pt x="0" y="155083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3507436" y="155575"/>
            <a:ext cx="9217053" cy="873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u="sng">
                <a:solidFill>
                  <a:srgbClr val="6C4B3B"/>
                </a:solidFill>
                <a:latin typeface="Yeseva One"/>
                <a:ea typeface="Yeseva One"/>
                <a:cs typeface="Yeseva One"/>
                <a:sym typeface="Yeseva One"/>
              </a:rPr>
              <a:t>6.Key Insights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149882" y="1042151"/>
            <a:ext cx="4899117" cy="5514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16"/>
              </a:lnSpc>
              <a:spcBef>
                <a:spcPct val="0"/>
              </a:spcBef>
            </a:pPr>
            <a:r>
              <a:rPr lang="en-US" sz="2600" b="1" dirty="0">
                <a:solidFill>
                  <a:srgbClr val="004AA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What the Data Tells </a:t>
            </a:r>
            <a:r>
              <a:rPr lang="en-US" sz="2600" b="1" dirty="0" smtClean="0">
                <a:solidFill>
                  <a:srgbClr val="004AA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Us</a:t>
            </a:r>
            <a:endParaRPr lang="en-US" sz="2600" b="1" dirty="0">
              <a:solidFill>
                <a:srgbClr val="004AAD"/>
              </a:solidFill>
              <a:latin typeface="Libre Baskerville Bold"/>
              <a:ea typeface="Libre Baskerville Bold"/>
              <a:cs typeface="Libre Baskerville Bold"/>
              <a:sym typeface="Libre Baskerville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052174" y="-600104"/>
            <a:ext cx="10471651" cy="7825179"/>
          </a:xfrm>
          <a:custGeom>
            <a:avLst/>
            <a:gdLst/>
            <a:ahLst/>
            <a:cxnLst/>
            <a:rect l="l" t="t" r="r" b="b"/>
            <a:pathLst>
              <a:path w="10471651" h="7825179">
                <a:moveTo>
                  <a:pt x="0" y="0"/>
                </a:moveTo>
                <a:lnTo>
                  <a:pt x="10471652" y="0"/>
                </a:lnTo>
                <a:lnTo>
                  <a:pt x="10471652" y="7825179"/>
                </a:lnTo>
                <a:lnTo>
                  <a:pt x="0" y="78251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6648340" y="3349055"/>
            <a:ext cx="10471651" cy="7825179"/>
          </a:xfrm>
          <a:custGeom>
            <a:avLst/>
            <a:gdLst/>
            <a:ahLst/>
            <a:cxnLst/>
            <a:rect l="l" t="t" r="r" b="b"/>
            <a:pathLst>
              <a:path w="10471651" h="7825179">
                <a:moveTo>
                  <a:pt x="0" y="0"/>
                </a:moveTo>
                <a:lnTo>
                  <a:pt x="10471651" y="0"/>
                </a:lnTo>
                <a:lnTo>
                  <a:pt x="10471651" y="7825180"/>
                </a:lnTo>
                <a:lnTo>
                  <a:pt x="0" y="78251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6024151" y="6348571"/>
            <a:ext cx="494537" cy="445809"/>
            <a:chOff x="0" y="0"/>
            <a:chExt cx="130248" cy="11741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30248" cy="117415"/>
            </a:xfrm>
            <a:custGeom>
              <a:avLst/>
              <a:gdLst/>
              <a:ahLst/>
              <a:cxnLst/>
              <a:rect l="l" t="t" r="r" b="b"/>
              <a:pathLst>
                <a:path w="130248" h="117415">
                  <a:moveTo>
                    <a:pt x="58707" y="0"/>
                  </a:moveTo>
                  <a:lnTo>
                    <a:pt x="71541" y="0"/>
                  </a:lnTo>
                  <a:cubicBezTo>
                    <a:pt x="103964" y="0"/>
                    <a:pt x="130248" y="26284"/>
                    <a:pt x="130248" y="58707"/>
                  </a:cubicBezTo>
                  <a:lnTo>
                    <a:pt x="130248" y="58707"/>
                  </a:lnTo>
                  <a:cubicBezTo>
                    <a:pt x="130248" y="91130"/>
                    <a:pt x="103964" y="117415"/>
                    <a:pt x="71541" y="117415"/>
                  </a:cubicBezTo>
                  <a:lnTo>
                    <a:pt x="58707" y="117415"/>
                  </a:lnTo>
                  <a:cubicBezTo>
                    <a:pt x="26284" y="117415"/>
                    <a:pt x="0" y="91130"/>
                    <a:pt x="0" y="58707"/>
                  </a:cubicBezTo>
                  <a:lnTo>
                    <a:pt x="0" y="58707"/>
                  </a:lnTo>
                  <a:cubicBezTo>
                    <a:pt x="0" y="26284"/>
                    <a:pt x="26284" y="0"/>
                    <a:pt x="58707" y="0"/>
                  </a:cubicBezTo>
                  <a:close/>
                </a:path>
              </a:pathLst>
            </a:custGeom>
            <a:solidFill>
              <a:srgbClr val="6C4B3B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130248" cy="1459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6024151" y="5340340"/>
            <a:ext cx="494537" cy="445809"/>
            <a:chOff x="0" y="0"/>
            <a:chExt cx="130248" cy="11741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0248" cy="117415"/>
            </a:xfrm>
            <a:custGeom>
              <a:avLst/>
              <a:gdLst/>
              <a:ahLst/>
              <a:cxnLst/>
              <a:rect l="l" t="t" r="r" b="b"/>
              <a:pathLst>
                <a:path w="130248" h="117415">
                  <a:moveTo>
                    <a:pt x="58707" y="0"/>
                  </a:moveTo>
                  <a:lnTo>
                    <a:pt x="71541" y="0"/>
                  </a:lnTo>
                  <a:cubicBezTo>
                    <a:pt x="103964" y="0"/>
                    <a:pt x="130248" y="26284"/>
                    <a:pt x="130248" y="58707"/>
                  </a:cubicBezTo>
                  <a:lnTo>
                    <a:pt x="130248" y="58707"/>
                  </a:lnTo>
                  <a:cubicBezTo>
                    <a:pt x="130248" y="91130"/>
                    <a:pt x="103964" y="117415"/>
                    <a:pt x="71541" y="117415"/>
                  </a:cubicBezTo>
                  <a:lnTo>
                    <a:pt x="58707" y="117415"/>
                  </a:lnTo>
                  <a:cubicBezTo>
                    <a:pt x="26284" y="117415"/>
                    <a:pt x="0" y="91130"/>
                    <a:pt x="0" y="58707"/>
                  </a:cubicBezTo>
                  <a:lnTo>
                    <a:pt x="0" y="58707"/>
                  </a:lnTo>
                  <a:cubicBezTo>
                    <a:pt x="0" y="26284"/>
                    <a:pt x="26284" y="0"/>
                    <a:pt x="58707" y="0"/>
                  </a:cubicBezTo>
                  <a:close/>
                </a:path>
              </a:pathLst>
            </a:custGeom>
            <a:solidFill>
              <a:srgbClr val="6C4B3B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28575"/>
              <a:ext cx="130248" cy="1459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6024151" y="7356355"/>
            <a:ext cx="494537" cy="445809"/>
            <a:chOff x="0" y="0"/>
            <a:chExt cx="130248" cy="1174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30248" cy="117415"/>
            </a:xfrm>
            <a:custGeom>
              <a:avLst/>
              <a:gdLst/>
              <a:ahLst/>
              <a:cxnLst/>
              <a:rect l="l" t="t" r="r" b="b"/>
              <a:pathLst>
                <a:path w="130248" h="117415">
                  <a:moveTo>
                    <a:pt x="58707" y="0"/>
                  </a:moveTo>
                  <a:lnTo>
                    <a:pt x="71541" y="0"/>
                  </a:lnTo>
                  <a:cubicBezTo>
                    <a:pt x="103964" y="0"/>
                    <a:pt x="130248" y="26284"/>
                    <a:pt x="130248" y="58707"/>
                  </a:cubicBezTo>
                  <a:lnTo>
                    <a:pt x="130248" y="58707"/>
                  </a:lnTo>
                  <a:cubicBezTo>
                    <a:pt x="130248" y="91130"/>
                    <a:pt x="103964" y="117415"/>
                    <a:pt x="71541" y="117415"/>
                  </a:cubicBezTo>
                  <a:lnTo>
                    <a:pt x="58707" y="117415"/>
                  </a:lnTo>
                  <a:cubicBezTo>
                    <a:pt x="26284" y="117415"/>
                    <a:pt x="0" y="91130"/>
                    <a:pt x="0" y="58707"/>
                  </a:cubicBezTo>
                  <a:lnTo>
                    <a:pt x="0" y="58707"/>
                  </a:lnTo>
                  <a:cubicBezTo>
                    <a:pt x="0" y="26284"/>
                    <a:pt x="26284" y="0"/>
                    <a:pt x="58707" y="0"/>
                  </a:cubicBezTo>
                  <a:close/>
                </a:path>
              </a:pathLst>
            </a:custGeom>
            <a:solidFill>
              <a:srgbClr val="6C4B3B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28575"/>
              <a:ext cx="130248" cy="1459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-589699" y="-1154644"/>
            <a:ext cx="4387518" cy="3350468"/>
          </a:xfrm>
          <a:custGeom>
            <a:avLst/>
            <a:gdLst/>
            <a:ahLst/>
            <a:cxnLst/>
            <a:rect l="l" t="t" r="r" b="b"/>
            <a:pathLst>
              <a:path w="4387518" h="3350468">
                <a:moveTo>
                  <a:pt x="0" y="0"/>
                </a:moveTo>
                <a:lnTo>
                  <a:pt x="4387518" y="0"/>
                </a:lnTo>
                <a:lnTo>
                  <a:pt x="4387518" y="3350468"/>
                </a:lnTo>
                <a:lnTo>
                  <a:pt x="0" y="33504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2999"/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flipV="1">
            <a:off x="13900482" y="7823766"/>
            <a:ext cx="4387518" cy="3350468"/>
          </a:xfrm>
          <a:custGeom>
            <a:avLst/>
            <a:gdLst/>
            <a:ahLst/>
            <a:cxnLst/>
            <a:rect l="l" t="t" r="r" b="b"/>
            <a:pathLst>
              <a:path w="4387518" h="3350468">
                <a:moveTo>
                  <a:pt x="0" y="3350469"/>
                </a:moveTo>
                <a:lnTo>
                  <a:pt x="4387518" y="3350469"/>
                </a:lnTo>
                <a:lnTo>
                  <a:pt x="4387518" y="0"/>
                </a:lnTo>
                <a:lnTo>
                  <a:pt x="0" y="0"/>
                </a:lnTo>
                <a:lnTo>
                  <a:pt x="0" y="3350469"/>
                </a:lnTo>
                <a:close/>
              </a:path>
            </a:pathLst>
          </a:custGeom>
          <a:blipFill>
            <a:blip r:embed="rId4">
              <a:alphaModFix amt="32999"/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7594875" y="1839028"/>
            <a:ext cx="2277626" cy="1205071"/>
          </a:xfrm>
          <a:custGeom>
            <a:avLst/>
            <a:gdLst/>
            <a:ahLst/>
            <a:cxnLst/>
            <a:rect l="l" t="t" r="r" b="b"/>
            <a:pathLst>
              <a:path w="2277626" h="1205071">
                <a:moveTo>
                  <a:pt x="0" y="0"/>
                </a:moveTo>
                <a:lnTo>
                  <a:pt x="2277627" y="0"/>
                </a:lnTo>
                <a:lnTo>
                  <a:pt x="2277627" y="1205072"/>
                </a:lnTo>
                <a:lnTo>
                  <a:pt x="0" y="120507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2685140" y="4914175"/>
            <a:ext cx="734068" cy="852329"/>
          </a:xfrm>
          <a:custGeom>
            <a:avLst/>
            <a:gdLst/>
            <a:ahLst/>
            <a:cxnLst/>
            <a:rect l="l" t="t" r="r" b="b"/>
            <a:pathLst>
              <a:path w="734068" h="852329">
                <a:moveTo>
                  <a:pt x="0" y="0"/>
                </a:moveTo>
                <a:lnTo>
                  <a:pt x="734069" y="0"/>
                </a:lnTo>
                <a:lnTo>
                  <a:pt x="734069" y="852329"/>
                </a:lnTo>
                <a:lnTo>
                  <a:pt x="0" y="85232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7006854" y="7121107"/>
            <a:ext cx="5731295" cy="821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Binod Bhattrai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006854" y="6113323"/>
            <a:ext cx="7307144" cy="821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20"/>
              </a:lnSpc>
            </a:pPr>
            <a:r>
              <a:rPr lang="en-US" sz="4800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Krishna Kumari Karki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006854" y="5048250"/>
            <a:ext cx="6412354" cy="821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5"/>
              </a:lnSpc>
            </a:pPr>
            <a:r>
              <a:rPr lang="en-US" sz="4797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Sakar Rayamajhi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752131" y="2977425"/>
            <a:ext cx="13143899" cy="14605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u="sng">
                <a:solidFill>
                  <a:srgbClr val="004AAD"/>
                </a:solidFill>
                <a:latin typeface="Yeseva One"/>
                <a:ea typeface="Yeseva One"/>
                <a:cs typeface="Yeseva One"/>
                <a:sym typeface="Yeseva One"/>
              </a:rPr>
              <a:t>Group Member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9513213" y="-2050180"/>
            <a:ext cx="10471651" cy="7825179"/>
          </a:xfrm>
          <a:custGeom>
            <a:avLst/>
            <a:gdLst/>
            <a:ahLst/>
            <a:cxnLst/>
            <a:rect l="l" t="t" r="r" b="b"/>
            <a:pathLst>
              <a:path w="10471651" h="7825179">
                <a:moveTo>
                  <a:pt x="10471651" y="0"/>
                </a:moveTo>
                <a:lnTo>
                  <a:pt x="0" y="0"/>
                </a:lnTo>
                <a:lnTo>
                  <a:pt x="0" y="7825179"/>
                </a:lnTo>
                <a:lnTo>
                  <a:pt x="10471651" y="7825179"/>
                </a:lnTo>
                <a:lnTo>
                  <a:pt x="10471651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450809" y="-1675234"/>
            <a:ext cx="4387518" cy="3350468"/>
          </a:xfrm>
          <a:custGeom>
            <a:avLst/>
            <a:gdLst/>
            <a:ahLst/>
            <a:cxnLst/>
            <a:rect l="l" t="t" r="r" b="b"/>
            <a:pathLst>
              <a:path w="4387518" h="3350468">
                <a:moveTo>
                  <a:pt x="0" y="0"/>
                </a:moveTo>
                <a:lnTo>
                  <a:pt x="4387519" y="0"/>
                </a:lnTo>
                <a:lnTo>
                  <a:pt x="4387519" y="3350468"/>
                </a:lnTo>
                <a:lnTo>
                  <a:pt x="0" y="33504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2999"/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14308447" y="3575384"/>
            <a:ext cx="10471651" cy="7825179"/>
          </a:xfrm>
          <a:custGeom>
            <a:avLst/>
            <a:gdLst/>
            <a:ahLst/>
            <a:cxnLst/>
            <a:rect l="l" t="t" r="r" b="b"/>
            <a:pathLst>
              <a:path w="10471651" h="7825179">
                <a:moveTo>
                  <a:pt x="10471651" y="0"/>
                </a:moveTo>
                <a:lnTo>
                  <a:pt x="0" y="0"/>
                </a:lnTo>
                <a:lnTo>
                  <a:pt x="0" y="7825179"/>
                </a:lnTo>
                <a:lnTo>
                  <a:pt x="10471651" y="7825179"/>
                </a:lnTo>
                <a:lnTo>
                  <a:pt x="10471651" y="0"/>
                </a:lnTo>
                <a:close/>
              </a:path>
            </a:pathLst>
          </a:custGeom>
          <a:blipFill>
            <a:blip r:embed="rId6">
              <a:alphaModFix amt="12000"/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36547" y="1675234"/>
            <a:ext cx="1265189" cy="1403816"/>
          </a:xfrm>
          <a:custGeom>
            <a:avLst/>
            <a:gdLst/>
            <a:ahLst/>
            <a:cxnLst/>
            <a:rect l="l" t="t" r="r" b="b"/>
            <a:pathLst>
              <a:path w="1265189" h="1403816">
                <a:moveTo>
                  <a:pt x="0" y="0"/>
                </a:moveTo>
                <a:lnTo>
                  <a:pt x="1265189" y="0"/>
                </a:lnTo>
                <a:lnTo>
                  <a:pt x="1265189" y="1403816"/>
                </a:lnTo>
                <a:lnTo>
                  <a:pt x="0" y="14038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596097" y="181610"/>
            <a:ext cx="9217053" cy="847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60"/>
              </a:lnSpc>
            </a:pPr>
            <a:r>
              <a:rPr lang="en-US" sz="4900" u="sng">
                <a:solidFill>
                  <a:srgbClr val="6C4B3B"/>
                </a:solidFill>
                <a:latin typeface="Yeseva One"/>
                <a:ea typeface="Yeseva One"/>
                <a:cs typeface="Yeseva One"/>
                <a:sym typeface="Yeseva One"/>
              </a:rPr>
              <a:t>7.Conclusion + Challenges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12020" y="1190557"/>
            <a:ext cx="17663831" cy="3141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56"/>
              </a:lnSpc>
            </a:pPr>
            <a:r>
              <a:rPr lang="en-US" sz="2400" b="1" dirty="0">
                <a:solidFill>
                  <a:srgbClr val="004AA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🧾 </a:t>
            </a:r>
            <a:r>
              <a:rPr lang="en-US" sz="2400" b="1" dirty="0" smtClean="0">
                <a:solidFill>
                  <a:srgbClr val="004AA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   Conclusion</a:t>
            </a:r>
            <a:endParaRPr lang="en-US" sz="2400" b="1" dirty="0">
              <a:solidFill>
                <a:srgbClr val="004AAD"/>
              </a:solidFill>
              <a:latin typeface="Libre Baskerville Bold"/>
              <a:ea typeface="Libre Baskerville Bold"/>
              <a:cs typeface="Libre Baskerville Bold"/>
              <a:sym typeface="Libre Baskerville Bold"/>
            </a:endParaRPr>
          </a:p>
          <a:p>
            <a:pPr marL="518162" lvl="1" indent="-259081" algn="l">
              <a:lnSpc>
                <a:spcPts val="3456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Our analysis of the Superstore dataset revealed valuable insights about sales, profitability, and customer behavior.</a:t>
            </a:r>
          </a:p>
          <a:p>
            <a:pPr marL="518162" lvl="1" indent="-259081" algn="l">
              <a:lnSpc>
                <a:spcPts val="3456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Feature engineering (like Profit Margin and Processing Time) helped highlight inefficiencies and opportunities.</a:t>
            </a:r>
          </a:p>
          <a:p>
            <a:pPr marL="518162" lvl="1" indent="-259081" algn="l">
              <a:lnSpc>
                <a:spcPts val="3456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Visualizations helped bring clarity to complex patterns and relationships in the data.</a:t>
            </a:r>
          </a:p>
          <a:p>
            <a:pPr marL="518162" lvl="1" indent="-259081" algn="l">
              <a:lnSpc>
                <a:spcPts val="3456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These findings can inform decisions about pricing, inventory, logistics, and strategy.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501736" y="4374955"/>
            <a:ext cx="16448939" cy="5458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24"/>
              </a:lnSpc>
            </a:pPr>
            <a:r>
              <a:rPr lang="en-US" sz="2400" b="1" dirty="0">
                <a:solidFill>
                  <a:srgbClr val="004AA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🚧 Challenges Faced</a:t>
            </a:r>
          </a:p>
          <a:p>
            <a:pPr algn="l">
              <a:lnSpc>
                <a:spcPts val="3624"/>
              </a:lnSpc>
            </a:pPr>
            <a:r>
              <a:rPr lang="en-US" sz="240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🔍 Data Quality</a:t>
            </a:r>
          </a:p>
          <a:p>
            <a:pPr marL="518162" lvl="1" indent="-259081" algn="l">
              <a:lnSpc>
                <a:spcPts val="3624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Identifying and dealing with outliers that weren’t necessarily errors</a:t>
            </a:r>
          </a:p>
          <a:p>
            <a:pPr algn="l">
              <a:lnSpc>
                <a:spcPts val="3624"/>
              </a:lnSpc>
            </a:pPr>
            <a:r>
              <a:rPr lang="en-US" sz="240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🧪 </a:t>
            </a:r>
            <a:r>
              <a:rPr lang="en-US" sz="2400" dirty="0" smtClean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Balancing </a:t>
            </a:r>
            <a:r>
              <a:rPr lang="en-US" sz="240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Simplification vs. Accuracy</a:t>
            </a:r>
          </a:p>
          <a:p>
            <a:pPr marL="518162" lvl="1" indent="-259081" algn="l">
              <a:lnSpc>
                <a:spcPts val="3624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Some high-sales items showed losses, but without cost-of-goods data, full profitability analysis was limited</a:t>
            </a:r>
          </a:p>
          <a:p>
            <a:pPr algn="l">
              <a:lnSpc>
                <a:spcPts val="3624"/>
              </a:lnSpc>
            </a:pPr>
            <a:r>
              <a:rPr lang="en-US" sz="240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📊 Visual Clarity</a:t>
            </a:r>
          </a:p>
          <a:p>
            <a:pPr marL="518162" lvl="1" indent="-259081" algn="l">
              <a:lnSpc>
                <a:spcPts val="3624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Choosing the right chart to represent complex relationships (e.g., multivariable trends like discount vs. profit)</a:t>
            </a:r>
          </a:p>
          <a:p>
            <a:pPr algn="l">
              <a:lnSpc>
                <a:spcPts val="3624"/>
              </a:lnSpc>
            </a:pPr>
            <a:r>
              <a:rPr lang="en-US" sz="240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📉 Visual Clarity &amp; Chart Selection</a:t>
            </a:r>
          </a:p>
          <a:p>
            <a:pPr marL="518162" lvl="1" indent="-259081" algn="l">
              <a:lnSpc>
                <a:spcPts val="3624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With many overlapping variables (e.g., Sales, Profit, Discount, Region), we had to carefully choose visuals that made patterns easy to interpret.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052174" y="-600104"/>
            <a:ext cx="10471651" cy="7825179"/>
          </a:xfrm>
          <a:custGeom>
            <a:avLst/>
            <a:gdLst/>
            <a:ahLst/>
            <a:cxnLst/>
            <a:rect l="l" t="t" r="r" b="b"/>
            <a:pathLst>
              <a:path w="10471651" h="7825179">
                <a:moveTo>
                  <a:pt x="0" y="0"/>
                </a:moveTo>
                <a:lnTo>
                  <a:pt x="10471652" y="0"/>
                </a:lnTo>
                <a:lnTo>
                  <a:pt x="10471652" y="7825179"/>
                </a:lnTo>
                <a:lnTo>
                  <a:pt x="0" y="78251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6648340" y="3349055"/>
            <a:ext cx="10471651" cy="7825179"/>
          </a:xfrm>
          <a:custGeom>
            <a:avLst/>
            <a:gdLst/>
            <a:ahLst/>
            <a:cxnLst/>
            <a:rect l="l" t="t" r="r" b="b"/>
            <a:pathLst>
              <a:path w="10471651" h="7825179">
                <a:moveTo>
                  <a:pt x="0" y="0"/>
                </a:moveTo>
                <a:lnTo>
                  <a:pt x="10471651" y="0"/>
                </a:lnTo>
                <a:lnTo>
                  <a:pt x="10471651" y="7825180"/>
                </a:lnTo>
                <a:lnTo>
                  <a:pt x="0" y="78251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589699" y="-1154644"/>
            <a:ext cx="4387518" cy="3350468"/>
          </a:xfrm>
          <a:custGeom>
            <a:avLst/>
            <a:gdLst/>
            <a:ahLst/>
            <a:cxnLst/>
            <a:rect l="l" t="t" r="r" b="b"/>
            <a:pathLst>
              <a:path w="4387518" h="3350468">
                <a:moveTo>
                  <a:pt x="0" y="0"/>
                </a:moveTo>
                <a:lnTo>
                  <a:pt x="4387518" y="0"/>
                </a:lnTo>
                <a:lnTo>
                  <a:pt x="4387518" y="3350468"/>
                </a:lnTo>
                <a:lnTo>
                  <a:pt x="0" y="33504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2999"/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V="1">
            <a:off x="13900482" y="7823766"/>
            <a:ext cx="4387518" cy="3350468"/>
          </a:xfrm>
          <a:custGeom>
            <a:avLst/>
            <a:gdLst/>
            <a:ahLst/>
            <a:cxnLst/>
            <a:rect l="l" t="t" r="r" b="b"/>
            <a:pathLst>
              <a:path w="4387518" h="3350468">
                <a:moveTo>
                  <a:pt x="0" y="3350469"/>
                </a:moveTo>
                <a:lnTo>
                  <a:pt x="4387518" y="3350469"/>
                </a:lnTo>
                <a:lnTo>
                  <a:pt x="4387518" y="0"/>
                </a:lnTo>
                <a:lnTo>
                  <a:pt x="0" y="0"/>
                </a:lnTo>
                <a:lnTo>
                  <a:pt x="0" y="3350469"/>
                </a:lnTo>
                <a:close/>
              </a:path>
            </a:pathLst>
          </a:custGeom>
          <a:blipFill>
            <a:blip r:embed="rId4">
              <a:alphaModFix amt="32999"/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6155538" y="3349055"/>
            <a:ext cx="5256602" cy="6257860"/>
          </a:xfrm>
          <a:custGeom>
            <a:avLst/>
            <a:gdLst/>
            <a:ahLst/>
            <a:cxnLst/>
            <a:rect l="l" t="t" r="r" b="b"/>
            <a:pathLst>
              <a:path w="5256602" h="6257860">
                <a:moveTo>
                  <a:pt x="0" y="0"/>
                </a:moveTo>
                <a:lnTo>
                  <a:pt x="5256603" y="0"/>
                </a:lnTo>
                <a:lnTo>
                  <a:pt x="5256603" y="6257860"/>
                </a:lnTo>
                <a:lnTo>
                  <a:pt x="0" y="625786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715519" y="1016961"/>
            <a:ext cx="8136641" cy="2295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000"/>
              </a:lnSpc>
            </a:pPr>
            <a:r>
              <a:rPr lang="en-US" sz="7500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Does Anyone Have Questions?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-1165059" y="518525"/>
            <a:ext cx="4387518" cy="3350468"/>
          </a:xfrm>
          <a:custGeom>
            <a:avLst/>
            <a:gdLst/>
            <a:ahLst/>
            <a:cxnLst/>
            <a:rect l="l" t="t" r="r" b="b"/>
            <a:pathLst>
              <a:path w="4387518" h="3350468">
                <a:moveTo>
                  <a:pt x="0" y="0"/>
                </a:moveTo>
                <a:lnTo>
                  <a:pt x="4387518" y="0"/>
                </a:lnTo>
                <a:lnTo>
                  <a:pt x="4387518" y="3350468"/>
                </a:lnTo>
                <a:lnTo>
                  <a:pt x="0" y="33504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2999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400000" flipV="1">
            <a:off x="14647074" y="6938276"/>
            <a:ext cx="4387518" cy="3350468"/>
          </a:xfrm>
          <a:custGeom>
            <a:avLst/>
            <a:gdLst/>
            <a:ahLst/>
            <a:cxnLst/>
            <a:rect l="l" t="t" r="r" b="b"/>
            <a:pathLst>
              <a:path w="4387518" h="3350468">
                <a:moveTo>
                  <a:pt x="0" y="3350468"/>
                </a:moveTo>
                <a:lnTo>
                  <a:pt x="4387518" y="3350468"/>
                </a:lnTo>
                <a:lnTo>
                  <a:pt x="4387518" y="0"/>
                </a:lnTo>
                <a:lnTo>
                  <a:pt x="0" y="0"/>
                </a:lnTo>
                <a:lnTo>
                  <a:pt x="0" y="3350468"/>
                </a:lnTo>
                <a:close/>
              </a:path>
            </a:pathLst>
          </a:custGeom>
          <a:blipFill>
            <a:blip r:embed="rId2">
              <a:alphaModFix amt="32999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774972" y="2348168"/>
            <a:ext cx="14107775" cy="2795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851"/>
              </a:lnSpc>
            </a:pPr>
            <a:r>
              <a:rPr lang="en-US" sz="16322">
                <a:solidFill>
                  <a:srgbClr val="FF3131"/>
                </a:solidFill>
                <a:latin typeface="Yeseva One"/>
                <a:ea typeface="Yeseva One"/>
                <a:cs typeface="Yeseva One"/>
                <a:sym typeface="Yeseva One"/>
              </a:rPr>
              <a:t>Thank You</a:t>
            </a:r>
          </a:p>
        </p:txBody>
      </p:sp>
      <p:sp>
        <p:nvSpPr>
          <p:cNvPr id="5" name="Freeform 5"/>
          <p:cNvSpPr/>
          <p:nvPr/>
        </p:nvSpPr>
        <p:spPr>
          <a:xfrm flipH="1" flipV="1">
            <a:off x="9828150" y="-5257350"/>
            <a:ext cx="8687917" cy="8217506"/>
          </a:xfrm>
          <a:custGeom>
            <a:avLst/>
            <a:gdLst/>
            <a:ahLst/>
            <a:cxnLst/>
            <a:rect l="l" t="t" r="r" b="b"/>
            <a:pathLst>
              <a:path w="8687917" h="8217506">
                <a:moveTo>
                  <a:pt x="8687917" y="8217506"/>
                </a:moveTo>
                <a:lnTo>
                  <a:pt x="0" y="8217506"/>
                </a:lnTo>
                <a:lnTo>
                  <a:pt x="0" y="0"/>
                </a:lnTo>
                <a:lnTo>
                  <a:pt x="8687917" y="0"/>
                </a:lnTo>
                <a:lnTo>
                  <a:pt x="8687917" y="8217506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4613340" y="6878345"/>
            <a:ext cx="8687917" cy="8217506"/>
          </a:xfrm>
          <a:custGeom>
            <a:avLst/>
            <a:gdLst/>
            <a:ahLst/>
            <a:cxnLst/>
            <a:rect l="l" t="t" r="r" b="b"/>
            <a:pathLst>
              <a:path w="8687917" h="8217506">
                <a:moveTo>
                  <a:pt x="0" y="0"/>
                </a:moveTo>
                <a:lnTo>
                  <a:pt x="8687917" y="0"/>
                </a:lnTo>
                <a:lnTo>
                  <a:pt x="8687917" y="8217505"/>
                </a:lnTo>
                <a:lnTo>
                  <a:pt x="0" y="82175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6967299" y="5143500"/>
            <a:ext cx="4353402" cy="4940031"/>
          </a:xfrm>
          <a:custGeom>
            <a:avLst/>
            <a:gdLst/>
            <a:ahLst/>
            <a:cxnLst/>
            <a:rect l="l" t="t" r="r" b="b"/>
            <a:pathLst>
              <a:path w="4353402" h="4940031">
                <a:moveTo>
                  <a:pt x="0" y="0"/>
                </a:moveTo>
                <a:lnTo>
                  <a:pt x="4353402" y="0"/>
                </a:lnTo>
                <a:lnTo>
                  <a:pt x="4353402" y="4940031"/>
                </a:lnTo>
                <a:lnTo>
                  <a:pt x="0" y="494003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6653544" y="-1736459"/>
            <a:ext cx="10471651" cy="7825179"/>
          </a:xfrm>
          <a:custGeom>
            <a:avLst/>
            <a:gdLst/>
            <a:ahLst/>
            <a:cxnLst/>
            <a:rect l="l" t="t" r="r" b="b"/>
            <a:pathLst>
              <a:path w="10471651" h="7825179">
                <a:moveTo>
                  <a:pt x="10471651" y="0"/>
                </a:moveTo>
                <a:lnTo>
                  <a:pt x="0" y="0"/>
                </a:lnTo>
                <a:lnTo>
                  <a:pt x="0" y="7825179"/>
                </a:lnTo>
                <a:lnTo>
                  <a:pt x="10471651" y="7825179"/>
                </a:lnTo>
                <a:lnTo>
                  <a:pt x="10471651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387518" y="2671490"/>
            <a:ext cx="11600714" cy="6586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09"/>
              </a:lnSpc>
            </a:pPr>
            <a:r>
              <a:rPr lang="en-US" sz="4103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1.Introduction – Dataset summary &amp; goals</a:t>
            </a:r>
          </a:p>
          <a:p>
            <a:pPr algn="l">
              <a:lnSpc>
                <a:spcPts val="7509"/>
              </a:lnSpc>
            </a:pPr>
            <a:r>
              <a:rPr lang="en-US" sz="4103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2.Data Profiling</a:t>
            </a:r>
          </a:p>
          <a:p>
            <a:pPr algn="l">
              <a:lnSpc>
                <a:spcPts val="7509"/>
              </a:lnSpc>
            </a:pPr>
            <a:r>
              <a:rPr lang="en-US" sz="4103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3.Data Quality</a:t>
            </a:r>
          </a:p>
          <a:p>
            <a:pPr algn="l">
              <a:lnSpc>
                <a:spcPts val="7509"/>
              </a:lnSpc>
            </a:pPr>
            <a:r>
              <a:rPr lang="en-US" sz="4103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4.Visualizations</a:t>
            </a:r>
          </a:p>
          <a:p>
            <a:pPr algn="l">
              <a:lnSpc>
                <a:spcPts val="7509"/>
              </a:lnSpc>
            </a:pPr>
            <a:r>
              <a:rPr lang="en-US" sz="4103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5.Feature Engineering</a:t>
            </a:r>
          </a:p>
          <a:p>
            <a:pPr algn="l">
              <a:lnSpc>
                <a:spcPts val="7509"/>
              </a:lnSpc>
            </a:pPr>
            <a:r>
              <a:rPr lang="en-US" sz="4103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6.Key Insights</a:t>
            </a:r>
          </a:p>
          <a:p>
            <a:pPr algn="l">
              <a:lnSpc>
                <a:spcPts val="7509"/>
              </a:lnSpc>
            </a:pPr>
            <a:r>
              <a:rPr lang="en-US" sz="4103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7.Conclusion + Challenges</a:t>
            </a:r>
          </a:p>
        </p:txBody>
      </p:sp>
      <p:sp>
        <p:nvSpPr>
          <p:cNvPr id="4" name="Freeform 4"/>
          <p:cNvSpPr/>
          <p:nvPr/>
        </p:nvSpPr>
        <p:spPr>
          <a:xfrm flipH="1">
            <a:off x="14308447" y="3575384"/>
            <a:ext cx="10471651" cy="7825179"/>
          </a:xfrm>
          <a:custGeom>
            <a:avLst/>
            <a:gdLst/>
            <a:ahLst/>
            <a:cxnLst/>
            <a:rect l="l" t="t" r="r" b="b"/>
            <a:pathLst>
              <a:path w="10471651" h="7825179">
                <a:moveTo>
                  <a:pt x="10471651" y="0"/>
                </a:moveTo>
                <a:lnTo>
                  <a:pt x="0" y="0"/>
                </a:lnTo>
                <a:lnTo>
                  <a:pt x="0" y="7825179"/>
                </a:lnTo>
                <a:lnTo>
                  <a:pt x="10471651" y="7825179"/>
                </a:lnTo>
                <a:lnTo>
                  <a:pt x="10471651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V="1">
            <a:off x="0" y="7859131"/>
            <a:ext cx="4387518" cy="3350468"/>
          </a:xfrm>
          <a:custGeom>
            <a:avLst/>
            <a:gdLst/>
            <a:ahLst/>
            <a:cxnLst/>
            <a:rect l="l" t="t" r="r" b="b"/>
            <a:pathLst>
              <a:path w="4387518" h="3350468">
                <a:moveTo>
                  <a:pt x="0" y="3350468"/>
                </a:moveTo>
                <a:lnTo>
                  <a:pt x="4387518" y="3350468"/>
                </a:lnTo>
                <a:lnTo>
                  <a:pt x="4387518" y="0"/>
                </a:lnTo>
                <a:lnTo>
                  <a:pt x="0" y="0"/>
                </a:lnTo>
                <a:lnTo>
                  <a:pt x="0" y="3350468"/>
                </a:lnTo>
                <a:close/>
              </a:path>
            </a:pathLst>
          </a:custGeom>
          <a:blipFill>
            <a:blip r:embed="rId4">
              <a:alphaModFix amt="32999"/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707978" y="-1375509"/>
            <a:ext cx="4387518" cy="3350468"/>
          </a:xfrm>
          <a:custGeom>
            <a:avLst/>
            <a:gdLst/>
            <a:ahLst/>
            <a:cxnLst/>
            <a:rect l="l" t="t" r="r" b="b"/>
            <a:pathLst>
              <a:path w="4387518" h="3350468">
                <a:moveTo>
                  <a:pt x="0" y="0"/>
                </a:moveTo>
                <a:lnTo>
                  <a:pt x="4387518" y="0"/>
                </a:lnTo>
                <a:lnTo>
                  <a:pt x="4387518" y="3350468"/>
                </a:lnTo>
                <a:lnTo>
                  <a:pt x="0" y="33504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2999"/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373176" y="4447554"/>
            <a:ext cx="1641166" cy="1641166"/>
          </a:xfrm>
          <a:custGeom>
            <a:avLst/>
            <a:gdLst/>
            <a:ahLst/>
            <a:cxnLst/>
            <a:rect l="l" t="t" r="r" b="b"/>
            <a:pathLst>
              <a:path w="1641166" h="1641166">
                <a:moveTo>
                  <a:pt x="0" y="0"/>
                </a:moveTo>
                <a:lnTo>
                  <a:pt x="1641166" y="0"/>
                </a:lnTo>
                <a:lnTo>
                  <a:pt x="1641166" y="1641166"/>
                </a:lnTo>
                <a:lnTo>
                  <a:pt x="0" y="16411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4827434" y="1025217"/>
            <a:ext cx="9274513" cy="13684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199"/>
              </a:lnSpc>
            </a:pPr>
            <a:r>
              <a:rPr lang="en-US" sz="7999" u="sng">
                <a:solidFill>
                  <a:srgbClr val="6C4B3B"/>
                </a:solidFill>
                <a:latin typeface="Yeseva One"/>
                <a:ea typeface="Yeseva One"/>
                <a:cs typeface="Yeseva One"/>
                <a:sym typeface="Yeseva One"/>
              </a:rPr>
              <a:t>List of Contents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361150" y="-773644"/>
            <a:ext cx="10471651" cy="7825179"/>
          </a:xfrm>
          <a:custGeom>
            <a:avLst/>
            <a:gdLst/>
            <a:ahLst/>
            <a:cxnLst/>
            <a:rect l="l" t="t" r="r" b="b"/>
            <a:pathLst>
              <a:path w="10471651" h="7825179">
                <a:moveTo>
                  <a:pt x="0" y="0"/>
                </a:moveTo>
                <a:lnTo>
                  <a:pt x="10471651" y="0"/>
                </a:lnTo>
                <a:lnTo>
                  <a:pt x="10471651" y="7825179"/>
                </a:lnTo>
                <a:lnTo>
                  <a:pt x="0" y="78251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6648340" y="3349055"/>
            <a:ext cx="10471651" cy="7825179"/>
          </a:xfrm>
          <a:custGeom>
            <a:avLst/>
            <a:gdLst/>
            <a:ahLst/>
            <a:cxnLst/>
            <a:rect l="l" t="t" r="r" b="b"/>
            <a:pathLst>
              <a:path w="10471651" h="7825179">
                <a:moveTo>
                  <a:pt x="0" y="0"/>
                </a:moveTo>
                <a:lnTo>
                  <a:pt x="10471651" y="0"/>
                </a:lnTo>
                <a:lnTo>
                  <a:pt x="10471651" y="7825180"/>
                </a:lnTo>
                <a:lnTo>
                  <a:pt x="0" y="78251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962812" y="-773644"/>
            <a:ext cx="4387518" cy="3350468"/>
          </a:xfrm>
          <a:custGeom>
            <a:avLst/>
            <a:gdLst/>
            <a:ahLst/>
            <a:cxnLst/>
            <a:rect l="l" t="t" r="r" b="b"/>
            <a:pathLst>
              <a:path w="4387518" h="3350468">
                <a:moveTo>
                  <a:pt x="0" y="0"/>
                </a:moveTo>
                <a:lnTo>
                  <a:pt x="4387518" y="0"/>
                </a:lnTo>
                <a:lnTo>
                  <a:pt x="4387518" y="3350468"/>
                </a:lnTo>
                <a:lnTo>
                  <a:pt x="0" y="33504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2999"/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V="1">
            <a:off x="13900482" y="7823766"/>
            <a:ext cx="4387518" cy="3350468"/>
          </a:xfrm>
          <a:custGeom>
            <a:avLst/>
            <a:gdLst/>
            <a:ahLst/>
            <a:cxnLst/>
            <a:rect l="l" t="t" r="r" b="b"/>
            <a:pathLst>
              <a:path w="4387518" h="3350468">
                <a:moveTo>
                  <a:pt x="0" y="3350469"/>
                </a:moveTo>
                <a:lnTo>
                  <a:pt x="4387518" y="3350469"/>
                </a:lnTo>
                <a:lnTo>
                  <a:pt x="4387518" y="0"/>
                </a:lnTo>
                <a:lnTo>
                  <a:pt x="0" y="0"/>
                </a:lnTo>
                <a:lnTo>
                  <a:pt x="0" y="3350469"/>
                </a:lnTo>
                <a:close/>
              </a:path>
            </a:pathLst>
          </a:custGeom>
          <a:blipFill>
            <a:blip r:embed="rId4">
              <a:alphaModFix amt="32999"/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473840">
            <a:off x="364591" y="5997202"/>
            <a:ext cx="2092386" cy="2089771"/>
          </a:xfrm>
          <a:custGeom>
            <a:avLst/>
            <a:gdLst/>
            <a:ahLst/>
            <a:cxnLst/>
            <a:rect l="l" t="t" r="r" b="b"/>
            <a:pathLst>
              <a:path w="2092386" h="2089771">
                <a:moveTo>
                  <a:pt x="0" y="0"/>
                </a:moveTo>
                <a:lnTo>
                  <a:pt x="2092386" y="0"/>
                </a:lnTo>
                <a:lnTo>
                  <a:pt x="2092386" y="2089770"/>
                </a:lnTo>
                <a:lnTo>
                  <a:pt x="0" y="20897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93322" y="2576824"/>
            <a:ext cx="1931384" cy="2057400"/>
          </a:xfrm>
          <a:custGeom>
            <a:avLst/>
            <a:gdLst/>
            <a:ahLst/>
            <a:cxnLst/>
            <a:rect l="l" t="t" r="r" b="b"/>
            <a:pathLst>
              <a:path w="1931384" h="2057400">
                <a:moveTo>
                  <a:pt x="0" y="0"/>
                </a:moveTo>
                <a:lnTo>
                  <a:pt x="1931384" y="0"/>
                </a:lnTo>
                <a:lnTo>
                  <a:pt x="1931384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466035" y="663465"/>
            <a:ext cx="15793265" cy="619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50"/>
              </a:lnSpc>
            </a:pPr>
            <a:r>
              <a:rPr lang="en-US" sz="5000" u="sng">
                <a:solidFill>
                  <a:srgbClr val="6C4B3B"/>
                </a:solidFill>
                <a:latin typeface="Yeseva One"/>
                <a:ea typeface="Yeseva One"/>
                <a:cs typeface="Yeseva One"/>
                <a:sym typeface="Yeseva One"/>
              </a:rPr>
              <a:t>1.Introduction – Dataset summary &amp; goals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923217" y="1670906"/>
            <a:ext cx="13437934" cy="37169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19"/>
              </a:lnSpc>
              <a:spcBef>
                <a:spcPct val="0"/>
              </a:spcBef>
            </a:pPr>
            <a:r>
              <a:rPr lang="en-US" sz="3299" b="1" dirty="0">
                <a:solidFill>
                  <a:srgbClr val="004AA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🗂 </a:t>
            </a:r>
            <a:r>
              <a:rPr lang="en-US" sz="3299" b="1" dirty="0" smtClean="0">
                <a:solidFill>
                  <a:srgbClr val="004AA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   Dataset </a:t>
            </a:r>
            <a:r>
              <a:rPr lang="en-US" sz="3299" b="1" dirty="0">
                <a:solidFill>
                  <a:srgbClr val="004AA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Summary</a:t>
            </a:r>
          </a:p>
          <a:p>
            <a:pPr algn="l">
              <a:lnSpc>
                <a:spcPts val="3538"/>
              </a:lnSpc>
              <a:spcBef>
                <a:spcPct val="0"/>
              </a:spcBef>
            </a:pPr>
            <a:r>
              <a:rPr lang="en-US" sz="2527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📁 Dataset: Superstore Sales Dataset (</a:t>
            </a:r>
            <a:r>
              <a:rPr lang="en-US" sz="2527" dirty="0" err="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Kaggle</a:t>
            </a:r>
            <a:r>
              <a:rPr lang="en-US" sz="2527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</a:t>
            </a:r>
          </a:p>
          <a:p>
            <a:pPr algn="l">
              <a:lnSpc>
                <a:spcPts val="3538"/>
              </a:lnSpc>
              <a:spcBef>
                <a:spcPct val="0"/>
              </a:spcBef>
            </a:pPr>
            <a:r>
              <a:rPr lang="en-US" sz="2527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📍 Scope: U.S.-based retail store sales from 2014 to </a:t>
            </a:r>
            <a:r>
              <a:rPr lang="en-US" sz="2527" dirty="0" smtClean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2018</a:t>
            </a:r>
            <a:endParaRPr lang="en-US" sz="2527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algn="l">
              <a:lnSpc>
                <a:spcPts val="3538"/>
              </a:lnSpc>
              <a:spcBef>
                <a:spcPct val="0"/>
              </a:spcBef>
            </a:pPr>
            <a:r>
              <a:rPr lang="en-US" sz="2527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📈 Includes key variables like:</a:t>
            </a:r>
          </a:p>
          <a:p>
            <a:pPr marL="1091384" lvl="2" indent="-363795" algn="l">
              <a:lnSpc>
                <a:spcPts val="3538"/>
              </a:lnSpc>
              <a:spcBef>
                <a:spcPct val="0"/>
              </a:spcBef>
              <a:buFont typeface="Arial"/>
              <a:buChar char="⚬"/>
            </a:pPr>
            <a:r>
              <a:rPr lang="en-US" sz="2527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Order Date, Ship Mode, Category, Sub-Category</a:t>
            </a:r>
          </a:p>
          <a:p>
            <a:pPr marL="1091384" lvl="2" indent="-363795" algn="l">
              <a:lnSpc>
                <a:spcPts val="3538"/>
              </a:lnSpc>
              <a:spcBef>
                <a:spcPct val="0"/>
              </a:spcBef>
              <a:buFont typeface="Arial"/>
              <a:buChar char="⚬"/>
            </a:pPr>
            <a:r>
              <a:rPr lang="en-US" sz="2527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Sales, Quantity, Discount, Profit, Region, Customer Segment</a:t>
            </a:r>
          </a:p>
          <a:p>
            <a:pPr algn="l">
              <a:lnSpc>
                <a:spcPts val="3538"/>
              </a:lnSpc>
              <a:spcBef>
                <a:spcPct val="0"/>
              </a:spcBef>
            </a:pPr>
            <a:r>
              <a:rPr lang="en-US" sz="2527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🔢 </a:t>
            </a:r>
            <a:r>
              <a:rPr lang="en-US" sz="2527" dirty="0" smtClean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9800</a:t>
            </a:r>
            <a:r>
              <a:rPr lang="en-US" sz="2527" dirty="0" smtClean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US" sz="2527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rows of transactional data</a:t>
            </a:r>
          </a:p>
          <a:p>
            <a:pPr algn="l">
              <a:lnSpc>
                <a:spcPts val="3538"/>
              </a:lnSpc>
              <a:spcBef>
                <a:spcPct val="0"/>
              </a:spcBef>
            </a:pPr>
            <a:endParaRPr lang="en-US" sz="2527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917118" y="6309649"/>
            <a:ext cx="11889557" cy="3063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53452" lvl="1" indent="-276726" algn="l">
              <a:lnSpc>
                <a:spcPts val="4075"/>
              </a:lnSpc>
              <a:buFont typeface="Arial"/>
              <a:buChar char="•"/>
            </a:pPr>
            <a:r>
              <a:rPr lang="en-US" sz="2563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Understand the structure and quality of the sales data</a:t>
            </a:r>
          </a:p>
          <a:p>
            <a:pPr marL="553452" lvl="1" indent="-276726" algn="l">
              <a:lnSpc>
                <a:spcPts val="4075"/>
              </a:lnSpc>
              <a:buFont typeface="Arial"/>
              <a:buChar char="•"/>
            </a:pPr>
            <a:r>
              <a:rPr lang="en-US" sz="2563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Identify patterns and relationships (e.g., Sales vs. Profit)</a:t>
            </a:r>
          </a:p>
          <a:p>
            <a:pPr marL="553452" lvl="1" indent="-276726" algn="l">
              <a:lnSpc>
                <a:spcPts val="4075"/>
              </a:lnSpc>
              <a:buFont typeface="Arial"/>
              <a:buChar char="•"/>
            </a:pPr>
            <a:r>
              <a:rPr lang="en-US" sz="2563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Detect and handle missing values, duplicates, and outliers</a:t>
            </a:r>
          </a:p>
          <a:p>
            <a:pPr marL="553452" lvl="1" indent="-276726" algn="l">
              <a:lnSpc>
                <a:spcPts val="4075"/>
              </a:lnSpc>
              <a:buFont typeface="Arial"/>
              <a:buChar char="•"/>
            </a:pPr>
            <a:r>
              <a:rPr lang="en-US" sz="2563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Perform meaningful visualizations to gain insights</a:t>
            </a:r>
          </a:p>
          <a:p>
            <a:pPr marL="553452" lvl="1" indent="-276726" algn="l">
              <a:lnSpc>
                <a:spcPts val="4075"/>
              </a:lnSpc>
              <a:buFont typeface="Arial"/>
              <a:buChar char="•"/>
            </a:pPr>
            <a:r>
              <a:rPr lang="en-US" sz="2563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Engineer new features to support business analysis</a:t>
            </a:r>
          </a:p>
          <a:p>
            <a:pPr marL="553452" lvl="1" indent="-276726" algn="l">
              <a:lnSpc>
                <a:spcPts val="4075"/>
              </a:lnSpc>
              <a:buFont typeface="Arial"/>
              <a:buChar char="•"/>
            </a:pPr>
            <a:r>
              <a:rPr lang="en-US" sz="2563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Present findings that could help optimize retail strategy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923217" y="5620479"/>
            <a:ext cx="3481864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39"/>
              </a:lnSpc>
              <a:spcBef>
                <a:spcPct val="0"/>
              </a:spcBef>
            </a:pPr>
            <a:r>
              <a:rPr lang="en-US" sz="3199" b="1">
                <a:solidFill>
                  <a:srgbClr val="004AA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🎯 Project Goals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7531850" y="-1125820"/>
            <a:ext cx="10471651" cy="7825179"/>
          </a:xfrm>
          <a:custGeom>
            <a:avLst/>
            <a:gdLst/>
            <a:ahLst/>
            <a:cxnLst/>
            <a:rect l="l" t="t" r="r" b="b"/>
            <a:pathLst>
              <a:path w="10471651" h="7825179">
                <a:moveTo>
                  <a:pt x="10471651" y="0"/>
                </a:moveTo>
                <a:lnTo>
                  <a:pt x="0" y="0"/>
                </a:lnTo>
                <a:lnTo>
                  <a:pt x="0" y="7825179"/>
                </a:lnTo>
                <a:lnTo>
                  <a:pt x="10471651" y="7825179"/>
                </a:lnTo>
                <a:lnTo>
                  <a:pt x="10471651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V="1">
            <a:off x="-1152474" y="8611766"/>
            <a:ext cx="4387518" cy="3350468"/>
          </a:xfrm>
          <a:custGeom>
            <a:avLst/>
            <a:gdLst/>
            <a:ahLst/>
            <a:cxnLst/>
            <a:rect l="l" t="t" r="r" b="b"/>
            <a:pathLst>
              <a:path w="4387518" h="3350468">
                <a:moveTo>
                  <a:pt x="0" y="3350468"/>
                </a:moveTo>
                <a:lnTo>
                  <a:pt x="4387518" y="3350468"/>
                </a:lnTo>
                <a:lnTo>
                  <a:pt x="4387518" y="0"/>
                </a:lnTo>
                <a:lnTo>
                  <a:pt x="0" y="0"/>
                </a:lnTo>
                <a:lnTo>
                  <a:pt x="0" y="3350468"/>
                </a:lnTo>
                <a:close/>
              </a:path>
            </a:pathLst>
          </a:custGeom>
          <a:blipFill>
            <a:blip r:embed="rId4">
              <a:alphaModFix amt="32999"/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707978" y="-1375509"/>
            <a:ext cx="4387518" cy="3350468"/>
          </a:xfrm>
          <a:custGeom>
            <a:avLst/>
            <a:gdLst/>
            <a:ahLst/>
            <a:cxnLst/>
            <a:rect l="l" t="t" r="r" b="b"/>
            <a:pathLst>
              <a:path w="4387518" h="3350468">
                <a:moveTo>
                  <a:pt x="0" y="0"/>
                </a:moveTo>
                <a:lnTo>
                  <a:pt x="4387518" y="0"/>
                </a:lnTo>
                <a:lnTo>
                  <a:pt x="4387518" y="3350468"/>
                </a:lnTo>
                <a:lnTo>
                  <a:pt x="0" y="33504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2999"/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>
            <a:off x="14308447" y="3575384"/>
            <a:ext cx="10471651" cy="7825179"/>
          </a:xfrm>
          <a:custGeom>
            <a:avLst/>
            <a:gdLst/>
            <a:ahLst/>
            <a:cxnLst/>
            <a:rect l="l" t="t" r="r" b="b"/>
            <a:pathLst>
              <a:path w="10471651" h="7825179">
                <a:moveTo>
                  <a:pt x="10471651" y="0"/>
                </a:moveTo>
                <a:lnTo>
                  <a:pt x="0" y="0"/>
                </a:lnTo>
                <a:lnTo>
                  <a:pt x="0" y="7825179"/>
                </a:lnTo>
                <a:lnTo>
                  <a:pt x="10471651" y="7825179"/>
                </a:lnTo>
                <a:lnTo>
                  <a:pt x="10471651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695947" y="2194303"/>
            <a:ext cx="1931326" cy="1931326"/>
          </a:xfrm>
          <a:custGeom>
            <a:avLst/>
            <a:gdLst/>
            <a:ahLst/>
            <a:cxnLst/>
            <a:rect l="l" t="t" r="r" b="b"/>
            <a:pathLst>
              <a:path w="1931326" h="1931326">
                <a:moveTo>
                  <a:pt x="0" y="0"/>
                </a:moveTo>
                <a:lnTo>
                  <a:pt x="1931326" y="0"/>
                </a:lnTo>
                <a:lnTo>
                  <a:pt x="1931326" y="1931327"/>
                </a:lnTo>
                <a:lnTo>
                  <a:pt x="0" y="19313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824767" y="155575"/>
            <a:ext cx="10328894" cy="873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u="sng">
                <a:solidFill>
                  <a:srgbClr val="6C4B3B"/>
                </a:solidFill>
                <a:latin typeface="Yeseva One"/>
                <a:ea typeface="Yeseva One"/>
                <a:cs typeface="Yeseva One"/>
                <a:sym typeface="Yeseva One"/>
              </a:rPr>
              <a:t>2.Data Profiling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235044" y="1336881"/>
            <a:ext cx="14181842" cy="3608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89"/>
              </a:lnSpc>
            </a:pPr>
            <a:r>
              <a:rPr lang="en-US" sz="3299" b="1" dirty="0">
                <a:solidFill>
                  <a:srgbClr val="004AA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🗃️ Dataset Dimensions</a:t>
            </a:r>
          </a:p>
          <a:p>
            <a:pPr algn="just">
              <a:lnSpc>
                <a:spcPts val="3380"/>
              </a:lnSpc>
            </a:pPr>
            <a:r>
              <a:rPr lang="en-US" sz="260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Rows: ~9,800</a:t>
            </a:r>
          </a:p>
          <a:p>
            <a:pPr algn="just">
              <a:lnSpc>
                <a:spcPts val="3380"/>
              </a:lnSpc>
            </a:pPr>
            <a:r>
              <a:rPr lang="en-US" sz="260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Columns: 18</a:t>
            </a:r>
          </a:p>
          <a:p>
            <a:pPr algn="just">
              <a:lnSpc>
                <a:spcPts val="3380"/>
              </a:lnSpc>
            </a:pPr>
            <a:r>
              <a:rPr lang="en-US" sz="260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🔢 Column Types</a:t>
            </a:r>
          </a:p>
          <a:p>
            <a:pPr algn="just">
              <a:lnSpc>
                <a:spcPts val="3380"/>
              </a:lnSpc>
            </a:pPr>
            <a:r>
              <a:rPr lang="en-US" sz="260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🧮 </a:t>
            </a:r>
            <a:r>
              <a:rPr lang="en-US" sz="2600" dirty="0" smtClean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Numerical</a:t>
            </a:r>
            <a:r>
              <a:rPr lang="en-US" sz="260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 Sales, </a:t>
            </a:r>
          </a:p>
          <a:p>
            <a:pPr algn="just">
              <a:lnSpc>
                <a:spcPts val="3380"/>
              </a:lnSpc>
            </a:pPr>
            <a:r>
              <a:rPr lang="en-US" sz="260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📅 Date/Time: Order Date, Ship Date</a:t>
            </a:r>
          </a:p>
          <a:p>
            <a:pPr algn="just">
              <a:lnSpc>
                <a:spcPts val="3380"/>
              </a:lnSpc>
            </a:pPr>
            <a:r>
              <a:rPr lang="en-US" sz="260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🔤 Categorical: Category, Sub-Category, Segment, Region, Ship Mode</a:t>
            </a:r>
          </a:p>
          <a:p>
            <a:pPr algn="just">
              <a:lnSpc>
                <a:spcPts val="3900"/>
              </a:lnSpc>
            </a:pPr>
            <a:endParaRPr lang="en-US" sz="2600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235044" y="5291233"/>
            <a:ext cx="7700606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60"/>
              </a:lnSpc>
              <a:spcBef>
                <a:spcPct val="0"/>
              </a:spcBef>
            </a:pPr>
            <a:r>
              <a:rPr lang="en-US" sz="3300" b="1">
                <a:solidFill>
                  <a:srgbClr val="004AA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📊 Sample Columns &amp; Description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847678" y="5913755"/>
            <a:ext cx="8008312" cy="3344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10"/>
              </a:lnSpc>
            </a:pPr>
            <a:endParaRPr/>
          </a:p>
          <a:p>
            <a:pPr algn="l">
              <a:lnSpc>
                <a:spcPts val="2210"/>
              </a:lnSpc>
            </a:pPr>
            <a:r>
              <a:rPr lang="en-US" sz="26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Description</a:t>
            </a:r>
          </a:p>
          <a:p>
            <a:pPr algn="l">
              <a:lnSpc>
                <a:spcPts val="2210"/>
              </a:lnSpc>
            </a:pPr>
            <a:endParaRPr lang="en-US" sz="260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algn="l">
              <a:lnSpc>
                <a:spcPts val="2210"/>
              </a:lnSpc>
            </a:pPr>
            <a:r>
              <a:rPr lang="en-US" sz="26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Date when the order was placed</a:t>
            </a:r>
          </a:p>
          <a:p>
            <a:pPr algn="l">
              <a:lnSpc>
                <a:spcPts val="2210"/>
              </a:lnSpc>
            </a:pPr>
            <a:endParaRPr lang="en-US" sz="260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algn="l">
              <a:lnSpc>
                <a:spcPts val="2210"/>
              </a:lnSpc>
            </a:pPr>
            <a:r>
              <a:rPr lang="en-US" sz="26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Revenue generated by the order</a:t>
            </a:r>
          </a:p>
          <a:p>
            <a:pPr algn="l">
              <a:lnSpc>
                <a:spcPts val="2210"/>
              </a:lnSpc>
            </a:pPr>
            <a:endParaRPr lang="en-US" sz="260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algn="l">
              <a:lnSpc>
                <a:spcPts val="2210"/>
              </a:lnSpc>
            </a:pPr>
            <a:r>
              <a:rPr lang="en-US" sz="26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Net profit earned</a:t>
            </a:r>
          </a:p>
          <a:p>
            <a:pPr algn="l">
              <a:lnSpc>
                <a:spcPts val="2210"/>
              </a:lnSpc>
            </a:pPr>
            <a:endParaRPr lang="en-US" sz="260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algn="l">
              <a:lnSpc>
                <a:spcPts val="2210"/>
              </a:lnSpc>
            </a:pPr>
            <a:r>
              <a:rPr lang="en-US" sz="26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Product category (e.g., Furniture)</a:t>
            </a:r>
          </a:p>
          <a:p>
            <a:pPr algn="l">
              <a:lnSpc>
                <a:spcPts val="2210"/>
              </a:lnSpc>
            </a:pPr>
            <a:endParaRPr lang="en-US" sz="260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algn="l">
              <a:lnSpc>
                <a:spcPts val="2210"/>
              </a:lnSpc>
            </a:pPr>
            <a:r>
              <a:rPr lang="en-US" sz="26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U.S. region of the customer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449800" y="6038342"/>
            <a:ext cx="2857935" cy="32199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16"/>
              </a:lnSpc>
            </a:pPr>
            <a:r>
              <a:rPr lang="en-US" sz="26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Column </a:t>
            </a:r>
          </a:p>
          <a:p>
            <a:pPr algn="l">
              <a:lnSpc>
                <a:spcPts val="4316"/>
              </a:lnSpc>
            </a:pPr>
            <a:r>
              <a:rPr lang="en-US" sz="26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Order Date </a:t>
            </a:r>
          </a:p>
          <a:p>
            <a:pPr algn="l">
              <a:lnSpc>
                <a:spcPts val="4316"/>
              </a:lnSpc>
            </a:pPr>
            <a:r>
              <a:rPr lang="en-US" sz="26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Sales</a:t>
            </a:r>
          </a:p>
          <a:p>
            <a:pPr algn="l">
              <a:lnSpc>
                <a:spcPts val="4316"/>
              </a:lnSpc>
            </a:pPr>
            <a:r>
              <a:rPr lang="en-US" sz="26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Profit</a:t>
            </a:r>
          </a:p>
          <a:p>
            <a:pPr algn="l">
              <a:lnSpc>
                <a:spcPts val="4316"/>
              </a:lnSpc>
            </a:pPr>
            <a:r>
              <a:rPr lang="en-US" sz="26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Category</a:t>
            </a:r>
          </a:p>
          <a:p>
            <a:pPr algn="l">
              <a:lnSpc>
                <a:spcPts val="4316"/>
              </a:lnSpc>
            </a:pPr>
            <a:r>
              <a:rPr lang="en-US" sz="26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Region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100588" y="-563534"/>
            <a:ext cx="10471651" cy="7825179"/>
          </a:xfrm>
          <a:custGeom>
            <a:avLst/>
            <a:gdLst/>
            <a:ahLst/>
            <a:cxnLst/>
            <a:rect l="l" t="t" r="r" b="b"/>
            <a:pathLst>
              <a:path w="10471651" h="7825179">
                <a:moveTo>
                  <a:pt x="0" y="0"/>
                </a:moveTo>
                <a:lnTo>
                  <a:pt x="10471651" y="0"/>
                </a:lnTo>
                <a:lnTo>
                  <a:pt x="10471651" y="7825179"/>
                </a:lnTo>
                <a:lnTo>
                  <a:pt x="0" y="78251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6648340" y="3349055"/>
            <a:ext cx="10471651" cy="7825179"/>
          </a:xfrm>
          <a:custGeom>
            <a:avLst/>
            <a:gdLst/>
            <a:ahLst/>
            <a:cxnLst/>
            <a:rect l="l" t="t" r="r" b="b"/>
            <a:pathLst>
              <a:path w="10471651" h="7825179">
                <a:moveTo>
                  <a:pt x="0" y="0"/>
                </a:moveTo>
                <a:lnTo>
                  <a:pt x="10471651" y="0"/>
                </a:lnTo>
                <a:lnTo>
                  <a:pt x="10471651" y="7825180"/>
                </a:lnTo>
                <a:lnTo>
                  <a:pt x="0" y="78251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805241" y="-1312214"/>
            <a:ext cx="4387518" cy="3350468"/>
          </a:xfrm>
          <a:custGeom>
            <a:avLst/>
            <a:gdLst/>
            <a:ahLst/>
            <a:cxnLst/>
            <a:rect l="l" t="t" r="r" b="b"/>
            <a:pathLst>
              <a:path w="4387518" h="3350468">
                <a:moveTo>
                  <a:pt x="0" y="0"/>
                </a:moveTo>
                <a:lnTo>
                  <a:pt x="4387518" y="0"/>
                </a:lnTo>
                <a:lnTo>
                  <a:pt x="4387518" y="3350468"/>
                </a:lnTo>
                <a:lnTo>
                  <a:pt x="0" y="33504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2999"/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V="1">
            <a:off x="13900482" y="7823766"/>
            <a:ext cx="4387518" cy="3350468"/>
          </a:xfrm>
          <a:custGeom>
            <a:avLst/>
            <a:gdLst/>
            <a:ahLst/>
            <a:cxnLst/>
            <a:rect l="l" t="t" r="r" b="b"/>
            <a:pathLst>
              <a:path w="4387518" h="3350468">
                <a:moveTo>
                  <a:pt x="0" y="3350469"/>
                </a:moveTo>
                <a:lnTo>
                  <a:pt x="4387518" y="3350469"/>
                </a:lnTo>
                <a:lnTo>
                  <a:pt x="4387518" y="0"/>
                </a:lnTo>
                <a:lnTo>
                  <a:pt x="0" y="0"/>
                </a:lnTo>
                <a:lnTo>
                  <a:pt x="0" y="3350469"/>
                </a:lnTo>
                <a:close/>
              </a:path>
            </a:pathLst>
          </a:custGeom>
          <a:blipFill>
            <a:blip r:embed="rId4">
              <a:alphaModFix amt="32999"/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470385" y="26878"/>
            <a:ext cx="11292553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u="sng" dirty="0">
                <a:solidFill>
                  <a:srgbClr val="6C4B3B"/>
                </a:solidFill>
                <a:latin typeface="Yeseva One"/>
                <a:ea typeface="Yeseva One"/>
                <a:cs typeface="Yeseva One"/>
                <a:sym typeface="Yeseva One"/>
              </a:rPr>
              <a:t>Data </a:t>
            </a:r>
            <a:r>
              <a:rPr lang="en-US" sz="5000" u="sng" dirty="0" smtClean="0">
                <a:solidFill>
                  <a:srgbClr val="6C4B3B"/>
                </a:solidFill>
                <a:latin typeface="Yeseva One"/>
                <a:ea typeface="Yeseva One"/>
                <a:cs typeface="Yeseva One"/>
                <a:sym typeface="Yeseva One"/>
              </a:rPr>
              <a:t>Quality Testing and Cleaning</a:t>
            </a:r>
            <a:endParaRPr lang="en-US" sz="5000" u="sng" dirty="0">
              <a:solidFill>
                <a:srgbClr val="6C4B3B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829372" y="895827"/>
            <a:ext cx="16837310" cy="74122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86"/>
              </a:lnSpc>
            </a:pPr>
            <a:r>
              <a:rPr lang="en-US" sz="3132" b="1" dirty="0">
                <a:solidFill>
                  <a:srgbClr val="004AA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🧩 </a:t>
            </a:r>
            <a:r>
              <a:rPr lang="en-US" sz="3132" b="1" dirty="0" smtClean="0">
                <a:solidFill>
                  <a:srgbClr val="004AA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  Missing </a:t>
            </a:r>
            <a:r>
              <a:rPr lang="en-US" sz="3132" b="1" dirty="0">
                <a:solidFill>
                  <a:srgbClr val="004AA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Values</a:t>
            </a:r>
          </a:p>
          <a:p>
            <a:pPr algn="l">
              <a:lnSpc>
                <a:spcPts val="3455"/>
              </a:lnSpc>
            </a:pPr>
            <a:r>
              <a:rPr lang="en-US" sz="2468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✅ No missing values found in key columns (Sales, Profit, Category, etc.)</a:t>
            </a:r>
          </a:p>
          <a:p>
            <a:pPr algn="l">
              <a:lnSpc>
                <a:spcPts val="3455"/>
              </a:lnSpc>
            </a:pPr>
            <a:r>
              <a:rPr lang="en-US" sz="2468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⛔ Minor inconsistencies in Postal Code </a:t>
            </a:r>
            <a:r>
              <a:rPr lang="en-US" sz="2468" dirty="0" smtClean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(</a:t>
            </a:r>
            <a:r>
              <a:rPr lang="en-US" sz="2468" dirty="0" smtClean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11 Postal Code values missing</a:t>
            </a:r>
            <a:r>
              <a:rPr lang="en-US" sz="2468" dirty="0" smtClean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</a:t>
            </a:r>
            <a:endParaRPr lang="en-US" sz="2468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algn="l">
              <a:lnSpc>
                <a:spcPts val="3455"/>
              </a:lnSpc>
            </a:pPr>
            <a:endParaRPr lang="en-US" sz="2468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algn="l">
              <a:lnSpc>
                <a:spcPts val="4386"/>
              </a:lnSpc>
            </a:pPr>
            <a:r>
              <a:rPr lang="en-US" sz="3132" b="1" dirty="0">
                <a:solidFill>
                  <a:srgbClr val="004AA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📋 Duplicates</a:t>
            </a:r>
          </a:p>
          <a:p>
            <a:pPr algn="l">
              <a:lnSpc>
                <a:spcPts val="3455"/>
              </a:lnSpc>
            </a:pPr>
            <a:r>
              <a:rPr lang="en-US" sz="2468" dirty="0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🔍 </a:t>
            </a:r>
            <a:r>
              <a:rPr lang="en-US" sz="2468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Checked for duplicate rows</a:t>
            </a:r>
          </a:p>
          <a:p>
            <a:pPr algn="l">
              <a:lnSpc>
                <a:spcPts val="3455"/>
              </a:lnSpc>
            </a:pPr>
            <a:r>
              <a:rPr lang="en-US" sz="2468" dirty="0" smtClean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No duplicates wer</a:t>
            </a:r>
            <a:r>
              <a:rPr lang="en-US" sz="2468" dirty="0" smtClean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 found</a:t>
            </a:r>
          </a:p>
          <a:p>
            <a:pPr algn="l">
              <a:lnSpc>
                <a:spcPts val="3455"/>
              </a:lnSpc>
            </a:pPr>
            <a:endParaRPr lang="en-US" sz="2468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algn="l">
              <a:lnSpc>
                <a:spcPts val="3455"/>
              </a:lnSpc>
            </a:pPr>
            <a:endParaRPr lang="en-US" sz="2468" dirty="0" smtClean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algn="l">
              <a:lnSpc>
                <a:spcPts val="3455"/>
              </a:lnSpc>
            </a:pPr>
            <a:endParaRPr lang="en-US" sz="2468" dirty="0" smtClean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>
              <a:lnSpc>
                <a:spcPts val="3455"/>
              </a:lnSpc>
            </a:pPr>
            <a:r>
              <a:rPr lang="en-US" sz="2468" dirty="0" smtClean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⛔ </a:t>
            </a:r>
            <a:r>
              <a:rPr lang="en-US" sz="2800" b="1" dirty="0" smtClean="0">
                <a:solidFill>
                  <a:srgbClr val="004AA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Incorrect Data Entry</a:t>
            </a:r>
          </a:p>
          <a:p>
            <a:pPr>
              <a:lnSpc>
                <a:spcPts val="3455"/>
              </a:lnSpc>
            </a:pPr>
            <a:r>
              <a:rPr lang="en-US" sz="2800" dirty="0" smtClean="0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🔍</a:t>
            </a:r>
            <a:r>
              <a:rPr lang="en-US" sz="2800" dirty="0" smtClean="0"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US" sz="2400" dirty="0" smtClean="0">
                <a:latin typeface="Libre Baskerville"/>
                <a:ea typeface="Libre Baskerville"/>
                <a:cs typeface="Libre Baskerville"/>
                <a:sym typeface="Libre Baskerville"/>
              </a:rPr>
              <a:t>One of the major issues</a:t>
            </a:r>
          </a:p>
          <a:p>
            <a:pPr>
              <a:lnSpc>
                <a:spcPts val="3455"/>
              </a:lnSpc>
            </a:pPr>
            <a:r>
              <a:rPr lang="en-US" sz="2400" b="1" dirty="0">
                <a:solidFill>
                  <a:srgbClr val="004AAD"/>
                </a:solidFill>
                <a:latin typeface="Libre Baskerville"/>
                <a:ea typeface="Libre Baskerville Bold"/>
                <a:cs typeface="Libre Baskerville Bold"/>
                <a:sym typeface="Libre Baskerville"/>
              </a:rPr>
              <a:t> </a:t>
            </a:r>
            <a:r>
              <a:rPr lang="en-US" sz="2400" b="1" dirty="0" smtClean="0">
                <a:solidFill>
                  <a:srgbClr val="004AAD"/>
                </a:solidFill>
                <a:latin typeface="Libre Baskerville"/>
                <a:ea typeface="Libre Baskerville Bold"/>
                <a:cs typeface="Libre Baskerville Bold"/>
                <a:sym typeface="Libre Baskerville"/>
              </a:rPr>
              <a:t>    </a:t>
            </a:r>
            <a:r>
              <a:rPr lang="en-US" sz="2400" b="1" dirty="0" smtClean="0">
                <a:latin typeface="Libre Baskerville"/>
                <a:ea typeface="Libre Baskerville Bold"/>
                <a:cs typeface="Libre Baskerville Bold"/>
                <a:sym typeface="Libre Baskerville"/>
              </a:rPr>
              <a:t>in</a:t>
            </a:r>
            <a:r>
              <a:rPr lang="en-US" sz="2400" b="1" dirty="0" smtClean="0">
                <a:solidFill>
                  <a:srgbClr val="004AAD"/>
                </a:solidFill>
                <a:latin typeface="Libre Baskerville"/>
                <a:ea typeface="Libre Baskerville Bold"/>
                <a:cs typeface="Libre Baskerville Bold"/>
                <a:sym typeface="Libre Baskerville"/>
              </a:rPr>
              <a:t> data quality</a:t>
            </a:r>
            <a:endParaRPr lang="en-US" sz="2400" b="1" dirty="0">
              <a:solidFill>
                <a:srgbClr val="004AAD"/>
              </a:solidFill>
              <a:latin typeface="Libre Baskerville Bold"/>
              <a:ea typeface="Libre Baskerville Bold"/>
              <a:cs typeface="Libre Baskerville Bold"/>
              <a:sym typeface="Libre Baskerville Bold"/>
            </a:endParaRPr>
          </a:p>
          <a:p>
            <a:pPr>
              <a:lnSpc>
                <a:spcPts val="3455"/>
              </a:lnSpc>
            </a:pPr>
            <a:endParaRPr lang="en-US" sz="2468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algn="l">
              <a:lnSpc>
                <a:spcPts val="3455"/>
              </a:lnSpc>
            </a:pPr>
            <a:endParaRPr lang="en-US" sz="2468" dirty="0" smtClean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algn="l">
              <a:lnSpc>
                <a:spcPts val="3455"/>
              </a:lnSpc>
            </a:pPr>
            <a:endParaRPr lang="en-US" sz="2468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388518" y="2567258"/>
            <a:ext cx="2193759" cy="2034712"/>
          </a:xfrm>
          <a:custGeom>
            <a:avLst/>
            <a:gdLst/>
            <a:ahLst/>
            <a:cxnLst/>
            <a:rect l="l" t="t" r="r" b="b"/>
            <a:pathLst>
              <a:path w="2193759" h="2034712">
                <a:moveTo>
                  <a:pt x="0" y="0"/>
                </a:moveTo>
                <a:lnTo>
                  <a:pt x="2193759" y="0"/>
                </a:lnTo>
                <a:lnTo>
                  <a:pt x="2193759" y="2034712"/>
                </a:lnTo>
                <a:lnTo>
                  <a:pt x="0" y="20347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06170" y="5295900"/>
            <a:ext cx="9924630" cy="4991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79694" y="2482395"/>
            <a:ext cx="9177582" cy="14505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29372" y="4214786"/>
            <a:ext cx="11996412" cy="5605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100588" y="-563534"/>
            <a:ext cx="10471651" cy="7825179"/>
          </a:xfrm>
          <a:custGeom>
            <a:avLst/>
            <a:gdLst/>
            <a:ahLst/>
            <a:cxnLst/>
            <a:rect l="l" t="t" r="r" b="b"/>
            <a:pathLst>
              <a:path w="10471651" h="7825179">
                <a:moveTo>
                  <a:pt x="0" y="0"/>
                </a:moveTo>
                <a:lnTo>
                  <a:pt x="10471651" y="0"/>
                </a:lnTo>
                <a:lnTo>
                  <a:pt x="10471651" y="7825179"/>
                </a:lnTo>
                <a:lnTo>
                  <a:pt x="0" y="78251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6648340" y="3349055"/>
            <a:ext cx="10471651" cy="7825179"/>
          </a:xfrm>
          <a:custGeom>
            <a:avLst/>
            <a:gdLst/>
            <a:ahLst/>
            <a:cxnLst/>
            <a:rect l="l" t="t" r="r" b="b"/>
            <a:pathLst>
              <a:path w="10471651" h="7825179">
                <a:moveTo>
                  <a:pt x="0" y="0"/>
                </a:moveTo>
                <a:lnTo>
                  <a:pt x="10471651" y="0"/>
                </a:lnTo>
                <a:lnTo>
                  <a:pt x="10471651" y="7825180"/>
                </a:lnTo>
                <a:lnTo>
                  <a:pt x="0" y="78251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805241" y="-1312214"/>
            <a:ext cx="4387518" cy="3350468"/>
          </a:xfrm>
          <a:custGeom>
            <a:avLst/>
            <a:gdLst/>
            <a:ahLst/>
            <a:cxnLst/>
            <a:rect l="l" t="t" r="r" b="b"/>
            <a:pathLst>
              <a:path w="4387518" h="3350468">
                <a:moveTo>
                  <a:pt x="0" y="0"/>
                </a:moveTo>
                <a:lnTo>
                  <a:pt x="4387518" y="0"/>
                </a:lnTo>
                <a:lnTo>
                  <a:pt x="4387518" y="3350468"/>
                </a:lnTo>
                <a:lnTo>
                  <a:pt x="0" y="33504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2999"/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V="1">
            <a:off x="13900482" y="7823766"/>
            <a:ext cx="4387518" cy="3350468"/>
          </a:xfrm>
          <a:custGeom>
            <a:avLst/>
            <a:gdLst/>
            <a:ahLst/>
            <a:cxnLst/>
            <a:rect l="l" t="t" r="r" b="b"/>
            <a:pathLst>
              <a:path w="4387518" h="3350468">
                <a:moveTo>
                  <a:pt x="0" y="3350469"/>
                </a:moveTo>
                <a:lnTo>
                  <a:pt x="4387518" y="3350469"/>
                </a:lnTo>
                <a:lnTo>
                  <a:pt x="4387518" y="0"/>
                </a:lnTo>
                <a:lnTo>
                  <a:pt x="0" y="0"/>
                </a:lnTo>
                <a:lnTo>
                  <a:pt x="0" y="3350469"/>
                </a:lnTo>
                <a:close/>
              </a:path>
            </a:pathLst>
          </a:custGeom>
          <a:blipFill>
            <a:blip r:embed="rId4">
              <a:alphaModFix amt="32999"/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470385" y="26878"/>
            <a:ext cx="10268243" cy="873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u="sng">
                <a:solidFill>
                  <a:srgbClr val="6C4B3B"/>
                </a:solidFill>
                <a:latin typeface="Yeseva One"/>
                <a:ea typeface="Yeseva One"/>
                <a:cs typeface="Yeseva One"/>
                <a:sym typeface="Yeseva One"/>
              </a:rPr>
              <a:t>Data Quality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819400" y="982318"/>
            <a:ext cx="16837310" cy="7745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86"/>
              </a:lnSpc>
            </a:pPr>
            <a:r>
              <a:rPr lang="en-US" sz="3132" b="1" dirty="0" smtClean="0">
                <a:solidFill>
                  <a:srgbClr val="004AA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📐 Outliers Detection and  Handling</a:t>
            </a:r>
            <a:endParaRPr lang="en-US" sz="3132" b="1" dirty="0">
              <a:solidFill>
                <a:srgbClr val="004AAD"/>
              </a:solidFill>
              <a:latin typeface="Libre Baskerville Bold"/>
              <a:ea typeface="Libre Baskerville Bold"/>
              <a:cs typeface="Libre Baskerville Bold"/>
              <a:sym typeface="Libre Baskerville Bold"/>
            </a:endParaRPr>
          </a:p>
          <a:p>
            <a:pPr algn="l">
              <a:lnSpc>
                <a:spcPts val="3455"/>
              </a:lnSpc>
            </a:pPr>
            <a:r>
              <a:rPr lang="en-US" sz="2468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📊 Detected using IQR method and boxplots</a:t>
            </a:r>
          </a:p>
          <a:p>
            <a:pPr algn="l">
              <a:lnSpc>
                <a:spcPts val="3455"/>
              </a:lnSpc>
            </a:pPr>
            <a:r>
              <a:rPr lang="en-US" sz="2468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🛠️ Outliers mainly in:</a:t>
            </a:r>
          </a:p>
          <a:p>
            <a:pPr marL="1065832" lvl="2" indent="-355277" algn="l">
              <a:lnSpc>
                <a:spcPts val="3455"/>
              </a:lnSpc>
              <a:buFont typeface="Arial"/>
              <a:buChar char="⚬"/>
            </a:pPr>
            <a:r>
              <a:rPr lang="en-US" sz="2468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Sales (e.g., very high-value orders)</a:t>
            </a:r>
          </a:p>
          <a:p>
            <a:pPr algn="l">
              <a:lnSpc>
                <a:spcPts val="3455"/>
              </a:lnSpc>
            </a:pPr>
            <a:r>
              <a:rPr lang="en-US" sz="2468" dirty="0" smtClean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⚠️ </a:t>
            </a:r>
            <a:r>
              <a:rPr lang="en-US" sz="2468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Outliers were not always errors — some may be legitimate large orders</a:t>
            </a:r>
          </a:p>
          <a:p>
            <a:pPr algn="l">
              <a:lnSpc>
                <a:spcPts val="3455"/>
              </a:lnSpc>
            </a:pPr>
            <a:r>
              <a:rPr lang="en-US" sz="2468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Decision: Capped/removed extreme outliers for cleaner visuals</a:t>
            </a:r>
          </a:p>
          <a:p>
            <a:pPr algn="l">
              <a:lnSpc>
                <a:spcPts val="3455"/>
              </a:lnSpc>
            </a:pPr>
            <a:endParaRPr lang="en-US" sz="2468" dirty="0" smtClean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algn="l">
              <a:lnSpc>
                <a:spcPts val="3455"/>
              </a:lnSpc>
            </a:pPr>
            <a:endParaRPr lang="en-US" sz="2468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algn="l">
              <a:lnSpc>
                <a:spcPts val="3455"/>
              </a:lnSpc>
            </a:pPr>
            <a:endParaRPr lang="en-US" sz="2468" dirty="0" smtClean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algn="l">
              <a:lnSpc>
                <a:spcPts val="3455"/>
              </a:lnSpc>
            </a:pPr>
            <a:endParaRPr lang="en-US" sz="2468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algn="l">
              <a:lnSpc>
                <a:spcPts val="3455"/>
              </a:lnSpc>
            </a:pPr>
            <a:endParaRPr lang="en-US" sz="2468" dirty="0" smtClean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algn="l">
              <a:lnSpc>
                <a:spcPts val="3455"/>
              </a:lnSpc>
            </a:pPr>
            <a:endParaRPr lang="en-US" sz="2468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algn="l">
              <a:lnSpc>
                <a:spcPts val="3455"/>
              </a:lnSpc>
            </a:pPr>
            <a:endParaRPr lang="en-US" sz="2468" dirty="0" smtClean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algn="l">
              <a:lnSpc>
                <a:spcPts val="3455"/>
              </a:lnSpc>
            </a:pPr>
            <a:endParaRPr lang="en-US" sz="2468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algn="l">
              <a:lnSpc>
                <a:spcPts val="3455"/>
              </a:lnSpc>
            </a:pPr>
            <a:endParaRPr lang="en-US" sz="2468" dirty="0" smtClean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algn="l">
              <a:lnSpc>
                <a:spcPts val="3455"/>
              </a:lnSpc>
            </a:pPr>
            <a:endParaRPr lang="en-US" sz="2468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algn="l">
              <a:lnSpc>
                <a:spcPts val="3455"/>
              </a:lnSpc>
            </a:pPr>
            <a:endParaRPr lang="en-US" sz="2468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388518" y="2567258"/>
            <a:ext cx="2193759" cy="2034712"/>
          </a:xfrm>
          <a:custGeom>
            <a:avLst/>
            <a:gdLst/>
            <a:ahLst/>
            <a:cxnLst/>
            <a:rect l="l" t="t" r="r" b="b"/>
            <a:pathLst>
              <a:path w="2193759" h="2034712">
                <a:moveTo>
                  <a:pt x="0" y="0"/>
                </a:moveTo>
                <a:lnTo>
                  <a:pt x="2193759" y="0"/>
                </a:lnTo>
                <a:lnTo>
                  <a:pt x="2193759" y="2034712"/>
                </a:lnTo>
                <a:lnTo>
                  <a:pt x="0" y="20347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71663" y="3695700"/>
            <a:ext cx="7030537" cy="62935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48000" y="3930751"/>
            <a:ext cx="7092394" cy="634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164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100588" y="-563534"/>
            <a:ext cx="10471651" cy="7825179"/>
          </a:xfrm>
          <a:custGeom>
            <a:avLst/>
            <a:gdLst/>
            <a:ahLst/>
            <a:cxnLst/>
            <a:rect l="l" t="t" r="r" b="b"/>
            <a:pathLst>
              <a:path w="10471651" h="7825179">
                <a:moveTo>
                  <a:pt x="0" y="0"/>
                </a:moveTo>
                <a:lnTo>
                  <a:pt x="10471651" y="0"/>
                </a:lnTo>
                <a:lnTo>
                  <a:pt x="10471651" y="7825179"/>
                </a:lnTo>
                <a:lnTo>
                  <a:pt x="0" y="78251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6648340" y="3349055"/>
            <a:ext cx="10471651" cy="7825179"/>
          </a:xfrm>
          <a:custGeom>
            <a:avLst/>
            <a:gdLst/>
            <a:ahLst/>
            <a:cxnLst/>
            <a:rect l="l" t="t" r="r" b="b"/>
            <a:pathLst>
              <a:path w="10471651" h="7825179">
                <a:moveTo>
                  <a:pt x="0" y="0"/>
                </a:moveTo>
                <a:lnTo>
                  <a:pt x="10471651" y="0"/>
                </a:lnTo>
                <a:lnTo>
                  <a:pt x="10471651" y="7825180"/>
                </a:lnTo>
                <a:lnTo>
                  <a:pt x="0" y="78251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805241" y="-1312214"/>
            <a:ext cx="4387518" cy="3350468"/>
          </a:xfrm>
          <a:custGeom>
            <a:avLst/>
            <a:gdLst/>
            <a:ahLst/>
            <a:cxnLst/>
            <a:rect l="l" t="t" r="r" b="b"/>
            <a:pathLst>
              <a:path w="4387518" h="3350468">
                <a:moveTo>
                  <a:pt x="0" y="0"/>
                </a:moveTo>
                <a:lnTo>
                  <a:pt x="4387518" y="0"/>
                </a:lnTo>
                <a:lnTo>
                  <a:pt x="4387518" y="3350468"/>
                </a:lnTo>
                <a:lnTo>
                  <a:pt x="0" y="33504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2999"/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V="1">
            <a:off x="13900482" y="7823766"/>
            <a:ext cx="4387518" cy="3350468"/>
          </a:xfrm>
          <a:custGeom>
            <a:avLst/>
            <a:gdLst/>
            <a:ahLst/>
            <a:cxnLst/>
            <a:rect l="l" t="t" r="r" b="b"/>
            <a:pathLst>
              <a:path w="4387518" h="3350468">
                <a:moveTo>
                  <a:pt x="0" y="3350469"/>
                </a:moveTo>
                <a:lnTo>
                  <a:pt x="4387518" y="3350469"/>
                </a:lnTo>
                <a:lnTo>
                  <a:pt x="4387518" y="0"/>
                </a:lnTo>
                <a:lnTo>
                  <a:pt x="0" y="0"/>
                </a:lnTo>
                <a:lnTo>
                  <a:pt x="0" y="3350469"/>
                </a:lnTo>
                <a:close/>
              </a:path>
            </a:pathLst>
          </a:custGeom>
          <a:blipFill>
            <a:blip r:embed="rId4">
              <a:alphaModFix amt="32999"/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470385" y="26878"/>
            <a:ext cx="10268243" cy="873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u="sng">
                <a:solidFill>
                  <a:srgbClr val="6C4B3B"/>
                </a:solidFill>
                <a:latin typeface="Yeseva One"/>
                <a:ea typeface="Yeseva One"/>
                <a:cs typeface="Yeseva One"/>
                <a:sym typeface="Yeseva One"/>
              </a:rPr>
              <a:t>Data Quality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819400" y="982318"/>
            <a:ext cx="16837310" cy="10105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86"/>
              </a:lnSpc>
            </a:pPr>
            <a:r>
              <a:rPr lang="en-US" sz="3132" b="1" dirty="0" smtClean="0">
                <a:solidFill>
                  <a:srgbClr val="004AA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📐 Outliers Detection and  Handling (Log Transform)</a:t>
            </a:r>
            <a:endParaRPr lang="en-US" sz="3132" b="1" dirty="0">
              <a:solidFill>
                <a:srgbClr val="004AAD"/>
              </a:solidFill>
              <a:latin typeface="Libre Baskerville Bold"/>
              <a:ea typeface="Libre Baskerville Bold"/>
              <a:cs typeface="Libre Baskerville Bold"/>
              <a:sym typeface="Libre Baskerville Bold"/>
            </a:endParaRPr>
          </a:p>
          <a:p>
            <a:pPr algn="l">
              <a:lnSpc>
                <a:spcPts val="3455"/>
              </a:lnSpc>
            </a:pPr>
            <a:endParaRPr lang="en-US" sz="2468" dirty="0" smtClean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algn="l">
              <a:lnSpc>
                <a:spcPts val="3455"/>
              </a:lnSpc>
            </a:pPr>
            <a:endParaRPr lang="en-US" sz="2468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algn="l">
              <a:lnSpc>
                <a:spcPts val="3455"/>
              </a:lnSpc>
            </a:pPr>
            <a:endParaRPr lang="en-US" sz="2468" dirty="0" smtClean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algn="l">
              <a:lnSpc>
                <a:spcPts val="3455"/>
              </a:lnSpc>
            </a:pPr>
            <a:endParaRPr lang="en-US" sz="2468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algn="l">
              <a:lnSpc>
                <a:spcPts val="3455"/>
              </a:lnSpc>
            </a:pPr>
            <a:endParaRPr lang="en-US" sz="2468" dirty="0" smtClean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algn="l">
              <a:lnSpc>
                <a:spcPts val="3455"/>
              </a:lnSpc>
            </a:pPr>
            <a:endParaRPr lang="en-US" sz="2468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algn="l">
              <a:lnSpc>
                <a:spcPts val="3455"/>
              </a:lnSpc>
            </a:pPr>
            <a:endParaRPr lang="en-US" sz="2468" dirty="0" smtClean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algn="l">
              <a:lnSpc>
                <a:spcPts val="3455"/>
              </a:lnSpc>
            </a:pPr>
            <a:endParaRPr lang="en-US" sz="2468" dirty="0" smtClean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algn="l">
              <a:lnSpc>
                <a:spcPts val="3455"/>
              </a:lnSpc>
            </a:pPr>
            <a:endParaRPr lang="en-US" sz="2468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algn="l">
              <a:lnSpc>
                <a:spcPts val="3455"/>
              </a:lnSpc>
            </a:pPr>
            <a:endParaRPr lang="en-US" sz="2468" dirty="0" smtClean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algn="l">
              <a:lnSpc>
                <a:spcPts val="3455"/>
              </a:lnSpc>
            </a:pPr>
            <a:endParaRPr lang="en-US" sz="2468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algn="l">
              <a:lnSpc>
                <a:spcPts val="3455"/>
              </a:lnSpc>
            </a:pPr>
            <a:endParaRPr lang="en-US" sz="2468" dirty="0" smtClean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algn="l">
              <a:lnSpc>
                <a:spcPts val="3455"/>
              </a:lnSpc>
            </a:pPr>
            <a:endParaRPr lang="en-US" sz="2468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algn="l">
              <a:lnSpc>
                <a:spcPts val="3455"/>
              </a:lnSpc>
            </a:pPr>
            <a:endParaRPr lang="en-US" sz="2468" dirty="0" smtClean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algn="l">
              <a:lnSpc>
                <a:spcPts val="3455"/>
              </a:lnSpc>
            </a:pPr>
            <a:endParaRPr lang="en-US" sz="2468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algn="l">
              <a:lnSpc>
                <a:spcPts val="3455"/>
              </a:lnSpc>
            </a:pPr>
            <a:endParaRPr lang="en-US" sz="2468" dirty="0" smtClean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>
              <a:lnSpc>
                <a:spcPts val="4386"/>
              </a:lnSpc>
            </a:pPr>
            <a:r>
              <a:rPr lang="en-US" sz="3132" b="1" dirty="0">
                <a:solidFill>
                  <a:srgbClr val="004AA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📌 Final Result</a:t>
            </a:r>
          </a:p>
          <a:p>
            <a:pPr marL="532916" lvl="1" indent="-266458">
              <a:lnSpc>
                <a:spcPts val="3455"/>
              </a:lnSpc>
              <a:buFont typeface="Arial"/>
              <a:buChar char="•"/>
            </a:pPr>
            <a:r>
              <a:rPr lang="en-US" sz="2468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Cleaned dataset with consistent, reliable entries for analysis</a:t>
            </a:r>
          </a:p>
          <a:p>
            <a:pPr marL="532916" lvl="1" indent="-266458">
              <a:lnSpc>
                <a:spcPts val="3455"/>
              </a:lnSpc>
              <a:buFont typeface="Arial"/>
              <a:buChar char="•"/>
            </a:pPr>
            <a:r>
              <a:rPr lang="en-US" sz="2468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No major issues affecting insight generation</a:t>
            </a:r>
          </a:p>
          <a:p>
            <a:pPr algn="l">
              <a:lnSpc>
                <a:spcPts val="3455"/>
              </a:lnSpc>
            </a:pPr>
            <a:endParaRPr lang="en-US" sz="2468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algn="l">
              <a:lnSpc>
                <a:spcPts val="3455"/>
              </a:lnSpc>
            </a:pPr>
            <a:endParaRPr lang="en-US" sz="2468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388518" y="2567258"/>
            <a:ext cx="2193759" cy="2034712"/>
          </a:xfrm>
          <a:custGeom>
            <a:avLst/>
            <a:gdLst/>
            <a:ahLst/>
            <a:cxnLst/>
            <a:rect l="l" t="t" r="r" b="b"/>
            <a:pathLst>
              <a:path w="2193759" h="2034712">
                <a:moveTo>
                  <a:pt x="0" y="0"/>
                </a:moveTo>
                <a:lnTo>
                  <a:pt x="2193759" y="0"/>
                </a:lnTo>
                <a:lnTo>
                  <a:pt x="2193759" y="2034712"/>
                </a:lnTo>
                <a:lnTo>
                  <a:pt x="0" y="20347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7200" y="1639924"/>
            <a:ext cx="9905999" cy="708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028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9105300" y="-1189940"/>
            <a:ext cx="10471651" cy="7825179"/>
          </a:xfrm>
          <a:custGeom>
            <a:avLst/>
            <a:gdLst/>
            <a:ahLst/>
            <a:cxnLst/>
            <a:rect l="l" t="t" r="r" b="b"/>
            <a:pathLst>
              <a:path w="10471651" h="7825179">
                <a:moveTo>
                  <a:pt x="10471651" y="0"/>
                </a:moveTo>
                <a:lnTo>
                  <a:pt x="0" y="0"/>
                </a:lnTo>
                <a:lnTo>
                  <a:pt x="0" y="7825180"/>
                </a:lnTo>
                <a:lnTo>
                  <a:pt x="10471651" y="7825180"/>
                </a:lnTo>
                <a:lnTo>
                  <a:pt x="10471651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V="1">
            <a:off x="-2193759" y="8611766"/>
            <a:ext cx="4387518" cy="3350468"/>
          </a:xfrm>
          <a:custGeom>
            <a:avLst/>
            <a:gdLst/>
            <a:ahLst/>
            <a:cxnLst/>
            <a:rect l="l" t="t" r="r" b="b"/>
            <a:pathLst>
              <a:path w="4387518" h="3350468">
                <a:moveTo>
                  <a:pt x="0" y="3350468"/>
                </a:moveTo>
                <a:lnTo>
                  <a:pt x="4387518" y="3350468"/>
                </a:lnTo>
                <a:lnTo>
                  <a:pt x="4387518" y="0"/>
                </a:lnTo>
                <a:lnTo>
                  <a:pt x="0" y="0"/>
                </a:lnTo>
                <a:lnTo>
                  <a:pt x="0" y="3350468"/>
                </a:lnTo>
                <a:close/>
              </a:path>
            </a:pathLst>
          </a:custGeom>
          <a:blipFill>
            <a:blip r:embed="rId4">
              <a:alphaModFix amt="32999"/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958982" y="-1675234"/>
            <a:ext cx="4387518" cy="3350468"/>
          </a:xfrm>
          <a:custGeom>
            <a:avLst/>
            <a:gdLst/>
            <a:ahLst/>
            <a:cxnLst/>
            <a:rect l="l" t="t" r="r" b="b"/>
            <a:pathLst>
              <a:path w="4387518" h="3350468">
                <a:moveTo>
                  <a:pt x="0" y="0"/>
                </a:moveTo>
                <a:lnTo>
                  <a:pt x="4387518" y="0"/>
                </a:lnTo>
                <a:lnTo>
                  <a:pt x="4387518" y="3350468"/>
                </a:lnTo>
                <a:lnTo>
                  <a:pt x="0" y="33504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2999"/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>
            <a:off x="14308447" y="3575384"/>
            <a:ext cx="10471651" cy="7825179"/>
          </a:xfrm>
          <a:custGeom>
            <a:avLst/>
            <a:gdLst/>
            <a:ahLst/>
            <a:cxnLst/>
            <a:rect l="l" t="t" r="r" b="b"/>
            <a:pathLst>
              <a:path w="10471651" h="7825179">
                <a:moveTo>
                  <a:pt x="10471651" y="0"/>
                </a:moveTo>
                <a:lnTo>
                  <a:pt x="0" y="0"/>
                </a:lnTo>
                <a:lnTo>
                  <a:pt x="0" y="7825179"/>
                </a:lnTo>
                <a:lnTo>
                  <a:pt x="10471651" y="7825179"/>
                </a:lnTo>
                <a:lnTo>
                  <a:pt x="10471651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21084" y="3028101"/>
            <a:ext cx="1898750" cy="1583083"/>
          </a:xfrm>
          <a:custGeom>
            <a:avLst/>
            <a:gdLst/>
            <a:ahLst/>
            <a:cxnLst/>
            <a:rect l="l" t="t" r="r" b="b"/>
            <a:pathLst>
              <a:path w="1898750" h="1583083">
                <a:moveTo>
                  <a:pt x="0" y="0"/>
                </a:moveTo>
                <a:lnTo>
                  <a:pt x="1898750" y="0"/>
                </a:lnTo>
                <a:lnTo>
                  <a:pt x="1898750" y="1583083"/>
                </a:lnTo>
                <a:lnTo>
                  <a:pt x="0" y="15830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824767" y="109592"/>
            <a:ext cx="9217053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u="sng" dirty="0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4.Visualizations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12278" y="1219902"/>
            <a:ext cx="16553873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60"/>
              </a:lnSpc>
            </a:pPr>
            <a:r>
              <a:rPr lang="en-US" sz="3300" b="1" dirty="0">
                <a:solidFill>
                  <a:srgbClr val="004AA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Here are 4 key visualizations we used to explore the Superstore dataset: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019834" y="1874519"/>
            <a:ext cx="11394638" cy="3231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1" dirty="0">
                <a:solidFill>
                  <a:srgbClr val="004AAD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🔹 1. Sales by Category</a:t>
            </a:r>
          </a:p>
          <a:p>
            <a:pPr marL="561341" lvl="1" indent="-280670" algn="l">
              <a:lnSpc>
                <a:spcPts val="3640"/>
              </a:lnSpc>
              <a:buFont typeface="Arial"/>
              <a:buChar char="•"/>
            </a:pPr>
            <a:r>
              <a:rPr lang="en-US" sz="2600" dirty="0" err="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countplot</a:t>
            </a:r>
            <a:r>
              <a:rPr lang="en-US" sz="260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comparing total sales across product categories</a:t>
            </a:r>
          </a:p>
          <a:p>
            <a:pPr algn="l">
              <a:lnSpc>
                <a:spcPts val="3640"/>
              </a:lnSpc>
            </a:pPr>
            <a:r>
              <a:rPr lang="en-US" sz="260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📝 Insight:</a:t>
            </a:r>
          </a:p>
          <a:p>
            <a:pPr marL="561341" lvl="1" indent="-280670" algn="l">
              <a:lnSpc>
                <a:spcPts val="3640"/>
              </a:lnSpc>
              <a:buFont typeface="Arial"/>
              <a:buChar char="•"/>
            </a:pPr>
            <a:r>
              <a:rPr lang="en-US" sz="260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Technology Office Supplies </a:t>
            </a:r>
            <a:r>
              <a:rPr lang="en-US" sz="2600" dirty="0" smtClean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category</a:t>
            </a:r>
          </a:p>
          <a:p>
            <a:pPr marL="280671" lvl="1" algn="l">
              <a:lnSpc>
                <a:spcPts val="3640"/>
              </a:lnSpc>
            </a:pPr>
            <a:r>
              <a:rPr lang="en-US" sz="2600" dirty="0" smtClean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generated </a:t>
            </a:r>
            <a:r>
              <a:rPr lang="en-US" sz="260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highest sales</a:t>
            </a:r>
          </a:p>
          <a:p>
            <a:pPr marL="561341" lvl="1" indent="-280670" algn="l">
              <a:lnSpc>
                <a:spcPts val="3640"/>
              </a:lnSpc>
              <a:buFont typeface="Arial"/>
              <a:buChar char="•"/>
            </a:pPr>
            <a:r>
              <a:rPr lang="en-US" sz="260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Furniture and Technology </a:t>
            </a:r>
            <a:endParaRPr lang="en-US" sz="2600" dirty="0" smtClean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280671" lvl="1" algn="l">
              <a:lnSpc>
                <a:spcPts val="3640"/>
              </a:lnSpc>
            </a:pPr>
            <a:r>
              <a:rPr lang="en-US" sz="2600" dirty="0" smtClean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followed </a:t>
            </a:r>
            <a:r>
              <a:rPr lang="en-US" sz="260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behind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66351" y="5575310"/>
            <a:ext cx="9945642" cy="4096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  <a:spcBef>
                <a:spcPct val="0"/>
              </a:spcBef>
            </a:pPr>
            <a:r>
              <a:rPr lang="en-US" sz="2600" dirty="0">
                <a:solidFill>
                  <a:srgbClr val="004AA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📦 Code</a:t>
            </a:r>
          </a:p>
          <a:p>
            <a:pPr algn="just">
              <a:lnSpc>
                <a:spcPts val="3640"/>
              </a:lnSpc>
              <a:spcBef>
                <a:spcPct val="0"/>
              </a:spcBef>
            </a:pPr>
            <a:r>
              <a:rPr lang="en-US" sz="2600" dirty="0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import </a:t>
            </a:r>
            <a:r>
              <a:rPr lang="en-US" sz="2600" dirty="0" err="1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seaborn</a:t>
            </a:r>
            <a:r>
              <a:rPr lang="en-US" sz="2600" dirty="0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as </a:t>
            </a:r>
            <a:r>
              <a:rPr lang="en-US" sz="2600" dirty="0" err="1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sns</a:t>
            </a:r>
            <a:endParaRPr lang="en-US" sz="2600" dirty="0">
              <a:solidFill>
                <a:srgbClr val="6C4B3B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algn="just">
              <a:lnSpc>
                <a:spcPts val="3640"/>
              </a:lnSpc>
              <a:spcBef>
                <a:spcPct val="0"/>
              </a:spcBef>
            </a:pPr>
            <a:r>
              <a:rPr lang="en-US" sz="2600" dirty="0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import </a:t>
            </a:r>
            <a:r>
              <a:rPr lang="en-US" sz="2600" dirty="0" err="1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matplotlib.pyplot</a:t>
            </a:r>
            <a:r>
              <a:rPr lang="en-US" sz="2600" dirty="0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as </a:t>
            </a:r>
            <a:r>
              <a:rPr lang="en-US" sz="2600" dirty="0" err="1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plt</a:t>
            </a:r>
            <a:endParaRPr lang="en-US" sz="2600" dirty="0">
              <a:solidFill>
                <a:srgbClr val="6C4B3B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algn="just">
              <a:lnSpc>
                <a:spcPts val="3640"/>
              </a:lnSpc>
              <a:spcBef>
                <a:spcPct val="0"/>
              </a:spcBef>
            </a:pPr>
            <a:r>
              <a:rPr lang="en-US" sz="2600" dirty="0" err="1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sns.countplot</a:t>
            </a:r>
            <a:r>
              <a:rPr lang="en-US" sz="2600" dirty="0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(x='Category', data=</a:t>
            </a:r>
            <a:r>
              <a:rPr lang="en-US" sz="2600" dirty="0" err="1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df</a:t>
            </a:r>
            <a:r>
              <a:rPr lang="en-US" sz="2600" dirty="0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</a:t>
            </a:r>
          </a:p>
          <a:p>
            <a:pPr algn="just">
              <a:lnSpc>
                <a:spcPts val="3640"/>
              </a:lnSpc>
              <a:spcBef>
                <a:spcPct val="0"/>
              </a:spcBef>
            </a:pPr>
            <a:r>
              <a:rPr lang="en-US" sz="2600" dirty="0" err="1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plt.title</a:t>
            </a:r>
            <a:r>
              <a:rPr lang="en-US" sz="2600" dirty="0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("Total Sales by Category")</a:t>
            </a:r>
          </a:p>
          <a:p>
            <a:pPr algn="just">
              <a:lnSpc>
                <a:spcPts val="3640"/>
              </a:lnSpc>
              <a:spcBef>
                <a:spcPct val="0"/>
              </a:spcBef>
            </a:pPr>
            <a:r>
              <a:rPr lang="en-US" sz="2600" dirty="0" err="1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plt.xlabel</a:t>
            </a:r>
            <a:r>
              <a:rPr lang="en-US" sz="2600" dirty="0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("Category")</a:t>
            </a:r>
          </a:p>
          <a:p>
            <a:pPr algn="just">
              <a:lnSpc>
                <a:spcPts val="3640"/>
              </a:lnSpc>
              <a:spcBef>
                <a:spcPct val="0"/>
              </a:spcBef>
            </a:pPr>
            <a:r>
              <a:rPr lang="en-US" sz="2600" dirty="0" err="1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plt.ylabel</a:t>
            </a:r>
            <a:r>
              <a:rPr lang="en-US" sz="2600" dirty="0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("Sales")</a:t>
            </a:r>
          </a:p>
          <a:p>
            <a:pPr algn="just">
              <a:lnSpc>
                <a:spcPts val="3640"/>
              </a:lnSpc>
              <a:spcBef>
                <a:spcPct val="0"/>
              </a:spcBef>
            </a:pPr>
            <a:r>
              <a:rPr lang="en-US" sz="2600" dirty="0" err="1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plt.show</a:t>
            </a:r>
            <a:r>
              <a:rPr lang="en-US" sz="2600" dirty="0">
                <a:solidFill>
                  <a:srgbClr val="6C4B3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()</a:t>
            </a:r>
          </a:p>
          <a:p>
            <a:pPr algn="just">
              <a:lnSpc>
                <a:spcPts val="3640"/>
              </a:lnSpc>
              <a:spcBef>
                <a:spcPct val="0"/>
              </a:spcBef>
            </a:pPr>
            <a:endParaRPr lang="en-US" sz="2600" dirty="0">
              <a:solidFill>
                <a:srgbClr val="6C4B3B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89215" y="2920586"/>
            <a:ext cx="8183647" cy="732831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1226</Words>
  <Application>Microsoft Office PowerPoint</Application>
  <PresentationFormat>Custom</PresentationFormat>
  <Paragraphs>221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Yeseva One</vt:lpstr>
      <vt:lpstr>Canva Sans</vt:lpstr>
      <vt:lpstr>Arial</vt:lpstr>
      <vt:lpstr>Libre Baskerville</vt:lpstr>
      <vt:lpstr>Libre Baskerville Bold</vt:lpstr>
      <vt:lpstr>Calibri</vt:lpstr>
      <vt:lpstr>Canva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Superstore Sales data</dc:title>
  <cp:lastModifiedBy>user</cp:lastModifiedBy>
  <cp:revision>21</cp:revision>
  <dcterms:created xsi:type="dcterms:W3CDTF">2006-08-16T00:00:00Z</dcterms:created>
  <dcterms:modified xsi:type="dcterms:W3CDTF">2025-06-10T06:31:39Z</dcterms:modified>
  <dc:identifier>DAGp1qNS1hc</dc:identifier>
</cp:coreProperties>
</file>