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5" r:id="rId8"/>
    <p:sldId id="266" r:id="rId9"/>
    <p:sldId id="267" r:id="rId10"/>
    <p:sldId id="214684705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2"/>
                </a:solidFill>
              </a:rPr>
              <a:t>Employee Salary Prediction using Gradient Boosting Classifier </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82886" y="3618272"/>
            <a:ext cx="9426228"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Name- SAKARAPALLI PAVANI</a:t>
            </a:r>
          </a:p>
          <a:p>
            <a:pPr marL="457200" indent="-457200">
              <a:buAutoNum type="arabicPeriod"/>
            </a:pPr>
            <a:r>
              <a:rPr lang="en-US" sz="2000" b="1" dirty="0">
                <a:solidFill>
                  <a:schemeClr val="accent1">
                    <a:lumMod val="75000"/>
                  </a:schemeClr>
                </a:solidFill>
                <a:latin typeface="Arial"/>
                <a:cs typeface="Arial"/>
              </a:rPr>
              <a:t>Collage Name- Vivekandha P.G collage(MCA)</a:t>
            </a:r>
          </a:p>
          <a:p>
            <a:pPr marL="457200" indent="-457200">
              <a:buAutoNum type="arabicPeriod"/>
            </a:pPr>
            <a:r>
              <a:rPr lang="en-IN" sz="2000" b="1" dirty="0">
                <a:solidFill>
                  <a:schemeClr val="accent2"/>
                </a:solidFill>
              </a:rPr>
              <a:t>Registration ID- STU6837fc16c39781748499478</a:t>
            </a:r>
            <a:endParaRPr lang="en-US" sz="2000" b="1" dirty="0">
              <a:solidFill>
                <a:schemeClr val="accent1">
                  <a:lumMod val="75000"/>
                </a:schemeClr>
              </a:solidFill>
              <a:latin typeface="Arial"/>
              <a:cs typeface="Arial"/>
            </a:endParaRP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5C2AE6-0D43-B2A8-6CA0-328F8457438C}"/>
              </a:ext>
            </a:extLst>
          </p:cNvPr>
          <p:cNvPicPr>
            <a:picLocks noChangeAspect="1"/>
          </p:cNvPicPr>
          <p:nvPr/>
        </p:nvPicPr>
        <p:blipFill>
          <a:blip r:embed="rId2"/>
          <a:stretch>
            <a:fillRect/>
          </a:stretch>
        </p:blipFill>
        <p:spPr>
          <a:xfrm>
            <a:off x="1885362" y="629265"/>
            <a:ext cx="8421275" cy="6105832"/>
          </a:xfrm>
          <a:prstGeom prst="rect">
            <a:avLst/>
          </a:prstGeom>
        </p:spPr>
      </p:pic>
    </p:spTree>
    <p:extLst>
      <p:ext uri="{BB962C8B-B14F-4D97-AF65-F5344CB8AC3E}">
        <p14:creationId xmlns:p14="http://schemas.microsoft.com/office/powerpoint/2010/main" val="39543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0C4EA0-833D-723F-E91B-B7B4A5B52588}"/>
              </a:ext>
            </a:extLst>
          </p:cNvPr>
          <p:cNvPicPr>
            <a:picLocks noChangeAspect="1"/>
          </p:cNvPicPr>
          <p:nvPr/>
        </p:nvPicPr>
        <p:blipFill>
          <a:blip r:embed="rId2"/>
          <a:stretch>
            <a:fillRect/>
          </a:stretch>
        </p:blipFill>
        <p:spPr>
          <a:xfrm>
            <a:off x="687221" y="800774"/>
            <a:ext cx="6058746" cy="1343212"/>
          </a:xfrm>
          <a:prstGeom prst="rect">
            <a:avLst/>
          </a:prstGeom>
        </p:spPr>
      </p:pic>
      <p:sp>
        <p:nvSpPr>
          <p:cNvPr id="5" name="TextBox 4">
            <a:extLst>
              <a:ext uri="{FF2B5EF4-FFF2-40B4-BE49-F238E27FC236}">
                <a16:creationId xmlns:a16="http://schemas.microsoft.com/office/drawing/2014/main" id="{265BA2DE-4096-2E90-7A7B-4B791A3CE48A}"/>
              </a:ext>
            </a:extLst>
          </p:cNvPr>
          <p:cNvSpPr txBox="1"/>
          <p:nvPr/>
        </p:nvSpPr>
        <p:spPr>
          <a:xfrm>
            <a:off x="471947" y="2430714"/>
            <a:ext cx="8239433" cy="369332"/>
          </a:xfrm>
          <a:prstGeom prst="rect">
            <a:avLst/>
          </a:prstGeom>
          <a:noFill/>
        </p:spPr>
        <p:txBody>
          <a:bodyPr wrap="square">
            <a:spAutoFit/>
          </a:bodyPr>
          <a:lstStyle/>
          <a:p>
            <a:r>
              <a:rPr lang="en-IN" dirty="0"/>
              <a:t>GitHub Link: </a:t>
            </a:r>
            <a:r>
              <a:rPr lang="en-IN" dirty="0">
                <a:solidFill>
                  <a:schemeClr val="accent1"/>
                </a:solidFill>
              </a:rPr>
              <a:t>https://github.com/SakarapalliPavani/employee-salary-prediction.git </a:t>
            </a:r>
          </a:p>
        </p:txBody>
      </p:sp>
    </p:spTree>
    <p:extLst>
      <p:ext uri="{BB962C8B-B14F-4D97-AF65-F5344CB8AC3E}">
        <p14:creationId xmlns:p14="http://schemas.microsoft.com/office/powerpoint/2010/main" val="3077460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3623935"/>
          </a:xfrm>
        </p:spPr>
        <p:txBody>
          <a:bodyPr>
            <a:normAutofit/>
          </a:bodyPr>
          <a:lstStyle/>
          <a:p>
            <a:pPr marL="0" indent="0">
              <a:buNone/>
            </a:pPr>
            <a:r>
              <a:rPr lang="en-US" sz="2000" dirty="0"/>
              <a:t>The Gradient Boosting Classifier effectively predicted employee salary brackets with high accuracy. Data preprocessing played a vital role in improving model performance. Gradient Boosting outperformed simpler models like KNN in this case. Challenges included handling missing values and optimizing hyperparameters. Future improvements could involve hyperparameter tuning and model deployment as a web app.</a:t>
            </a:r>
            <a:endParaRPr lang="en-IN" sz="2000" dirty="0">
              <a:solidFill>
                <a:srgbClr val="0F0F0F"/>
              </a:solidFill>
              <a:ea typeface="+mn-lt"/>
              <a:cs typeface="+mn-lt"/>
            </a:endParaRPr>
          </a:p>
          <a:p>
            <a:pPr marL="0" indent="0">
              <a:buNone/>
            </a:pP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73161"/>
            <a:ext cx="11029615" cy="2969342"/>
          </a:xfrm>
        </p:spPr>
        <p:txBody>
          <a:bodyPr/>
          <a:lstStyle/>
          <a:p>
            <a:pPr marL="0" indent="0">
              <a:buNone/>
            </a:pPr>
            <a:endParaRPr lang="en-US" sz="2000" b="1" dirty="0"/>
          </a:p>
          <a:p>
            <a:pPr marL="305435" indent="-305435"/>
            <a:r>
              <a:rPr lang="en-US" sz="2000" dirty="0"/>
              <a:t>Try advanced gradient boosting libraries like XGBoost or CatBoost</a:t>
            </a:r>
          </a:p>
          <a:p>
            <a:pPr marL="305435" indent="-305435"/>
            <a:r>
              <a:rPr lang="en-US" sz="2000" dirty="0"/>
              <a:t>Integrate with a web app using Flask or Streamlit </a:t>
            </a:r>
          </a:p>
          <a:p>
            <a:pPr marL="305435" indent="-305435"/>
            <a:r>
              <a:rPr lang="en-US" sz="2000" dirty="0"/>
              <a:t>Enable real-time salary prediction for HR tools</a:t>
            </a:r>
            <a:endParaRPr lang="en-US" sz="2000" b="1" dirty="0"/>
          </a:p>
          <a:p>
            <a:pPr marL="0" indent="0">
              <a:buNone/>
            </a:pPr>
            <a:endParaRPr lang="en-US" sz="2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504335"/>
            <a:ext cx="11029615" cy="3018504"/>
          </a:xfrm>
        </p:spPr>
        <p:txBody>
          <a:bodyPr>
            <a:normAutofit/>
          </a:bodyPr>
          <a:lstStyle/>
          <a:p>
            <a:pPr marL="305435" indent="-305435"/>
            <a:r>
              <a:rPr lang="en-US" sz="2000" dirty="0"/>
              <a:t>UCI Machine Learning Repository: Adult Dataset</a:t>
            </a:r>
          </a:p>
          <a:p>
            <a:pPr marL="305435" indent="-305435"/>
            <a:r>
              <a:rPr lang="en-US" sz="2000" dirty="0"/>
              <a:t> Scikit-learn documentation: https://scikit-learn.org </a:t>
            </a:r>
          </a:p>
          <a:p>
            <a:pPr marL="305435" indent="-305435"/>
            <a:r>
              <a:rPr lang="en-US" sz="2000" dirty="0"/>
              <a:t>Towards Data Science articles on Gradient Boosting </a:t>
            </a:r>
          </a:p>
          <a:p>
            <a:pPr marL="305435" indent="-305435"/>
            <a:r>
              <a:rPr lang="en-US" sz="2000" dirty="0"/>
              <a:t>GitHub examples of salary prediction models</a:t>
            </a:r>
            <a:r>
              <a:rPr lang="en-IN" sz="2000" dirty="0">
                <a:solidFill>
                  <a:srgbClr val="0F0F0F"/>
                </a:solidFill>
                <a:ea typeface="+mn-lt"/>
                <a:cs typeface="+mn-lt"/>
              </a:rPr>
              <a:t>. </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2906" y="1232452"/>
            <a:ext cx="11029615" cy="2680787"/>
          </a:xfrm>
        </p:spPr>
        <p:txBody>
          <a:bodyPr>
            <a:normAutofit/>
          </a:bodyPr>
          <a:lstStyle/>
          <a:p>
            <a:pPr marL="0" indent="0">
              <a:buNone/>
            </a:pPr>
            <a:r>
              <a:rPr lang="en-US" sz="2000" dirty="0"/>
              <a:t>The aim of this project is to predict whether an employee earns more than 50K annually using demographic and work-related features. This classification problem is based on the  Adult dataset. The data includes attributes like age, education, occupation, and working hours. The challenge is to build a machine learning model that accurately classifies salary groups. By doing this, organizations can enhance HR analytics, automate salary group prediction, and support strategic hiring decisions</a:t>
            </a:r>
            <a:r>
              <a:rPr lang="en-US" sz="2800" dirty="0"/>
              <a:t>. </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1800" b="1" dirty="0">
                <a:solidFill>
                  <a:srgbClr val="0F0F0F"/>
                </a:solidFill>
                <a:ea typeface="+mn-lt"/>
                <a:cs typeface="+mn-lt"/>
              </a:rPr>
              <a:t>The "System Approach" section outlines the overall strategy and methodology for developing and implementing. Here's a suggested structure for this section</a:t>
            </a:r>
            <a:r>
              <a:rPr lang="en-IN" sz="2800" b="1" dirty="0">
                <a:solidFill>
                  <a:srgbClr val="0F0F0F"/>
                </a:solidFill>
                <a:ea typeface="+mn-lt"/>
                <a:cs typeface="+mn-lt"/>
              </a:rPr>
              <a:t>:</a:t>
            </a:r>
            <a:endParaRPr lang="en-US" sz="2800" dirty="0"/>
          </a:p>
          <a:p>
            <a:pPr marL="305435" indent="-305435"/>
            <a:r>
              <a:rPr lang="en-IN" sz="1800" b="1" dirty="0">
                <a:solidFill>
                  <a:srgbClr val="0F0F0F"/>
                </a:solidFill>
              </a:rPr>
              <a:t>System requirements - </a:t>
            </a:r>
            <a:r>
              <a:rPr lang="en-IN" sz="1800" dirty="0"/>
              <a:t>Python 3.x - Jupyter Notebook or Google Colab</a:t>
            </a:r>
            <a:endParaRPr lang="en-IN" sz="1800" b="1" dirty="0">
              <a:solidFill>
                <a:srgbClr val="0F0F0F"/>
              </a:solidFill>
            </a:endParaRPr>
          </a:p>
          <a:p>
            <a:pPr marL="305435" indent="-305435"/>
            <a:r>
              <a:rPr lang="en-IN" sz="1800" b="1" dirty="0">
                <a:solidFill>
                  <a:srgbClr val="0F0F0F"/>
                </a:solidFill>
              </a:rPr>
              <a:t>Library required to build the model - </a:t>
            </a:r>
            <a:r>
              <a:rPr lang="en-US" sz="1800" dirty="0"/>
              <a:t>pandas for data handling - NumPy for numerical operations - matplotlib and seaborn for visualization - scikit-learn for preprocessing and modeling</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fontScale="70000" lnSpcReduction="20000"/>
          </a:bodyPr>
          <a:lstStyle/>
          <a:p>
            <a:pPr marL="305435" indent="-305435"/>
            <a:r>
              <a:rPr lang="en-IN" sz="2800" dirty="0"/>
              <a:t>Algorithm Used: GradientBoostingClassifier</a:t>
            </a:r>
          </a:p>
          <a:p>
            <a:pPr marL="0" indent="0">
              <a:buNone/>
            </a:pPr>
            <a:r>
              <a:rPr lang="en-US" sz="2800" dirty="0"/>
              <a:t>Step-by-Step Procedure: </a:t>
            </a:r>
          </a:p>
          <a:p>
            <a:pPr marL="0" indent="0">
              <a:buNone/>
            </a:pPr>
            <a:r>
              <a:rPr lang="en-US" sz="2800" dirty="0"/>
              <a:t>1. Load the dataset (adult.csv) </a:t>
            </a:r>
          </a:p>
          <a:p>
            <a:pPr marL="0" indent="0">
              <a:buNone/>
            </a:pPr>
            <a:r>
              <a:rPr lang="en-US" sz="2800" dirty="0"/>
              <a:t>2. Clean and preprocess the data (remove '?' entries, drop irrelevant rows) </a:t>
            </a:r>
          </a:p>
          <a:p>
            <a:pPr marL="0" indent="0">
              <a:buNone/>
            </a:pPr>
            <a:r>
              <a:rPr lang="en-US" sz="2800" dirty="0"/>
              <a:t>3. Encode categorical variables using OneHotEncoder </a:t>
            </a:r>
          </a:p>
          <a:p>
            <a:pPr marL="0" indent="0">
              <a:buNone/>
            </a:pPr>
            <a:r>
              <a:rPr lang="en-US" sz="2800" dirty="0"/>
              <a:t>4. Scale numerical features using StandardScaler </a:t>
            </a:r>
          </a:p>
          <a:p>
            <a:pPr marL="0" indent="0">
              <a:buNone/>
            </a:pPr>
            <a:r>
              <a:rPr lang="en-US" sz="2800" dirty="0"/>
              <a:t>5. Split data into training and testing sets (80-20 split) </a:t>
            </a:r>
          </a:p>
          <a:p>
            <a:pPr marL="0" indent="0">
              <a:buNone/>
            </a:pPr>
            <a:r>
              <a:rPr lang="en-US" sz="2800" dirty="0"/>
              <a:t>6. Build a pipeline using ColumnTransformer and GradientBoostingClassifier </a:t>
            </a:r>
          </a:p>
          <a:p>
            <a:pPr marL="0" indent="0">
              <a:buNone/>
            </a:pPr>
            <a:r>
              <a:rPr lang="en-US" sz="2800" dirty="0"/>
              <a:t>7. Train the model on the training data </a:t>
            </a:r>
          </a:p>
          <a:p>
            <a:pPr marL="0" indent="0">
              <a:buNone/>
            </a:pPr>
            <a:r>
              <a:rPr lang="en-US" sz="2800" dirty="0"/>
              <a:t>8. Evaluate using accuracy and classification report </a:t>
            </a:r>
          </a:p>
          <a:p>
            <a:pPr marL="0" indent="0">
              <a:buNone/>
            </a:pPr>
            <a:r>
              <a:rPr lang="en-US" sz="2800" dirty="0"/>
              <a:t>9. Save and optionally deploy the model </a:t>
            </a:r>
            <a:endParaRPr lang="en-IN" sz="2800" dirty="0"/>
          </a:p>
          <a:p>
            <a:pPr marL="0" indent="0">
              <a:buNone/>
            </a:pPr>
            <a:endParaRPr lang="en-US" sz="2800" b="1"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FF8E4B26-6AAB-56AB-5AF3-6C336F394EF3}"/>
              </a:ext>
            </a:extLst>
          </p:cNvPr>
          <p:cNvPicPr>
            <a:picLocks noGrp="1" noChangeAspect="1"/>
          </p:cNvPicPr>
          <p:nvPr>
            <p:ph idx="1"/>
          </p:nvPr>
        </p:nvPicPr>
        <p:blipFill>
          <a:blip r:embed="rId2"/>
          <a:stretch>
            <a:fillRect/>
          </a:stretch>
        </p:blipFill>
        <p:spPr>
          <a:xfrm>
            <a:off x="1195707" y="2035175"/>
            <a:ext cx="9800585" cy="4513263"/>
          </a:xfr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871182-8351-71DB-11E7-D550BF947304}"/>
              </a:ext>
            </a:extLst>
          </p:cNvPr>
          <p:cNvPicPr>
            <a:picLocks noChangeAspect="1"/>
          </p:cNvPicPr>
          <p:nvPr/>
        </p:nvPicPr>
        <p:blipFill>
          <a:blip r:embed="rId2"/>
          <a:stretch>
            <a:fillRect/>
          </a:stretch>
        </p:blipFill>
        <p:spPr>
          <a:xfrm>
            <a:off x="75516" y="570271"/>
            <a:ext cx="12095849" cy="5763270"/>
          </a:xfrm>
          <a:prstGeom prst="rect">
            <a:avLst/>
          </a:prstGeom>
        </p:spPr>
      </p:pic>
    </p:spTree>
    <p:extLst>
      <p:ext uri="{BB962C8B-B14F-4D97-AF65-F5344CB8AC3E}">
        <p14:creationId xmlns:p14="http://schemas.microsoft.com/office/powerpoint/2010/main" val="415217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D6397A-9425-B175-B065-E9080B3B4EC8}"/>
              </a:ext>
            </a:extLst>
          </p:cNvPr>
          <p:cNvPicPr>
            <a:picLocks noChangeAspect="1"/>
          </p:cNvPicPr>
          <p:nvPr/>
        </p:nvPicPr>
        <p:blipFill>
          <a:blip r:embed="rId2"/>
          <a:stretch>
            <a:fillRect/>
          </a:stretch>
        </p:blipFill>
        <p:spPr>
          <a:xfrm>
            <a:off x="78658" y="570271"/>
            <a:ext cx="12033651" cy="5793695"/>
          </a:xfrm>
          <a:prstGeom prst="rect">
            <a:avLst/>
          </a:prstGeom>
        </p:spPr>
      </p:pic>
    </p:spTree>
    <p:extLst>
      <p:ext uri="{BB962C8B-B14F-4D97-AF65-F5344CB8AC3E}">
        <p14:creationId xmlns:p14="http://schemas.microsoft.com/office/powerpoint/2010/main" val="116660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2732CF-9D2A-13FD-9555-FE8F11C07F24}"/>
              </a:ext>
            </a:extLst>
          </p:cNvPr>
          <p:cNvPicPr>
            <a:picLocks noChangeAspect="1"/>
          </p:cNvPicPr>
          <p:nvPr/>
        </p:nvPicPr>
        <p:blipFill>
          <a:blip r:embed="rId2"/>
          <a:stretch>
            <a:fillRect/>
          </a:stretch>
        </p:blipFill>
        <p:spPr>
          <a:xfrm>
            <a:off x="0" y="330890"/>
            <a:ext cx="12136931" cy="6168233"/>
          </a:xfrm>
          <a:prstGeom prst="rect">
            <a:avLst/>
          </a:prstGeom>
        </p:spPr>
      </p:pic>
    </p:spTree>
    <p:extLst>
      <p:ext uri="{BB962C8B-B14F-4D97-AF65-F5344CB8AC3E}">
        <p14:creationId xmlns:p14="http://schemas.microsoft.com/office/powerpoint/2010/main" val="99030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109</TotalTime>
  <Words>449</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Employee Salary Prediction using Gradient Boosting Classifier </vt:lpstr>
      <vt:lpstr>OUTLINE</vt:lpstr>
      <vt:lpstr>Problem Statement</vt:lpstr>
      <vt:lpstr>System  Approach</vt:lpstr>
      <vt:lpstr>Algorithm &amp; Deployment</vt:lpstr>
      <vt:lpstr>Result</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pavani sakarapalli</cp:lastModifiedBy>
  <cp:revision>38</cp:revision>
  <dcterms:created xsi:type="dcterms:W3CDTF">2021-05-26T16:50:10Z</dcterms:created>
  <dcterms:modified xsi:type="dcterms:W3CDTF">2025-07-22T06:41:14Z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