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35" r:id="rId3"/>
    <p:sldId id="377" r:id="rId4"/>
    <p:sldId id="394" r:id="rId5"/>
    <p:sldId id="395" r:id="rId6"/>
    <p:sldId id="388" r:id="rId7"/>
    <p:sldId id="389" r:id="rId8"/>
    <p:sldId id="390" r:id="rId9"/>
    <p:sldId id="391" r:id="rId10"/>
    <p:sldId id="392" r:id="rId11"/>
    <p:sldId id="393" r:id="rId12"/>
    <p:sldId id="396" r:id="rId13"/>
    <p:sldId id="398" r:id="rId14"/>
    <p:sldId id="399" r:id="rId15"/>
    <p:sldId id="400" r:id="rId16"/>
    <p:sldId id="397" r:id="rId17"/>
    <p:sldId id="387" r:id="rId18"/>
    <p:sldId id="336" r:id="rId19"/>
    <p:sldId id="356" r:id="rId20"/>
    <p:sldId id="357" r:id="rId21"/>
    <p:sldId id="368" r:id="rId22"/>
    <p:sldId id="371" r:id="rId23"/>
    <p:sldId id="29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18/01/2018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18/01/2018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18/01/2018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2239652" cy="369332"/>
          </a:xfrm>
          <a:prstGeom prst="rect">
            <a:avLst/>
          </a:prstGeom>
          <a:noFill/>
        </p:spPr>
        <p:txBody>
          <a:bodyPr wrap="none" rtlCol="0">
            <a:spAutoFit/>
          </a:bodyPr>
          <a:lstStyle/>
          <a:p>
            <a:r>
              <a:rPr lang="fi-FI" dirty="0"/>
              <a:t>Software Architecture</a:t>
            </a:r>
            <a:endParaRPr lang="en-GB" dirty="0"/>
          </a:p>
        </p:txBody>
      </p:sp>
      <p:sp>
        <p:nvSpPr>
          <p:cNvPr id="8" name="Vuokaavio: Prosessi 7">
            <a:extLst>
              <a:ext uri="{FF2B5EF4-FFF2-40B4-BE49-F238E27FC236}">
                <a16:creationId xmlns:a16="http://schemas.microsoft.com/office/drawing/2014/main" id="{9B0F1D01-B770-434F-806E-F0CEF12089EB}"/>
              </a:ext>
            </a:extLst>
          </p:cNvPr>
          <p:cNvSpPr/>
          <p:nvPr/>
        </p:nvSpPr>
        <p:spPr>
          <a:xfrm>
            <a:off x="7410078" y="2071909"/>
            <a:ext cx="4445038" cy="1673804"/>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endParaRPr lang="fi-FI" dirty="0"/>
          </a:p>
          <a:p>
            <a:pPr algn="ctr"/>
            <a:r>
              <a:rPr lang="fi-FI" dirty="0" err="1"/>
              <a:t>OpenCV</a:t>
            </a:r>
            <a:endParaRPr lang="en-GB" dirty="0"/>
          </a:p>
        </p:txBody>
      </p:sp>
      <p:sp>
        <p:nvSpPr>
          <p:cNvPr id="10" name="Vuokaavio: Prosessi 9">
            <a:extLst>
              <a:ext uri="{FF2B5EF4-FFF2-40B4-BE49-F238E27FC236}">
                <a16:creationId xmlns:a16="http://schemas.microsoft.com/office/drawing/2014/main" id="{221B7058-47BD-4459-AE45-7E105F78352B}"/>
              </a:ext>
            </a:extLst>
          </p:cNvPr>
          <p:cNvSpPr/>
          <p:nvPr/>
        </p:nvSpPr>
        <p:spPr>
          <a:xfrm>
            <a:off x="7660543" y="2631644"/>
            <a:ext cx="1820849" cy="532813"/>
          </a:xfrm>
          <a:prstGeom prst="flowChartProcess">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AnalyzeVideo</a:t>
            </a:r>
            <a:endParaRPr lang="en-GB" dirty="0"/>
          </a:p>
        </p:txBody>
      </p:sp>
      <p:sp>
        <p:nvSpPr>
          <p:cNvPr id="11" name="Vuokaavio: Prosessi 10">
            <a:extLst>
              <a:ext uri="{FF2B5EF4-FFF2-40B4-BE49-F238E27FC236}">
                <a16:creationId xmlns:a16="http://schemas.microsoft.com/office/drawing/2014/main" id="{3CC64709-DE92-4C5F-9641-02122D97504F}"/>
              </a:ext>
            </a:extLst>
          </p:cNvPr>
          <p:cNvSpPr/>
          <p:nvPr/>
        </p:nvSpPr>
        <p:spPr>
          <a:xfrm>
            <a:off x="7676445" y="89378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Video </a:t>
            </a:r>
            <a:r>
              <a:rPr lang="fi-FI" dirty="0" err="1"/>
              <a:t>file</a:t>
            </a:r>
            <a:endParaRPr lang="en-GB" dirty="0"/>
          </a:p>
        </p:txBody>
      </p:sp>
      <p:sp>
        <p:nvSpPr>
          <p:cNvPr id="12" name="Vuokaavio: Prosessi 11">
            <a:extLst>
              <a:ext uri="{FF2B5EF4-FFF2-40B4-BE49-F238E27FC236}">
                <a16:creationId xmlns:a16="http://schemas.microsoft.com/office/drawing/2014/main" id="{663DB49F-C92D-4E88-88A0-C3B917DD6613}"/>
              </a:ext>
            </a:extLst>
          </p:cNvPr>
          <p:cNvSpPr/>
          <p:nvPr/>
        </p:nvSpPr>
        <p:spPr>
          <a:xfrm>
            <a:off x="9572832" y="899777"/>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Camera</a:t>
            </a:r>
            <a:endParaRPr lang="en-GB" dirty="0"/>
          </a:p>
        </p:txBody>
      </p:sp>
      <p:cxnSp>
        <p:nvCxnSpPr>
          <p:cNvPr id="13" name="Suora nuoliyhdysviiva 12">
            <a:extLst>
              <a:ext uri="{FF2B5EF4-FFF2-40B4-BE49-F238E27FC236}">
                <a16:creationId xmlns:a16="http://schemas.microsoft.com/office/drawing/2014/main" id="{BB11B938-C21A-4CBD-A9C2-56E141848255}"/>
              </a:ext>
            </a:extLst>
          </p:cNvPr>
          <p:cNvCxnSpPr>
            <a:cxnSpLocks/>
            <a:stCxn id="12" idx="2"/>
            <a:endCxn id="10" idx="0"/>
          </p:cNvCxnSpPr>
          <p:nvPr/>
        </p:nvCxnSpPr>
        <p:spPr>
          <a:xfrm flipH="1">
            <a:off x="8570968" y="1513756"/>
            <a:ext cx="1884459" cy="111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uora nuoliyhdysviiva 13">
            <a:extLst>
              <a:ext uri="{FF2B5EF4-FFF2-40B4-BE49-F238E27FC236}">
                <a16:creationId xmlns:a16="http://schemas.microsoft.com/office/drawing/2014/main" id="{F8D097F4-CB3C-49B4-B08F-2E4FD49FF156}"/>
              </a:ext>
            </a:extLst>
          </p:cNvPr>
          <p:cNvCxnSpPr>
            <a:cxnSpLocks/>
            <a:stCxn id="11" idx="2"/>
            <a:endCxn id="10" idx="0"/>
          </p:cNvCxnSpPr>
          <p:nvPr/>
        </p:nvCxnSpPr>
        <p:spPr>
          <a:xfrm>
            <a:off x="8559040" y="1507766"/>
            <a:ext cx="11928" cy="112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Vuokaavio: Prosessi 14">
            <a:extLst>
              <a:ext uri="{FF2B5EF4-FFF2-40B4-BE49-F238E27FC236}">
                <a16:creationId xmlns:a16="http://schemas.microsoft.com/office/drawing/2014/main" id="{5F7E00C2-EA69-4E57-8388-CCA1B63E9D80}"/>
              </a:ext>
            </a:extLst>
          </p:cNvPr>
          <p:cNvSpPr/>
          <p:nvPr/>
        </p:nvSpPr>
        <p:spPr>
          <a:xfrm>
            <a:off x="9872331" y="2631644"/>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ObjectDetection</a:t>
            </a:r>
            <a:endParaRPr lang="en-GB" dirty="0"/>
          </a:p>
        </p:txBody>
      </p:sp>
      <p:sp>
        <p:nvSpPr>
          <p:cNvPr id="17" name="Vuokaavio: Prosessi 16">
            <a:extLst>
              <a:ext uri="{FF2B5EF4-FFF2-40B4-BE49-F238E27FC236}">
                <a16:creationId xmlns:a16="http://schemas.microsoft.com/office/drawing/2014/main" id="{54A0D06C-BC01-463F-B4F3-0FAA46F203F8}"/>
              </a:ext>
            </a:extLst>
          </p:cNvPr>
          <p:cNvSpPr/>
          <p:nvPr/>
        </p:nvSpPr>
        <p:spPr>
          <a:xfrm>
            <a:off x="9857754" y="4248769"/>
            <a:ext cx="1820849" cy="613979"/>
          </a:xfrm>
          <a:prstGeom prst="flowChartProcess">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MobileNetSSD</a:t>
            </a:r>
            <a:r>
              <a:rPr lang="fi-FI" dirty="0"/>
              <a:t> (</a:t>
            </a:r>
            <a:r>
              <a:rPr lang="fi-FI" dirty="0" err="1"/>
              <a:t>caffe</a:t>
            </a:r>
            <a:r>
              <a:rPr lang="fi-FI" dirty="0"/>
              <a:t>)</a:t>
            </a:r>
            <a:endParaRPr lang="en-GB" dirty="0"/>
          </a:p>
        </p:txBody>
      </p:sp>
      <p:cxnSp>
        <p:nvCxnSpPr>
          <p:cNvPr id="18" name="Suora nuoliyhdysviiva 17">
            <a:extLst>
              <a:ext uri="{FF2B5EF4-FFF2-40B4-BE49-F238E27FC236}">
                <a16:creationId xmlns:a16="http://schemas.microsoft.com/office/drawing/2014/main" id="{B672591E-58A5-4A5D-BD7F-F8C97C2CEA23}"/>
              </a:ext>
            </a:extLst>
          </p:cNvPr>
          <p:cNvCxnSpPr>
            <a:cxnSpLocks/>
            <a:stCxn id="15" idx="2"/>
            <a:endCxn id="17" idx="0"/>
          </p:cNvCxnSpPr>
          <p:nvPr/>
        </p:nvCxnSpPr>
        <p:spPr>
          <a:xfrm flipH="1">
            <a:off x="10768179" y="3164457"/>
            <a:ext cx="14577"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uora nuoliyhdysviiva 18">
            <a:extLst>
              <a:ext uri="{FF2B5EF4-FFF2-40B4-BE49-F238E27FC236}">
                <a16:creationId xmlns:a16="http://schemas.microsoft.com/office/drawing/2014/main" id="{B42B8341-735A-4787-8210-416DBC3F57D2}"/>
              </a:ext>
            </a:extLst>
          </p:cNvPr>
          <p:cNvCxnSpPr>
            <a:cxnSpLocks/>
            <a:stCxn id="10" idx="3"/>
            <a:endCxn id="15" idx="1"/>
          </p:cNvCxnSpPr>
          <p:nvPr/>
        </p:nvCxnSpPr>
        <p:spPr>
          <a:xfrm>
            <a:off x="9481392" y="2898051"/>
            <a:ext cx="390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Vuokaavio: Prosessi 19">
            <a:extLst>
              <a:ext uri="{FF2B5EF4-FFF2-40B4-BE49-F238E27FC236}">
                <a16:creationId xmlns:a16="http://schemas.microsoft.com/office/drawing/2014/main" id="{1822400F-C531-4B9C-B1B7-CB7ABB7ECBC6}"/>
              </a:ext>
            </a:extLst>
          </p:cNvPr>
          <p:cNvSpPr/>
          <p:nvPr/>
        </p:nvSpPr>
        <p:spPr>
          <a:xfrm>
            <a:off x="7660543" y="4248769"/>
            <a:ext cx="1820849" cy="164099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ImageClasses</a:t>
            </a:r>
            <a:endParaRPr lang="en-GB" dirty="0"/>
          </a:p>
        </p:txBody>
      </p:sp>
      <p:cxnSp>
        <p:nvCxnSpPr>
          <p:cNvPr id="21" name="Suora nuoliyhdysviiva 20">
            <a:extLst>
              <a:ext uri="{FF2B5EF4-FFF2-40B4-BE49-F238E27FC236}">
                <a16:creationId xmlns:a16="http://schemas.microsoft.com/office/drawing/2014/main" id="{2D3C30C0-588B-40AA-99D6-83DC6FE8A9DA}"/>
              </a:ext>
            </a:extLst>
          </p:cNvPr>
          <p:cNvCxnSpPr>
            <a:cxnSpLocks/>
            <a:stCxn id="10" idx="2"/>
            <a:endCxn id="20" idx="0"/>
          </p:cNvCxnSpPr>
          <p:nvPr/>
        </p:nvCxnSpPr>
        <p:spPr>
          <a:xfrm>
            <a:off x="8570968" y="3164457"/>
            <a:ext cx="0" cy="10843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Vuokaavio: Prosessi 21">
            <a:extLst>
              <a:ext uri="{FF2B5EF4-FFF2-40B4-BE49-F238E27FC236}">
                <a16:creationId xmlns:a16="http://schemas.microsoft.com/office/drawing/2014/main" id="{2BF92122-8B3E-4F67-A7C8-00C19C7BAB4E}"/>
              </a:ext>
            </a:extLst>
          </p:cNvPr>
          <p:cNvSpPr/>
          <p:nvPr/>
        </p:nvSpPr>
        <p:spPr>
          <a:xfrm>
            <a:off x="4919808" y="4487514"/>
            <a:ext cx="2239651" cy="1224517"/>
          </a:xfrm>
          <a:prstGeom prst="flowChartProcess">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endParaRPr lang="fi-FI" dirty="0"/>
          </a:p>
          <a:p>
            <a:pPr algn="ctr"/>
            <a:endParaRPr lang="fi-FI" dirty="0"/>
          </a:p>
          <a:p>
            <a:pPr algn="ctr"/>
            <a:r>
              <a:rPr lang="fi-FI" dirty="0"/>
              <a:t>pyttsx3</a:t>
            </a:r>
            <a:endParaRPr lang="en-GB" dirty="0"/>
          </a:p>
        </p:txBody>
      </p:sp>
      <p:sp>
        <p:nvSpPr>
          <p:cNvPr id="23" name="Vuokaavio: Prosessi 22">
            <a:extLst>
              <a:ext uri="{FF2B5EF4-FFF2-40B4-BE49-F238E27FC236}">
                <a16:creationId xmlns:a16="http://schemas.microsoft.com/office/drawing/2014/main" id="{675DD872-087B-4B59-B802-9579456AB012}"/>
              </a:ext>
            </a:extLst>
          </p:cNvPr>
          <p:cNvSpPr/>
          <p:nvPr/>
        </p:nvSpPr>
        <p:spPr>
          <a:xfrm>
            <a:off x="5129209" y="4803172"/>
            <a:ext cx="1820849" cy="53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SpeechSynthesis</a:t>
            </a:r>
            <a:endParaRPr lang="en-GB" dirty="0"/>
          </a:p>
        </p:txBody>
      </p:sp>
      <p:cxnSp>
        <p:nvCxnSpPr>
          <p:cNvPr id="24" name="Suora nuoliyhdysviiva 23">
            <a:extLst>
              <a:ext uri="{FF2B5EF4-FFF2-40B4-BE49-F238E27FC236}">
                <a16:creationId xmlns:a16="http://schemas.microsoft.com/office/drawing/2014/main" id="{936C1415-EC94-4919-8CA9-1968A8BA38E9}"/>
              </a:ext>
            </a:extLst>
          </p:cNvPr>
          <p:cNvCxnSpPr>
            <a:cxnSpLocks/>
            <a:stCxn id="20" idx="1"/>
            <a:endCxn id="23" idx="3"/>
          </p:cNvCxnSpPr>
          <p:nvPr/>
        </p:nvCxnSpPr>
        <p:spPr>
          <a:xfrm flipH="1">
            <a:off x="6950058" y="5069264"/>
            <a:ext cx="710485" cy="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Vuokaavio: Prosessi 29">
            <a:extLst>
              <a:ext uri="{FF2B5EF4-FFF2-40B4-BE49-F238E27FC236}">
                <a16:creationId xmlns:a16="http://schemas.microsoft.com/office/drawing/2014/main" id="{3470D455-8EFC-458C-81EB-A5F429798F04}"/>
              </a:ext>
            </a:extLst>
          </p:cNvPr>
          <p:cNvSpPr/>
          <p:nvPr/>
        </p:nvSpPr>
        <p:spPr>
          <a:xfrm>
            <a:off x="5160587" y="3296288"/>
            <a:ext cx="1765189" cy="613979"/>
          </a:xfrm>
          <a:prstGeom prst="flowChartProcess">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Speakers</a:t>
            </a:r>
            <a:endParaRPr lang="en-GB" dirty="0"/>
          </a:p>
        </p:txBody>
      </p:sp>
      <p:cxnSp>
        <p:nvCxnSpPr>
          <p:cNvPr id="31" name="Suora nuoliyhdysviiva 30">
            <a:extLst>
              <a:ext uri="{FF2B5EF4-FFF2-40B4-BE49-F238E27FC236}">
                <a16:creationId xmlns:a16="http://schemas.microsoft.com/office/drawing/2014/main" id="{82C53833-2DAA-4814-B0EF-B5CB2FC24792}"/>
              </a:ext>
            </a:extLst>
          </p:cNvPr>
          <p:cNvCxnSpPr>
            <a:cxnSpLocks/>
            <a:stCxn id="23" idx="0"/>
            <a:endCxn id="30" idx="2"/>
          </p:cNvCxnSpPr>
          <p:nvPr/>
        </p:nvCxnSpPr>
        <p:spPr>
          <a:xfrm flipV="1">
            <a:off x="6039634" y="3910267"/>
            <a:ext cx="3548" cy="892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8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Speech Synthesis</a:t>
            </a:r>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881460" cy="369332"/>
          </a:xfrm>
          <a:prstGeom prst="rect">
            <a:avLst/>
          </a:prstGeom>
          <a:noFill/>
        </p:spPr>
        <p:txBody>
          <a:bodyPr wrap="none" rtlCol="0">
            <a:spAutoFit/>
          </a:bodyPr>
          <a:lstStyle/>
          <a:p>
            <a:r>
              <a:rPr lang="fi-FI" dirty="0" err="1"/>
              <a:t>Entities</a:t>
            </a:r>
            <a:endParaRPr lang="en-GB" dirty="0"/>
          </a:p>
        </p:txBody>
      </p:sp>
      <p:sp>
        <p:nvSpPr>
          <p:cNvPr id="25" name="Vuokaavio: Prosessi 24">
            <a:extLst>
              <a:ext uri="{FF2B5EF4-FFF2-40B4-BE49-F238E27FC236}">
                <a16:creationId xmlns:a16="http://schemas.microsoft.com/office/drawing/2014/main" id="{52470BBC-1530-4F92-A58B-80AB9B85E8F0}"/>
              </a:ext>
            </a:extLst>
          </p:cNvPr>
          <p:cNvSpPr/>
          <p:nvPr/>
        </p:nvSpPr>
        <p:spPr>
          <a:xfrm>
            <a:off x="6901845" y="1127141"/>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World</a:t>
            </a:r>
            <a:endParaRPr lang="en-GB" dirty="0"/>
          </a:p>
        </p:txBody>
      </p:sp>
      <p:sp>
        <p:nvSpPr>
          <p:cNvPr id="26" name="Vuokaavio: Prosessi 25">
            <a:extLst>
              <a:ext uri="{FF2B5EF4-FFF2-40B4-BE49-F238E27FC236}">
                <a16:creationId xmlns:a16="http://schemas.microsoft.com/office/drawing/2014/main" id="{1E081CA9-404F-42C9-8D5F-2D84D9D0C668}"/>
              </a:ext>
            </a:extLst>
          </p:cNvPr>
          <p:cNvSpPr/>
          <p:nvPr/>
        </p:nvSpPr>
        <p:spPr>
          <a:xfrm>
            <a:off x="5720251"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t>Image Object</a:t>
            </a:r>
            <a:endParaRPr lang="en-GB" dirty="0"/>
          </a:p>
        </p:txBody>
      </p:sp>
      <p:sp>
        <p:nvSpPr>
          <p:cNvPr id="27" name="Vuokaavio: Prosessi 26">
            <a:extLst>
              <a:ext uri="{FF2B5EF4-FFF2-40B4-BE49-F238E27FC236}">
                <a16:creationId xmlns:a16="http://schemas.microsoft.com/office/drawing/2014/main" id="{20439A79-F2DB-4FBA-B91A-2B3C26728A8C}"/>
              </a:ext>
            </a:extLst>
          </p:cNvPr>
          <p:cNvSpPr/>
          <p:nvPr/>
        </p:nvSpPr>
        <p:spPr>
          <a:xfrm>
            <a:off x="8110520" y="2460546"/>
            <a:ext cx="1799645" cy="6361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Event</a:t>
            </a:r>
            <a:endParaRPr lang="en-GB" dirty="0"/>
          </a:p>
        </p:txBody>
      </p:sp>
      <p:cxnSp>
        <p:nvCxnSpPr>
          <p:cNvPr id="28" name="Suora nuoliyhdysviiva 27">
            <a:extLst>
              <a:ext uri="{FF2B5EF4-FFF2-40B4-BE49-F238E27FC236}">
                <a16:creationId xmlns:a16="http://schemas.microsoft.com/office/drawing/2014/main" id="{95A38885-473D-4582-AE91-6FBB0EE3FDC8}"/>
              </a:ext>
            </a:extLst>
          </p:cNvPr>
          <p:cNvCxnSpPr>
            <a:cxnSpLocks/>
            <a:stCxn id="26" idx="0"/>
          </p:cNvCxnSpPr>
          <p:nvPr/>
        </p:nvCxnSpPr>
        <p:spPr>
          <a:xfrm flipV="1">
            <a:off x="6620074" y="1763245"/>
            <a:ext cx="730752"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uora nuoliyhdysviiva 31">
            <a:extLst>
              <a:ext uri="{FF2B5EF4-FFF2-40B4-BE49-F238E27FC236}">
                <a16:creationId xmlns:a16="http://schemas.microsoft.com/office/drawing/2014/main" id="{787567FA-F210-4630-BD43-4CCD91DD7B60}"/>
              </a:ext>
            </a:extLst>
          </p:cNvPr>
          <p:cNvCxnSpPr>
            <a:cxnSpLocks/>
            <a:stCxn id="27" idx="0"/>
          </p:cNvCxnSpPr>
          <p:nvPr/>
        </p:nvCxnSpPr>
        <p:spPr>
          <a:xfrm flipH="1" flipV="1">
            <a:off x="8372104" y="1763245"/>
            <a:ext cx="638239" cy="697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kstiruutu 15">
            <a:extLst>
              <a:ext uri="{FF2B5EF4-FFF2-40B4-BE49-F238E27FC236}">
                <a16:creationId xmlns:a16="http://schemas.microsoft.com/office/drawing/2014/main" id="{431A94FD-A4C1-4E86-A1CA-DBB4A3514B2D}"/>
              </a:ext>
            </a:extLst>
          </p:cNvPr>
          <p:cNvSpPr txBox="1"/>
          <p:nvPr/>
        </p:nvSpPr>
        <p:spPr>
          <a:xfrm>
            <a:off x="10245636" y="2501599"/>
            <a:ext cx="856325" cy="707886"/>
          </a:xfrm>
          <a:prstGeom prst="rect">
            <a:avLst/>
          </a:prstGeom>
          <a:noFill/>
        </p:spPr>
        <p:txBody>
          <a:bodyPr wrap="none" rtlCol="0">
            <a:spAutoFit/>
          </a:bodyPr>
          <a:lstStyle/>
          <a:p>
            <a:r>
              <a:rPr lang="fi-FI" sz="1000" dirty="0" err="1"/>
              <a:t>Event</a:t>
            </a:r>
            <a:endParaRPr lang="fi-FI" sz="1000" dirty="0"/>
          </a:p>
          <a:p>
            <a:pPr marL="285750" indent="-285750">
              <a:buFont typeface="Arial" panose="020B0604020202020204" pitchFamily="34" charset="0"/>
              <a:buChar char="•"/>
            </a:pPr>
            <a:r>
              <a:rPr lang="fi-FI" sz="1000" dirty="0" err="1"/>
              <a:t>time</a:t>
            </a:r>
            <a:endParaRPr lang="fi-FI" sz="1000" dirty="0"/>
          </a:p>
          <a:p>
            <a:pPr marL="285750" indent="-285750">
              <a:buFont typeface="Arial" panose="020B0604020202020204" pitchFamily="34" charset="0"/>
              <a:buChar char="•"/>
            </a:pPr>
            <a:r>
              <a:rPr lang="fi-FI" sz="1000" dirty="0" err="1"/>
              <a:t>text</a:t>
            </a:r>
            <a:endParaRPr lang="fi-FI" sz="1000" dirty="0"/>
          </a:p>
          <a:p>
            <a:pPr marL="285750" indent="-285750">
              <a:buFont typeface="Arial" panose="020B0604020202020204" pitchFamily="34" charset="0"/>
              <a:buChar char="•"/>
            </a:pPr>
            <a:r>
              <a:rPr lang="fi-FI" sz="1000" dirty="0" err="1"/>
              <a:t>priority</a:t>
            </a:r>
            <a:endParaRPr lang="en-GB" sz="1000" dirty="0"/>
          </a:p>
        </p:txBody>
      </p:sp>
      <p:cxnSp>
        <p:nvCxnSpPr>
          <p:cNvPr id="33" name="Suora yhdysviiva 32">
            <a:extLst>
              <a:ext uri="{FF2B5EF4-FFF2-40B4-BE49-F238E27FC236}">
                <a16:creationId xmlns:a16="http://schemas.microsoft.com/office/drawing/2014/main" id="{89A2CDEA-D7FD-46E7-96DD-493262639BCE}"/>
              </a:ext>
            </a:extLst>
          </p:cNvPr>
          <p:cNvCxnSpPr/>
          <p:nvPr/>
        </p:nvCxnSpPr>
        <p:spPr>
          <a:xfrm>
            <a:off x="6751122" y="2351314"/>
            <a:ext cx="59377" cy="10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uora yhdysviiva 34">
            <a:extLst>
              <a:ext uri="{FF2B5EF4-FFF2-40B4-BE49-F238E27FC236}">
                <a16:creationId xmlns:a16="http://schemas.microsoft.com/office/drawing/2014/main" id="{7BF58A33-CAB7-4D72-93B2-502F1C6D2730}"/>
              </a:ext>
            </a:extLst>
          </p:cNvPr>
          <p:cNvCxnSpPr/>
          <p:nvPr/>
        </p:nvCxnSpPr>
        <p:spPr>
          <a:xfrm flipH="1">
            <a:off x="8829304" y="2327564"/>
            <a:ext cx="59377" cy="132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uora yhdysviiva 36">
            <a:extLst>
              <a:ext uri="{FF2B5EF4-FFF2-40B4-BE49-F238E27FC236}">
                <a16:creationId xmlns:a16="http://schemas.microsoft.com/office/drawing/2014/main" id="{FB00E1F1-61A2-4101-85AB-AA1F14B67868}"/>
              </a:ext>
            </a:extLst>
          </p:cNvPr>
          <p:cNvCxnSpPr/>
          <p:nvPr/>
        </p:nvCxnSpPr>
        <p:spPr>
          <a:xfrm flipH="1">
            <a:off x="6353299" y="2327564"/>
            <a:ext cx="397823" cy="174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uora yhdysviiva 38">
            <a:extLst>
              <a:ext uri="{FF2B5EF4-FFF2-40B4-BE49-F238E27FC236}">
                <a16:creationId xmlns:a16="http://schemas.microsoft.com/office/drawing/2014/main" id="{5C388D59-2A6C-46AE-99A2-9F0223673C95}"/>
              </a:ext>
            </a:extLst>
          </p:cNvPr>
          <p:cNvCxnSpPr/>
          <p:nvPr/>
        </p:nvCxnSpPr>
        <p:spPr>
          <a:xfrm>
            <a:off x="8888681" y="2327564"/>
            <a:ext cx="290945" cy="1329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kstiruutu 39">
            <a:extLst>
              <a:ext uri="{FF2B5EF4-FFF2-40B4-BE49-F238E27FC236}">
                <a16:creationId xmlns:a16="http://schemas.microsoft.com/office/drawing/2014/main" id="{4368DEC3-C74A-421B-898C-2F0E909CFE05}"/>
              </a:ext>
            </a:extLst>
          </p:cNvPr>
          <p:cNvSpPr txBox="1"/>
          <p:nvPr/>
        </p:nvSpPr>
        <p:spPr>
          <a:xfrm>
            <a:off x="5651359" y="3976533"/>
            <a:ext cx="5009872" cy="1569660"/>
          </a:xfrm>
          <a:prstGeom prst="rect">
            <a:avLst/>
          </a:prstGeom>
          <a:noFill/>
        </p:spPr>
        <p:txBody>
          <a:bodyPr wrap="square" rtlCol="0">
            <a:spAutoFit/>
          </a:bodyPr>
          <a:lstStyle/>
          <a:p>
            <a:pPr marL="285750" indent="-285750">
              <a:buFont typeface="Arial" panose="020B0604020202020204" pitchFamily="34" charset="0"/>
              <a:buChar char="•"/>
            </a:pPr>
            <a:r>
              <a:rPr lang="fi-FI" sz="1600" dirty="0" err="1"/>
              <a:t>Event</a:t>
            </a:r>
            <a:r>
              <a:rPr lang="fi-FI" sz="1600" dirty="0"/>
              <a:t> is </a:t>
            </a:r>
            <a:r>
              <a:rPr lang="fi-FI" sz="1600" dirty="0" err="1"/>
              <a:t>generated</a:t>
            </a:r>
            <a:r>
              <a:rPr lang="fi-FI" sz="1600" dirty="0"/>
              <a:t> </a:t>
            </a:r>
            <a:r>
              <a:rPr lang="fi-FI" sz="1600" dirty="0" err="1"/>
              <a:t>when</a:t>
            </a:r>
            <a:r>
              <a:rPr lang="fi-FI" sz="1600" dirty="0"/>
              <a:t> </a:t>
            </a:r>
          </a:p>
          <a:p>
            <a:pPr marL="742950" lvl="1" indent="-285750">
              <a:buFont typeface="Arial" panose="020B0604020202020204" pitchFamily="34" charset="0"/>
              <a:buChar char="•"/>
            </a:pPr>
            <a:r>
              <a:rPr lang="fi-FI" sz="1600" dirty="0" err="1"/>
              <a:t>new</a:t>
            </a:r>
            <a:r>
              <a:rPr lang="fi-FI" sz="1600" dirty="0"/>
              <a:t> image </a:t>
            </a:r>
            <a:r>
              <a:rPr lang="fi-FI" sz="1600" dirty="0" err="1"/>
              <a:t>object</a:t>
            </a:r>
            <a:r>
              <a:rPr lang="fi-FI" sz="1600" dirty="0"/>
              <a:t> is </a:t>
            </a:r>
            <a:r>
              <a:rPr lang="fi-FI" sz="1600" dirty="0" err="1"/>
              <a:t>created</a:t>
            </a:r>
            <a:endParaRPr lang="fi-FI" sz="1600" dirty="0"/>
          </a:p>
          <a:p>
            <a:pPr marL="742950" lvl="1" indent="-285750">
              <a:buFont typeface="Arial" panose="020B0604020202020204" pitchFamily="34" charset="0"/>
              <a:buChar char="•"/>
            </a:pPr>
            <a:r>
              <a:rPr lang="fi-FI" sz="1600" dirty="0"/>
              <a:t>image </a:t>
            </a:r>
            <a:r>
              <a:rPr lang="fi-FI" sz="1600" dirty="0" err="1"/>
              <a:t>object</a:t>
            </a:r>
            <a:r>
              <a:rPr lang="fi-FI" sz="1600" dirty="0"/>
              <a:t> status is </a:t>
            </a:r>
            <a:r>
              <a:rPr lang="fi-FI" sz="1600" dirty="0" err="1"/>
              <a:t>changed</a:t>
            </a:r>
            <a:endParaRPr lang="fi-FI" sz="1600" dirty="0"/>
          </a:p>
          <a:p>
            <a:pPr marL="285750" indent="-285750">
              <a:buFont typeface="Arial" panose="020B0604020202020204" pitchFamily="34" charset="0"/>
              <a:buChar char="•"/>
            </a:pPr>
            <a:r>
              <a:rPr lang="fi-FI" sz="1600" dirty="0" err="1"/>
              <a:t>Event</a:t>
            </a:r>
            <a:r>
              <a:rPr lang="fi-FI" sz="1600" dirty="0"/>
              <a:t> </a:t>
            </a:r>
            <a:r>
              <a:rPr lang="fi-FI" sz="1600" dirty="0" err="1"/>
              <a:t>will</a:t>
            </a:r>
            <a:r>
              <a:rPr lang="fi-FI" sz="1600" dirty="0"/>
              <a:t> </a:t>
            </a:r>
            <a:r>
              <a:rPr lang="fi-FI" sz="1600" dirty="0" err="1"/>
              <a:t>pause</a:t>
            </a:r>
            <a:r>
              <a:rPr lang="fi-FI" sz="1600" dirty="0"/>
              <a:t> </a:t>
            </a:r>
            <a:r>
              <a:rPr lang="fi-FI" sz="1600" dirty="0" err="1"/>
              <a:t>the</a:t>
            </a:r>
            <a:r>
              <a:rPr lang="fi-FI" sz="1600" dirty="0"/>
              <a:t> video for </a:t>
            </a:r>
            <a:r>
              <a:rPr lang="fi-FI" sz="1600" dirty="0" err="1"/>
              <a:t>the</a:t>
            </a:r>
            <a:r>
              <a:rPr lang="fi-FI" sz="1600" dirty="0"/>
              <a:t> </a:t>
            </a:r>
            <a:r>
              <a:rPr lang="fi-FI" sz="1600" dirty="0" err="1"/>
              <a:t>duration</a:t>
            </a:r>
            <a:r>
              <a:rPr lang="fi-FI" sz="1600" dirty="0"/>
              <a:t> of </a:t>
            </a:r>
            <a:r>
              <a:rPr lang="fi-FI" sz="1600" dirty="0" err="1"/>
              <a:t>speech</a:t>
            </a:r>
            <a:r>
              <a:rPr lang="fi-FI" sz="1600" dirty="0"/>
              <a:t> (</a:t>
            </a:r>
            <a:r>
              <a:rPr lang="fi-FI" sz="1600" dirty="0" err="1"/>
              <a:t>not</a:t>
            </a:r>
            <a:r>
              <a:rPr lang="fi-FI" sz="1600" dirty="0"/>
              <a:t> in </a:t>
            </a:r>
            <a:r>
              <a:rPr lang="fi-FI" sz="1600" dirty="0" err="1"/>
              <a:t>the</a:t>
            </a:r>
            <a:r>
              <a:rPr lang="fi-FI" sz="1600" dirty="0"/>
              <a:t> </a:t>
            </a:r>
            <a:r>
              <a:rPr lang="fi-FI" sz="1600" dirty="0" err="1"/>
              <a:t>final</a:t>
            </a:r>
            <a:r>
              <a:rPr lang="fi-FI" sz="1600" dirty="0"/>
              <a:t> version)</a:t>
            </a:r>
          </a:p>
          <a:p>
            <a:pPr marL="285750" indent="-285750">
              <a:buFont typeface="Arial" panose="020B0604020202020204" pitchFamily="34" charset="0"/>
              <a:buChar char="•"/>
            </a:pPr>
            <a:r>
              <a:rPr lang="fi-FI" sz="1600" dirty="0" err="1"/>
              <a:t>Events</a:t>
            </a:r>
            <a:r>
              <a:rPr lang="fi-FI" sz="1600" dirty="0"/>
              <a:t> </a:t>
            </a:r>
            <a:r>
              <a:rPr lang="fi-FI" sz="1600" dirty="0" err="1"/>
              <a:t>are</a:t>
            </a:r>
            <a:r>
              <a:rPr lang="fi-FI" sz="1600" dirty="0"/>
              <a:t> </a:t>
            </a:r>
            <a:r>
              <a:rPr lang="fi-FI" sz="1600" dirty="0" err="1"/>
              <a:t>collected</a:t>
            </a:r>
            <a:r>
              <a:rPr lang="fi-FI" sz="1600" dirty="0"/>
              <a:t> (</a:t>
            </a:r>
            <a:r>
              <a:rPr lang="fi-FI" sz="1600" dirty="0" err="1"/>
              <a:t>history</a:t>
            </a:r>
            <a:r>
              <a:rPr lang="fi-FI" sz="1600" dirty="0"/>
              <a:t>)</a:t>
            </a:r>
          </a:p>
        </p:txBody>
      </p:sp>
    </p:spTree>
    <p:extLst>
      <p:ext uri="{BB962C8B-B14F-4D97-AF65-F5344CB8AC3E}">
        <p14:creationId xmlns:p14="http://schemas.microsoft.com/office/powerpoint/2010/main" val="214209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4" name="Tekstiruutu 3">
            <a:extLst>
              <a:ext uri="{FF2B5EF4-FFF2-40B4-BE49-F238E27FC236}">
                <a16:creationId xmlns:a16="http://schemas.microsoft.com/office/drawing/2014/main" id="{E36EDCFD-3915-43A1-A86F-E6CD64EDFE11}"/>
              </a:ext>
            </a:extLst>
          </p:cNvPr>
          <p:cNvSpPr txBox="1"/>
          <p:nvPr/>
        </p:nvSpPr>
        <p:spPr>
          <a:xfrm>
            <a:off x="5122223" y="321177"/>
            <a:ext cx="6058395" cy="523220"/>
          </a:xfrm>
          <a:prstGeom prst="rect">
            <a:avLst/>
          </a:prstGeom>
          <a:noFill/>
        </p:spPr>
        <p:txBody>
          <a:bodyPr wrap="square" rtlCol="0">
            <a:spAutoFit/>
          </a:bodyPr>
          <a:lstStyle/>
          <a:p>
            <a:r>
              <a:rPr lang="fi-FI" sz="1400" dirty="0"/>
              <a:t>SSD Mobilenet </a:t>
            </a:r>
            <a:r>
              <a:rPr lang="fi-FI" sz="1400" dirty="0" err="1"/>
              <a:t>implementation</a:t>
            </a:r>
            <a:r>
              <a:rPr lang="fi-FI" sz="1400" dirty="0"/>
              <a:t>:</a:t>
            </a:r>
            <a:endParaRPr lang="en-GB" sz="1400" dirty="0"/>
          </a:p>
          <a:p>
            <a:r>
              <a:rPr lang="en-GB" sz="1400" dirty="0"/>
              <a:t># extract the confidence (i.e., probability) associated with the prediction</a:t>
            </a:r>
          </a:p>
        </p:txBody>
      </p:sp>
      <p:pic>
        <p:nvPicPr>
          <p:cNvPr id="6" name="Kuva 5">
            <a:extLst>
              <a:ext uri="{FF2B5EF4-FFF2-40B4-BE49-F238E27FC236}">
                <a16:creationId xmlns:a16="http://schemas.microsoft.com/office/drawing/2014/main" id="{C71374B1-2F93-4CBA-A773-17A4EB11DD98}"/>
              </a:ext>
            </a:extLst>
          </p:cNvPr>
          <p:cNvPicPr>
            <a:picLocks noChangeAspect="1"/>
          </p:cNvPicPr>
          <p:nvPr/>
        </p:nvPicPr>
        <p:blipFill>
          <a:blip r:embed="rId2"/>
          <a:stretch>
            <a:fillRect/>
          </a:stretch>
        </p:blipFill>
        <p:spPr>
          <a:xfrm>
            <a:off x="5080659" y="1593273"/>
            <a:ext cx="4769922" cy="2608219"/>
          </a:xfrm>
          <a:prstGeom prst="rect">
            <a:avLst/>
          </a:prstGeom>
        </p:spPr>
      </p:pic>
      <p:sp>
        <p:nvSpPr>
          <p:cNvPr id="7" name="Tekstiruutu 6">
            <a:extLst>
              <a:ext uri="{FF2B5EF4-FFF2-40B4-BE49-F238E27FC236}">
                <a16:creationId xmlns:a16="http://schemas.microsoft.com/office/drawing/2014/main" id="{0ED21B02-BB80-47F8-B5AD-87FD768A5F87}"/>
              </a:ext>
            </a:extLst>
          </p:cNvPr>
          <p:cNvSpPr txBox="1"/>
          <p:nvPr/>
        </p:nvSpPr>
        <p:spPr>
          <a:xfrm>
            <a:off x="5021283" y="4895395"/>
            <a:ext cx="4621481" cy="738664"/>
          </a:xfrm>
          <a:prstGeom prst="rect">
            <a:avLst/>
          </a:prstGeom>
          <a:noFill/>
        </p:spPr>
        <p:txBody>
          <a:bodyPr wrap="square" rtlCol="0">
            <a:spAutoFit/>
          </a:bodyPr>
          <a:lstStyle/>
          <a:p>
            <a:r>
              <a:rPr lang="fi-FI" sz="1400" dirty="0" err="1"/>
              <a:t>Good</a:t>
            </a:r>
            <a:r>
              <a:rPr lang="fi-FI" sz="1400" dirty="0"/>
              <a:t> </a:t>
            </a:r>
            <a:r>
              <a:rPr lang="fi-FI" sz="1400" dirty="0" err="1"/>
              <a:t>value</a:t>
            </a:r>
            <a:r>
              <a:rPr lang="fi-FI" sz="1400" dirty="0"/>
              <a:t> is </a:t>
            </a:r>
            <a:r>
              <a:rPr lang="fi-FI" sz="1400" dirty="0" err="1"/>
              <a:t>between</a:t>
            </a:r>
            <a:r>
              <a:rPr lang="fi-FI" sz="1400" dirty="0"/>
              <a:t> 0.8 and 0.9. 0.8 </a:t>
            </a:r>
            <a:r>
              <a:rPr lang="fi-FI" sz="1400" dirty="0" err="1"/>
              <a:t>selected</a:t>
            </a:r>
            <a:r>
              <a:rPr lang="fi-FI" sz="1400" dirty="0"/>
              <a:t> for </a:t>
            </a:r>
            <a:r>
              <a:rPr lang="fi-FI" sz="1400" dirty="0" err="1"/>
              <a:t>now</a:t>
            </a:r>
            <a:r>
              <a:rPr lang="fi-FI" sz="1400" dirty="0"/>
              <a:t>.</a:t>
            </a:r>
          </a:p>
          <a:p>
            <a:endParaRPr lang="fi-FI" sz="1400" dirty="0"/>
          </a:p>
          <a:p>
            <a:r>
              <a:rPr lang="fi-FI" sz="1400" dirty="0" err="1"/>
              <a:t>The</a:t>
            </a:r>
            <a:r>
              <a:rPr lang="fi-FI" sz="1400" dirty="0"/>
              <a:t> ’</a:t>
            </a:r>
            <a:r>
              <a:rPr lang="fi-FI" sz="1400" dirty="0" err="1"/>
              <a:t>good</a:t>
            </a:r>
            <a:r>
              <a:rPr lang="fi-FI" sz="1400" dirty="0"/>
              <a:t>’ </a:t>
            </a:r>
            <a:r>
              <a:rPr lang="fi-FI" sz="1400" dirty="0" err="1"/>
              <a:t>value</a:t>
            </a:r>
            <a:r>
              <a:rPr lang="fi-FI" sz="1400" dirty="0"/>
              <a:t> </a:t>
            </a:r>
            <a:r>
              <a:rPr lang="fi-FI" sz="1400" dirty="0" err="1"/>
              <a:t>also</a:t>
            </a:r>
            <a:r>
              <a:rPr lang="fi-FI" sz="1400" dirty="0"/>
              <a:t> </a:t>
            </a:r>
            <a:r>
              <a:rPr lang="fi-FI" sz="1400" dirty="0" err="1"/>
              <a:t>depends</a:t>
            </a:r>
            <a:r>
              <a:rPr lang="fi-FI" sz="1400" dirty="0"/>
              <a:t> on </a:t>
            </a:r>
            <a:r>
              <a:rPr lang="fi-FI" sz="1400" dirty="0" err="1"/>
              <a:t>other</a:t>
            </a:r>
            <a:r>
              <a:rPr lang="fi-FI" sz="1400" dirty="0"/>
              <a:t> </a:t>
            </a:r>
            <a:r>
              <a:rPr lang="fi-FI" sz="1400" dirty="0" err="1"/>
              <a:t>hyperparameters</a:t>
            </a:r>
            <a:r>
              <a:rPr lang="fi-FI" sz="1400" dirty="0"/>
              <a:t>.</a:t>
            </a:r>
            <a:endParaRPr lang="en-GB" sz="1400" dirty="0"/>
          </a:p>
        </p:txBody>
      </p:sp>
    </p:spTree>
    <p:extLst>
      <p:ext uri="{BB962C8B-B14F-4D97-AF65-F5344CB8AC3E}">
        <p14:creationId xmlns:p14="http://schemas.microsoft.com/office/powerpoint/2010/main" val="317927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pic>
        <p:nvPicPr>
          <p:cNvPr id="2" name="Kuva 1">
            <a:extLst>
              <a:ext uri="{FF2B5EF4-FFF2-40B4-BE49-F238E27FC236}">
                <a16:creationId xmlns:a16="http://schemas.microsoft.com/office/drawing/2014/main" id="{7CE506C0-A0DE-4207-A7C6-607276EE149C}"/>
              </a:ext>
            </a:extLst>
          </p:cNvPr>
          <p:cNvPicPr>
            <a:picLocks noChangeAspect="1"/>
          </p:cNvPicPr>
          <p:nvPr/>
        </p:nvPicPr>
        <p:blipFill>
          <a:blip r:embed="rId2"/>
          <a:stretch>
            <a:fillRect/>
          </a:stretch>
        </p:blipFill>
        <p:spPr>
          <a:xfrm>
            <a:off x="5090551" y="321177"/>
            <a:ext cx="3789793" cy="2126188"/>
          </a:xfrm>
          <a:prstGeom prst="rect">
            <a:avLst/>
          </a:prstGeom>
        </p:spPr>
      </p:pic>
      <p:pic>
        <p:nvPicPr>
          <p:cNvPr id="3" name="Kuva 2">
            <a:extLst>
              <a:ext uri="{FF2B5EF4-FFF2-40B4-BE49-F238E27FC236}">
                <a16:creationId xmlns:a16="http://schemas.microsoft.com/office/drawing/2014/main" id="{984C6D52-983E-4507-A646-5F8D34444B80}"/>
              </a:ext>
            </a:extLst>
          </p:cNvPr>
          <p:cNvPicPr>
            <a:picLocks noChangeAspect="1"/>
          </p:cNvPicPr>
          <p:nvPr/>
        </p:nvPicPr>
        <p:blipFill>
          <a:blip r:embed="rId3"/>
          <a:stretch>
            <a:fillRect/>
          </a:stretch>
        </p:blipFill>
        <p:spPr>
          <a:xfrm>
            <a:off x="5090551" y="2675684"/>
            <a:ext cx="3826809" cy="2601282"/>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551" y="3313652"/>
            <a:ext cx="3892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kstiruutu 9">
            <a:extLst>
              <a:ext uri="{FF2B5EF4-FFF2-40B4-BE49-F238E27FC236}">
                <a16:creationId xmlns:a16="http://schemas.microsoft.com/office/drawing/2014/main" id="{74035977-A5A4-454B-8FAD-3A33A79C9905}"/>
              </a:ext>
            </a:extLst>
          </p:cNvPr>
          <p:cNvSpPr txBox="1"/>
          <p:nvPr/>
        </p:nvSpPr>
        <p:spPr>
          <a:xfrm>
            <a:off x="9024199" y="3305889"/>
            <a:ext cx="982961" cy="246221"/>
          </a:xfrm>
          <a:prstGeom prst="rect">
            <a:avLst/>
          </a:prstGeom>
          <a:noFill/>
        </p:spPr>
        <p:txBody>
          <a:bodyPr wrap="none" rtlCol="0">
            <a:spAutoFit/>
          </a:bodyPr>
          <a:lstStyle/>
          <a:p>
            <a:r>
              <a:rPr lang="fi-FI" sz="1000" dirty="0"/>
              <a:t>status = </a:t>
            </a:r>
            <a:r>
              <a:rPr lang="fi-FI" sz="1000" dirty="0" err="1"/>
              <a:t>hidden</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9038273" y="2817021"/>
            <a:ext cx="946093" cy="246221"/>
          </a:xfrm>
          <a:prstGeom prst="rect">
            <a:avLst/>
          </a:prstGeom>
          <a:noFill/>
        </p:spPr>
        <p:txBody>
          <a:bodyPr wrap="none" rtlCol="0">
            <a:spAutoFit/>
          </a:bodyPr>
          <a:lstStyle/>
          <a:p>
            <a:r>
              <a:rPr lang="fi-FI" sz="1000" dirty="0"/>
              <a:t>status = </a:t>
            </a:r>
            <a:r>
              <a:rPr lang="fi-FI" sz="1000" dirty="0" err="1"/>
              <a:t>visible</a:t>
            </a:r>
            <a:endParaRPr lang="en-GB" sz="1000" dirty="0"/>
          </a:p>
        </p:txBody>
      </p:sp>
    </p:spTree>
    <p:extLst>
      <p:ext uri="{BB962C8B-B14F-4D97-AF65-F5344CB8AC3E}">
        <p14:creationId xmlns:p14="http://schemas.microsoft.com/office/powerpoint/2010/main" val="4094528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10" name="Tekstiruutu 9">
            <a:extLst>
              <a:ext uri="{FF2B5EF4-FFF2-40B4-BE49-F238E27FC236}">
                <a16:creationId xmlns:a16="http://schemas.microsoft.com/office/drawing/2014/main" id="{74035977-A5A4-454B-8FAD-3A33A79C9905}"/>
              </a:ext>
            </a:extLst>
          </p:cNvPr>
          <p:cNvSpPr txBox="1"/>
          <p:nvPr/>
        </p:nvSpPr>
        <p:spPr>
          <a:xfrm>
            <a:off x="7040769" y="3703589"/>
            <a:ext cx="982961" cy="246221"/>
          </a:xfrm>
          <a:prstGeom prst="rect">
            <a:avLst/>
          </a:prstGeom>
          <a:noFill/>
        </p:spPr>
        <p:txBody>
          <a:bodyPr wrap="none" rtlCol="0">
            <a:spAutoFit/>
          </a:bodyPr>
          <a:lstStyle/>
          <a:p>
            <a:r>
              <a:rPr lang="fi-FI" sz="1000" dirty="0"/>
              <a:t>status = </a:t>
            </a:r>
            <a:r>
              <a:rPr lang="fi-FI" sz="1000" dirty="0" err="1"/>
              <a:t>hidden</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7054843" y="3214721"/>
            <a:ext cx="946093" cy="246221"/>
          </a:xfrm>
          <a:prstGeom prst="rect">
            <a:avLst/>
          </a:prstGeom>
          <a:noFill/>
        </p:spPr>
        <p:txBody>
          <a:bodyPr wrap="none" rtlCol="0">
            <a:spAutoFit/>
          </a:bodyPr>
          <a:lstStyle/>
          <a:p>
            <a:r>
              <a:rPr lang="fi-FI" sz="1000" dirty="0"/>
              <a:t>status = </a:t>
            </a:r>
            <a:r>
              <a:rPr lang="fi-FI" sz="1000" dirty="0" err="1"/>
              <a:t>visible</a:t>
            </a:r>
            <a:endParaRPr lang="en-GB" sz="1000" dirty="0"/>
          </a:p>
        </p:txBody>
      </p:sp>
      <p:pic>
        <p:nvPicPr>
          <p:cNvPr id="4" name="Kuva 3">
            <a:extLst>
              <a:ext uri="{FF2B5EF4-FFF2-40B4-BE49-F238E27FC236}">
                <a16:creationId xmlns:a16="http://schemas.microsoft.com/office/drawing/2014/main" id="{1BEC50EC-B31C-4A63-A31C-34584A8746A6}"/>
              </a:ext>
            </a:extLst>
          </p:cNvPr>
          <p:cNvPicPr>
            <a:picLocks noChangeAspect="1"/>
          </p:cNvPicPr>
          <p:nvPr/>
        </p:nvPicPr>
        <p:blipFill>
          <a:blip r:embed="rId2"/>
          <a:stretch>
            <a:fillRect/>
          </a:stretch>
        </p:blipFill>
        <p:spPr>
          <a:xfrm>
            <a:off x="5285642" y="3014134"/>
            <a:ext cx="1036011" cy="1927328"/>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190565" y="3557101"/>
            <a:ext cx="172087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6" name="Kuva 5">
            <a:extLst>
              <a:ext uri="{FF2B5EF4-FFF2-40B4-BE49-F238E27FC236}">
                <a16:creationId xmlns:a16="http://schemas.microsoft.com/office/drawing/2014/main" id="{B32F5735-D357-4D9E-A6BA-B197ADFB5C82}"/>
              </a:ext>
            </a:extLst>
          </p:cNvPr>
          <p:cNvPicPr>
            <a:picLocks noChangeAspect="1"/>
          </p:cNvPicPr>
          <p:nvPr/>
        </p:nvPicPr>
        <p:blipFill>
          <a:blip r:embed="rId3"/>
          <a:stretch>
            <a:fillRect/>
          </a:stretch>
        </p:blipFill>
        <p:spPr>
          <a:xfrm>
            <a:off x="5190564" y="266329"/>
            <a:ext cx="3885973" cy="2191863"/>
          </a:xfrm>
          <a:prstGeom prst="rect">
            <a:avLst/>
          </a:prstGeom>
        </p:spPr>
      </p:pic>
      <p:cxnSp>
        <p:nvCxnSpPr>
          <p:cNvPr id="8" name="Suora nuoliyhdysviiva 7">
            <a:extLst>
              <a:ext uri="{FF2B5EF4-FFF2-40B4-BE49-F238E27FC236}">
                <a16:creationId xmlns:a16="http://schemas.microsoft.com/office/drawing/2014/main" id="{ABDDF46C-A146-4BEB-83E4-1E1AA18A7DF3}"/>
              </a:ext>
            </a:extLst>
          </p:cNvPr>
          <p:cNvCxnSpPr>
            <a:cxnSpLocks/>
          </p:cNvCxnSpPr>
          <p:nvPr/>
        </p:nvCxnSpPr>
        <p:spPr>
          <a:xfrm flipV="1">
            <a:off x="6096000" y="1145969"/>
            <a:ext cx="1130135" cy="162098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6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Confidence Level</a:t>
            </a:r>
            <a:endParaRPr lang="en-US" sz="4800" kern="1200" dirty="0">
              <a:solidFill>
                <a:schemeClr val="bg1"/>
              </a:solidFill>
              <a:latin typeface="+mj-lt"/>
              <a:ea typeface="+mj-ea"/>
              <a:cs typeface="+mj-cs"/>
            </a:endParaRPr>
          </a:p>
        </p:txBody>
      </p:sp>
      <p:sp>
        <p:nvSpPr>
          <p:cNvPr id="10" name="Tekstiruutu 9">
            <a:extLst>
              <a:ext uri="{FF2B5EF4-FFF2-40B4-BE49-F238E27FC236}">
                <a16:creationId xmlns:a16="http://schemas.microsoft.com/office/drawing/2014/main" id="{74035977-A5A4-454B-8FAD-3A33A79C9905}"/>
              </a:ext>
            </a:extLst>
          </p:cNvPr>
          <p:cNvSpPr txBox="1"/>
          <p:nvPr/>
        </p:nvSpPr>
        <p:spPr>
          <a:xfrm>
            <a:off x="7703946" y="3548535"/>
            <a:ext cx="982961" cy="246221"/>
          </a:xfrm>
          <a:prstGeom prst="rect">
            <a:avLst/>
          </a:prstGeom>
          <a:noFill/>
        </p:spPr>
        <p:txBody>
          <a:bodyPr wrap="none" rtlCol="0">
            <a:spAutoFit/>
          </a:bodyPr>
          <a:lstStyle/>
          <a:p>
            <a:r>
              <a:rPr lang="fi-FI" sz="1000" dirty="0"/>
              <a:t>status = </a:t>
            </a:r>
            <a:r>
              <a:rPr lang="fi-FI" sz="1000" dirty="0" err="1"/>
              <a:t>hidden</a:t>
            </a:r>
            <a:endParaRPr lang="en-GB" sz="1000" dirty="0"/>
          </a:p>
        </p:txBody>
      </p:sp>
      <p:sp>
        <p:nvSpPr>
          <p:cNvPr id="13" name="Tekstiruutu 12">
            <a:extLst>
              <a:ext uri="{FF2B5EF4-FFF2-40B4-BE49-F238E27FC236}">
                <a16:creationId xmlns:a16="http://schemas.microsoft.com/office/drawing/2014/main" id="{C39E7108-4F7C-414D-A568-C845016518B2}"/>
              </a:ext>
            </a:extLst>
          </p:cNvPr>
          <p:cNvSpPr txBox="1"/>
          <p:nvPr/>
        </p:nvSpPr>
        <p:spPr>
          <a:xfrm>
            <a:off x="7696110" y="3028316"/>
            <a:ext cx="946093" cy="246221"/>
          </a:xfrm>
          <a:prstGeom prst="rect">
            <a:avLst/>
          </a:prstGeom>
          <a:noFill/>
        </p:spPr>
        <p:txBody>
          <a:bodyPr wrap="none" rtlCol="0">
            <a:spAutoFit/>
          </a:bodyPr>
          <a:lstStyle/>
          <a:p>
            <a:r>
              <a:rPr lang="fi-FI" sz="1000" dirty="0"/>
              <a:t>status = </a:t>
            </a:r>
            <a:r>
              <a:rPr lang="fi-FI" sz="1000" dirty="0" err="1"/>
              <a:t>visible</a:t>
            </a:r>
            <a:endParaRPr lang="en-GB" sz="1000" dirty="0"/>
          </a:p>
        </p:txBody>
      </p:sp>
      <p:pic>
        <p:nvPicPr>
          <p:cNvPr id="2" name="Kuva 1">
            <a:extLst>
              <a:ext uri="{FF2B5EF4-FFF2-40B4-BE49-F238E27FC236}">
                <a16:creationId xmlns:a16="http://schemas.microsoft.com/office/drawing/2014/main" id="{9A739953-A1C0-42CF-B92F-34FDDBC94FC3}"/>
              </a:ext>
            </a:extLst>
          </p:cNvPr>
          <p:cNvPicPr>
            <a:picLocks noChangeAspect="1"/>
          </p:cNvPicPr>
          <p:nvPr/>
        </p:nvPicPr>
        <p:blipFill>
          <a:blip r:embed="rId2"/>
          <a:stretch>
            <a:fillRect/>
          </a:stretch>
        </p:blipFill>
        <p:spPr>
          <a:xfrm>
            <a:off x="5285642" y="273426"/>
            <a:ext cx="3936992" cy="2202575"/>
          </a:xfrm>
          <a:prstGeom prst="rect">
            <a:avLst/>
          </a:prstGeom>
        </p:spPr>
      </p:pic>
      <p:pic>
        <p:nvPicPr>
          <p:cNvPr id="3" name="Kuva 2">
            <a:extLst>
              <a:ext uri="{FF2B5EF4-FFF2-40B4-BE49-F238E27FC236}">
                <a16:creationId xmlns:a16="http://schemas.microsoft.com/office/drawing/2014/main" id="{D2A10D1A-D2EA-44BC-AACB-FBFF75D7CDB7}"/>
              </a:ext>
            </a:extLst>
          </p:cNvPr>
          <p:cNvPicPr>
            <a:picLocks noChangeAspect="1"/>
          </p:cNvPicPr>
          <p:nvPr/>
        </p:nvPicPr>
        <p:blipFill>
          <a:blip r:embed="rId3"/>
          <a:stretch>
            <a:fillRect/>
          </a:stretch>
        </p:blipFill>
        <p:spPr>
          <a:xfrm>
            <a:off x="5149438" y="2803467"/>
            <a:ext cx="2599212" cy="1736359"/>
          </a:xfrm>
          <a:prstGeom prst="rect">
            <a:avLst/>
          </a:prstGeom>
        </p:spPr>
      </p:pic>
      <p:cxnSp>
        <p:nvCxnSpPr>
          <p:cNvPr id="9" name="Suora yhdysviiva 8">
            <a:extLst>
              <a:ext uri="{FF2B5EF4-FFF2-40B4-BE49-F238E27FC236}">
                <a16:creationId xmlns:a16="http://schemas.microsoft.com/office/drawing/2014/main" id="{CCB50BD9-5839-4BD3-82AB-5EE9D5732E16}"/>
              </a:ext>
            </a:extLst>
          </p:cNvPr>
          <p:cNvCxnSpPr>
            <a:cxnSpLocks/>
          </p:cNvCxnSpPr>
          <p:nvPr/>
        </p:nvCxnSpPr>
        <p:spPr>
          <a:xfrm>
            <a:off x="5090059" y="3375767"/>
            <a:ext cx="265859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002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Hyper-parameters</a:t>
            </a:r>
          </a:p>
        </p:txBody>
      </p:sp>
      <p:sp>
        <p:nvSpPr>
          <p:cNvPr id="3" name="Tekstiruutu 2">
            <a:extLst>
              <a:ext uri="{FF2B5EF4-FFF2-40B4-BE49-F238E27FC236}">
                <a16:creationId xmlns:a16="http://schemas.microsoft.com/office/drawing/2014/main" id="{DFED50C8-9572-4AE8-96D7-B862BE31D40A}"/>
              </a:ext>
            </a:extLst>
          </p:cNvPr>
          <p:cNvSpPr txBox="1"/>
          <p:nvPr/>
        </p:nvSpPr>
        <p:spPr>
          <a:xfrm>
            <a:off x="5456711" y="362741"/>
            <a:ext cx="2965620" cy="1477328"/>
          </a:xfrm>
          <a:prstGeom prst="rect">
            <a:avLst/>
          </a:prstGeom>
          <a:noFill/>
        </p:spPr>
        <p:txBody>
          <a:bodyPr wrap="none" rtlCol="0">
            <a:spAutoFit/>
          </a:bodyPr>
          <a:lstStyle/>
          <a:p>
            <a:pPr marL="285750" indent="-285750">
              <a:buFont typeface="Arial" panose="020B0604020202020204" pitchFamily="34" charset="0"/>
              <a:buChar char="•"/>
            </a:pPr>
            <a:r>
              <a:rPr lang="fi-FI" dirty="0" err="1"/>
              <a:t>Minimum</a:t>
            </a:r>
            <a:r>
              <a:rPr lang="fi-FI" dirty="0"/>
              <a:t> </a:t>
            </a:r>
            <a:r>
              <a:rPr lang="fi-FI" dirty="0" err="1"/>
              <a:t>confidence</a:t>
            </a:r>
            <a:r>
              <a:rPr lang="fi-FI" dirty="0"/>
              <a:t> </a:t>
            </a:r>
            <a:r>
              <a:rPr lang="fi-FI" dirty="0" err="1"/>
              <a:t>level</a:t>
            </a:r>
            <a:endParaRPr lang="fi-FI" dirty="0"/>
          </a:p>
          <a:p>
            <a:pPr marL="285750" indent="-285750">
              <a:buFont typeface="Arial" panose="020B0604020202020204" pitchFamily="34" charset="0"/>
              <a:buChar char="•"/>
            </a:pPr>
            <a:r>
              <a:rPr lang="fi-FI" dirty="0" err="1"/>
              <a:t>Retention</a:t>
            </a:r>
            <a:r>
              <a:rPr lang="fi-FI" dirty="0"/>
              <a:t> </a:t>
            </a:r>
            <a:r>
              <a:rPr lang="fi-FI" dirty="0" err="1"/>
              <a:t>time</a:t>
            </a:r>
            <a:endParaRPr lang="fi-FI" dirty="0"/>
          </a:p>
          <a:p>
            <a:pPr marL="285750" indent="-285750">
              <a:buFont typeface="Arial" panose="020B0604020202020204" pitchFamily="34" charset="0"/>
              <a:buChar char="•"/>
            </a:pPr>
            <a:r>
              <a:rPr lang="fi-FI" dirty="0" err="1"/>
              <a:t>Margin</a:t>
            </a:r>
            <a:r>
              <a:rPr lang="fi-FI" dirty="0"/>
              <a:t> </a:t>
            </a:r>
            <a:r>
              <a:rPr lang="fi-FI" dirty="0" err="1"/>
              <a:t>width</a:t>
            </a:r>
            <a:endParaRPr lang="fi-FI" dirty="0"/>
          </a:p>
          <a:p>
            <a:pPr marL="285750" indent="-285750">
              <a:buFont typeface="Arial" panose="020B0604020202020204" pitchFamily="34" charset="0"/>
              <a:buChar char="•"/>
            </a:pPr>
            <a:r>
              <a:rPr lang="fi-FI" dirty="0" err="1"/>
              <a:t>Minimum</a:t>
            </a:r>
            <a:r>
              <a:rPr lang="fi-FI" dirty="0"/>
              <a:t> </a:t>
            </a:r>
            <a:r>
              <a:rPr lang="fi-FI" dirty="0" err="1"/>
              <a:t>size</a:t>
            </a:r>
            <a:endParaRPr lang="fi-FI" dirty="0"/>
          </a:p>
          <a:p>
            <a:pPr marL="285750" indent="-285750">
              <a:buFont typeface="Arial" panose="020B0604020202020204" pitchFamily="34" charset="0"/>
              <a:buChar char="•"/>
            </a:pPr>
            <a:r>
              <a:rPr lang="fi-FI" dirty="0" err="1"/>
              <a:t>Similarity</a:t>
            </a:r>
            <a:r>
              <a:rPr lang="fi-FI" dirty="0"/>
              <a:t> </a:t>
            </a:r>
            <a:r>
              <a:rPr lang="fi-FI" dirty="0" err="1"/>
              <a:t>distance</a:t>
            </a:r>
            <a:endParaRPr lang="en-GB" dirty="0"/>
          </a:p>
        </p:txBody>
      </p:sp>
    </p:spTree>
    <p:extLst>
      <p:ext uri="{BB962C8B-B14F-4D97-AF65-F5344CB8AC3E}">
        <p14:creationId xmlns:p14="http://schemas.microsoft.com/office/powerpoint/2010/main" val="2711212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Previous</a:t>
            </a:r>
            <a:r>
              <a:rPr lang="fi-FI" sz="4800" dirty="0"/>
              <a:t> Audit 11.1.2018</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5375253" y="2911977"/>
            <a:ext cx="3821752" cy="646331"/>
          </a:xfrm>
          <a:prstGeom prst="rect">
            <a:avLst/>
          </a:prstGeom>
          <a:noFill/>
        </p:spPr>
        <p:txBody>
          <a:bodyPr wrap="none" rtlCol="0">
            <a:spAutoFit/>
          </a:bodyPr>
          <a:lstStyle/>
          <a:p>
            <a:pPr marL="285750" indent="-285750">
              <a:buFont typeface="Arial" panose="020B0604020202020204" pitchFamily="34" charset="0"/>
              <a:buChar char="•"/>
            </a:pPr>
            <a:r>
              <a:rPr lang="fi-FI" dirty="0"/>
              <a:t>Google </a:t>
            </a:r>
            <a:r>
              <a:rPr lang="fi-FI" dirty="0" err="1"/>
              <a:t>search</a:t>
            </a:r>
            <a:r>
              <a:rPr lang="fi-FI" dirty="0"/>
              <a:t> </a:t>
            </a:r>
            <a:r>
              <a:rPr lang="fi-FI" dirty="0" err="1"/>
              <a:t>enough</a:t>
            </a:r>
            <a:r>
              <a:rPr lang="fi-FI" dirty="0"/>
              <a:t>?</a:t>
            </a:r>
          </a:p>
          <a:p>
            <a:pPr marL="285750" indent="-285750">
              <a:buFont typeface="Arial" panose="020B0604020202020204" pitchFamily="34" charset="0"/>
              <a:buChar char="•"/>
            </a:pPr>
            <a:r>
              <a:rPr lang="fi-FI" dirty="0" err="1"/>
              <a:t>Good</a:t>
            </a:r>
            <a:r>
              <a:rPr lang="fi-FI" dirty="0"/>
              <a:t> </a:t>
            </a:r>
            <a:r>
              <a:rPr lang="fi-FI" dirty="0" err="1"/>
              <a:t>way</a:t>
            </a:r>
            <a:r>
              <a:rPr lang="fi-FI" dirty="0"/>
              <a:t> of </a:t>
            </a:r>
            <a:r>
              <a:rPr lang="fi-FI" dirty="0" err="1"/>
              <a:t>following</a:t>
            </a:r>
            <a:r>
              <a:rPr lang="fi-FI" dirty="0"/>
              <a:t> </a:t>
            </a:r>
            <a:r>
              <a:rPr lang="fi-FI" dirty="0" err="1"/>
              <a:t>new</a:t>
            </a:r>
            <a:r>
              <a:rPr lang="fi-FI" dirty="0"/>
              <a:t> </a:t>
            </a:r>
            <a:r>
              <a:rPr lang="fi-FI" dirty="0" err="1"/>
              <a:t>papers</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Previous Audit</a:t>
            </a:r>
          </a:p>
        </p:txBody>
      </p:sp>
      <p:sp>
        <p:nvSpPr>
          <p:cNvPr id="2" name="Tekstiruutu 1">
            <a:extLst>
              <a:ext uri="{FF2B5EF4-FFF2-40B4-BE49-F238E27FC236}">
                <a16:creationId xmlns:a16="http://schemas.microsoft.com/office/drawing/2014/main" id="{2351A849-7652-496A-8029-F9213A5D2FB4}"/>
              </a:ext>
            </a:extLst>
          </p:cNvPr>
          <p:cNvSpPr txBox="1"/>
          <p:nvPr/>
        </p:nvSpPr>
        <p:spPr>
          <a:xfrm>
            <a:off x="5189516" y="415636"/>
            <a:ext cx="6323611" cy="6247864"/>
          </a:xfrm>
          <a:prstGeom prst="rect">
            <a:avLst/>
          </a:prstGeom>
          <a:noFill/>
        </p:spPr>
        <p:txBody>
          <a:bodyPr wrap="square" rtlCol="0">
            <a:spAutoFit/>
          </a:bodyPr>
          <a:lstStyle/>
          <a:p>
            <a:r>
              <a:rPr lang="fi-FI" sz="1600" dirty="0"/>
              <a:t>Open </a:t>
            </a:r>
            <a:r>
              <a:rPr lang="fi-FI" sz="1600" dirty="0" err="1"/>
              <a:t>questions</a:t>
            </a:r>
            <a:r>
              <a:rPr lang="fi-FI" sz="1600" dirty="0"/>
              <a:t>:</a:t>
            </a:r>
          </a:p>
          <a:p>
            <a:pPr marL="285750" indent="-285750">
              <a:buFont typeface="Arial" panose="020B0604020202020204" pitchFamily="34" charset="0"/>
              <a:buChar char="•"/>
            </a:pPr>
            <a:r>
              <a:rPr lang="fi-FI" sz="1600" dirty="0" err="1"/>
              <a:t>Role</a:t>
            </a:r>
            <a:r>
              <a:rPr lang="fi-FI" sz="1600" dirty="0"/>
              <a:t> of </a:t>
            </a:r>
            <a:r>
              <a:rPr lang="fi-FI" sz="1600" dirty="0" err="1"/>
              <a:t>classical</a:t>
            </a:r>
            <a:r>
              <a:rPr lang="fi-FI" sz="1600" dirty="0"/>
              <a:t> </a:t>
            </a:r>
            <a:r>
              <a:rPr lang="fi-FI" sz="1600" dirty="0" err="1"/>
              <a:t>object</a:t>
            </a:r>
            <a:r>
              <a:rPr lang="fi-FI" sz="1600" dirty="0"/>
              <a:t> </a:t>
            </a:r>
            <a:r>
              <a:rPr lang="fi-FI" sz="1600" dirty="0" err="1"/>
              <a:t>tracking</a:t>
            </a:r>
            <a:r>
              <a:rPr lang="fi-FI" sz="1600" dirty="0"/>
              <a:t> </a:t>
            </a:r>
            <a:r>
              <a:rPr lang="fi-FI" sz="1600" dirty="0" err="1"/>
              <a:t>alrorithms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multiple</a:t>
            </a:r>
            <a:r>
              <a:rPr lang="fi-FI" sz="1600" dirty="0"/>
              <a:t> </a:t>
            </a:r>
            <a:r>
              <a:rPr lang="fi-FI" sz="1600" dirty="0" err="1"/>
              <a:t>bounding</a:t>
            </a:r>
            <a:r>
              <a:rPr lang="fi-FI" sz="1600" dirty="0"/>
              <a:t> </a:t>
            </a:r>
            <a:r>
              <a:rPr lang="fi-FI" sz="1600" dirty="0" err="1"/>
              <a:t>boxes</a:t>
            </a:r>
            <a:r>
              <a:rPr lang="fi-FI" sz="1600" dirty="0"/>
              <a:t> </a:t>
            </a:r>
            <a:r>
              <a:rPr lang="fi-FI" sz="1600" dirty="0" err="1"/>
              <a:t>around</a:t>
            </a:r>
            <a:r>
              <a:rPr lang="fi-FI" sz="1600" dirty="0"/>
              <a:t> </a:t>
            </a:r>
            <a:r>
              <a:rPr lang="fi-FI" sz="1600" dirty="0" err="1"/>
              <a:t>one</a:t>
            </a:r>
            <a:r>
              <a:rPr lang="fi-FI" sz="1600" dirty="0"/>
              <a:t> </a:t>
            </a:r>
            <a:r>
              <a:rPr lang="fi-FI" sz="1600" dirty="0" err="1"/>
              <a:t>object</a:t>
            </a:r>
            <a:r>
              <a:rPr lang="fi-FI" sz="1600" dirty="0"/>
              <a:t>?</a:t>
            </a:r>
          </a:p>
          <a:p>
            <a:pPr marL="285750" indent="-285750">
              <a:buFont typeface="Arial" panose="020B0604020202020204" pitchFamily="34" charset="0"/>
              <a:buChar char="•"/>
            </a:pPr>
            <a:r>
              <a:rPr lang="fi-FI" sz="1600" dirty="0" err="1"/>
              <a:t>Appropriate</a:t>
            </a:r>
            <a:r>
              <a:rPr lang="fi-FI" sz="1600" dirty="0"/>
              <a:t> </a:t>
            </a:r>
            <a:r>
              <a:rPr lang="fi-FI" sz="1600" dirty="0" err="1"/>
              <a:t>minimum</a:t>
            </a:r>
            <a:r>
              <a:rPr lang="fi-FI" sz="1600" dirty="0"/>
              <a:t> </a:t>
            </a:r>
            <a:r>
              <a:rPr lang="fi-FI" sz="1600" dirty="0" err="1"/>
              <a:t>confidence</a:t>
            </a:r>
            <a:r>
              <a:rPr lang="fi-FI" sz="1600" dirty="0"/>
              <a:t> </a:t>
            </a:r>
            <a:r>
              <a:rPr lang="fi-FI" sz="1600" dirty="0" err="1"/>
              <a:t>level</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inside </a:t>
            </a:r>
            <a:r>
              <a:rPr lang="fi-FI" sz="1600" dirty="0" err="1"/>
              <a:t>other</a:t>
            </a:r>
            <a:r>
              <a:rPr lang="fi-FI" sz="1600" dirty="0"/>
              <a:t> </a:t>
            </a:r>
            <a:r>
              <a:rPr lang="fi-FI" sz="1600" dirty="0" err="1"/>
              <a:t>objects</a:t>
            </a:r>
            <a:r>
              <a:rPr lang="fi-FI" sz="1600" dirty="0"/>
              <a:t>?</a:t>
            </a:r>
          </a:p>
          <a:p>
            <a:pPr marL="285750" indent="-285750">
              <a:buFont typeface="Arial" panose="020B0604020202020204" pitchFamily="34" charset="0"/>
              <a:buChar char="•"/>
            </a:pPr>
            <a:r>
              <a:rPr lang="fi-FI" sz="1600" dirty="0" err="1"/>
              <a:t>What</a:t>
            </a:r>
            <a:r>
              <a:rPr lang="fi-FI" sz="1600" dirty="0"/>
              <a:t> to </a:t>
            </a:r>
            <a:r>
              <a:rPr lang="fi-FI" sz="1600" dirty="0" err="1"/>
              <a:t>do</a:t>
            </a:r>
            <a:r>
              <a:rPr lang="fi-FI" sz="1600" dirty="0"/>
              <a:t> </a:t>
            </a:r>
            <a:r>
              <a:rPr lang="fi-FI" sz="1600" dirty="0" err="1"/>
              <a:t>with</a:t>
            </a:r>
            <a:r>
              <a:rPr lang="fi-FI" sz="1600" dirty="0"/>
              <a:t> </a:t>
            </a:r>
            <a:r>
              <a:rPr lang="fi-FI" sz="1600" dirty="0" err="1"/>
              <a:t>false</a:t>
            </a:r>
            <a:r>
              <a:rPr lang="fi-FI" sz="1600" dirty="0"/>
              <a:t> </a:t>
            </a:r>
            <a:r>
              <a:rPr lang="fi-FI" sz="1600" dirty="0" err="1"/>
              <a:t>detections</a:t>
            </a:r>
            <a:r>
              <a:rPr lang="fi-FI" sz="1600" dirty="0"/>
              <a:t> </a:t>
            </a:r>
            <a:r>
              <a:rPr lang="fi-FI" sz="1600" dirty="0" err="1"/>
              <a:t>from</a:t>
            </a:r>
            <a:r>
              <a:rPr lang="fi-FI" sz="1600" dirty="0"/>
              <a:t> </a:t>
            </a:r>
            <a:r>
              <a:rPr lang="fi-FI" sz="1600" dirty="0" err="1"/>
              <a:t>the</a:t>
            </a:r>
            <a:r>
              <a:rPr lang="fi-FI" sz="1600" dirty="0"/>
              <a:t> </a:t>
            </a:r>
            <a:r>
              <a:rPr lang="fi-FI" sz="1600" dirty="0" err="1"/>
              <a:t>background</a:t>
            </a:r>
            <a:r>
              <a:rPr lang="fi-FI" sz="1600" dirty="0"/>
              <a:t>?</a:t>
            </a:r>
          </a:p>
          <a:p>
            <a:pPr marL="285750" indent="-285750">
              <a:buFont typeface="Arial" panose="020B0604020202020204" pitchFamily="34" charset="0"/>
              <a:buChar char="•"/>
            </a:pPr>
            <a:r>
              <a:rPr lang="fi-FI" sz="1600" dirty="0"/>
              <a:t>How to set Kalman </a:t>
            </a:r>
            <a:r>
              <a:rPr lang="fi-FI" sz="1600" dirty="0" err="1"/>
              <a:t>filter</a:t>
            </a:r>
            <a:r>
              <a:rPr lang="fi-FI" sz="1600" dirty="0"/>
              <a:t> </a:t>
            </a:r>
            <a:r>
              <a:rPr lang="fi-FI" sz="1600" dirty="0" err="1"/>
              <a:t>parameters</a:t>
            </a:r>
            <a:r>
              <a:rPr lang="fi-FI" sz="1600" dirty="0"/>
              <a:t> for image </a:t>
            </a:r>
            <a:r>
              <a:rPr lang="fi-FI" sz="1600" dirty="0" err="1"/>
              <a:t>object</a:t>
            </a:r>
            <a:r>
              <a:rPr lang="fi-FI" sz="1600" dirty="0"/>
              <a:t> </a:t>
            </a:r>
            <a:r>
              <a:rPr lang="fi-FI" sz="1600" dirty="0" err="1"/>
              <a:t>filtering</a:t>
            </a:r>
            <a:r>
              <a:rPr lang="fi-FI" sz="1600" dirty="0"/>
              <a:t>?</a:t>
            </a:r>
          </a:p>
          <a:p>
            <a:pPr marL="285750" indent="-285750">
              <a:buFont typeface="Arial" panose="020B0604020202020204" pitchFamily="34" charset="0"/>
              <a:buChar char="•"/>
            </a:pPr>
            <a:r>
              <a:rPr lang="fi-FI" sz="1600" dirty="0" err="1"/>
              <a:t>Hungarian</a:t>
            </a:r>
            <a:r>
              <a:rPr lang="fi-FI" sz="1600" dirty="0"/>
              <a:t> </a:t>
            </a:r>
            <a:r>
              <a:rPr lang="fi-FI" sz="1600" dirty="0" err="1"/>
              <a:t>algorithms</a:t>
            </a:r>
            <a:r>
              <a:rPr lang="fi-FI" sz="1600" dirty="0"/>
              <a:t> </a:t>
            </a:r>
            <a:r>
              <a:rPr lang="fi-FI" sz="1600" dirty="0" err="1"/>
              <a:t>special</a:t>
            </a:r>
            <a:r>
              <a:rPr lang="fi-FI" sz="1600" dirty="0"/>
              <a:t> case for </a:t>
            </a:r>
            <a:r>
              <a:rPr lang="fi-FI" sz="1600" dirty="0" err="1"/>
              <a:t>hidden</a:t>
            </a:r>
            <a:r>
              <a:rPr lang="fi-FI" sz="1600" dirty="0"/>
              <a:t> </a:t>
            </a:r>
            <a:r>
              <a:rPr lang="fi-FI" sz="1600" dirty="0" err="1"/>
              <a:t>objects</a:t>
            </a:r>
            <a:endParaRPr lang="fi-FI" sz="1600" dirty="0"/>
          </a:p>
          <a:p>
            <a:endParaRPr lang="fi-FI" sz="1600" dirty="0"/>
          </a:p>
          <a:p>
            <a:r>
              <a:rPr lang="fi-FI" sz="1600" dirty="0"/>
              <a:t>To </a:t>
            </a:r>
            <a:r>
              <a:rPr lang="fi-FI" sz="1600" dirty="0" err="1"/>
              <a:t>do</a:t>
            </a:r>
            <a:r>
              <a:rPr lang="fi-FI" sz="1600" dirty="0"/>
              <a:t>:</a:t>
            </a:r>
          </a:p>
          <a:p>
            <a:pPr marL="285750" indent="-285750">
              <a:buFont typeface="Arial" panose="020B0604020202020204" pitchFamily="34" charset="0"/>
              <a:buChar char="•"/>
            </a:pPr>
            <a:r>
              <a:rPr lang="fi-FI" sz="1600" dirty="0" err="1"/>
              <a:t>Close</a:t>
            </a:r>
            <a:r>
              <a:rPr lang="fi-FI" sz="1600" dirty="0"/>
              <a:t> open </a:t>
            </a:r>
            <a:r>
              <a:rPr lang="fi-FI" sz="1600" dirty="0" err="1"/>
              <a:t>questions</a:t>
            </a:r>
            <a:endParaRPr lang="fi-FI" sz="1600" dirty="0"/>
          </a:p>
          <a:p>
            <a:pPr marL="285750" indent="-285750">
              <a:buFont typeface="Arial" panose="020B0604020202020204" pitchFamily="34" charset="0"/>
              <a:buChar char="•"/>
            </a:pPr>
            <a:r>
              <a:rPr lang="fi-FI" sz="1600" dirty="0"/>
              <a:t>Image </a:t>
            </a:r>
            <a:r>
              <a:rPr lang="fi-FI" sz="1600" dirty="0" err="1"/>
              <a:t>object</a:t>
            </a:r>
            <a:r>
              <a:rPr lang="fi-FI" sz="1600" dirty="0"/>
              <a:t> status</a:t>
            </a:r>
          </a:p>
          <a:p>
            <a:pPr marL="285750" indent="-285750">
              <a:buFont typeface="Arial" panose="020B0604020202020204" pitchFamily="34" charset="0"/>
              <a:buChar char="•"/>
            </a:pPr>
            <a:r>
              <a:rPr lang="fi-FI" sz="1600" dirty="0"/>
              <a:t>Image </a:t>
            </a:r>
            <a:r>
              <a:rPr lang="fi-FI" sz="1600" dirty="0" err="1"/>
              <a:t>object</a:t>
            </a:r>
            <a:r>
              <a:rPr lang="fi-FI" sz="1600" dirty="0"/>
              <a:t> </a:t>
            </a:r>
            <a:r>
              <a:rPr lang="fi-FI" sz="1600" dirty="0" err="1"/>
              <a:t>velocity</a:t>
            </a:r>
            <a:r>
              <a:rPr lang="fi-FI" sz="1600" dirty="0"/>
              <a:t> </a:t>
            </a:r>
            <a:r>
              <a:rPr lang="fi-FI" sz="1600" dirty="0" err="1"/>
              <a:t>estimation</a:t>
            </a:r>
            <a:endParaRPr lang="fi-FI" sz="1600" dirty="0"/>
          </a:p>
          <a:p>
            <a:pPr marL="285750" indent="-285750">
              <a:buFont typeface="Arial" panose="020B0604020202020204" pitchFamily="34" charset="0"/>
              <a:buChar char="•"/>
            </a:pPr>
            <a:r>
              <a:rPr lang="fi-FI" sz="1600" dirty="0" err="1"/>
              <a:t>Probabilistic</a:t>
            </a:r>
            <a:r>
              <a:rPr lang="fi-FI" sz="1600" dirty="0"/>
              <a:t> </a:t>
            </a:r>
            <a:r>
              <a:rPr lang="fi-FI" sz="1600" dirty="0" err="1"/>
              <a:t>approach</a:t>
            </a:r>
            <a:r>
              <a:rPr lang="fi-FI" sz="1600" dirty="0"/>
              <a:t> for </a:t>
            </a:r>
            <a:r>
              <a:rPr lang="fi-FI" sz="1600" dirty="0" err="1"/>
              <a:t>matching</a:t>
            </a:r>
            <a:r>
              <a:rPr lang="fi-FI" sz="1600" dirty="0"/>
              <a:t> </a:t>
            </a:r>
            <a:r>
              <a:rPr lang="fi-FI" sz="1600" dirty="0" err="1"/>
              <a:t>detected</a:t>
            </a:r>
            <a:r>
              <a:rPr lang="fi-FI" sz="1600" dirty="0"/>
              <a:t> and image </a:t>
            </a:r>
            <a:r>
              <a:rPr lang="fi-FI" sz="1600" dirty="0" err="1"/>
              <a:t>objects</a:t>
            </a:r>
            <a:endParaRPr lang="fi-FI" sz="1600" dirty="0"/>
          </a:p>
          <a:p>
            <a:pPr marL="285750" indent="-285750">
              <a:buFont typeface="Arial" panose="020B0604020202020204" pitchFamily="34" charset="0"/>
              <a:buChar char="•"/>
            </a:pPr>
            <a:r>
              <a:rPr lang="fi-FI" sz="1600" dirty="0"/>
              <a:t>2d -&gt; 3d </a:t>
            </a:r>
            <a:r>
              <a:rPr lang="fi-FI" sz="1600" dirty="0" err="1"/>
              <a:t>transformation</a:t>
            </a:r>
            <a:endParaRPr lang="fi-FI" sz="1600" dirty="0"/>
          </a:p>
          <a:p>
            <a:pPr marL="285750" indent="-285750">
              <a:buFont typeface="Arial" panose="020B0604020202020204" pitchFamily="34" charset="0"/>
              <a:buChar char="•"/>
            </a:pPr>
            <a:r>
              <a:rPr lang="fi-FI" sz="1600" dirty="0"/>
              <a:t>World </a:t>
            </a:r>
            <a:r>
              <a:rPr lang="fi-FI" sz="1600" dirty="0" err="1"/>
              <a:t>object</a:t>
            </a:r>
            <a:r>
              <a:rPr lang="fi-FI" sz="1600" dirty="0"/>
              <a:t> </a:t>
            </a:r>
            <a:r>
              <a:rPr lang="fi-FI" sz="1600" dirty="0" err="1"/>
              <a:t>state</a:t>
            </a:r>
            <a:r>
              <a:rPr lang="fi-FI" sz="1600" dirty="0"/>
              <a:t> </a:t>
            </a:r>
            <a:r>
              <a:rPr lang="fi-FI" sz="1600" dirty="0" err="1"/>
              <a:t>estimation</a:t>
            </a:r>
            <a:endParaRPr lang="fi-FI" sz="1600" dirty="0"/>
          </a:p>
          <a:p>
            <a:pPr marL="285750" indent="-285750">
              <a:buFont typeface="Arial" panose="020B0604020202020204" pitchFamily="34" charset="0"/>
              <a:buChar char="•"/>
            </a:pPr>
            <a:endParaRPr lang="fi-FI" sz="1600" dirty="0"/>
          </a:p>
          <a:p>
            <a:r>
              <a:rPr lang="fi-FI" sz="1600" dirty="0" err="1"/>
              <a:t>Other</a:t>
            </a:r>
            <a:r>
              <a:rPr lang="fi-FI" sz="1600" dirty="0"/>
              <a:t>:</a:t>
            </a:r>
          </a:p>
          <a:p>
            <a:pPr marL="285750" indent="-285750">
              <a:buFont typeface="Arial" panose="020B0604020202020204" pitchFamily="34" charset="0"/>
              <a:buChar char="•"/>
            </a:pPr>
            <a:r>
              <a:rPr lang="fi-FI" sz="1600" dirty="0" err="1"/>
              <a:t>Semantic</a:t>
            </a:r>
            <a:r>
              <a:rPr lang="fi-FI" sz="1600" dirty="0"/>
              <a:t> </a:t>
            </a:r>
            <a:r>
              <a:rPr lang="fi-FI" sz="1600" dirty="0" err="1"/>
              <a:t>segmentation</a:t>
            </a:r>
            <a:endParaRPr lang="fi-FI" sz="1600" dirty="0"/>
          </a:p>
          <a:p>
            <a:pPr marL="285750" indent="-285750">
              <a:buFont typeface="Arial" panose="020B0604020202020204" pitchFamily="34" charset="0"/>
              <a:buChar char="•"/>
            </a:pPr>
            <a:r>
              <a:rPr lang="fi-FI" sz="1600" dirty="0" err="1"/>
              <a:t>Organisations</a:t>
            </a:r>
            <a:r>
              <a:rPr lang="fi-FI" sz="1600" dirty="0"/>
              <a:t> to </a:t>
            </a:r>
            <a:r>
              <a:rPr lang="fi-FI" sz="1600" dirty="0" err="1"/>
              <a:t>follow</a:t>
            </a:r>
            <a:r>
              <a:rPr lang="fi-FI" sz="1600" dirty="0"/>
              <a:t>: ICCV, ICRA, NIPS, IROS, </a:t>
            </a:r>
            <a:r>
              <a:rPr lang="fi-FI" sz="1600" dirty="0" err="1"/>
              <a:t>arXiv</a:t>
            </a:r>
            <a:endParaRPr lang="fi-FI" sz="1600" dirty="0"/>
          </a:p>
          <a:p>
            <a:pPr marL="285750" indent="-285750">
              <a:buFont typeface="Arial" panose="020B0604020202020204" pitchFamily="34" charset="0"/>
              <a:buChar char="•"/>
            </a:pPr>
            <a:r>
              <a:rPr lang="fi-FI" sz="1600" dirty="0" err="1"/>
              <a:t>Camera</a:t>
            </a:r>
            <a:r>
              <a:rPr lang="fi-FI" sz="1600" dirty="0"/>
              <a:t> </a:t>
            </a:r>
            <a:r>
              <a:rPr lang="fi-FI" sz="1600" dirty="0" err="1"/>
              <a:t>motion</a:t>
            </a:r>
            <a:r>
              <a:rPr lang="fi-FI" sz="1600" dirty="0"/>
              <a:t> (</a:t>
            </a:r>
            <a:r>
              <a:rPr lang="fi-FI" sz="1600" dirty="0" err="1"/>
              <a:t>yaw</a:t>
            </a:r>
            <a:r>
              <a:rPr lang="fi-FI" sz="1600" dirty="0"/>
              <a:t>, </a:t>
            </a:r>
            <a:r>
              <a:rPr lang="fi-FI" sz="1600" dirty="0" err="1"/>
              <a:t>pitch</a:t>
            </a:r>
            <a:r>
              <a:rPr lang="fi-FI" sz="1600" dirty="0"/>
              <a:t>)</a:t>
            </a:r>
          </a:p>
          <a:p>
            <a:pPr marL="285750" indent="-285750">
              <a:buFont typeface="Arial" panose="020B0604020202020204" pitchFamily="34" charset="0"/>
              <a:buChar char="•"/>
            </a:pPr>
            <a:r>
              <a:rPr lang="fi-FI" sz="1600" dirty="0"/>
              <a:t>Grid </a:t>
            </a:r>
            <a:r>
              <a:rPr lang="fi-FI" sz="1600" dirty="0" err="1"/>
              <a:t>or</a:t>
            </a:r>
            <a:r>
              <a:rPr lang="fi-FI" sz="1600" dirty="0"/>
              <a:t> </a:t>
            </a:r>
            <a:r>
              <a:rPr lang="fi-FI" sz="1600" dirty="0" err="1"/>
              <a:t>continuos</a:t>
            </a:r>
            <a:r>
              <a:rPr lang="fi-FI" sz="1600" dirty="0"/>
              <a:t> </a:t>
            </a:r>
            <a:r>
              <a:rPr lang="fi-FI" sz="1600" dirty="0" err="1"/>
              <a:t>presentation</a:t>
            </a:r>
            <a:r>
              <a:rPr lang="fi-FI" sz="1600" dirty="0"/>
              <a:t>?</a:t>
            </a:r>
          </a:p>
          <a:p>
            <a:pPr marL="285750" indent="-285750">
              <a:buFont typeface="Arial" panose="020B0604020202020204" pitchFamily="34" charset="0"/>
              <a:buChar char="•"/>
            </a:pPr>
            <a:r>
              <a:rPr lang="fi-FI" sz="1600" dirty="0"/>
              <a:t>Class </a:t>
            </a:r>
            <a:r>
              <a:rPr lang="fi-FI" sz="1600" dirty="0" err="1"/>
              <a:t>specific</a:t>
            </a:r>
            <a:r>
              <a:rPr lang="fi-FI" sz="1600" dirty="0"/>
              <a:t>  </a:t>
            </a:r>
            <a:r>
              <a:rPr lang="fi-FI" sz="1600" dirty="0" err="1"/>
              <a:t>attributes</a:t>
            </a:r>
            <a:endParaRPr lang="fi-FI" sz="1600" dirty="0"/>
          </a:p>
          <a:p>
            <a:pPr marL="285750" indent="-285750">
              <a:buFont typeface="Arial" panose="020B0604020202020204" pitchFamily="34" charset="0"/>
              <a:buChar char="•"/>
            </a:pPr>
            <a:r>
              <a:rPr lang="fi-FI" sz="1600" dirty="0"/>
              <a:t>Object </a:t>
            </a:r>
            <a:r>
              <a:rPr lang="fi-FI" sz="1600" dirty="0" err="1"/>
              <a:t>history</a:t>
            </a:r>
            <a:endParaRPr lang="fi-FI" sz="1600" dirty="0"/>
          </a:p>
          <a:p>
            <a:pPr marL="285750" indent="-285750">
              <a:buFont typeface="Arial" panose="020B0604020202020204" pitchFamily="34" charset="0"/>
              <a:buChar char="•"/>
            </a:pPr>
            <a:endParaRPr lang="en-GB" sz="1600" dirty="0"/>
          </a:p>
        </p:txBody>
      </p:sp>
    </p:spTree>
    <p:extLst>
      <p:ext uri="{BB962C8B-B14F-4D97-AF65-F5344CB8AC3E}">
        <p14:creationId xmlns:p14="http://schemas.microsoft.com/office/powerpoint/2010/main" val="376339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48292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730508"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a:t>
            </a:r>
            <a:endParaRPr lang="en-GB" sz="1000" dirty="0"/>
          </a:p>
        </p:txBody>
      </p:sp>
    </p:spTree>
    <p:extLst>
      <p:ext uri="{BB962C8B-B14F-4D97-AF65-F5344CB8AC3E}">
        <p14:creationId xmlns:p14="http://schemas.microsoft.com/office/powerpoint/2010/main" val="166570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2295</TotalTime>
  <Words>573</Words>
  <Application>Microsoft Office PowerPoint</Application>
  <PresentationFormat>Laajakuva</PresentationFormat>
  <Paragraphs>139</Paragraphs>
  <Slides>23</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23</vt:i4>
      </vt:variant>
    </vt:vector>
  </HeadingPairs>
  <TitlesOfParts>
    <vt:vector size="27" baseType="lpstr">
      <vt:lpstr>Arial</vt:lpstr>
      <vt:lpstr>Calibri</vt:lpstr>
      <vt:lpstr>Calibri Light</vt:lpstr>
      <vt:lpstr>Office-teema</vt:lpstr>
      <vt:lpstr>Image-Based Situation Awareness Audit 1.3.2018</vt:lpstr>
      <vt:lpstr>Previous Audit 11.1.2018</vt:lpstr>
      <vt:lpstr>PowerPoint-esitys</vt:lpstr>
      <vt:lpstr>Work Done</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397</cp:revision>
  <dcterms:created xsi:type="dcterms:W3CDTF">2017-12-07T08:30:07Z</dcterms:created>
  <dcterms:modified xsi:type="dcterms:W3CDTF">2018-01-18T13:43:39Z</dcterms:modified>
</cp:coreProperties>
</file>