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335" r:id="rId3"/>
    <p:sldId id="377" r:id="rId4"/>
    <p:sldId id="394" r:id="rId5"/>
    <p:sldId id="406" r:id="rId6"/>
    <p:sldId id="405" r:id="rId7"/>
    <p:sldId id="401" r:id="rId8"/>
    <p:sldId id="395" r:id="rId9"/>
    <p:sldId id="388" r:id="rId10"/>
    <p:sldId id="389" r:id="rId11"/>
    <p:sldId id="390" r:id="rId12"/>
    <p:sldId id="391" r:id="rId13"/>
    <p:sldId id="392" r:id="rId14"/>
    <p:sldId id="393" r:id="rId15"/>
    <p:sldId id="396" r:id="rId16"/>
    <p:sldId id="398" r:id="rId17"/>
    <p:sldId id="399" r:id="rId18"/>
    <p:sldId id="397" r:id="rId19"/>
    <p:sldId id="404" r:id="rId20"/>
    <p:sldId id="403" r:id="rId21"/>
    <p:sldId id="407" r:id="rId22"/>
    <p:sldId id="408" r:id="rId23"/>
    <p:sldId id="409" r:id="rId24"/>
    <p:sldId id="410" r:id="rId25"/>
    <p:sldId id="411" r:id="rId26"/>
    <p:sldId id="412" r:id="rId27"/>
    <p:sldId id="413" r:id="rId28"/>
    <p:sldId id="414" r:id="rId29"/>
    <p:sldId id="415" r:id="rId30"/>
    <p:sldId id="416" r:id="rId31"/>
    <p:sldId id="417" r:id="rId32"/>
    <p:sldId id="418" r:id="rId33"/>
    <p:sldId id="419" r:id="rId34"/>
    <p:sldId id="420" r:id="rId35"/>
    <p:sldId id="421" r:id="rId36"/>
    <p:sldId id="387" r:id="rId37"/>
    <p:sldId id="336" r:id="rId38"/>
    <p:sldId id="356" r:id="rId39"/>
    <p:sldId id="357" r:id="rId40"/>
    <p:sldId id="368" r:id="rId41"/>
    <p:sldId id="371" r:id="rId42"/>
    <p:sldId id="29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97" d="100"/>
          <a:sy n="97" d="100"/>
        </p:scale>
        <p:origin x="102"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Päivämäärän paikkamerkki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9674A6-AE52-4650-90C3-47547F301181}" type="datetimeFigureOut">
              <a:rPr lang="en-GB" smtClean="0"/>
              <a:t>31/01/2018</a:t>
            </a:fld>
            <a:endParaRPr lang="en-GB"/>
          </a:p>
        </p:txBody>
      </p:sp>
      <p:sp>
        <p:nvSpPr>
          <p:cNvPr id="4" name="Dian kuvan paikkamerkki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Huomautusten paikkamerkki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6" name="Alatunnisteen paikkamerk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Dian numeron paikkamerkki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8A2AD9-3B6E-41EC-8D11-2E2F87A963CA}" type="slidenum">
              <a:rPr lang="en-GB" smtClean="0"/>
              <a:t>‹#›</a:t>
            </a:fld>
            <a:endParaRPr lang="en-GB"/>
          </a:p>
        </p:txBody>
      </p:sp>
    </p:spTree>
    <p:extLst>
      <p:ext uri="{BB962C8B-B14F-4D97-AF65-F5344CB8AC3E}">
        <p14:creationId xmlns:p14="http://schemas.microsoft.com/office/powerpoint/2010/main" val="3769546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45619AD-4C03-4C97-B1A2-CEC03E5008AD}"/>
              </a:ext>
            </a:extLst>
          </p:cNvPr>
          <p:cNvSpPr>
            <a:spLocks noGrp="1"/>
          </p:cNvSpPr>
          <p:nvPr>
            <p:ph type="ctrTitle"/>
          </p:nvPr>
        </p:nvSpPr>
        <p:spPr>
          <a:xfrm>
            <a:off x="1524000" y="1122363"/>
            <a:ext cx="9144000" cy="2387600"/>
          </a:xfrm>
        </p:spPr>
        <p:txBody>
          <a:bodyPr anchor="b"/>
          <a:lstStyle>
            <a:lvl1pPr algn="ctr">
              <a:defRPr sz="6000"/>
            </a:lvl1pPr>
          </a:lstStyle>
          <a:p>
            <a:r>
              <a:rPr lang="fi-FI"/>
              <a:t>Muokkaa ots. perustyyl. napsautt.</a:t>
            </a:r>
            <a:endParaRPr lang="en-GB"/>
          </a:p>
        </p:txBody>
      </p:sp>
      <p:sp>
        <p:nvSpPr>
          <p:cNvPr id="3" name="Alaotsikko 2">
            <a:extLst>
              <a:ext uri="{FF2B5EF4-FFF2-40B4-BE49-F238E27FC236}">
                <a16:creationId xmlns:a16="http://schemas.microsoft.com/office/drawing/2014/main" id="{9C805F29-D415-42C3-A9CA-2D304409C9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i-FI"/>
              <a:t>Muokkaa alaotsikon perustyyliä napsautt.</a:t>
            </a:r>
            <a:endParaRPr lang="en-GB"/>
          </a:p>
        </p:txBody>
      </p:sp>
      <p:sp>
        <p:nvSpPr>
          <p:cNvPr id="4" name="Päivämäärän paikkamerkki 3">
            <a:extLst>
              <a:ext uri="{FF2B5EF4-FFF2-40B4-BE49-F238E27FC236}">
                <a16:creationId xmlns:a16="http://schemas.microsoft.com/office/drawing/2014/main" id="{3994E670-4156-41CD-89CE-A16832DFF527}"/>
              </a:ext>
            </a:extLst>
          </p:cNvPr>
          <p:cNvSpPr>
            <a:spLocks noGrp="1"/>
          </p:cNvSpPr>
          <p:nvPr>
            <p:ph type="dt" sz="half" idx="10"/>
          </p:nvPr>
        </p:nvSpPr>
        <p:spPr/>
        <p:txBody>
          <a:bodyPr/>
          <a:lstStyle/>
          <a:p>
            <a:fld id="{044A8A7F-4678-4ADA-A967-6C2095B09219}" type="datetimeFigureOut">
              <a:rPr lang="en-GB" smtClean="0"/>
              <a:t>31/01/2018</a:t>
            </a:fld>
            <a:endParaRPr lang="en-GB"/>
          </a:p>
        </p:txBody>
      </p:sp>
      <p:sp>
        <p:nvSpPr>
          <p:cNvPr id="5" name="Alatunnisteen paikkamerkki 4">
            <a:extLst>
              <a:ext uri="{FF2B5EF4-FFF2-40B4-BE49-F238E27FC236}">
                <a16:creationId xmlns:a16="http://schemas.microsoft.com/office/drawing/2014/main" id="{BD43BAA7-6C17-41AB-B576-A8F6B40140E8}"/>
              </a:ext>
            </a:extLst>
          </p:cNvPr>
          <p:cNvSpPr>
            <a:spLocks noGrp="1"/>
          </p:cNvSpPr>
          <p:nvPr>
            <p:ph type="ftr" sz="quarter" idx="11"/>
          </p:nvPr>
        </p:nvSpPr>
        <p:spPr/>
        <p:txBody>
          <a:bodyPr/>
          <a:lstStyle/>
          <a:p>
            <a:endParaRPr lang="en-GB"/>
          </a:p>
        </p:txBody>
      </p:sp>
      <p:sp>
        <p:nvSpPr>
          <p:cNvPr id="6" name="Dian numeron paikkamerkki 5">
            <a:extLst>
              <a:ext uri="{FF2B5EF4-FFF2-40B4-BE49-F238E27FC236}">
                <a16:creationId xmlns:a16="http://schemas.microsoft.com/office/drawing/2014/main" id="{53601941-1E16-4D93-9464-B3A49967D195}"/>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1760689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64680E97-FE15-456F-9914-93B2CEA70544}"/>
              </a:ext>
            </a:extLst>
          </p:cNvPr>
          <p:cNvSpPr>
            <a:spLocks noGrp="1"/>
          </p:cNvSpPr>
          <p:nvPr>
            <p:ph type="title"/>
          </p:nvPr>
        </p:nvSpPr>
        <p:spPr/>
        <p:txBody>
          <a:bodyPr/>
          <a:lstStyle/>
          <a:p>
            <a:r>
              <a:rPr lang="fi-FI"/>
              <a:t>Muokkaa ots. perustyyl. napsautt.</a:t>
            </a:r>
            <a:endParaRPr lang="en-GB"/>
          </a:p>
        </p:txBody>
      </p:sp>
      <p:sp>
        <p:nvSpPr>
          <p:cNvPr id="3" name="Pystysuoran tekstin paikkamerkki 2">
            <a:extLst>
              <a:ext uri="{FF2B5EF4-FFF2-40B4-BE49-F238E27FC236}">
                <a16:creationId xmlns:a16="http://schemas.microsoft.com/office/drawing/2014/main" id="{25D99309-EE30-47F9-BFC1-8A7F2CBF4FAB}"/>
              </a:ext>
            </a:extLst>
          </p:cNvPr>
          <p:cNvSpPr>
            <a:spLocks noGrp="1"/>
          </p:cNvSpPr>
          <p:nvPr>
            <p:ph type="body" orient="vert" idx="1"/>
          </p:nvPr>
        </p:nvSpPr>
        <p:spPr/>
        <p:txBody>
          <a:bodyPr vert="eaVert"/>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4" name="Päivämäärän paikkamerkki 3">
            <a:extLst>
              <a:ext uri="{FF2B5EF4-FFF2-40B4-BE49-F238E27FC236}">
                <a16:creationId xmlns:a16="http://schemas.microsoft.com/office/drawing/2014/main" id="{5CE1241F-262E-4C89-86CA-4476D5055CF3}"/>
              </a:ext>
            </a:extLst>
          </p:cNvPr>
          <p:cNvSpPr>
            <a:spLocks noGrp="1"/>
          </p:cNvSpPr>
          <p:nvPr>
            <p:ph type="dt" sz="half" idx="10"/>
          </p:nvPr>
        </p:nvSpPr>
        <p:spPr/>
        <p:txBody>
          <a:bodyPr/>
          <a:lstStyle/>
          <a:p>
            <a:fld id="{044A8A7F-4678-4ADA-A967-6C2095B09219}" type="datetimeFigureOut">
              <a:rPr lang="en-GB" smtClean="0"/>
              <a:t>31/01/2018</a:t>
            </a:fld>
            <a:endParaRPr lang="en-GB"/>
          </a:p>
        </p:txBody>
      </p:sp>
      <p:sp>
        <p:nvSpPr>
          <p:cNvPr id="5" name="Alatunnisteen paikkamerkki 4">
            <a:extLst>
              <a:ext uri="{FF2B5EF4-FFF2-40B4-BE49-F238E27FC236}">
                <a16:creationId xmlns:a16="http://schemas.microsoft.com/office/drawing/2014/main" id="{6904502A-37F4-4655-BACE-3D86B0212F43}"/>
              </a:ext>
            </a:extLst>
          </p:cNvPr>
          <p:cNvSpPr>
            <a:spLocks noGrp="1"/>
          </p:cNvSpPr>
          <p:nvPr>
            <p:ph type="ftr" sz="quarter" idx="11"/>
          </p:nvPr>
        </p:nvSpPr>
        <p:spPr/>
        <p:txBody>
          <a:bodyPr/>
          <a:lstStyle/>
          <a:p>
            <a:endParaRPr lang="en-GB"/>
          </a:p>
        </p:txBody>
      </p:sp>
      <p:sp>
        <p:nvSpPr>
          <p:cNvPr id="6" name="Dian numeron paikkamerkki 5">
            <a:extLst>
              <a:ext uri="{FF2B5EF4-FFF2-40B4-BE49-F238E27FC236}">
                <a16:creationId xmlns:a16="http://schemas.microsoft.com/office/drawing/2014/main" id="{761F5B60-F57C-4030-AD81-CB40AAD5990B}"/>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4165130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Pystysuora otsikko 1">
            <a:extLst>
              <a:ext uri="{FF2B5EF4-FFF2-40B4-BE49-F238E27FC236}">
                <a16:creationId xmlns:a16="http://schemas.microsoft.com/office/drawing/2014/main" id="{F699F60B-46A0-41F8-8EBB-1D757CCAE906}"/>
              </a:ext>
            </a:extLst>
          </p:cNvPr>
          <p:cNvSpPr>
            <a:spLocks noGrp="1"/>
          </p:cNvSpPr>
          <p:nvPr>
            <p:ph type="title" orient="vert"/>
          </p:nvPr>
        </p:nvSpPr>
        <p:spPr>
          <a:xfrm>
            <a:off x="8724900" y="365125"/>
            <a:ext cx="2628900" cy="5811838"/>
          </a:xfrm>
        </p:spPr>
        <p:txBody>
          <a:bodyPr vert="eaVert"/>
          <a:lstStyle/>
          <a:p>
            <a:r>
              <a:rPr lang="fi-FI"/>
              <a:t>Muokkaa ots. perustyyl. napsautt.</a:t>
            </a:r>
            <a:endParaRPr lang="en-GB"/>
          </a:p>
        </p:txBody>
      </p:sp>
      <p:sp>
        <p:nvSpPr>
          <p:cNvPr id="3" name="Pystysuoran tekstin paikkamerkki 2">
            <a:extLst>
              <a:ext uri="{FF2B5EF4-FFF2-40B4-BE49-F238E27FC236}">
                <a16:creationId xmlns:a16="http://schemas.microsoft.com/office/drawing/2014/main" id="{17F35B8B-2908-4330-BCCA-0320689E4C61}"/>
              </a:ext>
            </a:extLst>
          </p:cNvPr>
          <p:cNvSpPr>
            <a:spLocks noGrp="1"/>
          </p:cNvSpPr>
          <p:nvPr>
            <p:ph type="body" orient="vert" idx="1"/>
          </p:nvPr>
        </p:nvSpPr>
        <p:spPr>
          <a:xfrm>
            <a:off x="838200" y="365125"/>
            <a:ext cx="7734300" cy="5811838"/>
          </a:xfrm>
        </p:spPr>
        <p:txBody>
          <a:bodyPr vert="eaVert"/>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4" name="Päivämäärän paikkamerkki 3">
            <a:extLst>
              <a:ext uri="{FF2B5EF4-FFF2-40B4-BE49-F238E27FC236}">
                <a16:creationId xmlns:a16="http://schemas.microsoft.com/office/drawing/2014/main" id="{D6062A0E-6C8E-42C4-BC9C-69A10824E972}"/>
              </a:ext>
            </a:extLst>
          </p:cNvPr>
          <p:cNvSpPr>
            <a:spLocks noGrp="1"/>
          </p:cNvSpPr>
          <p:nvPr>
            <p:ph type="dt" sz="half" idx="10"/>
          </p:nvPr>
        </p:nvSpPr>
        <p:spPr/>
        <p:txBody>
          <a:bodyPr/>
          <a:lstStyle/>
          <a:p>
            <a:fld id="{044A8A7F-4678-4ADA-A967-6C2095B09219}" type="datetimeFigureOut">
              <a:rPr lang="en-GB" smtClean="0"/>
              <a:t>31/01/2018</a:t>
            </a:fld>
            <a:endParaRPr lang="en-GB"/>
          </a:p>
        </p:txBody>
      </p:sp>
      <p:sp>
        <p:nvSpPr>
          <p:cNvPr id="5" name="Alatunnisteen paikkamerkki 4">
            <a:extLst>
              <a:ext uri="{FF2B5EF4-FFF2-40B4-BE49-F238E27FC236}">
                <a16:creationId xmlns:a16="http://schemas.microsoft.com/office/drawing/2014/main" id="{6763B5D6-35EE-4CA6-B158-8AD1EB0767B8}"/>
              </a:ext>
            </a:extLst>
          </p:cNvPr>
          <p:cNvSpPr>
            <a:spLocks noGrp="1"/>
          </p:cNvSpPr>
          <p:nvPr>
            <p:ph type="ftr" sz="quarter" idx="11"/>
          </p:nvPr>
        </p:nvSpPr>
        <p:spPr/>
        <p:txBody>
          <a:bodyPr/>
          <a:lstStyle/>
          <a:p>
            <a:endParaRPr lang="en-GB"/>
          </a:p>
        </p:txBody>
      </p:sp>
      <p:sp>
        <p:nvSpPr>
          <p:cNvPr id="6" name="Dian numeron paikkamerkki 5">
            <a:extLst>
              <a:ext uri="{FF2B5EF4-FFF2-40B4-BE49-F238E27FC236}">
                <a16:creationId xmlns:a16="http://schemas.microsoft.com/office/drawing/2014/main" id="{46B977AF-AD34-4503-A73C-54714D2760A1}"/>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178978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193A9A5-EE83-464B-A980-CC642A67A29E}"/>
              </a:ext>
            </a:extLst>
          </p:cNvPr>
          <p:cNvSpPr>
            <a:spLocks noGrp="1"/>
          </p:cNvSpPr>
          <p:nvPr>
            <p:ph type="title"/>
          </p:nvPr>
        </p:nvSpPr>
        <p:spPr/>
        <p:txBody>
          <a:bodyPr/>
          <a:lstStyle/>
          <a:p>
            <a:r>
              <a:rPr lang="fi-FI"/>
              <a:t>Muokkaa ots. perustyyl. napsautt.</a:t>
            </a:r>
            <a:endParaRPr lang="en-GB"/>
          </a:p>
        </p:txBody>
      </p:sp>
      <p:sp>
        <p:nvSpPr>
          <p:cNvPr id="3" name="Sisällön paikkamerkki 2">
            <a:extLst>
              <a:ext uri="{FF2B5EF4-FFF2-40B4-BE49-F238E27FC236}">
                <a16:creationId xmlns:a16="http://schemas.microsoft.com/office/drawing/2014/main" id="{DF5DF075-CD7E-4249-B64F-F5F1A7AAAE76}"/>
              </a:ext>
            </a:extLst>
          </p:cNvPr>
          <p:cNvSpPr>
            <a:spLocks noGrp="1"/>
          </p:cNvSpPr>
          <p:nvPr>
            <p:ph idx="1"/>
          </p:nvPr>
        </p:nvSpPr>
        <p:spPr/>
        <p:txBody>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4" name="Päivämäärän paikkamerkki 3">
            <a:extLst>
              <a:ext uri="{FF2B5EF4-FFF2-40B4-BE49-F238E27FC236}">
                <a16:creationId xmlns:a16="http://schemas.microsoft.com/office/drawing/2014/main" id="{0717C454-417C-496E-A895-41A7A2D5E25C}"/>
              </a:ext>
            </a:extLst>
          </p:cNvPr>
          <p:cNvSpPr>
            <a:spLocks noGrp="1"/>
          </p:cNvSpPr>
          <p:nvPr>
            <p:ph type="dt" sz="half" idx="10"/>
          </p:nvPr>
        </p:nvSpPr>
        <p:spPr/>
        <p:txBody>
          <a:bodyPr/>
          <a:lstStyle/>
          <a:p>
            <a:fld id="{044A8A7F-4678-4ADA-A967-6C2095B09219}" type="datetimeFigureOut">
              <a:rPr lang="en-GB" smtClean="0"/>
              <a:t>31/01/2018</a:t>
            </a:fld>
            <a:endParaRPr lang="en-GB"/>
          </a:p>
        </p:txBody>
      </p:sp>
      <p:sp>
        <p:nvSpPr>
          <p:cNvPr id="5" name="Alatunnisteen paikkamerkki 4">
            <a:extLst>
              <a:ext uri="{FF2B5EF4-FFF2-40B4-BE49-F238E27FC236}">
                <a16:creationId xmlns:a16="http://schemas.microsoft.com/office/drawing/2014/main" id="{DDB8A788-936A-4D85-B9F1-0E2C04C51FE0}"/>
              </a:ext>
            </a:extLst>
          </p:cNvPr>
          <p:cNvSpPr>
            <a:spLocks noGrp="1"/>
          </p:cNvSpPr>
          <p:nvPr>
            <p:ph type="ftr" sz="quarter" idx="11"/>
          </p:nvPr>
        </p:nvSpPr>
        <p:spPr/>
        <p:txBody>
          <a:bodyPr/>
          <a:lstStyle/>
          <a:p>
            <a:endParaRPr lang="en-GB"/>
          </a:p>
        </p:txBody>
      </p:sp>
      <p:sp>
        <p:nvSpPr>
          <p:cNvPr id="6" name="Dian numeron paikkamerkki 5">
            <a:extLst>
              <a:ext uri="{FF2B5EF4-FFF2-40B4-BE49-F238E27FC236}">
                <a16:creationId xmlns:a16="http://schemas.microsoft.com/office/drawing/2014/main" id="{18B0B214-8A1E-429C-925A-31480DA19650}"/>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1336473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A0E6A84-1542-46A5-86C8-B4733C546864}"/>
              </a:ext>
            </a:extLst>
          </p:cNvPr>
          <p:cNvSpPr>
            <a:spLocks noGrp="1"/>
          </p:cNvSpPr>
          <p:nvPr>
            <p:ph type="title"/>
          </p:nvPr>
        </p:nvSpPr>
        <p:spPr>
          <a:xfrm>
            <a:off x="831850" y="1709738"/>
            <a:ext cx="10515600" cy="2852737"/>
          </a:xfrm>
        </p:spPr>
        <p:txBody>
          <a:bodyPr anchor="b"/>
          <a:lstStyle>
            <a:lvl1pPr>
              <a:defRPr sz="6000"/>
            </a:lvl1pPr>
          </a:lstStyle>
          <a:p>
            <a:r>
              <a:rPr lang="fi-FI"/>
              <a:t>Muokkaa ots. perustyyl. napsautt.</a:t>
            </a:r>
            <a:endParaRPr lang="en-GB"/>
          </a:p>
        </p:txBody>
      </p:sp>
      <p:sp>
        <p:nvSpPr>
          <p:cNvPr id="3" name="Tekstin paikkamerkki 2">
            <a:extLst>
              <a:ext uri="{FF2B5EF4-FFF2-40B4-BE49-F238E27FC236}">
                <a16:creationId xmlns:a16="http://schemas.microsoft.com/office/drawing/2014/main" id="{CCCBC647-E756-47EF-87C7-30C8FACDDF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i-FI"/>
              <a:t>Muokkaa tekstin perustyylejä</a:t>
            </a:r>
          </a:p>
        </p:txBody>
      </p:sp>
      <p:sp>
        <p:nvSpPr>
          <p:cNvPr id="4" name="Päivämäärän paikkamerkki 3">
            <a:extLst>
              <a:ext uri="{FF2B5EF4-FFF2-40B4-BE49-F238E27FC236}">
                <a16:creationId xmlns:a16="http://schemas.microsoft.com/office/drawing/2014/main" id="{EA6147ED-8664-42A1-AD4F-28FEB3776A62}"/>
              </a:ext>
            </a:extLst>
          </p:cNvPr>
          <p:cNvSpPr>
            <a:spLocks noGrp="1"/>
          </p:cNvSpPr>
          <p:nvPr>
            <p:ph type="dt" sz="half" idx="10"/>
          </p:nvPr>
        </p:nvSpPr>
        <p:spPr/>
        <p:txBody>
          <a:bodyPr/>
          <a:lstStyle/>
          <a:p>
            <a:fld id="{044A8A7F-4678-4ADA-A967-6C2095B09219}" type="datetimeFigureOut">
              <a:rPr lang="en-GB" smtClean="0"/>
              <a:t>31/01/2018</a:t>
            </a:fld>
            <a:endParaRPr lang="en-GB"/>
          </a:p>
        </p:txBody>
      </p:sp>
      <p:sp>
        <p:nvSpPr>
          <p:cNvPr id="5" name="Alatunnisteen paikkamerkki 4">
            <a:extLst>
              <a:ext uri="{FF2B5EF4-FFF2-40B4-BE49-F238E27FC236}">
                <a16:creationId xmlns:a16="http://schemas.microsoft.com/office/drawing/2014/main" id="{5A8D0104-2358-4B28-BD74-2284FD3369F2}"/>
              </a:ext>
            </a:extLst>
          </p:cNvPr>
          <p:cNvSpPr>
            <a:spLocks noGrp="1"/>
          </p:cNvSpPr>
          <p:nvPr>
            <p:ph type="ftr" sz="quarter" idx="11"/>
          </p:nvPr>
        </p:nvSpPr>
        <p:spPr/>
        <p:txBody>
          <a:bodyPr/>
          <a:lstStyle/>
          <a:p>
            <a:endParaRPr lang="en-GB"/>
          </a:p>
        </p:txBody>
      </p:sp>
      <p:sp>
        <p:nvSpPr>
          <p:cNvPr id="6" name="Dian numeron paikkamerkki 5">
            <a:extLst>
              <a:ext uri="{FF2B5EF4-FFF2-40B4-BE49-F238E27FC236}">
                <a16:creationId xmlns:a16="http://schemas.microsoft.com/office/drawing/2014/main" id="{4ABE51ED-3A0F-40A1-87C0-7872DACB31D9}"/>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1935354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1638849C-5E2B-4A16-B941-4F0F3EACDE16}"/>
              </a:ext>
            </a:extLst>
          </p:cNvPr>
          <p:cNvSpPr>
            <a:spLocks noGrp="1"/>
          </p:cNvSpPr>
          <p:nvPr>
            <p:ph type="title"/>
          </p:nvPr>
        </p:nvSpPr>
        <p:spPr/>
        <p:txBody>
          <a:bodyPr/>
          <a:lstStyle/>
          <a:p>
            <a:r>
              <a:rPr lang="fi-FI"/>
              <a:t>Muokkaa ots. perustyyl. napsautt.</a:t>
            </a:r>
            <a:endParaRPr lang="en-GB"/>
          </a:p>
        </p:txBody>
      </p:sp>
      <p:sp>
        <p:nvSpPr>
          <p:cNvPr id="3" name="Sisällön paikkamerkki 2">
            <a:extLst>
              <a:ext uri="{FF2B5EF4-FFF2-40B4-BE49-F238E27FC236}">
                <a16:creationId xmlns:a16="http://schemas.microsoft.com/office/drawing/2014/main" id="{EEF72B60-2A49-47B4-91C7-7FE0FCED8BAF}"/>
              </a:ext>
            </a:extLst>
          </p:cNvPr>
          <p:cNvSpPr>
            <a:spLocks noGrp="1"/>
          </p:cNvSpPr>
          <p:nvPr>
            <p:ph sz="half" idx="1"/>
          </p:nvPr>
        </p:nvSpPr>
        <p:spPr>
          <a:xfrm>
            <a:off x="838200" y="1825625"/>
            <a:ext cx="5181600" cy="4351338"/>
          </a:xfrm>
        </p:spPr>
        <p:txBody>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4" name="Sisällön paikkamerkki 3">
            <a:extLst>
              <a:ext uri="{FF2B5EF4-FFF2-40B4-BE49-F238E27FC236}">
                <a16:creationId xmlns:a16="http://schemas.microsoft.com/office/drawing/2014/main" id="{4167EA60-7634-4045-A553-E5AA296496C6}"/>
              </a:ext>
            </a:extLst>
          </p:cNvPr>
          <p:cNvSpPr>
            <a:spLocks noGrp="1"/>
          </p:cNvSpPr>
          <p:nvPr>
            <p:ph sz="half" idx="2"/>
          </p:nvPr>
        </p:nvSpPr>
        <p:spPr>
          <a:xfrm>
            <a:off x="6172200" y="1825625"/>
            <a:ext cx="5181600" cy="4351338"/>
          </a:xfrm>
        </p:spPr>
        <p:txBody>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5" name="Päivämäärän paikkamerkki 4">
            <a:extLst>
              <a:ext uri="{FF2B5EF4-FFF2-40B4-BE49-F238E27FC236}">
                <a16:creationId xmlns:a16="http://schemas.microsoft.com/office/drawing/2014/main" id="{3BF95800-CC67-48C6-883C-D2CB10576413}"/>
              </a:ext>
            </a:extLst>
          </p:cNvPr>
          <p:cNvSpPr>
            <a:spLocks noGrp="1"/>
          </p:cNvSpPr>
          <p:nvPr>
            <p:ph type="dt" sz="half" idx="10"/>
          </p:nvPr>
        </p:nvSpPr>
        <p:spPr/>
        <p:txBody>
          <a:bodyPr/>
          <a:lstStyle/>
          <a:p>
            <a:fld id="{044A8A7F-4678-4ADA-A967-6C2095B09219}" type="datetimeFigureOut">
              <a:rPr lang="en-GB" smtClean="0"/>
              <a:t>31/01/2018</a:t>
            </a:fld>
            <a:endParaRPr lang="en-GB"/>
          </a:p>
        </p:txBody>
      </p:sp>
      <p:sp>
        <p:nvSpPr>
          <p:cNvPr id="6" name="Alatunnisteen paikkamerkki 5">
            <a:extLst>
              <a:ext uri="{FF2B5EF4-FFF2-40B4-BE49-F238E27FC236}">
                <a16:creationId xmlns:a16="http://schemas.microsoft.com/office/drawing/2014/main" id="{45C27344-F518-42B9-A80B-414F970471BE}"/>
              </a:ext>
            </a:extLst>
          </p:cNvPr>
          <p:cNvSpPr>
            <a:spLocks noGrp="1"/>
          </p:cNvSpPr>
          <p:nvPr>
            <p:ph type="ftr" sz="quarter" idx="11"/>
          </p:nvPr>
        </p:nvSpPr>
        <p:spPr/>
        <p:txBody>
          <a:bodyPr/>
          <a:lstStyle/>
          <a:p>
            <a:endParaRPr lang="en-GB"/>
          </a:p>
        </p:txBody>
      </p:sp>
      <p:sp>
        <p:nvSpPr>
          <p:cNvPr id="7" name="Dian numeron paikkamerkki 6">
            <a:extLst>
              <a:ext uri="{FF2B5EF4-FFF2-40B4-BE49-F238E27FC236}">
                <a16:creationId xmlns:a16="http://schemas.microsoft.com/office/drawing/2014/main" id="{D7BCF28C-AC09-4E48-BDBD-8ADECD7BDB22}"/>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2348757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104795BC-E549-43F7-A57D-6D9FDA45FE9F}"/>
              </a:ext>
            </a:extLst>
          </p:cNvPr>
          <p:cNvSpPr>
            <a:spLocks noGrp="1"/>
          </p:cNvSpPr>
          <p:nvPr>
            <p:ph type="title"/>
          </p:nvPr>
        </p:nvSpPr>
        <p:spPr>
          <a:xfrm>
            <a:off x="839788" y="365125"/>
            <a:ext cx="10515600" cy="1325563"/>
          </a:xfrm>
        </p:spPr>
        <p:txBody>
          <a:bodyPr/>
          <a:lstStyle/>
          <a:p>
            <a:r>
              <a:rPr lang="fi-FI"/>
              <a:t>Muokkaa ots. perustyyl. napsautt.</a:t>
            </a:r>
            <a:endParaRPr lang="en-GB"/>
          </a:p>
        </p:txBody>
      </p:sp>
      <p:sp>
        <p:nvSpPr>
          <p:cNvPr id="3" name="Tekstin paikkamerkki 2">
            <a:extLst>
              <a:ext uri="{FF2B5EF4-FFF2-40B4-BE49-F238E27FC236}">
                <a16:creationId xmlns:a16="http://schemas.microsoft.com/office/drawing/2014/main" id="{28146493-E18A-41C8-A4F5-7440301C70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a:t>
            </a:r>
          </a:p>
        </p:txBody>
      </p:sp>
      <p:sp>
        <p:nvSpPr>
          <p:cNvPr id="4" name="Sisällön paikkamerkki 3">
            <a:extLst>
              <a:ext uri="{FF2B5EF4-FFF2-40B4-BE49-F238E27FC236}">
                <a16:creationId xmlns:a16="http://schemas.microsoft.com/office/drawing/2014/main" id="{3CD57C54-1640-4512-B3B8-2C3E01BDED13}"/>
              </a:ext>
            </a:extLst>
          </p:cNvPr>
          <p:cNvSpPr>
            <a:spLocks noGrp="1"/>
          </p:cNvSpPr>
          <p:nvPr>
            <p:ph sz="half" idx="2"/>
          </p:nvPr>
        </p:nvSpPr>
        <p:spPr>
          <a:xfrm>
            <a:off x="839788" y="2505075"/>
            <a:ext cx="5157787" cy="3684588"/>
          </a:xfrm>
        </p:spPr>
        <p:txBody>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5" name="Tekstin paikkamerkki 4">
            <a:extLst>
              <a:ext uri="{FF2B5EF4-FFF2-40B4-BE49-F238E27FC236}">
                <a16:creationId xmlns:a16="http://schemas.microsoft.com/office/drawing/2014/main" id="{B0B93C9E-8A66-4B62-B855-EF9C0CBDDA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a:t>
            </a:r>
          </a:p>
        </p:txBody>
      </p:sp>
      <p:sp>
        <p:nvSpPr>
          <p:cNvPr id="6" name="Sisällön paikkamerkki 5">
            <a:extLst>
              <a:ext uri="{FF2B5EF4-FFF2-40B4-BE49-F238E27FC236}">
                <a16:creationId xmlns:a16="http://schemas.microsoft.com/office/drawing/2014/main" id="{3E0653D3-5347-4933-8CA4-0592B43508EB}"/>
              </a:ext>
            </a:extLst>
          </p:cNvPr>
          <p:cNvSpPr>
            <a:spLocks noGrp="1"/>
          </p:cNvSpPr>
          <p:nvPr>
            <p:ph sz="quarter" idx="4"/>
          </p:nvPr>
        </p:nvSpPr>
        <p:spPr>
          <a:xfrm>
            <a:off x="6172200" y="2505075"/>
            <a:ext cx="5183188" cy="3684588"/>
          </a:xfrm>
        </p:spPr>
        <p:txBody>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7" name="Päivämäärän paikkamerkki 6">
            <a:extLst>
              <a:ext uri="{FF2B5EF4-FFF2-40B4-BE49-F238E27FC236}">
                <a16:creationId xmlns:a16="http://schemas.microsoft.com/office/drawing/2014/main" id="{0A4CB4FB-DA1C-428A-8911-BCE3BDD2F5B7}"/>
              </a:ext>
            </a:extLst>
          </p:cNvPr>
          <p:cNvSpPr>
            <a:spLocks noGrp="1"/>
          </p:cNvSpPr>
          <p:nvPr>
            <p:ph type="dt" sz="half" idx="10"/>
          </p:nvPr>
        </p:nvSpPr>
        <p:spPr/>
        <p:txBody>
          <a:bodyPr/>
          <a:lstStyle/>
          <a:p>
            <a:fld id="{044A8A7F-4678-4ADA-A967-6C2095B09219}" type="datetimeFigureOut">
              <a:rPr lang="en-GB" smtClean="0"/>
              <a:t>31/01/2018</a:t>
            </a:fld>
            <a:endParaRPr lang="en-GB"/>
          </a:p>
        </p:txBody>
      </p:sp>
      <p:sp>
        <p:nvSpPr>
          <p:cNvPr id="8" name="Alatunnisteen paikkamerkki 7">
            <a:extLst>
              <a:ext uri="{FF2B5EF4-FFF2-40B4-BE49-F238E27FC236}">
                <a16:creationId xmlns:a16="http://schemas.microsoft.com/office/drawing/2014/main" id="{04D0208E-7482-45FC-B93A-B36A39A113B6}"/>
              </a:ext>
            </a:extLst>
          </p:cNvPr>
          <p:cNvSpPr>
            <a:spLocks noGrp="1"/>
          </p:cNvSpPr>
          <p:nvPr>
            <p:ph type="ftr" sz="quarter" idx="11"/>
          </p:nvPr>
        </p:nvSpPr>
        <p:spPr/>
        <p:txBody>
          <a:bodyPr/>
          <a:lstStyle/>
          <a:p>
            <a:endParaRPr lang="en-GB"/>
          </a:p>
        </p:txBody>
      </p:sp>
      <p:sp>
        <p:nvSpPr>
          <p:cNvPr id="9" name="Dian numeron paikkamerkki 8">
            <a:extLst>
              <a:ext uri="{FF2B5EF4-FFF2-40B4-BE49-F238E27FC236}">
                <a16:creationId xmlns:a16="http://schemas.microsoft.com/office/drawing/2014/main" id="{E941291C-368E-47D4-A40E-1F26011F62B3}"/>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456041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4496DA11-6D23-4EAD-9AC5-E3A1D78EC381}"/>
              </a:ext>
            </a:extLst>
          </p:cNvPr>
          <p:cNvSpPr>
            <a:spLocks noGrp="1"/>
          </p:cNvSpPr>
          <p:nvPr>
            <p:ph type="title"/>
          </p:nvPr>
        </p:nvSpPr>
        <p:spPr/>
        <p:txBody>
          <a:bodyPr/>
          <a:lstStyle/>
          <a:p>
            <a:r>
              <a:rPr lang="fi-FI"/>
              <a:t>Muokkaa ots. perustyyl. napsautt.</a:t>
            </a:r>
            <a:endParaRPr lang="en-GB"/>
          </a:p>
        </p:txBody>
      </p:sp>
      <p:sp>
        <p:nvSpPr>
          <p:cNvPr id="3" name="Päivämäärän paikkamerkki 2">
            <a:extLst>
              <a:ext uri="{FF2B5EF4-FFF2-40B4-BE49-F238E27FC236}">
                <a16:creationId xmlns:a16="http://schemas.microsoft.com/office/drawing/2014/main" id="{52774094-F0D4-42FF-B309-E6A9292469BA}"/>
              </a:ext>
            </a:extLst>
          </p:cNvPr>
          <p:cNvSpPr>
            <a:spLocks noGrp="1"/>
          </p:cNvSpPr>
          <p:nvPr>
            <p:ph type="dt" sz="half" idx="10"/>
          </p:nvPr>
        </p:nvSpPr>
        <p:spPr/>
        <p:txBody>
          <a:bodyPr/>
          <a:lstStyle/>
          <a:p>
            <a:fld id="{044A8A7F-4678-4ADA-A967-6C2095B09219}" type="datetimeFigureOut">
              <a:rPr lang="en-GB" smtClean="0"/>
              <a:t>31/01/2018</a:t>
            </a:fld>
            <a:endParaRPr lang="en-GB"/>
          </a:p>
        </p:txBody>
      </p:sp>
      <p:sp>
        <p:nvSpPr>
          <p:cNvPr id="4" name="Alatunnisteen paikkamerkki 3">
            <a:extLst>
              <a:ext uri="{FF2B5EF4-FFF2-40B4-BE49-F238E27FC236}">
                <a16:creationId xmlns:a16="http://schemas.microsoft.com/office/drawing/2014/main" id="{EF3042B9-C6F1-4DB0-B43E-97DBB3E95C86}"/>
              </a:ext>
            </a:extLst>
          </p:cNvPr>
          <p:cNvSpPr>
            <a:spLocks noGrp="1"/>
          </p:cNvSpPr>
          <p:nvPr>
            <p:ph type="ftr" sz="quarter" idx="11"/>
          </p:nvPr>
        </p:nvSpPr>
        <p:spPr/>
        <p:txBody>
          <a:bodyPr/>
          <a:lstStyle/>
          <a:p>
            <a:endParaRPr lang="en-GB"/>
          </a:p>
        </p:txBody>
      </p:sp>
      <p:sp>
        <p:nvSpPr>
          <p:cNvPr id="5" name="Dian numeron paikkamerkki 4">
            <a:extLst>
              <a:ext uri="{FF2B5EF4-FFF2-40B4-BE49-F238E27FC236}">
                <a16:creationId xmlns:a16="http://schemas.microsoft.com/office/drawing/2014/main" id="{CDB604EC-1354-4CDA-A399-24EECC3BEEC2}"/>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346495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Päivämäärän paikkamerkki 1">
            <a:extLst>
              <a:ext uri="{FF2B5EF4-FFF2-40B4-BE49-F238E27FC236}">
                <a16:creationId xmlns:a16="http://schemas.microsoft.com/office/drawing/2014/main" id="{DBEE9CBA-A87F-4403-8D29-93BDBCD7CF8A}"/>
              </a:ext>
            </a:extLst>
          </p:cNvPr>
          <p:cNvSpPr>
            <a:spLocks noGrp="1"/>
          </p:cNvSpPr>
          <p:nvPr>
            <p:ph type="dt" sz="half" idx="10"/>
          </p:nvPr>
        </p:nvSpPr>
        <p:spPr/>
        <p:txBody>
          <a:bodyPr/>
          <a:lstStyle/>
          <a:p>
            <a:fld id="{044A8A7F-4678-4ADA-A967-6C2095B09219}" type="datetimeFigureOut">
              <a:rPr lang="en-GB" smtClean="0"/>
              <a:t>31/01/2018</a:t>
            </a:fld>
            <a:endParaRPr lang="en-GB"/>
          </a:p>
        </p:txBody>
      </p:sp>
      <p:sp>
        <p:nvSpPr>
          <p:cNvPr id="3" name="Alatunnisteen paikkamerkki 2">
            <a:extLst>
              <a:ext uri="{FF2B5EF4-FFF2-40B4-BE49-F238E27FC236}">
                <a16:creationId xmlns:a16="http://schemas.microsoft.com/office/drawing/2014/main" id="{438DCD5C-28BC-42EC-8390-2777F3A91A11}"/>
              </a:ext>
            </a:extLst>
          </p:cNvPr>
          <p:cNvSpPr>
            <a:spLocks noGrp="1"/>
          </p:cNvSpPr>
          <p:nvPr>
            <p:ph type="ftr" sz="quarter" idx="11"/>
          </p:nvPr>
        </p:nvSpPr>
        <p:spPr/>
        <p:txBody>
          <a:bodyPr/>
          <a:lstStyle/>
          <a:p>
            <a:endParaRPr lang="en-GB"/>
          </a:p>
        </p:txBody>
      </p:sp>
      <p:sp>
        <p:nvSpPr>
          <p:cNvPr id="4" name="Dian numeron paikkamerkki 3">
            <a:extLst>
              <a:ext uri="{FF2B5EF4-FFF2-40B4-BE49-F238E27FC236}">
                <a16:creationId xmlns:a16="http://schemas.microsoft.com/office/drawing/2014/main" id="{D97D7EBE-9CF0-4A03-B076-609CFED140E4}"/>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320734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1CA48A2E-1ED1-4D42-A042-2A14C56009FD}"/>
              </a:ext>
            </a:extLst>
          </p:cNvPr>
          <p:cNvSpPr>
            <a:spLocks noGrp="1"/>
          </p:cNvSpPr>
          <p:nvPr>
            <p:ph type="title"/>
          </p:nvPr>
        </p:nvSpPr>
        <p:spPr>
          <a:xfrm>
            <a:off x="839788" y="457200"/>
            <a:ext cx="3932237" cy="1600200"/>
          </a:xfrm>
        </p:spPr>
        <p:txBody>
          <a:bodyPr anchor="b"/>
          <a:lstStyle>
            <a:lvl1pPr>
              <a:defRPr sz="3200"/>
            </a:lvl1pPr>
          </a:lstStyle>
          <a:p>
            <a:r>
              <a:rPr lang="fi-FI"/>
              <a:t>Muokkaa ots. perustyyl. napsautt.</a:t>
            </a:r>
            <a:endParaRPr lang="en-GB"/>
          </a:p>
        </p:txBody>
      </p:sp>
      <p:sp>
        <p:nvSpPr>
          <p:cNvPr id="3" name="Sisällön paikkamerkki 2">
            <a:extLst>
              <a:ext uri="{FF2B5EF4-FFF2-40B4-BE49-F238E27FC236}">
                <a16:creationId xmlns:a16="http://schemas.microsoft.com/office/drawing/2014/main" id="{0E16441F-68AD-402C-B49B-23429FAEBD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4" name="Tekstin paikkamerkki 3">
            <a:extLst>
              <a:ext uri="{FF2B5EF4-FFF2-40B4-BE49-F238E27FC236}">
                <a16:creationId xmlns:a16="http://schemas.microsoft.com/office/drawing/2014/main" id="{E55FB7BF-7B34-45EE-BC3F-27BF56DEFF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i-FI"/>
              <a:t>Muokkaa tekstin perustyylejä</a:t>
            </a:r>
          </a:p>
        </p:txBody>
      </p:sp>
      <p:sp>
        <p:nvSpPr>
          <p:cNvPr id="5" name="Päivämäärän paikkamerkki 4">
            <a:extLst>
              <a:ext uri="{FF2B5EF4-FFF2-40B4-BE49-F238E27FC236}">
                <a16:creationId xmlns:a16="http://schemas.microsoft.com/office/drawing/2014/main" id="{553AB85C-030E-4F0D-BABD-FB64FC9F6C5C}"/>
              </a:ext>
            </a:extLst>
          </p:cNvPr>
          <p:cNvSpPr>
            <a:spLocks noGrp="1"/>
          </p:cNvSpPr>
          <p:nvPr>
            <p:ph type="dt" sz="half" idx="10"/>
          </p:nvPr>
        </p:nvSpPr>
        <p:spPr/>
        <p:txBody>
          <a:bodyPr/>
          <a:lstStyle/>
          <a:p>
            <a:fld id="{044A8A7F-4678-4ADA-A967-6C2095B09219}" type="datetimeFigureOut">
              <a:rPr lang="en-GB" smtClean="0"/>
              <a:t>31/01/2018</a:t>
            </a:fld>
            <a:endParaRPr lang="en-GB"/>
          </a:p>
        </p:txBody>
      </p:sp>
      <p:sp>
        <p:nvSpPr>
          <p:cNvPr id="6" name="Alatunnisteen paikkamerkki 5">
            <a:extLst>
              <a:ext uri="{FF2B5EF4-FFF2-40B4-BE49-F238E27FC236}">
                <a16:creationId xmlns:a16="http://schemas.microsoft.com/office/drawing/2014/main" id="{EB2A63C2-CEBF-48F1-A125-7B268ABE4212}"/>
              </a:ext>
            </a:extLst>
          </p:cNvPr>
          <p:cNvSpPr>
            <a:spLocks noGrp="1"/>
          </p:cNvSpPr>
          <p:nvPr>
            <p:ph type="ftr" sz="quarter" idx="11"/>
          </p:nvPr>
        </p:nvSpPr>
        <p:spPr/>
        <p:txBody>
          <a:bodyPr/>
          <a:lstStyle/>
          <a:p>
            <a:endParaRPr lang="en-GB"/>
          </a:p>
        </p:txBody>
      </p:sp>
      <p:sp>
        <p:nvSpPr>
          <p:cNvPr id="7" name="Dian numeron paikkamerkki 6">
            <a:extLst>
              <a:ext uri="{FF2B5EF4-FFF2-40B4-BE49-F238E27FC236}">
                <a16:creationId xmlns:a16="http://schemas.microsoft.com/office/drawing/2014/main" id="{5CB719F4-63B6-45C9-82E4-A9D30D19F4D6}"/>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1215239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E968623-61EC-4CB7-AB6C-4D22A588E5DF}"/>
              </a:ext>
            </a:extLst>
          </p:cNvPr>
          <p:cNvSpPr>
            <a:spLocks noGrp="1"/>
          </p:cNvSpPr>
          <p:nvPr>
            <p:ph type="title"/>
          </p:nvPr>
        </p:nvSpPr>
        <p:spPr>
          <a:xfrm>
            <a:off x="839788" y="457200"/>
            <a:ext cx="3932237" cy="1600200"/>
          </a:xfrm>
        </p:spPr>
        <p:txBody>
          <a:bodyPr anchor="b"/>
          <a:lstStyle>
            <a:lvl1pPr>
              <a:defRPr sz="3200"/>
            </a:lvl1pPr>
          </a:lstStyle>
          <a:p>
            <a:r>
              <a:rPr lang="fi-FI"/>
              <a:t>Muokkaa ots. perustyyl. napsautt.</a:t>
            </a:r>
            <a:endParaRPr lang="en-GB"/>
          </a:p>
        </p:txBody>
      </p:sp>
      <p:sp>
        <p:nvSpPr>
          <p:cNvPr id="3" name="Kuvan paikkamerkki 2">
            <a:extLst>
              <a:ext uri="{FF2B5EF4-FFF2-40B4-BE49-F238E27FC236}">
                <a16:creationId xmlns:a16="http://schemas.microsoft.com/office/drawing/2014/main" id="{3A3B849F-399C-4366-8A46-FB5CB3BBA1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kstin paikkamerkki 3">
            <a:extLst>
              <a:ext uri="{FF2B5EF4-FFF2-40B4-BE49-F238E27FC236}">
                <a16:creationId xmlns:a16="http://schemas.microsoft.com/office/drawing/2014/main" id="{2BC62343-1AEE-434C-B11E-0AA112517C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i-FI"/>
              <a:t>Muokkaa tekstin perustyylejä</a:t>
            </a:r>
          </a:p>
        </p:txBody>
      </p:sp>
      <p:sp>
        <p:nvSpPr>
          <p:cNvPr id="5" name="Päivämäärän paikkamerkki 4">
            <a:extLst>
              <a:ext uri="{FF2B5EF4-FFF2-40B4-BE49-F238E27FC236}">
                <a16:creationId xmlns:a16="http://schemas.microsoft.com/office/drawing/2014/main" id="{150C7535-D2A8-40EF-832C-81A9D529A3EE}"/>
              </a:ext>
            </a:extLst>
          </p:cNvPr>
          <p:cNvSpPr>
            <a:spLocks noGrp="1"/>
          </p:cNvSpPr>
          <p:nvPr>
            <p:ph type="dt" sz="half" idx="10"/>
          </p:nvPr>
        </p:nvSpPr>
        <p:spPr/>
        <p:txBody>
          <a:bodyPr/>
          <a:lstStyle/>
          <a:p>
            <a:fld id="{044A8A7F-4678-4ADA-A967-6C2095B09219}" type="datetimeFigureOut">
              <a:rPr lang="en-GB" smtClean="0"/>
              <a:t>31/01/2018</a:t>
            </a:fld>
            <a:endParaRPr lang="en-GB"/>
          </a:p>
        </p:txBody>
      </p:sp>
      <p:sp>
        <p:nvSpPr>
          <p:cNvPr id="6" name="Alatunnisteen paikkamerkki 5">
            <a:extLst>
              <a:ext uri="{FF2B5EF4-FFF2-40B4-BE49-F238E27FC236}">
                <a16:creationId xmlns:a16="http://schemas.microsoft.com/office/drawing/2014/main" id="{A0594F3F-0918-4D74-89EC-EF4AC58FA25C}"/>
              </a:ext>
            </a:extLst>
          </p:cNvPr>
          <p:cNvSpPr>
            <a:spLocks noGrp="1"/>
          </p:cNvSpPr>
          <p:nvPr>
            <p:ph type="ftr" sz="quarter" idx="11"/>
          </p:nvPr>
        </p:nvSpPr>
        <p:spPr/>
        <p:txBody>
          <a:bodyPr/>
          <a:lstStyle/>
          <a:p>
            <a:endParaRPr lang="en-GB"/>
          </a:p>
        </p:txBody>
      </p:sp>
      <p:sp>
        <p:nvSpPr>
          <p:cNvPr id="7" name="Dian numeron paikkamerkki 6">
            <a:extLst>
              <a:ext uri="{FF2B5EF4-FFF2-40B4-BE49-F238E27FC236}">
                <a16:creationId xmlns:a16="http://schemas.microsoft.com/office/drawing/2014/main" id="{C76D7820-ED6C-4DD0-985D-3E88C23EB85B}"/>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1039108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tsikon paikkamerkki 1">
            <a:extLst>
              <a:ext uri="{FF2B5EF4-FFF2-40B4-BE49-F238E27FC236}">
                <a16:creationId xmlns:a16="http://schemas.microsoft.com/office/drawing/2014/main" id="{D409BDCB-9122-4B46-8C41-3093F89D5C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i-FI"/>
              <a:t>Muokkaa ots. perustyyl. napsautt.</a:t>
            </a:r>
            <a:endParaRPr lang="en-GB"/>
          </a:p>
        </p:txBody>
      </p:sp>
      <p:sp>
        <p:nvSpPr>
          <p:cNvPr id="3" name="Tekstin paikkamerkki 2">
            <a:extLst>
              <a:ext uri="{FF2B5EF4-FFF2-40B4-BE49-F238E27FC236}">
                <a16:creationId xmlns:a16="http://schemas.microsoft.com/office/drawing/2014/main" id="{5D4FAAB6-3695-4885-AE71-F18D8B561E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4" name="Päivämäärän paikkamerkki 3">
            <a:extLst>
              <a:ext uri="{FF2B5EF4-FFF2-40B4-BE49-F238E27FC236}">
                <a16:creationId xmlns:a16="http://schemas.microsoft.com/office/drawing/2014/main" id="{6E630464-B26F-4649-8F1C-33DDE2A754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4A8A7F-4678-4ADA-A967-6C2095B09219}" type="datetimeFigureOut">
              <a:rPr lang="en-GB" smtClean="0"/>
              <a:t>31/01/2018</a:t>
            </a:fld>
            <a:endParaRPr lang="en-GB"/>
          </a:p>
        </p:txBody>
      </p:sp>
      <p:sp>
        <p:nvSpPr>
          <p:cNvPr id="5" name="Alatunnisteen paikkamerkki 4">
            <a:extLst>
              <a:ext uri="{FF2B5EF4-FFF2-40B4-BE49-F238E27FC236}">
                <a16:creationId xmlns:a16="http://schemas.microsoft.com/office/drawing/2014/main" id="{F0D30808-FC63-4AF4-ABCE-603D73C927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Dian numeron paikkamerkki 5">
            <a:extLst>
              <a:ext uri="{FF2B5EF4-FFF2-40B4-BE49-F238E27FC236}">
                <a16:creationId xmlns:a16="http://schemas.microsoft.com/office/drawing/2014/main" id="{353A503B-A9E5-41ED-BCA3-1CFBB50C55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96B467-22A1-474A-B4AF-C54B96E3870C}" type="slidenum">
              <a:rPr lang="en-GB" smtClean="0"/>
              <a:t>‹#›</a:t>
            </a:fld>
            <a:endParaRPr lang="en-GB"/>
          </a:p>
        </p:txBody>
      </p:sp>
    </p:spTree>
    <p:extLst>
      <p:ext uri="{BB962C8B-B14F-4D97-AF65-F5344CB8AC3E}">
        <p14:creationId xmlns:p14="http://schemas.microsoft.com/office/powerpoint/2010/main" val="856386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SakariLampola/Thesis" TargetMode="External"/><Relationship Id="rId2" Type="http://schemas.openxmlformats.org/officeDocument/2006/relationships/hyperlink" Target="mailto:lampola@student.tut.fi"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9E8E38ED-369A-44C2-B635-0BED0E48A6E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B672F332-AF08-46C6-94F0-77684310D7B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6437D937-A7F1-4011-92B4-328E5BE1B16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Otsikko 1">
            <a:extLst>
              <a:ext uri="{FF2B5EF4-FFF2-40B4-BE49-F238E27FC236}">
                <a16:creationId xmlns:a16="http://schemas.microsoft.com/office/drawing/2014/main" id="{49E609EE-A375-424B-9FE9-E5C311FC51C5}"/>
              </a:ext>
            </a:extLst>
          </p:cNvPr>
          <p:cNvSpPr>
            <a:spLocks noGrp="1"/>
          </p:cNvSpPr>
          <p:nvPr>
            <p:ph type="ctrTitle"/>
          </p:nvPr>
        </p:nvSpPr>
        <p:spPr>
          <a:xfrm>
            <a:off x="653143" y="4018911"/>
            <a:ext cx="6928835" cy="2243796"/>
          </a:xfrm>
        </p:spPr>
        <p:txBody>
          <a:bodyPr anchor="ctr">
            <a:normAutofit fontScale="90000"/>
          </a:bodyPr>
          <a:lstStyle/>
          <a:p>
            <a:pPr algn="r"/>
            <a:r>
              <a:rPr lang="fi-FI" dirty="0"/>
              <a:t>Image-</a:t>
            </a:r>
            <a:r>
              <a:rPr lang="fi-FI" dirty="0" err="1"/>
              <a:t>Based</a:t>
            </a:r>
            <a:r>
              <a:rPr lang="fi-FI" dirty="0"/>
              <a:t> </a:t>
            </a:r>
            <a:r>
              <a:rPr lang="fi-FI" dirty="0" err="1"/>
              <a:t>Situation</a:t>
            </a:r>
            <a:r>
              <a:rPr lang="fi-FI" dirty="0"/>
              <a:t> </a:t>
            </a:r>
            <a:r>
              <a:rPr lang="fi-FI" dirty="0" err="1"/>
              <a:t>Awareness</a:t>
            </a:r>
            <a:br>
              <a:rPr lang="fi-FI" dirty="0"/>
            </a:br>
            <a:r>
              <a:rPr lang="fi-FI" dirty="0"/>
              <a:t>Audit 1.3.2018</a:t>
            </a:r>
            <a:endParaRPr lang="en-GB" dirty="0"/>
          </a:p>
        </p:txBody>
      </p:sp>
      <p:sp>
        <p:nvSpPr>
          <p:cNvPr id="3" name="Alaotsikko 2">
            <a:extLst>
              <a:ext uri="{FF2B5EF4-FFF2-40B4-BE49-F238E27FC236}">
                <a16:creationId xmlns:a16="http://schemas.microsoft.com/office/drawing/2014/main" id="{0CE0A981-7DF5-42A0-8595-349664CEDA97}"/>
              </a:ext>
            </a:extLst>
          </p:cNvPr>
          <p:cNvSpPr>
            <a:spLocks noGrp="1"/>
          </p:cNvSpPr>
          <p:nvPr>
            <p:ph type="subTitle" idx="1"/>
          </p:nvPr>
        </p:nvSpPr>
        <p:spPr>
          <a:xfrm>
            <a:off x="8050762" y="4525347"/>
            <a:ext cx="3211288" cy="1737360"/>
          </a:xfrm>
        </p:spPr>
        <p:txBody>
          <a:bodyPr anchor="ctr">
            <a:normAutofit/>
          </a:bodyPr>
          <a:lstStyle/>
          <a:p>
            <a:pPr algn="l"/>
            <a:r>
              <a:rPr lang="fi-FI" dirty="0"/>
              <a:t>Sakari Lampola</a:t>
            </a:r>
            <a:endParaRPr lang="en-GB"/>
          </a:p>
        </p:txBody>
      </p:sp>
    </p:spTree>
    <p:extLst>
      <p:ext uri="{BB962C8B-B14F-4D97-AF65-F5344CB8AC3E}">
        <p14:creationId xmlns:p14="http://schemas.microsoft.com/office/powerpoint/2010/main" val="1558386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Image Object Velocity Estimation</a:t>
            </a:r>
            <a:endParaRPr lang="en-US" sz="4800" kern="1200" dirty="0">
              <a:solidFill>
                <a:schemeClr val="bg1"/>
              </a:solidFill>
              <a:latin typeface="+mj-lt"/>
              <a:ea typeface="+mj-ea"/>
              <a:cs typeface="+mj-cs"/>
            </a:endParaRPr>
          </a:p>
        </p:txBody>
      </p:sp>
      <p:sp>
        <p:nvSpPr>
          <p:cNvPr id="8" name="Tekstiruutu 7">
            <a:extLst>
              <a:ext uri="{FF2B5EF4-FFF2-40B4-BE49-F238E27FC236}">
                <a16:creationId xmlns:a16="http://schemas.microsoft.com/office/drawing/2014/main" id="{9B206AA3-16A3-48F3-A1A4-0A4F62824601}"/>
              </a:ext>
            </a:extLst>
          </p:cNvPr>
          <p:cNvSpPr txBox="1"/>
          <p:nvPr/>
        </p:nvSpPr>
        <p:spPr>
          <a:xfrm>
            <a:off x="5210629" y="277635"/>
            <a:ext cx="2012346" cy="369332"/>
          </a:xfrm>
          <a:prstGeom prst="rect">
            <a:avLst/>
          </a:prstGeom>
          <a:noFill/>
        </p:spPr>
        <p:txBody>
          <a:bodyPr wrap="none" rtlCol="0">
            <a:spAutoFit/>
          </a:bodyPr>
          <a:lstStyle/>
          <a:p>
            <a:r>
              <a:rPr lang="fi-FI" dirty="0" err="1"/>
              <a:t>Moving</a:t>
            </a:r>
            <a:r>
              <a:rPr lang="fi-FI" dirty="0"/>
              <a:t> </a:t>
            </a:r>
            <a:r>
              <a:rPr lang="fi-FI" dirty="0" err="1"/>
              <a:t>object</a:t>
            </a:r>
            <a:r>
              <a:rPr lang="fi-FI" dirty="0"/>
              <a:t> (</a:t>
            </a:r>
            <a:r>
              <a:rPr lang="fi-FI" dirty="0" err="1"/>
              <a:t>car</a:t>
            </a:r>
            <a:r>
              <a:rPr lang="fi-FI" dirty="0"/>
              <a:t>)</a:t>
            </a:r>
            <a:endParaRPr lang="en-GB" dirty="0"/>
          </a:p>
        </p:txBody>
      </p:sp>
      <p:sp>
        <p:nvSpPr>
          <p:cNvPr id="16" name="Tekstiruutu 15">
            <a:extLst>
              <a:ext uri="{FF2B5EF4-FFF2-40B4-BE49-F238E27FC236}">
                <a16:creationId xmlns:a16="http://schemas.microsoft.com/office/drawing/2014/main" id="{65803031-0CCF-453A-B280-A6410B1621CD}"/>
              </a:ext>
            </a:extLst>
          </p:cNvPr>
          <p:cNvSpPr txBox="1"/>
          <p:nvPr/>
        </p:nvSpPr>
        <p:spPr>
          <a:xfrm>
            <a:off x="6639666" y="5645178"/>
            <a:ext cx="1717137" cy="215444"/>
          </a:xfrm>
          <a:prstGeom prst="rect">
            <a:avLst/>
          </a:prstGeom>
          <a:noFill/>
        </p:spPr>
        <p:txBody>
          <a:bodyPr wrap="none" rtlCol="0">
            <a:spAutoFit/>
          </a:bodyPr>
          <a:lstStyle/>
          <a:p>
            <a:r>
              <a:rPr lang="fi-FI" sz="800" dirty="0"/>
              <a:t>10 </a:t>
            </a:r>
            <a:r>
              <a:rPr lang="fi-FI" sz="800" dirty="0" err="1"/>
              <a:t>step</a:t>
            </a:r>
            <a:r>
              <a:rPr lang="fi-FI" sz="800" dirty="0"/>
              <a:t> </a:t>
            </a:r>
            <a:r>
              <a:rPr lang="fi-FI" sz="800" dirty="0" err="1"/>
              <a:t>ahead</a:t>
            </a:r>
            <a:r>
              <a:rPr lang="fi-FI" sz="800" dirty="0"/>
              <a:t> </a:t>
            </a:r>
            <a:r>
              <a:rPr lang="fi-FI" sz="800" dirty="0" err="1"/>
              <a:t>mean</a:t>
            </a:r>
            <a:r>
              <a:rPr lang="fi-FI" sz="800" dirty="0"/>
              <a:t> </a:t>
            </a:r>
            <a:r>
              <a:rPr lang="fi-FI" sz="800" dirty="0" err="1"/>
              <a:t>prediction</a:t>
            </a:r>
            <a:r>
              <a:rPr lang="fi-FI" sz="800" dirty="0"/>
              <a:t> </a:t>
            </a:r>
            <a:r>
              <a:rPr lang="fi-FI" sz="800" dirty="0" err="1"/>
              <a:t>error</a:t>
            </a:r>
            <a:endParaRPr lang="en-GB" sz="800" dirty="0"/>
          </a:p>
        </p:txBody>
      </p:sp>
      <p:pic>
        <p:nvPicPr>
          <p:cNvPr id="4" name="Kuva 3">
            <a:extLst>
              <a:ext uri="{FF2B5EF4-FFF2-40B4-BE49-F238E27FC236}">
                <a16:creationId xmlns:a16="http://schemas.microsoft.com/office/drawing/2014/main" id="{5D4DD590-44E2-4751-9866-9ACC9C3B16E7}"/>
              </a:ext>
            </a:extLst>
          </p:cNvPr>
          <p:cNvPicPr>
            <a:picLocks noChangeAspect="1"/>
          </p:cNvPicPr>
          <p:nvPr/>
        </p:nvPicPr>
        <p:blipFill>
          <a:blip r:embed="rId2"/>
          <a:stretch>
            <a:fillRect/>
          </a:stretch>
        </p:blipFill>
        <p:spPr>
          <a:xfrm>
            <a:off x="6556663" y="1226691"/>
            <a:ext cx="3109486" cy="4313774"/>
          </a:xfrm>
          <a:prstGeom prst="rect">
            <a:avLst/>
          </a:prstGeom>
        </p:spPr>
      </p:pic>
    </p:spTree>
    <p:extLst>
      <p:ext uri="{BB962C8B-B14F-4D97-AF65-F5344CB8AC3E}">
        <p14:creationId xmlns:p14="http://schemas.microsoft.com/office/powerpoint/2010/main" val="3498217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Image Object Velocity Estimation</a:t>
            </a:r>
            <a:endParaRPr lang="en-US" sz="4800" kern="1200" dirty="0">
              <a:solidFill>
                <a:schemeClr val="bg1"/>
              </a:solidFill>
              <a:latin typeface="+mj-lt"/>
              <a:ea typeface="+mj-ea"/>
              <a:cs typeface="+mj-cs"/>
            </a:endParaRPr>
          </a:p>
        </p:txBody>
      </p:sp>
      <p:sp>
        <p:nvSpPr>
          <p:cNvPr id="8" name="Tekstiruutu 7">
            <a:extLst>
              <a:ext uri="{FF2B5EF4-FFF2-40B4-BE49-F238E27FC236}">
                <a16:creationId xmlns:a16="http://schemas.microsoft.com/office/drawing/2014/main" id="{9B206AA3-16A3-48F3-A1A4-0A4F62824601}"/>
              </a:ext>
            </a:extLst>
          </p:cNvPr>
          <p:cNvSpPr txBox="1"/>
          <p:nvPr/>
        </p:nvSpPr>
        <p:spPr>
          <a:xfrm>
            <a:off x="5210629" y="277635"/>
            <a:ext cx="1869166" cy="369332"/>
          </a:xfrm>
          <a:prstGeom prst="rect">
            <a:avLst/>
          </a:prstGeom>
          <a:noFill/>
        </p:spPr>
        <p:txBody>
          <a:bodyPr wrap="none" rtlCol="0">
            <a:spAutoFit/>
          </a:bodyPr>
          <a:lstStyle/>
          <a:p>
            <a:r>
              <a:rPr lang="fi-FI" dirty="0" err="1"/>
              <a:t>Static</a:t>
            </a:r>
            <a:r>
              <a:rPr lang="fi-FI" dirty="0"/>
              <a:t> </a:t>
            </a:r>
            <a:r>
              <a:rPr lang="fi-FI" dirty="0" err="1"/>
              <a:t>object</a:t>
            </a:r>
            <a:r>
              <a:rPr lang="fi-FI" dirty="0"/>
              <a:t> (</a:t>
            </a:r>
            <a:r>
              <a:rPr lang="fi-FI" dirty="0" err="1"/>
              <a:t>calf</a:t>
            </a:r>
            <a:r>
              <a:rPr lang="fi-FI" dirty="0"/>
              <a:t>)</a:t>
            </a:r>
            <a:endParaRPr lang="en-GB" dirty="0"/>
          </a:p>
        </p:txBody>
      </p:sp>
      <p:sp>
        <p:nvSpPr>
          <p:cNvPr id="3" name="Tekstiruutu 2">
            <a:extLst>
              <a:ext uri="{FF2B5EF4-FFF2-40B4-BE49-F238E27FC236}">
                <a16:creationId xmlns:a16="http://schemas.microsoft.com/office/drawing/2014/main" id="{E022C834-D3DD-42C3-A8A3-5F3C71A7619D}"/>
              </a:ext>
            </a:extLst>
          </p:cNvPr>
          <p:cNvSpPr txBox="1"/>
          <p:nvPr/>
        </p:nvSpPr>
        <p:spPr>
          <a:xfrm>
            <a:off x="5356054" y="2939584"/>
            <a:ext cx="2295821" cy="215444"/>
          </a:xfrm>
          <a:prstGeom prst="rect">
            <a:avLst/>
          </a:prstGeom>
          <a:noFill/>
        </p:spPr>
        <p:txBody>
          <a:bodyPr wrap="none" rtlCol="0">
            <a:spAutoFit/>
          </a:bodyPr>
          <a:lstStyle/>
          <a:p>
            <a:r>
              <a:rPr lang="fi-FI" sz="800" dirty="0" err="1"/>
              <a:t>Measured</a:t>
            </a:r>
            <a:r>
              <a:rPr lang="fi-FI" sz="800" dirty="0"/>
              <a:t> and </a:t>
            </a:r>
            <a:r>
              <a:rPr lang="fi-FI" sz="800" dirty="0" err="1"/>
              <a:t>filtered</a:t>
            </a:r>
            <a:r>
              <a:rPr lang="fi-FI" sz="800" dirty="0"/>
              <a:t> </a:t>
            </a:r>
            <a:r>
              <a:rPr lang="fi-FI" sz="800" dirty="0" err="1"/>
              <a:t>location</a:t>
            </a:r>
            <a:r>
              <a:rPr lang="fi-FI" sz="800" dirty="0"/>
              <a:t>  (</a:t>
            </a:r>
            <a:r>
              <a:rPr lang="fi-FI" sz="800" dirty="0" err="1"/>
              <a:t>upper</a:t>
            </a:r>
            <a:r>
              <a:rPr lang="fi-FI" sz="800" dirty="0"/>
              <a:t> </a:t>
            </a:r>
            <a:r>
              <a:rPr lang="fi-FI" sz="800" dirty="0" err="1"/>
              <a:t>left</a:t>
            </a:r>
            <a:r>
              <a:rPr lang="fi-FI" sz="800" dirty="0"/>
              <a:t> </a:t>
            </a:r>
            <a:r>
              <a:rPr lang="fi-FI" sz="800" dirty="0" err="1"/>
              <a:t>corner</a:t>
            </a:r>
            <a:r>
              <a:rPr lang="fi-FI" sz="800" dirty="0"/>
              <a:t>)</a:t>
            </a:r>
            <a:endParaRPr lang="en-GB" sz="800" dirty="0"/>
          </a:p>
        </p:txBody>
      </p:sp>
      <p:sp>
        <p:nvSpPr>
          <p:cNvPr id="14" name="Tekstiruutu 13">
            <a:extLst>
              <a:ext uri="{FF2B5EF4-FFF2-40B4-BE49-F238E27FC236}">
                <a16:creationId xmlns:a16="http://schemas.microsoft.com/office/drawing/2014/main" id="{6D849E38-B2E4-4FC2-85B3-B39442565905}"/>
              </a:ext>
            </a:extLst>
          </p:cNvPr>
          <p:cNvSpPr txBox="1"/>
          <p:nvPr/>
        </p:nvSpPr>
        <p:spPr>
          <a:xfrm>
            <a:off x="8450037" y="2955830"/>
            <a:ext cx="949299" cy="215444"/>
          </a:xfrm>
          <a:prstGeom prst="rect">
            <a:avLst/>
          </a:prstGeom>
          <a:noFill/>
        </p:spPr>
        <p:txBody>
          <a:bodyPr wrap="none" rtlCol="0">
            <a:spAutoFit/>
          </a:bodyPr>
          <a:lstStyle/>
          <a:p>
            <a:r>
              <a:rPr lang="fi-FI" sz="800" dirty="0" err="1"/>
              <a:t>Estimated</a:t>
            </a:r>
            <a:r>
              <a:rPr lang="fi-FI" sz="800" dirty="0"/>
              <a:t> </a:t>
            </a:r>
            <a:r>
              <a:rPr lang="fi-FI" sz="800" dirty="0" err="1"/>
              <a:t>velocity</a:t>
            </a:r>
            <a:endParaRPr lang="en-GB" sz="800" dirty="0"/>
          </a:p>
        </p:txBody>
      </p:sp>
      <p:sp>
        <p:nvSpPr>
          <p:cNvPr id="16" name="Tekstiruutu 15">
            <a:extLst>
              <a:ext uri="{FF2B5EF4-FFF2-40B4-BE49-F238E27FC236}">
                <a16:creationId xmlns:a16="http://schemas.microsoft.com/office/drawing/2014/main" id="{65803031-0CCF-453A-B280-A6410B1621CD}"/>
              </a:ext>
            </a:extLst>
          </p:cNvPr>
          <p:cNvSpPr txBox="1"/>
          <p:nvPr/>
        </p:nvSpPr>
        <p:spPr>
          <a:xfrm>
            <a:off x="5356054" y="5752056"/>
            <a:ext cx="918841" cy="215444"/>
          </a:xfrm>
          <a:prstGeom prst="rect">
            <a:avLst/>
          </a:prstGeom>
          <a:noFill/>
        </p:spPr>
        <p:txBody>
          <a:bodyPr wrap="none" rtlCol="0">
            <a:spAutoFit/>
          </a:bodyPr>
          <a:lstStyle/>
          <a:p>
            <a:r>
              <a:rPr lang="fi-FI" sz="800" dirty="0" err="1"/>
              <a:t>Location</a:t>
            </a:r>
            <a:r>
              <a:rPr lang="fi-FI" sz="800" dirty="0"/>
              <a:t> </a:t>
            </a:r>
            <a:r>
              <a:rPr lang="fi-FI" sz="800" dirty="0" err="1"/>
              <a:t>variance</a:t>
            </a:r>
            <a:endParaRPr lang="en-GB" sz="800" dirty="0"/>
          </a:p>
        </p:txBody>
      </p:sp>
      <p:sp>
        <p:nvSpPr>
          <p:cNvPr id="18" name="Tekstiruutu 17">
            <a:extLst>
              <a:ext uri="{FF2B5EF4-FFF2-40B4-BE49-F238E27FC236}">
                <a16:creationId xmlns:a16="http://schemas.microsoft.com/office/drawing/2014/main" id="{BD3E7608-9966-4A17-8503-C32F66CAF62D}"/>
              </a:ext>
            </a:extLst>
          </p:cNvPr>
          <p:cNvSpPr txBox="1"/>
          <p:nvPr/>
        </p:nvSpPr>
        <p:spPr>
          <a:xfrm>
            <a:off x="8476486" y="5752056"/>
            <a:ext cx="896399" cy="215444"/>
          </a:xfrm>
          <a:prstGeom prst="rect">
            <a:avLst/>
          </a:prstGeom>
          <a:noFill/>
        </p:spPr>
        <p:txBody>
          <a:bodyPr wrap="none" rtlCol="0">
            <a:spAutoFit/>
          </a:bodyPr>
          <a:lstStyle/>
          <a:p>
            <a:r>
              <a:rPr lang="fi-FI" sz="800" dirty="0" err="1"/>
              <a:t>Velocity</a:t>
            </a:r>
            <a:r>
              <a:rPr lang="fi-FI" sz="800" dirty="0"/>
              <a:t> </a:t>
            </a:r>
            <a:r>
              <a:rPr lang="fi-FI" sz="800" dirty="0" err="1"/>
              <a:t>variance</a:t>
            </a:r>
            <a:endParaRPr lang="en-GB" sz="800" dirty="0"/>
          </a:p>
        </p:txBody>
      </p:sp>
      <p:pic>
        <p:nvPicPr>
          <p:cNvPr id="4" name="Kuva 3">
            <a:extLst>
              <a:ext uri="{FF2B5EF4-FFF2-40B4-BE49-F238E27FC236}">
                <a16:creationId xmlns:a16="http://schemas.microsoft.com/office/drawing/2014/main" id="{41B6ACB0-3712-49D4-A87D-F5FCDD838C59}"/>
              </a:ext>
            </a:extLst>
          </p:cNvPr>
          <p:cNvPicPr>
            <a:picLocks noChangeAspect="1"/>
          </p:cNvPicPr>
          <p:nvPr/>
        </p:nvPicPr>
        <p:blipFill>
          <a:blip r:embed="rId2"/>
          <a:stretch>
            <a:fillRect/>
          </a:stretch>
        </p:blipFill>
        <p:spPr>
          <a:xfrm>
            <a:off x="5263491" y="952761"/>
            <a:ext cx="2906732" cy="2017897"/>
          </a:xfrm>
          <a:prstGeom prst="rect">
            <a:avLst/>
          </a:prstGeom>
        </p:spPr>
      </p:pic>
      <p:pic>
        <p:nvPicPr>
          <p:cNvPr id="7" name="Kuva 6">
            <a:extLst>
              <a:ext uri="{FF2B5EF4-FFF2-40B4-BE49-F238E27FC236}">
                <a16:creationId xmlns:a16="http://schemas.microsoft.com/office/drawing/2014/main" id="{45ECB15C-09C2-4C20-A152-AE82CF21322B}"/>
              </a:ext>
            </a:extLst>
          </p:cNvPr>
          <p:cNvPicPr>
            <a:picLocks noChangeAspect="1"/>
          </p:cNvPicPr>
          <p:nvPr/>
        </p:nvPicPr>
        <p:blipFill>
          <a:blip r:embed="rId3"/>
          <a:stretch>
            <a:fillRect/>
          </a:stretch>
        </p:blipFill>
        <p:spPr>
          <a:xfrm>
            <a:off x="8450037" y="965346"/>
            <a:ext cx="2827805" cy="1974237"/>
          </a:xfrm>
          <a:prstGeom prst="rect">
            <a:avLst/>
          </a:prstGeom>
        </p:spPr>
      </p:pic>
      <p:pic>
        <p:nvPicPr>
          <p:cNvPr id="9" name="Kuva 8">
            <a:extLst>
              <a:ext uri="{FF2B5EF4-FFF2-40B4-BE49-F238E27FC236}">
                <a16:creationId xmlns:a16="http://schemas.microsoft.com/office/drawing/2014/main" id="{71584006-4A44-47C1-9E84-8A58538880D8}"/>
              </a:ext>
            </a:extLst>
          </p:cNvPr>
          <p:cNvPicPr>
            <a:picLocks noChangeAspect="1"/>
          </p:cNvPicPr>
          <p:nvPr/>
        </p:nvPicPr>
        <p:blipFill>
          <a:blip r:embed="rId4"/>
          <a:stretch>
            <a:fillRect/>
          </a:stretch>
        </p:blipFill>
        <p:spPr>
          <a:xfrm>
            <a:off x="5263491" y="3665549"/>
            <a:ext cx="2906732" cy="2004020"/>
          </a:xfrm>
          <a:prstGeom prst="rect">
            <a:avLst/>
          </a:prstGeom>
        </p:spPr>
      </p:pic>
      <p:pic>
        <p:nvPicPr>
          <p:cNvPr id="11" name="Kuva 10">
            <a:extLst>
              <a:ext uri="{FF2B5EF4-FFF2-40B4-BE49-F238E27FC236}">
                <a16:creationId xmlns:a16="http://schemas.microsoft.com/office/drawing/2014/main" id="{CA10D589-848C-4899-A650-2FE43DBBB24D}"/>
              </a:ext>
            </a:extLst>
          </p:cNvPr>
          <p:cNvPicPr>
            <a:picLocks noChangeAspect="1"/>
          </p:cNvPicPr>
          <p:nvPr/>
        </p:nvPicPr>
        <p:blipFill>
          <a:blip r:embed="rId5"/>
          <a:stretch>
            <a:fillRect/>
          </a:stretch>
        </p:blipFill>
        <p:spPr>
          <a:xfrm>
            <a:off x="8450037" y="3665549"/>
            <a:ext cx="2827805" cy="1887092"/>
          </a:xfrm>
          <a:prstGeom prst="rect">
            <a:avLst/>
          </a:prstGeom>
        </p:spPr>
      </p:pic>
    </p:spTree>
    <p:extLst>
      <p:ext uri="{BB962C8B-B14F-4D97-AF65-F5344CB8AC3E}">
        <p14:creationId xmlns:p14="http://schemas.microsoft.com/office/powerpoint/2010/main" val="395509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Image Object Velocity Estimation</a:t>
            </a:r>
            <a:endParaRPr lang="en-US" sz="4800" kern="1200" dirty="0">
              <a:solidFill>
                <a:schemeClr val="bg1"/>
              </a:solidFill>
              <a:latin typeface="+mj-lt"/>
              <a:ea typeface="+mj-ea"/>
              <a:cs typeface="+mj-cs"/>
            </a:endParaRPr>
          </a:p>
        </p:txBody>
      </p:sp>
      <p:sp>
        <p:nvSpPr>
          <p:cNvPr id="16" name="Tekstiruutu 15">
            <a:extLst>
              <a:ext uri="{FF2B5EF4-FFF2-40B4-BE49-F238E27FC236}">
                <a16:creationId xmlns:a16="http://schemas.microsoft.com/office/drawing/2014/main" id="{65803031-0CCF-453A-B280-A6410B1621CD}"/>
              </a:ext>
            </a:extLst>
          </p:cNvPr>
          <p:cNvSpPr txBox="1"/>
          <p:nvPr/>
        </p:nvSpPr>
        <p:spPr>
          <a:xfrm>
            <a:off x="6639666" y="5645178"/>
            <a:ext cx="1717137" cy="215444"/>
          </a:xfrm>
          <a:prstGeom prst="rect">
            <a:avLst/>
          </a:prstGeom>
          <a:noFill/>
        </p:spPr>
        <p:txBody>
          <a:bodyPr wrap="none" rtlCol="0">
            <a:spAutoFit/>
          </a:bodyPr>
          <a:lstStyle/>
          <a:p>
            <a:r>
              <a:rPr lang="fi-FI" sz="800" dirty="0"/>
              <a:t>10 </a:t>
            </a:r>
            <a:r>
              <a:rPr lang="fi-FI" sz="800" dirty="0" err="1"/>
              <a:t>step</a:t>
            </a:r>
            <a:r>
              <a:rPr lang="fi-FI" sz="800" dirty="0"/>
              <a:t> </a:t>
            </a:r>
            <a:r>
              <a:rPr lang="fi-FI" sz="800" dirty="0" err="1"/>
              <a:t>ahead</a:t>
            </a:r>
            <a:r>
              <a:rPr lang="fi-FI" sz="800" dirty="0"/>
              <a:t> </a:t>
            </a:r>
            <a:r>
              <a:rPr lang="fi-FI" sz="800" dirty="0" err="1"/>
              <a:t>mean</a:t>
            </a:r>
            <a:r>
              <a:rPr lang="fi-FI" sz="800" dirty="0"/>
              <a:t> </a:t>
            </a:r>
            <a:r>
              <a:rPr lang="fi-FI" sz="800" dirty="0" err="1"/>
              <a:t>prediction</a:t>
            </a:r>
            <a:r>
              <a:rPr lang="fi-FI" sz="800" dirty="0"/>
              <a:t> </a:t>
            </a:r>
            <a:r>
              <a:rPr lang="fi-FI" sz="800" dirty="0" err="1"/>
              <a:t>error</a:t>
            </a:r>
            <a:endParaRPr lang="en-GB" sz="800" dirty="0"/>
          </a:p>
        </p:txBody>
      </p:sp>
      <p:sp>
        <p:nvSpPr>
          <p:cNvPr id="9" name="Tekstiruutu 8">
            <a:extLst>
              <a:ext uri="{FF2B5EF4-FFF2-40B4-BE49-F238E27FC236}">
                <a16:creationId xmlns:a16="http://schemas.microsoft.com/office/drawing/2014/main" id="{C2CD9C32-91F1-45A6-BFBF-309C2678CFEA}"/>
              </a:ext>
            </a:extLst>
          </p:cNvPr>
          <p:cNvSpPr txBox="1"/>
          <p:nvPr/>
        </p:nvSpPr>
        <p:spPr>
          <a:xfrm>
            <a:off x="5210629" y="277635"/>
            <a:ext cx="1869166" cy="369332"/>
          </a:xfrm>
          <a:prstGeom prst="rect">
            <a:avLst/>
          </a:prstGeom>
          <a:noFill/>
        </p:spPr>
        <p:txBody>
          <a:bodyPr wrap="none" rtlCol="0">
            <a:spAutoFit/>
          </a:bodyPr>
          <a:lstStyle/>
          <a:p>
            <a:r>
              <a:rPr lang="fi-FI" dirty="0" err="1"/>
              <a:t>Static</a:t>
            </a:r>
            <a:r>
              <a:rPr lang="fi-FI" dirty="0"/>
              <a:t> </a:t>
            </a:r>
            <a:r>
              <a:rPr lang="fi-FI" dirty="0" err="1"/>
              <a:t>object</a:t>
            </a:r>
            <a:r>
              <a:rPr lang="fi-FI" dirty="0"/>
              <a:t> (</a:t>
            </a:r>
            <a:r>
              <a:rPr lang="fi-FI" dirty="0" err="1"/>
              <a:t>calf</a:t>
            </a:r>
            <a:r>
              <a:rPr lang="fi-FI" dirty="0"/>
              <a:t>)</a:t>
            </a:r>
            <a:endParaRPr lang="en-GB" dirty="0"/>
          </a:p>
        </p:txBody>
      </p:sp>
      <p:pic>
        <p:nvPicPr>
          <p:cNvPr id="2" name="Kuva 1">
            <a:extLst>
              <a:ext uri="{FF2B5EF4-FFF2-40B4-BE49-F238E27FC236}">
                <a16:creationId xmlns:a16="http://schemas.microsoft.com/office/drawing/2014/main" id="{02A59E30-85E0-45D1-961A-09D1FE641097}"/>
              </a:ext>
            </a:extLst>
          </p:cNvPr>
          <p:cNvPicPr>
            <a:picLocks noChangeAspect="1"/>
          </p:cNvPicPr>
          <p:nvPr/>
        </p:nvPicPr>
        <p:blipFill>
          <a:blip r:embed="rId2"/>
          <a:stretch>
            <a:fillRect/>
          </a:stretch>
        </p:blipFill>
        <p:spPr>
          <a:xfrm>
            <a:off x="6639666" y="781367"/>
            <a:ext cx="3469008" cy="4812538"/>
          </a:xfrm>
          <a:prstGeom prst="rect">
            <a:avLst/>
          </a:prstGeom>
        </p:spPr>
      </p:pic>
    </p:spTree>
    <p:extLst>
      <p:ext uri="{BB962C8B-B14F-4D97-AF65-F5344CB8AC3E}">
        <p14:creationId xmlns:p14="http://schemas.microsoft.com/office/powerpoint/2010/main" val="2484963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Speech Synthesis</a:t>
            </a:r>
          </a:p>
        </p:txBody>
      </p:sp>
      <p:sp>
        <p:nvSpPr>
          <p:cNvPr id="9" name="Tekstiruutu 8">
            <a:extLst>
              <a:ext uri="{FF2B5EF4-FFF2-40B4-BE49-F238E27FC236}">
                <a16:creationId xmlns:a16="http://schemas.microsoft.com/office/drawing/2014/main" id="{C2CD9C32-91F1-45A6-BFBF-309C2678CFEA}"/>
              </a:ext>
            </a:extLst>
          </p:cNvPr>
          <p:cNvSpPr txBox="1"/>
          <p:nvPr/>
        </p:nvSpPr>
        <p:spPr>
          <a:xfrm>
            <a:off x="5210629" y="277635"/>
            <a:ext cx="2239652" cy="369332"/>
          </a:xfrm>
          <a:prstGeom prst="rect">
            <a:avLst/>
          </a:prstGeom>
          <a:noFill/>
        </p:spPr>
        <p:txBody>
          <a:bodyPr wrap="none" rtlCol="0">
            <a:spAutoFit/>
          </a:bodyPr>
          <a:lstStyle/>
          <a:p>
            <a:r>
              <a:rPr lang="fi-FI" dirty="0"/>
              <a:t>Software Architecture</a:t>
            </a:r>
            <a:endParaRPr lang="en-GB" dirty="0"/>
          </a:p>
        </p:txBody>
      </p:sp>
      <p:sp>
        <p:nvSpPr>
          <p:cNvPr id="8" name="Vuokaavio: Prosessi 7">
            <a:extLst>
              <a:ext uri="{FF2B5EF4-FFF2-40B4-BE49-F238E27FC236}">
                <a16:creationId xmlns:a16="http://schemas.microsoft.com/office/drawing/2014/main" id="{9B0F1D01-B770-434F-806E-F0CEF12089EB}"/>
              </a:ext>
            </a:extLst>
          </p:cNvPr>
          <p:cNvSpPr/>
          <p:nvPr/>
        </p:nvSpPr>
        <p:spPr>
          <a:xfrm>
            <a:off x="7410078" y="2071909"/>
            <a:ext cx="4445038" cy="1673804"/>
          </a:xfrm>
          <a:prstGeom prst="flowChart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a:p>
            <a:pPr algn="ctr"/>
            <a:endParaRPr lang="fi-FI" dirty="0"/>
          </a:p>
          <a:p>
            <a:pPr algn="ctr"/>
            <a:endParaRPr lang="fi-FI" dirty="0"/>
          </a:p>
          <a:p>
            <a:pPr algn="ctr"/>
            <a:endParaRPr lang="fi-FI" dirty="0"/>
          </a:p>
          <a:p>
            <a:pPr algn="ctr"/>
            <a:r>
              <a:rPr lang="fi-FI" dirty="0" err="1"/>
              <a:t>OpenCV</a:t>
            </a:r>
            <a:endParaRPr lang="en-GB" dirty="0"/>
          </a:p>
        </p:txBody>
      </p:sp>
      <p:sp>
        <p:nvSpPr>
          <p:cNvPr id="10" name="Vuokaavio: Prosessi 9">
            <a:extLst>
              <a:ext uri="{FF2B5EF4-FFF2-40B4-BE49-F238E27FC236}">
                <a16:creationId xmlns:a16="http://schemas.microsoft.com/office/drawing/2014/main" id="{221B7058-47BD-4459-AE45-7E105F78352B}"/>
              </a:ext>
            </a:extLst>
          </p:cNvPr>
          <p:cNvSpPr/>
          <p:nvPr/>
        </p:nvSpPr>
        <p:spPr>
          <a:xfrm>
            <a:off x="7660543" y="2631644"/>
            <a:ext cx="1820849" cy="532813"/>
          </a:xfrm>
          <a:prstGeom prst="flowChartProcess">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AnalyzeVideo</a:t>
            </a:r>
            <a:endParaRPr lang="en-GB" dirty="0"/>
          </a:p>
        </p:txBody>
      </p:sp>
      <p:sp>
        <p:nvSpPr>
          <p:cNvPr id="11" name="Vuokaavio: Prosessi 10">
            <a:extLst>
              <a:ext uri="{FF2B5EF4-FFF2-40B4-BE49-F238E27FC236}">
                <a16:creationId xmlns:a16="http://schemas.microsoft.com/office/drawing/2014/main" id="{3CC64709-DE92-4C5F-9641-02122D97504F}"/>
              </a:ext>
            </a:extLst>
          </p:cNvPr>
          <p:cNvSpPr/>
          <p:nvPr/>
        </p:nvSpPr>
        <p:spPr>
          <a:xfrm>
            <a:off x="7676445" y="893787"/>
            <a:ext cx="1765189" cy="613979"/>
          </a:xfrm>
          <a:prstGeom prst="flowChartProces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t>Video </a:t>
            </a:r>
            <a:r>
              <a:rPr lang="fi-FI" dirty="0" err="1"/>
              <a:t>file</a:t>
            </a:r>
            <a:endParaRPr lang="en-GB" dirty="0"/>
          </a:p>
        </p:txBody>
      </p:sp>
      <p:sp>
        <p:nvSpPr>
          <p:cNvPr id="12" name="Vuokaavio: Prosessi 11">
            <a:extLst>
              <a:ext uri="{FF2B5EF4-FFF2-40B4-BE49-F238E27FC236}">
                <a16:creationId xmlns:a16="http://schemas.microsoft.com/office/drawing/2014/main" id="{663DB49F-C92D-4E88-88A0-C3B917DD6613}"/>
              </a:ext>
            </a:extLst>
          </p:cNvPr>
          <p:cNvSpPr/>
          <p:nvPr/>
        </p:nvSpPr>
        <p:spPr>
          <a:xfrm>
            <a:off x="9572832" y="899777"/>
            <a:ext cx="1765189" cy="613979"/>
          </a:xfrm>
          <a:prstGeom prst="flowChartProces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Camera</a:t>
            </a:r>
            <a:endParaRPr lang="en-GB" dirty="0"/>
          </a:p>
        </p:txBody>
      </p:sp>
      <p:cxnSp>
        <p:nvCxnSpPr>
          <p:cNvPr id="13" name="Suora nuoliyhdysviiva 12">
            <a:extLst>
              <a:ext uri="{FF2B5EF4-FFF2-40B4-BE49-F238E27FC236}">
                <a16:creationId xmlns:a16="http://schemas.microsoft.com/office/drawing/2014/main" id="{BB11B938-C21A-4CBD-A9C2-56E141848255}"/>
              </a:ext>
            </a:extLst>
          </p:cNvPr>
          <p:cNvCxnSpPr>
            <a:cxnSpLocks/>
            <a:stCxn id="12" idx="2"/>
            <a:endCxn id="10" idx="0"/>
          </p:cNvCxnSpPr>
          <p:nvPr/>
        </p:nvCxnSpPr>
        <p:spPr>
          <a:xfrm flipH="1">
            <a:off x="8570968" y="1513756"/>
            <a:ext cx="1884459" cy="1117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uora nuoliyhdysviiva 13">
            <a:extLst>
              <a:ext uri="{FF2B5EF4-FFF2-40B4-BE49-F238E27FC236}">
                <a16:creationId xmlns:a16="http://schemas.microsoft.com/office/drawing/2014/main" id="{F8D097F4-CB3C-49B4-B08F-2E4FD49FF156}"/>
              </a:ext>
            </a:extLst>
          </p:cNvPr>
          <p:cNvCxnSpPr>
            <a:cxnSpLocks/>
            <a:stCxn id="11" idx="2"/>
            <a:endCxn id="10" idx="0"/>
          </p:cNvCxnSpPr>
          <p:nvPr/>
        </p:nvCxnSpPr>
        <p:spPr>
          <a:xfrm>
            <a:off x="8559040" y="1507766"/>
            <a:ext cx="11928" cy="1123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Vuokaavio: Prosessi 14">
            <a:extLst>
              <a:ext uri="{FF2B5EF4-FFF2-40B4-BE49-F238E27FC236}">
                <a16:creationId xmlns:a16="http://schemas.microsoft.com/office/drawing/2014/main" id="{5F7E00C2-EA69-4E57-8388-CCA1B63E9D80}"/>
              </a:ext>
            </a:extLst>
          </p:cNvPr>
          <p:cNvSpPr/>
          <p:nvPr/>
        </p:nvSpPr>
        <p:spPr>
          <a:xfrm>
            <a:off x="9872331" y="2631644"/>
            <a:ext cx="1820849" cy="53281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ObjectDetection</a:t>
            </a:r>
            <a:endParaRPr lang="en-GB" dirty="0"/>
          </a:p>
        </p:txBody>
      </p:sp>
      <p:sp>
        <p:nvSpPr>
          <p:cNvPr id="17" name="Vuokaavio: Prosessi 16">
            <a:extLst>
              <a:ext uri="{FF2B5EF4-FFF2-40B4-BE49-F238E27FC236}">
                <a16:creationId xmlns:a16="http://schemas.microsoft.com/office/drawing/2014/main" id="{54A0D06C-BC01-463F-B4F3-0FAA46F203F8}"/>
              </a:ext>
            </a:extLst>
          </p:cNvPr>
          <p:cNvSpPr/>
          <p:nvPr/>
        </p:nvSpPr>
        <p:spPr>
          <a:xfrm>
            <a:off x="9857754" y="4248769"/>
            <a:ext cx="1820849" cy="613979"/>
          </a:xfrm>
          <a:prstGeom prst="flowChartProces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MobileNetSSD</a:t>
            </a:r>
            <a:r>
              <a:rPr lang="fi-FI" dirty="0"/>
              <a:t> (</a:t>
            </a:r>
            <a:r>
              <a:rPr lang="fi-FI" dirty="0" err="1"/>
              <a:t>caffe</a:t>
            </a:r>
            <a:r>
              <a:rPr lang="fi-FI" dirty="0"/>
              <a:t>)</a:t>
            </a:r>
            <a:endParaRPr lang="en-GB" dirty="0"/>
          </a:p>
        </p:txBody>
      </p:sp>
      <p:cxnSp>
        <p:nvCxnSpPr>
          <p:cNvPr id="18" name="Suora nuoliyhdysviiva 17">
            <a:extLst>
              <a:ext uri="{FF2B5EF4-FFF2-40B4-BE49-F238E27FC236}">
                <a16:creationId xmlns:a16="http://schemas.microsoft.com/office/drawing/2014/main" id="{B672591E-58A5-4A5D-BD7F-F8C97C2CEA23}"/>
              </a:ext>
            </a:extLst>
          </p:cNvPr>
          <p:cNvCxnSpPr>
            <a:cxnSpLocks/>
            <a:stCxn id="15" idx="2"/>
            <a:endCxn id="17" idx="0"/>
          </p:cNvCxnSpPr>
          <p:nvPr/>
        </p:nvCxnSpPr>
        <p:spPr>
          <a:xfrm flipH="1">
            <a:off x="10768179" y="3164457"/>
            <a:ext cx="14577" cy="10843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uora nuoliyhdysviiva 18">
            <a:extLst>
              <a:ext uri="{FF2B5EF4-FFF2-40B4-BE49-F238E27FC236}">
                <a16:creationId xmlns:a16="http://schemas.microsoft.com/office/drawing/2014/main" id="{B42B8341-735A-4787-8210-416DBC3F57D2}"/>
              </a:ext>
            </a:extLst>
          </p:cNvPr>
          <p:cNvCxnSpPr>
            <a:cxnSpLocks/>
            <a:stCxn id="10" idx="3"/>
            <a:endCxn id="15" idx="1"/>
          </p:cNvCxnSpPr>
          <p:nvPr/>
        </p:nvCxnSpPr>
        <p:spPr>
          <a:xfrm>
            <a:off x="9481392" y="2898051"/>
            <a:ext cx="39093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Vuokaavio: Prosessi 19">
            <a:extLst>
              <a:ext uri="{FF2B5EF4-FFF2-40B4-BE49-F238E27FC236}">
                <a16:creationId xmlns:a16="http://schemas.microsoft.com/office/drawing/2014/main" id="{1822400F-C531-4B9C-B1B7-CB7ABB7ECBC6}"/>
              </a:ext>
            </a:extLst>
          </p:cNvPr>
          <p:cNvSpPr/>
          <p:nvPr/>
        </p:nvSpPr>
        <p:spPr>
          <a:xfrm>
            <a:off x="7660543" y="4248769"/>
            <a:ext cx="1820849" cy="164099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ImageClasses</a:t>
            </a:r>
            <a:endParaRPr lang="en-GB" dirty="0"/>
          </a:p>
        </p:txBody>
      </p:sp>
      <p:cxnSp>
        <p:nvCxnSpPr>
          <p:cNvPr id="21" name="Suora nuoliyhdysviiva 20">
            <a:extLst>
              <a:ext uri="{FF2B5EF4-FFF2-40B4-BE49-F238E27FC236}">
                <a16:creationId xmlns:a16="http://schemas.microsoft.com/office/drawing/2014/main" id="{2D3C30C0-588B-40AA-99D6-83DC6FE8A9DA}"/>
              </a:ext>
            </a:extLst>
          </p:cNvPr>
          <p:cNvCxnSpPr>
            <a:cxnSpLocks/>
            <a:stCxn id="10" idx="2"/>
            <a:endCxn id="20" idx="0"/>
          </p:cNvCxnSpPr>
          <p:nvPr/>
        </p:nvCxnSpPr>
        <p:spPr>
          <a:xfrm>
            <a:off x="8570968" y="3164457"/>
            <a:ext cx="0" cy="10843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Vuokaavio: Prosessi 21">
            <a:extLst>
              <a:ext uri="{FF2B5EF4-FFF2-40B4-BE49-F238E27FC236}">
                <a16:creationId xmlns:a16="http://schemas.microsoft.com/office/drawing/2014/main" id="{2BF92122-8B3E-4F67-A7C8-00C19C7BAB4E}"/>
              </a:ext>
            </a:extLst>
          </p:cNvPr>
          <p:cNvSpPr/>
          <p:nvPr/>
        </p:nvSpPr>
        <p:spPr>
          <a:xfrm>
            <a:off x="4919808" y="4487514"/>
            <a:ext cx="2239651" cy="1224517"/>
          </a:xfrm>
          <a:prstGeom prst="flowChart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a:p>
            <a:pPr algn="ctr"/>
            <a:endParaRPr lang="fi-FI" dirty="0"/>
          </a:p>
          <a:p>
            <a:pPr algn="ctr"/>
            <a:endParaRPr lang="fi-FI" dirty="0"/>
          </a:p>
          <a:p>
            <a:pPr algn="ctr"/>
            <a:r>
              <a:rPr lang="fi-FI" dirty="0"/>
              <a:t>pyttsx3</a:t>
            </a:r>
            <a:endParaRPr lang="en-GB" dirty="0"/>
          </a:p>
        </p:txBody>
      </p:sp>
      <p:sp>
        <p:nvSpPr>
          <p:cNvPr id="23" name="Vuokaavio: Prosessi 22">
            <a:extLst>
              <a:ext uri="{FF2B5EF4-FFF2-40B4-BE49-F238E27FC236}">
                <a16:creationId xmlns:a16="http://schemas.microsoft.com/office/drawing/2014/main" id="{675DD872-087B-4B59-B802-9579456AB012}"/>
              </a:ext>
            </a:extLst>
          </p:cNvPr>
          <p:cNvSpPr/>
          <p:nvPr/>
        </p:nvSpPr>
        <p:spPr>
          <a:xfrm>
            <a:off x="5129209" y="4803172"/>
            <a:ext cx="1820849" cy="53281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SpeechSynthesis</a:t>
            </a:r>
            <a:endParaRPr lang="en-GB" dirty="0"/>
          </a:p>
        </p:txBody>
      </p:sp>
      <p:cxnSp>
        <p:nvCxnSpPr>
          <p:cNvPr id="24" name="Suora nuoliyhdysviiva 23">
            <a:extLst>
              <a:ext uri="{FF2B5EF4-FFF2-40B4-BE49-F238E27FC236}">
                <a16:creationId xmlns:a16="http://schemas.microsoft.com/office/drawing/2014/main" id="{936C1415-EC94-4919-8CA9-1968A8BA38E9}"/>
              </a:ext>
            </a:extLst>
          </p:cNvPr>
          <p:cNvCxnSpPr>
            <a:cxnSpLocks/>
            <a:stCxn id="20" idx="1"/>
            <a:endCxn id="23" idx="3"/>
          </p:cNvCxnSpPr>
          <p:nvPr/>
        </p:nvCxnSpPr>
        <p:spPr>
          <a:xfrm flipH="1">
            <a:off x="6950058" y="5069264"/>
            <a:ext cx="710485" cy="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Vuokaavio: Prosessi 29">
            <a:extLst>
              <a:ext uri="{FF2B5EF4-FFF2-40B4-BE49-F238E27FC236}">
                <a16:creationId xmlns:a16="http://schemas.microsoft.com/office/drawing/2014/main" id="{3470D455-8EFC-458C-81EB-A5F429798F04}"/>
              </a:ext>
            </a:extLst>
          </p:cNvPr>
          <p:cNvSpPr/>
          <p:nvPr/>
        </p:nvSpPr>
        <p:spPr>
          <a:xfrm>
            <a:off x="5160587" y="3296288"/>
            <a:ext cx="1765189" cy="613979"/>
          </a:xfrm>
          <a:prstGeom prst="flowChartProces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Speakers</a:t>
            </a:r>
            <a:endParaRPr lang="en-GB" dirty="0"/>
          </a:p>
        </p:txBody>
      </p:sp>
      <p:cxnSp>
        <p:nvCxnSpPr>
          <p:cNvPr id="31" name="Suora nuoliyhdysviiva 30">
            <a:extLst>
              <a:ext uri="{FF2B5EF4-FFF2-40B4-BE49-F238E27FC236}">
                <a16:creationId xmlns:a16="http://schemas.microsoft.com/office/drawing/2014/main" id="{82C53833-2DAA-4814-B0EF-B5CB2FC24792}"/>
              </a:ext>
            </a:extLst>
          </p:cNvPr>
          <p:cNvCxnSpPr>
            <a:cxnSpLocks/>
            <a:stCxn id="23" idx="0"/>
            <a:endCxn id="30" idx="2"/>
          </p:cNvCxnSpPr>
          <p:nvPr/>
        </p:nvCxnSpPr>
        <p:spPr>
          <a:xfrm flipV="1">
            <a:off x="6039634" y="3910267"/>
            <a:ext cx="3548" cy="892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3186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Speech Synthesis</a:t>
            </a:r>
          </a:p>
        </p:txBody>
      </p:sp>
      <p:sp>
        <p:nvSpPr>
          <p:cNvPr id="9" name="Tekstiruutu 8">
            <a:extLst>
              <a:ext uri="{FF2B5EF4-FFF2-40B4-BE49-F238E27FC236}">
                <a16:creationId xmlns:a16="http://schemas.microsoft.com/office/drawing/2014/main" id="{C2CD9C32-91F1-45A6-BFBF-309C2678CFEA}"/>
              </a:ext>
            </a:extLst>
          </p:cNvPr>
          <p:cNvSpPr txBox="1"/>
          <p:nvPr/>
        </p:nvSpPr>
        <p:spPr>
          <a:xfrm>
            <a:off x="5210629" y="277635"/>
            <a:ext cx="881460" cy="369332"/>
          </a:xfrm>
          <a:prstGeom prst="rect">
            <a:avLst/>
          </a:prstGeom>
          <a:noFill/>
        </p:spPr>
        <p:txBody>
          <a:bodyPr wrap="none" rtlCol="0">
            <a:spAutoFit/>
          </a:bodyPr>
          <a:lstStyle/>
          <a:p>
            <a:r>
              <a:rPr lang="fi-FI" dirty="0" err="1"/>
              <a:t>Entities</a:t>
            </a:r>
            <a:endParaRPr lang="en-GB" dirty="0"/>
          </a:p>
        </p:txBody>
      </p:sp>
      <p:sp>
        <p:nvSpPr>
          <p:cNvPr id="25" name="Vuokaavio: Prosessi 24">
            <a:extLst>
              <a:ext uri="{FF2B5EF4-FFF2-40B4-BE49-F238E27FC236}">
                <a16:creationId xmlns:a16="http://schemas.microsoft.com/office/drawing/2014/main" id="{52470BBC-1530-4F92-A58B-80AB9B85E8F0}"/>
              </a:ext>
            </a:extLst>
          </p:cNvPr>
          <p:cNvSpPr/>
          <p:nvPr/>
        </p:nvSpPr>
        <p:spPr>
          <a:xfrm>
            <a:off x="6901845" y="1127141"/>
            <a:ext cx="1799645" cy="6361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t>Image World</a:t>
            </a:r>
            <a:endParaRPr lang="en-GB" dirty="0"/>
          </a:p>
        </p:txBody>
      </p:sp>
      <p:sp>
        <p:nvSpPr>
          <p:cNvPr id="26" name="Vuokaavio: Prosessi 25">
            <a:extLst>
              <a:ext uri="{FF2B5EF4-FFF2-40B4-BE49-F238E27FC236}">
                <a16:creationId xmlns:a16="http://schemas.microsoft.com/office/drawing/2014/main" id="{1E081CA9-404F-42C9-8D5F-2D84D9D0C668}"/>
              </a:ext>
            </a:extLst>
          </p:cNvPr>
          <p:cNvSpPr/>
          <p:nvPr/>
        </p:nvSpPr>
        <p:spPr>
          <a:xfrm>
            <a:off x="5720251" y="2460546"/>
            <a:ext cx="1799645" cy="6361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t>Image Object</a:t>
            </a:r>
            <a:endParaRPr lang="en-GB" dirty="0"/>
          </a:p>
        </p:txBody>
      </p:sp>
      <p:sp>
        <p:nvSpPr>
          <p:cNvPr id="27" name="Vuokaavio: Prosessi 26">
            <a:extLst>
              <a:ext uri="{FF2B5EF4-FFF2-40B4-BE49-F238E27FC236}">
                <a16:creationId xmlns:a16="http://schemas.microsoft.com/office/drawing/2014/main" id="{20439A79-F2DB-4FBA-B91A-2B3C26728A8C}"/>
              </a:ext>
            </a:extLst>
          </p:cNvPr>
          <p:cNvSpPr/>
          <p:nvPr/>
        </p:nvSpPr>
        <p:spPr>
          <a:xfrm>
            <a:off x="8110520" y="2460546"/>
            <a:ext cx="1799645" cy="6361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Event</a:t>
            </a:r>
            <a:endParaRPr lang="en-GB" dirty="0"/>
          </a:p>
        </p:txBody>
      </p:sp>
      <p:cxnSp>
        <p:nvCxnSpPr>
          <p:cNvPr id="28" name="Suora nuoliyhdysviiva 27">
            <a:extLst>
              <a:ext uri="{FF2B5EF4-FFF2-40B4-BE49-F238E27FC236}">
                <a16:creationId xmlns:a16="http://schemas.microsoft.com/office/drawing/2014/main" id="{95A38885-473D-4582-AE91-6FBB0EE3FDC8}"/>
              </a:ext>
            </a:extLst>
          </p:cNvPr>
          <p:cNvCxnSpPr>
            <a:cxnSpLocks/>
            <a:stCxn id="26" idx="0"/>
          </p:cNvCxnSpPr>
          <p:nvPr/>
        </p:nvCxnSpPr>
        <p:spPr>
          <a:xfrm flipV="1">
            <a:off x="6620074" y="1763245"/>
            <a:ext cx="730752" cy="697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uora nuoliyhdysviiva 31">
            <a:extLst>
              <a:ext uri="{FF2B5EF4-FFF2-40B4-BE49-F238E27FC236}">
                <a16:creationId xmlns:a16="http://schemas.microsoft.com/office/drawing/2014/main" id="{787567FA-F210-4630-BD43-4CCD91DD7B60}"/>
              </a:ext>
            </a:extLst>
          </p:cNvPr>
          <p:cNvCxnSpPr>
            <a:cxnSpLocks/>
            <a:stCxn id="27" idx="0"/>
          </p:cNvCxnSpPr>
          <p:nvPr/>
        </p:nvCxnSpPr>
        <p:spPr>
          <a:xfrm flipH="1" flipV="1">
            <a:off x="8372104" y="1763245"/>
            <a:ext cx="638239" cy="697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kstiruutu 15">
            <a:extLst>
              <a:ext uri="{FF2B5EF4-FFF2-40B4-BE49-F238E27FC236}">
                <a16:creationId xmlns:a16="http://schemas.microsoft.com/office/drawing/2014/main" id="{431A94FD-A4C1-4E86-A1CA-DBB4A3514B2D}"/>
              </a:ext>
            </a:extLst>
          </p:cNvPr>
          <p:cNvSpPr txBox="1"/>
          <p:nvPr/>
        </p:nvSpPr>
        <p:spPr>
          <a:xfrm>
            <a:off x="10245636" y="2501599"/>
            <a:ext cx="856325" cy="707886"/>
          </a:xfrm>
          <a:prstGeom prst="rect">
            <a:avLst/>
          </a:prstGeom>
          <a:noFill/>
        </p:spPr>
        <p:txBody>
          <a:bodyPr wrap="none" rtlCol="0">
            <a:spAutoFit/>
          </a:bodyPr>
          <a:lstStyle/>
          <a:p>
            <a:r>
              <a:rPr lang="fi-FI" sz="1000" dirty="0" err="1"/>
              <a:t>Event</a:t>
            </a:r>
            <a:endParaRPr lang="fi-FI" sz="1000" dirty="0"/>
          </a:p>
          <a:p>
            <a:pPr marL="285750" indent="-285750">
              <a:buFont typeface="Arial" panose="020B0604020202020204" pitchFamily="34" charset="0"/>
              <a:buChar char="•"/>
            </a:pPr>
            <a:r>
              <a:rPr lang="fi-FI" sz="1000" dirty="0" err="1"/>
              <a:t>time</a:t>
            </a:r>
            <a:endParaRPr lang="fi-FI" sz="1000" dirty="0"/>
          </a:p>
          <a:p>
            <a:pPr marL="285750" indent="-285750">
              <a:buFont typeface="Arial" panose="020B0604020202020204" pitchFamily="34" charset="0"/>
              <a:buChar char="•"/>
            </a:pPr>
            <a:r>
              <a:rPr lang="fi-FI" sz="1000" dirty="0" err="1"/>
              <a:t>text</a:t>
            </a:r>
            <a:endParaRPr lang="fi-FI" sz="1000" dirty="0"/>
          </a:p>
          <a:p>
            <a:pPr marL="285750" indent="-285750">
              <a:buFont typeface="Arial" panose="020B0604020202020204" pitchFamily="34" charset="0"/>
              <a:buChar char="•"/>
            </a:pPr>
            <a:r>
              <a:rPr lang="fi-FI" sz="1000" dirty="0" err="1"/>
              <a:t>priority</a:t>
            </a:r>
            <a:endParaRPr lang="en-GB" sz="1000" dirty="0"/>
          </a:p>
        </p:txBody>
      </p:sp>
      <p:cxnSp>
        <p:nvCxnSpPr>
          <p:cNvPr id="33" name="Suora yhdysviiva 32">
            <a:extLst>
              <a:ext uri="{FF2B5EF4-FFF2-40B4-BE49-F238E27FC236}">
                <a16:creationId xmlns:a16="http://schemas.microsoft.com/office/drawing/2014/main" id="{89A2CDEA-D7FD-46E7-96DD-493262639BCE}"/>
              </a:ext>
            </a:extLst>
          </p:cNvPr>
          <p:cNvCxnSpPr/>
          <p:nvPr/>
        </p:nvCxnSpPr>
        <p:spPr>
          <a:xfrm>
            <a:off x="6751122" y="2351314"/>
            <a:ext cx="59377" cy="10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uora yhdysviiva 34">
            <a:extLst>
              <a:ext uri="{FF2B5EF4-FFF2-40B4-BE49-F238E27FC236}">
                <a16:creationId xmlns:a16="http://schemas.microsoft.com/office/drawing/2014/main" id="{7BF58A33-CAB7-4D72-93B2-502F1C6D2730}"/>
              </a:ext>
            </a:extLst>
          </p:cNvPr>
          <p:cNvCxnSpPr/>
          <p:nvPr/>
        </p:nvCxnSpPr>
        <p:spPr>
          <a:xfrm flipH="1">
            <a:off x="8829304" y="2327564"/>
            <a:ext cx="59377" cy="1329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uora yhdysviiva 36">
            <a:extLst>
              <a:ext uri="{FF2B5EF4-FFF2-40B4-BE49-F238E27FC236}">
                <a16:creationId xmlns:a16="http://schemas.microsoft.com/office/drawing/2014/main" id="{FB00E1F1-61A2-4101-85AB-AA1F14B67868}"/>
              </a:ext>
            </a:extLst>
          </p:cNvPr>
          <p:cNvCxnSpPr/>
          <p:nvPr/>
        </p:nvCxnSpPr>
        <p:spPr>
          <a:xfrm flipH="1">
            <a:off x="6353299" y="2327564"/>
            <a:ext cx="397823" cy="174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uora yhdysviiva 38">
            <a:extLst>
              <a:ext uri="{FF2B5EF4-FFF2-40B4-BE49-F238E27FC236}">
                <a16:creationId xmlns:a16="http://schemas.microsoft.com/office/drawing/2014/main" id="{5C388D59-2A6C-46AE-99A2-9F0223673C95}"/>
              </a:ext>
            </a:extLst>
          </p:cNvPr>
          <p:cNvCxnSpPr/>
          <p:nvPr/>
        </p:nvCxnSpPr>
        <p:spPr>
          <a:xfrm>
            <a:off x="8888681" y="2327564"/>
            <a:ext cx="290945" cy="132982"/>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kstiruutu 39">
            <a:extLst>
              <a:ext uri="{FF2B5EF4-FFF2-40B4-BE49-F238E27FC236}">
                <a16:creationId xmlns:a16="http://schemas.microsoft.com/office/drawing/2014/main" id="{4368DEC3-C74A-421B-898C-2F0E909CFE05}"/>
              </a:ext>
            </a:extLst>
          </p:cNvPr>
          <p:cNvSpPr txBox="1"/>
          <p:nvPr/>
        </p:nvSpPr>
        <p:spPr>
          <a:xfrm>
            <a:off x="5651359" y="3976533"/>
            <a:ext cx="5009872" cy="1569660"/>
          </a:xfrm>
          <a:prstGeom prst="rect">
            <a:avLst/>
          </a:prstGeom>
          <a:noFill/>
        </p:spPr>
        <p:txBody>
          <a:bodyPr wrap="square" rtlCol="0">
            <a:spAutoFit/>
          </a:bodyPr>
          <a:lstStyle/>
          <a:p>
            <a:pPr marL="285750" indent="-285750">
              <a:buFont typeface="Arial" panose="020B0604020202020204" pitchFamily="34" charset="0"/>
              <a:buChar char="•"/>
            </a:pPr>
            <a:r>
              <a:rPr lang="fi-FI" sz="1600" dirty="0" err="1"/>
              <a:t>Event</a:t>
            </a:r>
            <a:r>
              <a:rPr lang="fi-FI" sz="1600" dirty="0"/>
              <a:t> is </a:t>
            </a:r>
            <a:r>
              <a:rPr lang="fi-FI" sz="1600" dirty="0" err="1"/>
              <a:t>generated</a:t>
            </a:r>
            <a:r>
              <a:rPr lang="fi-FI" sz="1600" dirty="0"/>
              <a:t> </a:t>
            </a:r>
            <a:r>
              <a:rPr lang="fi-FI" sz="1600" dirty="0" err="1"/>
              <a:t>when</a:t>
            </a:r>
            <a:r>
              <a:rPr lang="fi-FI" sz="1600" dirty="0"/>
              <a:t> </a:t>
            </a:r>
          </a:p>
          <a:p>
            <a:pPr marL="742950" lvl="1" indent="-285750">
              <a:buFont typeface="Arial" panose="020B0604020202020204" pitchFamily="34" charset="0"/>
              <a:buChar char="•"/>
            </a:pPr>
            <a:r>
              <a:rPr lang="fi-FI" sz="1600" dirty="0" err="1"/>
              <a:t>new</a:t>
            </a:r>
            <a:r>
              <a:rPr lang="fi-FI" sz="1600" dirty="0"/>
              <a:t> image </a:t>
            </a:r>
            <a:r>
              <a:rPr lang="fi-FI" sz="1600" dirty="0" err="1"/>
              <a:t>object</a:t>
            </a:r>
            <a:r>
              <a:rPr lang="fi-FI" sz="1600" dirty="0"/>
              <a:t> is </a:t>
            </a:r>
            <a:r>
              <a:rPr lang="fi-FI" sz="1600" dirty="0" err="1"/>
              <a:t>created</a:t>
            </a:r>
            <a:endParaRPr lang="fi-FI" sz="1600" dirty="0"/>
          </a:p>
          <a:p>
            <a:pPr marL="742950" lvl="1" indent="-285750">
              <a:buFont typeface="Arial" panose="020B0604020202020204" pitchFamily="34" charset="0"/>
              <a:buChar char="•"/>
            </a:pPr>
            <a:r>
              <a:rPr lang="fi-FI" sz="1600" dirty="0"/>
              <a:t>image </a:t>
            </a:r>
            <a:r>
              <a:rPr lang="fi-FI" sz="1600" dirty="0" err="1"/>
              <a:t>object</a:t>
            </a:r>
            <a:r>
              <a:rPr lang="fi-FI" sz="1600" dirty="0"/>
              <a:t> status is </a:t>
            </a:r>
            <a:r>
              <a:rPr lang="fi-FI" sz="1600" dirty="0" err="1"/>
              <a:t>changed</a:t>
            </a:r>
            <a:endParaRPr lang="fi-FI" sz="1600" dirty="0"/>
          </a:p>
          <a:p>
            <a:pPr marL="285750" indent="-285750">
              <a:buFont typeface="Arial" panose="020B0604020202020204" pitchFamily="34" charset="0"/>
              <a:buChar char="•"/>
            </a:pPr>
            <a:r>
              <a:rPr lang="fi-FI" sz="1600" dirty="0" err="1"/>
              <a:t>Event</a:t>
            </a:r>
            <a:r>
              <a:rPr lang="fi-FI" sz="1600" dirty="0"/>
              <a:t> </a:t>
            </a:r>
            <a:r>
              <a:rPr lang="fi-FI" sz="1600" dirty="0" err="1"/>
              <a:t>will</a:t>
            </a:r>
            <a:r>
              <a:rPr lang="fi-FI" sz="1600" dirty="0"/>
              <a:t> </a:t>
            </a:r>
            <a:r>
              <a:rPr lang="fi-FI" sz="1600" dirty="0" err="1"/>
              <a:t>pause</a:t>
            </a:r>
            <a:r>
              <a:rPr lang="fi-FI" sz="1600" dirty="0"/>
              <a:t> </a:t>
            </a:r>
            <a:r>
              <a:rPr lang="fi-FI" sz="1600" dirty="0" err="1"/>
              <a:t>the</a:t>
            </a:r>
            <a:r>
              <a:rPr lang="fi-FI" sz="1600" dirty="0"/>
              <a:t> video for </a:t>
            </a:r>
            <a:r>
              <a:rPr lang="fi-FI" sz="1600" dirty="0" err="1"/>
              <a:t>the</a:t>
            </a:r>
            <a:r>
              <a:rPr lang="fi-FI" sz="1600" dirty="0"/>
              <a:t> </a:t>
            </a:r>
            <a:r>
              <a:rPr lang="fi-FI" sz="1600" dirty="0" err="1"/>
              <a:t>duration</a:t>
            </a:r>
            <a:r>
              <a:rPr lang="fi-FI" sz="1600" dirty="0"/>
              <a:t> of </a:t>
            </a:r>
            <a:r>
              <a:rPr lang="fi-FI" sz="1600" dirty="0" err="1"/>
              <a:t>speech</a:t>
            </a:r>
            <a:r>
              <a:rPr lang="fi-FI" sz="1600" dirty="0"/>
              <a:t> (</a:t>
            </a:r>
            <a:r>
              <a:rPr lang="fi-FI" sz="1600" dirty="0" err="1"/>
              <a:t>not</a:t>
            </a:r>
            <a:r>
              <a:rPr lang="fi-FI" sz="1600" dirty="0"/>
              <a:t> in </a:t>
            </a:r>
            <a:r>
              <a:rPr lang="fi-FI" sz="1600" dirty="0" err="1"/>
              <a:t>the</a:t>
            </a:r>
            <a:r>
              <a:rPr lang="fi-FI" sz="1600" dirty="0"/>
              <a:t> </a:t>
            </a:r>
            <a:r>
              <a:rPr lang="fi-FI" sz="1600" dirty="0" err="1"/>
              <a:t>final</a:t>
            </a:r>
            <a:r>
              <a:rPr lang="fi-FI" sz="1600" dirty="0"/>
              <a:t> version)</a:t>
            </a:r>
          </a:p>
          <a:p>
            <a:pPr marL="285750" indent="-285750">
              <a:buFont typeface="Arial" panose="020B0604020202020204" pitchFamily="34" charset="0"/>
              <a:buChar char="•"/>
            </a:pPr>
            <a:r>
              <a:rPr lang="fi-FI" sz="1600" dirty="0" err="1"/>
              <a:t>Events</a:t>
            </a:r>
            <a:r>
              <a:rPr lang="fi-FI" sz="1600" dirty="0"/>
              <a:t> </a:t>
            </a:r>
            <a:r>
              <a:rPr lang="fi-FI" sz="1600" dirty="0" err="1"/>
              <a:t>are</a:t>
            </a:r>
            <a:r>
              <a:rPr lang="fi-FI" sz="1600" dirty="0"/>
              <a:t> </a:t>
            </a:r>
            <a:r>
              <a:rPr lang="fi-FI" sz="1600" dirty="0" err="1"/>
              <a:t>collected</a:t>
            </a:r>
            <a:r>
              <a:rPr lang="fi-FI" sz="1600" dirty="0"/>
              <a:t> (</a:t>
            </a:r>
            <a:r>
              <a:rPr lang="fi-FI" sz="1600" dirty="0" err="1"/>
              <a:t>history</a:t>
            </a:r>
            <a:r>
              <a:rPr lang="fi-FI" sz="1600" dirty="0"/>
              <a:t>)</a:t>
            </a:r>
          </a:p>
        </p:txBody>
      </p:sp>
    </p:spTree>
    <p:extLst>
      <p:ext uri="{BB962C8B-B14F-4D97-AF65-F5344CB8AC3E}">
        <p14:creationId xmlns:p14="http://schemas.microsoft.com/office/powerpoint/2010/main" val="2142090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Confidence Level</a:t>
            </a:r>
            <a:endParaRPr lang="en-US" sz="4800" kern="1200" dirty="0">
              <a:solidFill>
                <a:schemeClr val="bg1"/>
              </a:solidFill>
              <a:latin typeface="+mj-lt"/>
              <a:ea typeface="+mj-ea"/>
              <a:cs typeface="+mj-cs"/>
            </a:endParaRPr>
          </a:p>
        </p:txBody>
      </p:sp>
      <p:sp>
        <p:nvSpPr>
          <p:cNvPr id="4" name="Tekstiruutu 3">
            <a:extLst>
              <a:ext uri="{FF2B5EF4-FFF2-40B4-BE49-F238E27FC236}">
                <a16:creationId xmlns:a16="http://schemas.microsoft.com/office/drawing/2014/main" id="{E36EDCFD-3915-43A1-A86F-E6CD64EDFE11}"/>
              </a:ext>
            </a:extLst>
          </p:cNvPr>
          <p:cNvSpPr txBox="1"/>
          <p:nvPr/>
        </p:nvSpPr>
        <p:spPr>
          <a:xfrm>
            <a:off x="5122223" y="321177"/>
            <a:ext cx="6058395" cy="523220"/>
          </a:xfrm>
          <a:prstGeom prst="rect">
            <a:avLst/>
          </a:prstGeom>
          <a:noFill/>
        </p:spPr>
        <p:txBody>
          <a:bodyPr wrap="square" rtlCol="0">
            <a:spAutoFit/>
          </a:bodyPr>
          <a:lstStyle/>
          <a:p>
            <a:r>
              <a:rPr lang="fi-FI" sz="1400" dirty="0"/>
              <a:t>SSD Mobilenet </a:t>
            </a:r>
            <a:r>
              <a:rPr lang="fi-FI" sz="1400" dirty="0" err="1"/>
              <a:t>implementation</a:t>
            </a:r>
            <a:r>
              <a:rPr lang="fi-FI" sz="1400" dirty="0"/>
              <a:t>:</a:t>
            </a:r>
            <a:endParaRPr lang="en-GB" sz="1400" dirty="0"/>
          </a:p>
          <a:p>
            <a:r>
              <a:rPr lang="en-GB" sz="1400" dirty="0"/>
              <a:t># extract the confidence (i.e., probability) associated with the prediction</a:t>
            </a:r>
          </a:p>
        </p:txBody>
      </p:sp>
      <p:pic>
        <p:nvPicPr>
          <p:cNvPr id="6" name="Kuva 5">
            <a:extLst>
              <a:ext uri="{FF2B5EF4-FFF2-40B4-BE49-F238E27FC236}">
                <a16:creationId xmlns:a16="http://schemas.microsoft.com/office/drawing/2014/main" id="{C71374B1-2F93-4CBA-A773-17A4EB11DD98}"/>
              </a:ext>
            </a:extLst>
          </p:cNvPr>
          <p:cNvPicPr>
            <a:picLocks noChangeAspect="1"/>
          </p:cNvPicPr>
          <p:nvPr/>
        </p:nvPicPr>
        <p:blipFill>
          <a:blip r:embed="rId2"/>
          <a:stretch>
            <a:fillRect/>
          </a:stretch>
        </p:blipFill>
        <p:spPr>
          <a:xfrm>
            <a:off x="5080659" y="1593273"/>
            <a:ext cx="4769922" cy="2608219"/>
          </a:xfrm>
          <a:prstGeom prst="rect">
            <a:avLst/>
          </a:prstGeom>
        </p:spPr>
      </p:pic>
      <p:sp>
        <p:nvSpPr>
          <p:cNvPr id="7" name="Tekstiruutu 6">
            <a:extLst>
              <a:ext uri="{FF2B5EF4-FFF2-40B4-BE49-F238E27FC236}">
                <a16:creationId xmlns:a16="http://schemas.microsoft.com/office/drawing/2014/main" id="{0ED21B02-BB80-47F8-B5AD-87FD768A5F87}"/>
              </a:ext>
            </a:extLst>
          </p:cNvPr>
          <p:cNvSpPr txBox="1"/>
          <p:nvPr/>
        </p:nvSpPr>
        <p:spPr>
          <a:xfrm>
            <a:off x="5021283" y="4895395"/>
            <a:ext cx="5268686" cy="738664"/>
          </a:xfrm>
          <a:prstGeom prst="rect">
            <a:avLst/>
          </a:prstGeom>
          <a:noFill/>
        </p:spPr>
        <p:txBody>
          <a:bodyPr wrap="square" rtlCol="0">
            <a:spAutoFit/>
          </a:bodyPr>
          <a:lstStyle/>
          <a:p>
            <a:r>
              <a:rPr lang="fi-FI" sz="1400" dirty="0" err="1"/>
              <a:t>Good</a:t>
            </a:r>
            <a:r>
              <a:rPr lang="fi-FI" sz="1400" dirty="0"/>
              <a:t> </a:t>
            </a:r>
            <a:r>
              <a:rPr lang="fi-FI" sz="1400" dirty="0" err="1"/>
              <a:t>value</a:t>
            </a:r>
            <a:r>
              <a:rPr lang="fi-FI" sz="1400" dirty="0"/>
              <a:t> for </a:t>
            </a:r>
            <a:r>
              <a:rPr lang="fi-FI" sz="1400" dirty="0" err="1"/>
              <a:t>creating</a:t>
            </a:r>
            <a:r>
              <a:rPr lang="fi-FI" sz="1400" dirty="0"/>
              <a:t> a </a:t>
            </a:r>
            <a:r>
              <a:rPr lang="fi-FI" sz="1400" dirty="0" err="1"/>
              <a:t>new</a:t>
            </a:r>
            <a:r>
              <a:rPr lang="fi-FI" sz="1400" dirty="0"/>
              <a:t> image </a:t>
            </a:r>
            <a:r>
              <a:rPr lang="fi-FI" sz="1400" dirty="0" err="1"/>
              <a:t>object</a:t>
            </a:r>
            <a:r>
              <a:rPr lang="fi-FI" sz="1400" dirty="0"/>
              <a:t> is </a:t>
            </a:r>
            <a:r>
              <a:rPr lang="fi-FI" sz="1400" dirty="0" err="1"/>
              <a:t>between</a:t>
            </a:r>
            <a:r>
              <a:rPr lang="fi-FI" sz="1400" dirty="0"/>
              <a:t> 0.8 and 0.9.</a:t>
            </a:r>
          </a:p>
          <a:p>
            <a:endParaRPr lang="fi-FI" sz="1400" dirty="0"/>
          </a:p>
          <a:p>
            <a:r>
              <a:rPr lang="fi-FI" sz="1400" dirty="0" err="1"/>
              <a:t>The</a:t>
            </a:r>
            <a:r>
              <a:rPr lang="fi-FI" sz="1400" dirty="0"/>
              <a:t> ’</a:t>
            </a:r>
            <a:r>
              <a:rPr lang="fi-FI" sz="1400" dirty="0" err="1"/>
              <a:t>good</a:t>
            </a:r>
            <a:r>
              <a:rPr lang="fi-FI" sz="1400" dirty="0"/>
              <a:t>’ </a:t>
            </a:r>
            <a:r>
              <a:rPr lang="fi-FI" sz="1400" dirty="0" err="1"/>
              <a:t>value</a:t>
            </a:r>
            <a:r>
              <a:rPr lang="fi-FI" sz="1400" dirty="0"/>
              <a:t> </a:t>
            </a:r>
            <a:r>
              <a:rPr lang="fi-FI" sz="1400" dirty="0" err="1"/>
              <a:t>also</a:t>
            </a:r>
            <a:r>
              <a:rPr lang="fi-FI" sz="1400" dirty="0"/>
              <a:t> </a:t>
            </a:r>
            <a:r>
              <a:rPr lang="fi-FI" sz="1400" dirty="0" err="1"/>
              <a:t>depends</a:t>
            </a:r>
            <a:r>
              <a:rPr lang="fi-FI" sz="1400" dirty="0"/>
              <a:t> on </a:t>
            </a:r>
            <a:r>
              <a:rPr lang="fi-FI" sz="1400" dirty="0" err="1"/>
              <a:t>other</a:t>
            </a:r>
            <a:r>
              <a:rPr lang="fi-FI" sz="1400" dirty="0"/>
              <a:t> </a:t>
            </a:r>
            <a:r>
              <a:rPr lang="fi-FI" sz="1400" dirty="0" err="1"/>
              <a:t>hyperparameters</a:t>
            </a:r>
            <a:r>
              <a:rPr lang="fi-FI" sz="1400" dirty="0"/>
              <a:t>.</a:t>
            </a:r>
            <a:endParaRPr lang="en-GB" sz="1400" dirty="0"/>
          </a:p>
        </p:txBody>
      </p:sp>
    </p:spTree>
    <p:extLst>
      <p:ext uri="{BB962C8B-B14F-4D97-AF65-F5344CB8AC3E}">
        <p14:creationId xmlns:p14="http://schemas.microsoft.com/office/powerpoint/2010/main" val="3179273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Confidence Level</a:t>
            </a:r>
            <a:endParaRPr lang="en-US" sz="4800" kern="1200" dirty="0">
              <a:solidFill>
                <a:schemeClr val="bg1"/>
              </a:solidFill>
              <a:latin typeface="+mj-lt"/>
              <a:ea typeface="+mj-ea"/>
              <a:cs typeface="+mj-cs"/>
            </a:endParaRPr>
          </a:p>
        </p:txBody>
      </p:sp>
      <p:pic>
        <p:nvPicPr>
          <p:cNvPr id="2" name="Kuva 1">
            <a:extLst>
              <a:ext uri="{FF2B5EF4-FFF2-40B4-BE49-F238E27FC236}">
                <a16:creationId xmlns:a16="http://schemas.microsoft.com/office/drawing/2014/main" id="{7CE506C0-A0DE-4207-A7C6-607276EE149C}"/>
              </a:ext>
            </a:extLst>
          </p:cNvPr>
          <p:cNvPicPr>
            <a:picLocks noChangeAspect="1"/>
          </p:cNvPicPr>
          <p:nvPr/>
        </p:nvPicPr>
        <p:blipFill>
          <a:blip r:embed="rId2"/>
          <a:stretch>
            <a:fillRect/>
          </a:stretch>
        </p:blipFill>
        <p:spPr>
          <a:xfrm>
            <a:off x="5090551" y="321177"/>
            <a:ext cx="3789793" cy="2126188"/>
          </a:xfrm>
          <a:prstGeom prst="rect">
            <a:avLst/>
          </a:prstGeom>
        </p:spPr>
      </p:pic>
      <p:pic>
        <p:nvPicPr>
          <p:cNvPr id="3" name="Kuva 2">
            <a:extLst>
              <a:ext uri="{FF2B5EF4-FFF2-40B4-BE49-F238E27FC236}">
                <a16:creationId xmlns:a16="http://schemas.microsoft.com/office/drawing/2014/main" id="{984C6D52-983E-4507-A646-5F8D34444B80}"/>
              </a:ext>
            </a:extLst>
          </p:cNvPr>
          <p:cNvPicPr>
            <a:picLocks noChangeAspect="1"/>
          </p:cNvPicPr>
          <p:nvPr/>
        </p:nvPicPr>
        <p:blipFill>
          <a:blip r:embed="rId3"/>
          <a:stretch>
            <a:fillRect/>
          </a:stretch>
        </p:blipFill>
        <p:spPr>
          <a:xfrm>
            <a:off x="5090551" y="2675684"/>
            <a:ext cx="3826809" cy="2601282"/>
          </a:xfrm>
          <a:prstGeom prst="rect">
            <a:avLst/>
          </a:prstGeom>
        </p:spPr>
      </p:pic>
      <p:cxnSp>
        <p:nvCxnSpPr>
          <p:cNvPr id="9" name="Suora yhdysviiva 8">
            <a:extLst>
              <a:ext uri="{FF2B5EF4-FFF2-40B4-BE49-F238E27FC236}">
                <a16:creationId xmlns:a16="http://schemas.microsoft.com/office/drawing/2014/main" id="{CCB50BD9-5839-4BD3-82AB-5EE9D5732E16}"/>
              </a:ext>
            </a:extLst>
          </p:cNvPr>
          <p:cNvCxnSpPr>
            <a:cxnSpLocks/>
          </p:cNvCxnSpPr>
          <p:nvPr/>
        </p:nvCxnSpPr>
        <p:spPr>
          <a:xfrm>
            <a:off x="5090551" y="3313652"/>
            <a:ext cx="389208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kstiruutu 9">
            <a:extLst>
              <a:ext uri="{FF2B5EF4-FFF2-40B4-BE49-F238E27FC236}">
                <a16:creationId xmlns:a16="http://schemas.microsoft.com/office/drawing/2014/main" id="{74035977-A5A4-454B-8FAD-3A33A79C9905}"/>
              </a:ext>
            </a:extLst>
          </p:cNvPr>
          <p:cNvSpPr txBox="1"/>
          <p:nvPr/>
        </p:nvSpPr>
        <p:spPr>
          <a:xfrm>
            <a:off x="9006424" y="3976325"/>
            <a:ext cx="1125629" cy="246221"/>
          </a:xfrm>
          <a:prstGeom prst="rect">
            <a:avLst/>
          </a:prstGeom>
          <a:noFill/>
        </p:spPr>
        <p:txBody>
          <a:bodyPr wrap="none" rtlCol="0">
            <a:spAutoFit/>
          </a:bodyPr>
          <a:lstStyle/>
          <a:p>
            <a:r>
              <a:rPr lang="fi-FI" sz="1000" dirty="0"/>
              <a:t>Update (</a:t>
            </a:r>
            <a:r>
              <a:rPr lang="fi-FI" sz="1000" dirty="0" err="1"/>
              <a:t>not</a:t>
            </a:r>
            <a:r>
              <a:rPr lang="fi-FI" sz="1000" dirty="0"/>
              <a:t> </a:t>
            </a:r>
            <a:r>
              <a:rPr lang="fi-FI" sz="1000" dirty="0" err="1"/>
              <a:t>class</a:t>
            </a:r>
            <a:r>
              <a:rPr lang="fi-FI" sz="1000" dirty="0"/>
              <a:t>)</a:t>
            </a:r>
            <a:endParaRPr lang="en-GB" sz="1000" dirty="0"/>
          </a:p>
        </p:txBody>
      </p:sp>
      <p:sp>
        <p:nvSpPr>
          <p:cNvPr id="13" name="Tekstiruutu 12">
            <a:extLst>
              <a:ext uri="{FF2B5EF4-FFF2-40B4-BE49-F238E27FC236}">
                <a16:creationId xmlns:a16="http://schemas.microsoft.com/office/drawing/2014/main" id="{C39E7108-4F7C-414D-A568-C845016518B2}"/>
              </a:ext>
            </a:extLst>
          </p:cNvPr>
          <p:cNvSpPr txBox="1"/>
          <p:nvPr/>
        </p:nvSpPr>
        <p:spPr>
          <a:xfrm>
            <a:off x="9006424" y="2848566"/>
            <a:ext cx="516488" cy="246221"/>
          </a:xfrm>
          <a:prstGeom prst="rect">
            <a:avLst/>
          </a:prstGeom>
          <a:noFill/>
        </p:spPr>
        <p:txBody>
          <a:bodyPr wrap="none" rtlCol="0">
            <a:spAutoFit/>
          </a:bodyPr>
          <a:lstStyle/>
          <a:p>
            <a:r>
              <a:rPr lang="fi-FI" sz="1000" dirty="0" err="1"/>
              <a:t>create</a:t>
            </a:r>
            <a:endParaRPr lang="en-GB" sz="1000" dirty="0"/>
          </a:p>
        </p:txBody>
      </p:sp>
      <p:sp>
        <p:nvSpPr>
          <p:cNvPr id="4" name="Tekstiruutu 3">
            <a:extLst>
              <a:ext uri="{FF2B5EF4-FFF2-40B4-BE49-F238E27FC236}">
                <a16:creationId xmlns:a16="http://schemas.microsoft.com/office/drawing/2014/main" id="{AC18CE48-DBDC-4D7E-AD81-0D9C399BBEF7}"/>
              </a:ext>
            </a:extLst>
          </p:cNvPr>
          <p:cNvSpPr txBox="1"/>
          <p:nvPr/>
        </p:nvSpPr>
        <p:spPr>
          <a:xfrm>
            <a:off x="5090551" y="5576380"/>
            <a:ext cx="6319487" cy="830997"/>
          </a:xfrm>
          <a:prstGeom prst="rect">
            <a:avLst/>
          </a:prstGeom>
          <a:noFill/>
        </p:spPr>
        <p:txBody>
          <a:bodyPr wrap="none" rtlCol="0">
            <a:spAutoFit/>
          </a:bodyPr>
          <a:lstStyle/>
          <a:p>
            <a:r>
              <a:rPr lang="fi-FI" sz="1600" dirty="0" err="1"/>
              <a:t>Different</a:t>
            </a:r>
            <a:r>
              <a:rPr lang="fi-FI" sz="1600" dirty="0"/>
              <a:t> </a:t>
            </a:r>
            <a:r>
              <a:rPr lang="fi-FI" sz="1600" dirty="0" err="1"/>
              <a:t>levels</a:t>
            </a:r>
            <a:r>
              <a:rPr lang="fi-FI" sz="1600" dirty="0"/>
              <a:t> for </a:t>
            </a:r>
            <a:r>
              <a:rPr lang="fi-FI" sz="1600" dirty="0" err="1"/>
              <a:t>creating</a:t>
            </a:r>
            <a:r>
              <a:rPr lang="fi-FI" sz="1600" dirty="0"/>
              <a:t> and </a:t>
            </a:r>
            <a:r>
              <a:rPr lang="fi-FI" sz="1600" dirty="0" err="1"/>
              <a:t>updating</a:t>
            </a:r>
            <a:r>
              <a:rPr lang="fi-FI" sz="1600" dirty="0"/>
              <a:t> image </a:t>
            </a:r>
            <a:r>
              <a:rPr lang="fi-FI" sz="1600" dirty="0" err="1"/>
              <a:t>object</a:t>
            </a:r>
            <a:r>
              <a:rPr lang="fi-FI" sz="1600" dirty="0"/>
              <a:t>. </a:t>
            </a:r>
            <a:r>
              <a:rPr lang="fi-FI" sz="1600" dirty="0" err="1"/>
              <a:t>Hyperparameters</a:t>
            </a:r>
            <a:r>
              <a:rPr lang="fi-FI" sz="1600" dirty="0"/>
              <a:t>:</a:t>
            </a:r>
          </a:p>
          <a:p>
            <a:pPr marL="285750" indent="-285750">
              <a:buFont typeface="Arial" panose="020B0604020202020204" pitchFamily="34" charset="0"/>
              <a:buChar char="•"/>
            </a:pPr>
            <a:r>
              <a:rPr lang="fi-FI" sz="1600" dirty="0"/>
              <a:t>CONFIDENCE_LEVEL_CREATE (0.8)</a:t>
            </a:r>
          </a:p>
          <a:p>
            <a:pPr marL="285750" indent="-285750">
              <a:buFont typeface="Arial" panose="020B0604020202020204" pitchFamily="34" charset="0"/>
              <a:buChar char="•"/>
            </a:pPr>
            <a:r>
              <a:rPr lang="fi-FI" sz="1600" dirty="0"/>
              <a:t>CONFIDENCE_LEVEL_UPDATE (0.2)</a:t>
            </a:r>
          </a:p>
        </p:txBody>
      </p:sp>
      <p:sp>
        <p:nvSpPr>
          <p:cNvPr id="6" name="Tekstiruutu 5">
            <a:extLst>
              <a:ext uri="{FF2B5EF4-FFF2-40B4-BE49-F238E27FC236}">
                <a16:creationId xmlns:a16="http://schemas.microsoft.com/office/drawing/2014/main" id="{85D17DDE-BA94-4838-8EFC-919B15460063}"/>
              </a:ext>
            </a:extLst>
          </p:cNvPr>
          <p:cNvSpPr txBox="1"/>
          <p:nvPr/>
        </p:nvSpPr>
        <p:spPr>
          <a:xfrm>
            <a:off x="9079837" y="1175522"/>
            <a:ext cx="2089098" cy="276999"/>
          </a:xfrm>
          <a:prstGeom prst="rect">
            <a:avLst/>
          </a:prstGeom>
          <a:noFill/>
        </p:spPr>
        <p:txBody>
          <a:bodyPr wrap="none" rtlCol="0">
            <a:spAutoFit/>
          </a:bodyPr>
          <a:lstStyle/>
          <a:p>
            <a:r>
              <a:rPr lang="fi-FI" sz="1200" dirty="0" err="1"/>
              <a:t>Confidence</a:t>
            </a:r>
            <a:r>
              <a:rPr lang="fi-FI" sz="1200" dirty="0"/>
              <a:t> </a:t>
            </a:r>
            <a:r>
              <a:rPr lang="fi-FI" sz="1200" dirty="0" err="1"/>
              <a:t>level</a:t>
            </a:r>
            <a:r>
              <a:rPr lang="fi-FI" sz="1200" dirty="0"/>
              <a:t> </a:t>
            </a:r>
            <a:r>
              <a:rPr lang="fi-FI" sz="1200" dirty="0" err="1"/>
              <a:t>has</a:t>
            </a:r>
            <a:r>
              <a:rPr lang="fi-FI" sz="1200" dirty="0"/>
              <a:t> </a:t>
            </a:r>
            <a:r>
              <a:rPr lang="fi-FI" sz="1200" dirty="0" err="1"/>
              <a:t>dynamics</a:t>
            </a:r>
            <a:endParaRPr lang="en-GB" sz="1200" dirty="0"/>
          </a:p>
        </p:txBody>
      </p:sp>
      <p:cxnSp>
        <p:nvCxnSpPr>
          <p:cNvPr id="12" name="Suora yhdysviiva 11">
            <a:extLst>
              <a:ext uri="{FF2B5EF4-FFF2-40B4-BE49-F238E27FC236}">
                <a16:creationId xmlns:a16="http://schemas.microsoft.com/office/drawing/2014/main" id="{6D310BD6-163C-45CA-AB6A-6584DBE3AFB9}"/>
              </a:ext>
            </a:extLst>
          </p:cNvPr>
          <p:cNvCxnSpPr>
            <a:cxnSpLocks/>
          </p:cNvCxnSpPr>
          <p:nvPr/>
        </p:nvCxnSpPr>
        <p:spPr>
          <a:xfrm>
            <a:off x="5094333" y="5185247"/>
            <a:ext cx="389208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kstiruutu 13">
            <a:extLst>
              <a:ext uri="{FF2B5EF4-FFF2-40B4-BE49-F238E27FC236}">
                <a16:creationId xmlns:a16="http://schemas.microsoft.com/office/drawing/2014/main" id="{76182388-65A5-495B-9E99-FAD589698BA5}"/>
              </a:ext>
            </a:extLst>
          </p:cNvPr>
          <p:cNvSpPr txBox="1"/>
          <p:nvPr/>
        </p:nvSpPr>
        <p:spPr>
          <a:xfrm>
            <a:off x="9005623" y="4703471"/>
            <a:ext cx="518091" cy="246221"/>
          </a:xfrm>
          <a:prstGeom prst="rect">
            <a:avLst/>
          </a:prstGeom>
          <a:noFill/>
        </p:spPr>
        <p:txBody>
          <a:bodyPr wrap="none" rtlCol="0">
            <a:spAutoFit/>
          </a:bodyPr>
          <a:lstStyle/>
          <a:p>
            <a:r>
              <a:rPr lang="fi-FI" sz="1000" dirty="0" err="1"/>
              <a:t>ignore</a:t>
            </a:r>
            <a:endParaRPr lang="en-GB" sz="1000" dirty="0"/>
          </a:p>
        </p:txBody>
      </p:sp>
    </p:spTree>
    <p:extLst>
      <p:ext uri="{BB962C8B-B14F-4D97-AF65-F5344CB8AC3E}">
        <p14:creationId xmlns:p14="http://schemas.microsoft.com/office/powerpoint/2010/main" val="4094528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Confidence Level</a:t>
            </a:r>
            <a:endParaRPr lang="en-US" sz="4800" kern="1200" dirty="0">
              <a:solidFill>
                <a:schemeClr val="bg1"/>
              </a:solidFill>
              <a:latin typeface="+mj-lt"/>
              <a:ea typeface="+mj-ea"/>
              <a:cs typeface="+mj-cs"/>
            </a:endParaRPr>
          </a:p>
        </p:txBody>
      </p:sp>
      <p:pic>
        <p:nvPicPr>
          <p:cNvPr id="4" name="Kuva 3">
            <a:extLst>
              <a:ext uri="{FF2B5EF4-FFF2-40B4-BE49-F238E27FC236}">
                <a16:creationId xmlns:a16="http://schemas.microsoft.com/office/drawing/2014/main" id="{1BEC50EC-B31C-4A63-A31C-34584A8746A6}"/>
              </a:ext>
            </a:extLst>
          </p:cNvPr>
          <p:cNvPicPr>
            <a:picLocks noChangeAspect="1"/>
          </p:cNvPicPr>
          <p:nvPr/>
        </p:nvPicPr>
        <p:blipFill>
          <a:blip r:embed="rId2"/>
          <a:stretch>
            <a:fillRect/>
          </a:stretch>
        </p:blipFill>
        <p:spPr>
          <a:xfrm>
            <a:off x="10000308" y="398596"/>
            <a:ext cx="1036011" cy="1927328"/>
          </a:xfrm>
          <a:prstGeom prst="rect">
            <a:avLst/>
          </a:prstGeom>
        </p:spPr>
      </p:pic>
      <p:cxnSp>
        <p:nvCxnSpPr>
          <p:cNvPr id="9" name="Suora yhdysviiva 8">
            <a:extLst>
              <a:ext uri="{FF2B5EF4-FFF2-40B4-BE49-F238E27FC236}">
                <a16:creationId xmlns:a16="http://schemas.microsoft.com/office/drawing/2014/main" id="{CCB50BD9-5839-4BD3-82AB-5EE9D5732E16}"/>
              </a:ext>
            </a:extLst>
          </p:cNvPr>
          <p:cNvCxnSpPr>
            <a:cxnSpLocks/>
          </p:cNvCxnSpPr>
          <p:nvPr/>
        </p:nvCxnSpPr>
        <p:spPr>
          <a:xfrm>
            <a:off x="9863667" y="950469"/>
            <a:ext cx="134070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6" name="Kuva 5">
            <a:extLst>
              <a:ext uri="{FF2B5EF4-FFF2-40B4-BE49-F238E27FC236}">
                <a16:creationId xmlns:a16="http://schemas.microsoft.com/office/drawing/2014/main" id="{B32F5735-D357-4D9E-A6BA-B197ADFB5C82}"/>
              </a:ext>
            </a:extLst>
          </p:cNvPr>
          <p:cNvPicPr>
            <a:picLocks noChangeAspect="1"/>
          </p:cNvPicPr>
          <p:nvPr/>
        </p:nvPicPr>
        <p:blipFill>
          <a:blip r:embed="rId3"/>
          <a:stretch>
            <a:fillRect/>
          </a:stretch>
        </p:blipFill>
        <p:spPr>
          <a:xfrm>
            <a:off x="5190564" y="266329"/>
            <a:ext cx="3885973" cy="2191863"/>
          </a:xfrm>
          <a:prstGeom prst="rect">
            <a:avLst/>
          </a:prstGeom>
        </p:spPr>
      </p:pic>
      <p:cxnSp>
        <p:nvCxnSpPr>
          <p:cNvPr id="8" name="Suora nuoliyhdysviiva 7">
            <a:extLst>
              <a:ext uri="{FF2B5EF4-FFF2-40B4-BE49-F238E27FC236}">
                <a16:creationId xmlns:a16="http://schemas.microsoft.com/office/drawing/2014/main" id="{ABDDF46C-A146-4BEB-83E4-1E1AA18A7DF3}"/>
              </a:ext>
            </a:extLst>
          </p:cNvPr>
          <p:cNvCxnSpPr>
            <a:cxnSpLocks/>
          </p:cNvCxnSpPr>
          <p:nvPr/>
        </p:nvCxnSpPr>
        <p:spPr>
          <a:xfrm flipH="1" flipV="1">
            <a:off x="7338951" y="1061330"/>
            <a:ext cx="1953492" cy="24622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pic>
        <p:nvPicPr>
          <p:cNvPr id="14" name="Kuva 13">
            <a:extLst>
              <a:ext uri="{FF2B5EF4-FFF2-40B4-BE49-F238E27FC236}">
                <a16:creationId xmlns:a16="http://schemas.microsoft.com/office/drawing/2014/main" id="{0AF68B77-9DA2-49FF-A5D6-5DD16753698E}"/>
              </a:ext>
            </a:extLst>
          </p:cNvPr>
          <p:cNvPicPr>
            <a:picLocks noChangeAspect="1"/>
          </p:cNvPicPr>
          <p:nvPr/>
        </p:nvPicPr>
        <p:blipFill>
          <a:blip r:embed="rId4"/>
          <a:stretch>
            <a:fillRect/>
          </a:stretch>
        </p:blipFill>
        <p:spPr>
          <a:xfrm>
            <a:off x="5190564" y="3434288"/>
            <a:ext cx="3886870" cy="2174534"/>
          </a:xfrm>
          <a:prstGeom prst="rect">
            <a:avLst/>
          </a:prstGeom>
        </p:spPr>
      </p:pic>
      <p:pic>
        <p:nvPicPr>
          <p:cNvPr id="15" name="Kuva 14">
            <a:extLst>
              <a:ext uri="{FF2B5EF4-FFF2-40B4-BE49-F238E27FC236}">
                <a16:creationId xmlns:a16="http://schemas.microsoft.com/office/drawing/2014/main" id="{AA72E819-B61A-42C7-B859-0BA660F7D0A2}"/>
              </a:ext>
            </a:extLst>
          </p:cNvPr>
          <p:cNvPicPr>
            <a:picLocks noChangeAspect="1"/>
          </p:cNvPicPr>
          <p:nvPr/>
        </p:nvPicPr>
        <p:blipFill>
          <a:blip r:embed="rId5"/>
          <a:stretch>
            <a:fillRect/>
          </a:stretch>
        </p:blipFill>
        <p:spPr>
          <a:xfrm>
            <a:off x="9333096" y="3618464"/>
            <a:ext cx="2599212" cy="1736359"/>
          </a:xfrm>
          <a:prstGeom prst="rect">
            <a:avLst/>
          </a:prstGeom>
        </p:spPr>
      </p:pic>
      <p:cxnSp>
        <p:nvCxnSpPr>
          <p:cNvPr id="16" name="Suora yhdysviiva 15">
            <a:extLst>
              <a:ext uri="{FF2B5EF4-FFF2-40B4-BE49-F238E27FC236}">
                <a16:creationId xmlns:a16="http://schemas.microsoft.com/office/drawing/2014/main" id="{456E1A11-5C84-4EE4-A36E-62F7EF44C1DB}"/>
              </a:ext>
            </a:extLst>
          </p:cNvPr>
          <p:cNvCxnSpPr>
            <a:cxnSpLocks/>
          </p:cNvCxnSpPr>
          <p:nvPr/>
        </p:nvCxnSpPr>
        <p:spPr>
          <a:xfrm>
            <a:off x="9273717" y="4190764"/>
            <a:ext cx="265859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uora yhdysviiva 18">
            <a:extLst>
              <a:ext uri="{FF2B5EF4-FFF2-40B4-BE49-F238E27FC236}">
                <a16:creationId xmlns:a16="http://schemas.microsoft.com/office/drawing/2014/main" id="{FDF3633A-6DAF-49B2-9E57-3E9F98A9D1B9}"/>
              </a:ext>
            </a:extLst>
          </p:cNvPr>
          <p:cNvCxnSpPr>
            <a:cxnSpLocks/>
          </p:cNvCxnSpPr>
          <p:nvPr/>
        </p:nvCxnSpPr>
        <p:spPr>
          <a:xfrm>
            <a:off x="9863667" y="2318920"/>
            <a:ext cx="134070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uora yhdysviiva 19">
            <a:extLst>
              <a:ext uri="{FF2B5EF4-FFF2-40B4-BE49-F238E27FC236}">
                <a16:creationId xmlns:a16="http://schemas.microsoft.com/office/drawing/2014/main" id="{240E5EA5-4465-4923-A6A6-A6A742976930}"/>
              </a:ext>
            </a:extLst>
          </p:cNvPr>
          <p:cNvCxnSpPr>
            <a:cxnSpLocks/>
          </p:cNvCxnSpPr>
          <p:nvPr/>
        </p:nvCxnSpPr>
        <p:spPr>
          <a:xfrm>
            <a:off x="9273717" y="5781031"/>
            <a:ext cx="265859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0967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Border </a:t>
            </a:r>
            <a:r>
              <a:rPr lang="en-US" sz="4800" dirty="0" err="1">
                <a:solidFill>
                  <a:schemeClr val="bg1"/>
                </a:solidFill>
                <a:latin typeface="+mj-lt"/>
                <a:ea typeface="+mj-ea"/>
                <a:cs typeface="+mj-cs"/>
              </a:rPr>
              <a:t>Behaviour</a:t>
            </a:r>
            <a:endParaRPr lang="en-US" sz="4800" kern="1200" dirty="0">
              <a:solidFill>
                <a:schemeClr val="bg1"/>
              </a:solidFill>
              <a:latin typeface="+mj-lt"/>
              <a:ea typeface="+mj-ea"/>
              <a:cs typeface="+mj-cs"/>
            </a:endParaRPr>
          </a:p>
        </p:txBody>
      </p:sp>
      <p:pic>
        <p:nvPicPr>
          <p:cNvPr id="2" name="Kuva 1">
            <a:extLst>
              <a:ext uri="{FF2B5EF4-FFF2-40B4-BE49-F238E27FC236}">
                <a16:creationId xmlns:a16="http://schemas.microsoft.com/office/drawing/2014/main" id="{F41F5F0F-A0CF-49E2-B183-BA941B28DE8C}"/>
              </a:ext>
            </a:extLst>
          </p:cNvPr>
          <p:cNvPicPr>
            <a:picLocks noChangeAspect="1"/>
          </p:cNvPicPr>
          <p:nvPr/>
        </p:nvPicPr>
        <p:blipFill>
          <a:blip r:embed="rId2"/>
          <a:stretch>
            <a:fillRect/>
          </a:stretch>
        </p:blipFill>
        <p:spPr>
          <a:xfrm>
            <a:off x="5075984" y="321177"/>
            <a:ext cx="2857781" cy="1431014"/>
          </a:xfrm>
          <a:prstGeom prst="rect">
            <a:avLst/>
          </a:prstGeom>
        </p:spPr>
      </p:pic>
      <p:pic>
        <p:nvPicPr>
          <p:cNvPr id="6" name="Kuva 5">
            <a:extLst>
              <a:ext uri="{FF2B5EF4-FFF2-40B4-BE49-F238E27FC236}">
                <a16:creationId xmlns:a16="http://schemas.microsoft.com/office/drawing/2014/main" id="{55D43813-2D80-46EC-90C5-D101C3CBE547}"/>
              </a:ext>
            </a:extLst>
          </p:cNvPr>
          <p:cNvPicPr>
            <a:picLocks noChangeAspect="1"/>
          </p:cNvPicPr>
          <p:nvPr/>
        </p:nvPicPr>
        <p:blipFill>
          <a:blip r:embed="rId3"/>
          <a:stretch>
            <a:fillRect/>
          </a:stretch>
        </p:blipFill>
        <p:spPr>
          <a:xfrm>
            <a:off x="4881694" y="3410953"/>
            <a:ext cx="2548940" cy="3089776"/>
          </a:xfrm>
          <a:prstGeom prst="rect">
            <a:avLst/>
          </a:prstGeom>
        </p:spPr>
      </p:pic>
      <p:cxnSp>
        <p:nvCxnSpPr>
          <p:cNvPr id="8" name="Suora nuoliyhdysviiva 7">
            <a:extLst>
              <a:ext uri="{FF2B5EF4-FFF2-40B4-BE49-F238E27FC236}">
                <a16:creationId xmlns:a16="http://schemas.microsoft.com/office/drawing/2014/main" id="{7C331FD5-8527-495C-8ED3-8AFF93DEA994}"/>
              </a:ext>
            </a:extLst>
          </p:cNvPr>
          <p:cNvCxnSpPr>
            <a:cxnSpLocks/>
          </p:cNvCxnSpPr>
          <p:nvPr/>
        </p:nvCxnSpPr>
        <p:spPr>
          <a:xfrm flipH="1" flipV="1">
            <a:off x="7908007" y="1855498"/>
            <a:ext cx="628619" cy="556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kstiruutu 8">
            <a:extLst>
              <a:ext uri="{FF2B5EF4-FFF2-40B4-BE49-F238E27FC236}">
                <a16:creationId xmlns:a16="http://schemas.microsoft.com/office/drawing/2014/main" id="{5AFED2C8-321D-4269-B830-37EFA2B4D650}"/>
              </a:ext>
            </a:extLst>
          </p:cNvPr>
          <p:cNvSpPr txBox="1"/>
          <p:nvPr/>
        </p:nvSpPr>
        <p:spPr>
          <a:xfrm>
            <a:off x="7555574" y="2511745"/>
            <a:ext cx="2492157" cy="338554"/>
          </a:xfrm>
          <a:prstGeom prst="rect">
            <a:avLst/>
          </a:prstGeom>
          <a:noFill/>
        </p:spPr>
        <p:txBody>
          <a:bodyPr wrap="none" rtlCol="0">
            <a:spAutoFit/>
          </a:bodyPr>
          <a:lstStyle/>
          <a:p>
            <a:r>
              <a:rPr lang="fi-FI" sz="1600" dirty="0"/>
              <a:t>Box </a:t>
            </a:r>
            <a:r>
              <a:rPr lang="fi-FI" sz="1600" dirty="0" err="1"/>
              <a:t>size</a:t>
            </a:r>
            <a:r>
              <a:rPr lang="fi-FI" sz="1600" dirty="0"/>
              <a:t> and </a:t>
            </a:r>
            <a:r>
              <a:rPr lang="fi-FI" sz="1600" dirty="0" err="1"/>
              <a:t>form</a:t>
            </a:r>
            <a:r>
              <a:rPr lang="fi-FI" sz="1600" dirty="0"/>
              <a:t> </a:t>
            </a:r>
            <a:r>
              <a:rPr lang="fi-FI" sz="1600" dirty="0" err="1"/>
              <a:t>distorded</a:t>
            </a:r>
            <a:endParaRPr lang="en-GB" sz="1600" dirty="0"/>
          </a:p>
        </p:txBody>
      </p:sp>
      <p:sp>
        <p:nvSpPr>
          <p:cNvPr id="12" name="Tekstiruutu 11">
            <a:extLst>
              <a:ext uri="{FF2B5EF4-FFF2-40B4-BE49-F238E27FC236}">
                <a16:creationId xmlns:a16="http://schemas.microsoft.com/office/drawing/2014/main" id="{05D4173B-ECC7-4626-8F9A-1F42F697BD12}"/>
              </a:ext>
            </a:extLst>
          </p:cNvPr>
          <p:cNvSpPr txBox="1"/>
          <p:nvPr/>
        </p:nvSpPr>
        <p:spPr>
          <a:xfrm>
            <a:off x="7908007" y="3678568"/>
            <a:ext cx="3380862" cy="338554"/>
          </a:xfrm>
          <a:prstGeom prst="rect">
            <a:avLst/>
          </a:prstGeom>
          <a:noFill/>
        </p:spPr>
        <p:txBody>
          <a:bodyPr wrap="none" rtlCol="0">
            <a:spAutoFit/>
          </a:bodyPr>
          <a:lstStyle/>
          <a:p>
            <a:r>
              <a:rPr lang="fi-FI" sz="1600" dirty="0" err="1"/>
              <a:t>Hyperparameter</a:t>
            </a:r>
            <a:r>
              <a:rPr lang="fi-FI" sz="1600" dirty="0"/>
              <a:t> BORDER_WIDTH (30)</a:t>
            </a:r>
          </a:p>
        </p:txBody>
      </p:sp>
    </p:spTree>
    <p:extLst>
      <p:ext uri="{BB962C8B-B14F-4D97-AF65-F5344CB8AC3E}">
        <p14:creationId xmlns:p14="http://schemas.microsoft.com/office/powerpoint/2010/main" val="2711212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Border </a:t>
            </a:r>
            <a:r>
              <a:rPr lang="en-US" sz="4800" dirty="0" err="1">
                <a:solidFill>
                  <a:schemeClr val="bg1"/>
                </a:solidFill>
                <a:latin typeface="+mj-lt"/>
                <a:ea typeface="+mj-ea"/>
                <a:cs typeface="+mj-cs"/>
              </a:rPr>
              <a:t>Behaviour</a:t>
            </a:r>
            <a:endParaRPr lang="en-US" sz="4800" kern="1200" dirty="0">
              <a:solidFill>
                <a:schemeClr val="bg1"/>
              </a:solidFill>
              <a:latin typeface="+mj-lt"/>
              <a:ea typeface="+mj-ea"/>
              <a:cs typeface="+mj-cs"/>
            </a:endParaRPr>
          </a:p>
        </p:txBody>
      </p:sp>
      <p:sp>
        <p:nvSpPr>
          <p:cNvPr id="3" name="Suorakulmio 2">
            <a:extLst>
              <a:ext uri="{FF2B5EF4-FFF2-40B4-BE49-F238E27FC236}">
                <a16:creationId xmlns:a16="http://schemas.microsoft.com/office/drawing/2014/main" id="{545E925B-5CCC-4282-AD12-6BA66CC52B4F}"/>
              </a:ext>
            </a:extLst>
          </p:cNvPr>
          <p:cNvSpPr/>
          <p:nvPr/>
        </p:nvSpPr>
        <p:spPr>
          <a:xfrm>
            <a:off x="5130140" y="321177"/>
            <a:ext cx="6363920" cy="3426575"/>
          </a:xfrm>
          <a:prstGeom prst="rect">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Suorakulmio 9">
            <a:extLst>
              <a:ext uri="{FF2B5EF4-FFF2-40B4-BE49-F238E27FC236}">
                <a16:creationId xmlns:a16="http://schemas.microsoft.com/office/drawing/2014/main" id="{4CA7FC85-04BF-41C2-AA36-75972BB7DE52}"/>
              </a:ext>
            </a:extLst>
          </p:cNvPr>
          <p:cNvSpPr/>
          <p:nvPr/>
        </p:nvSpPr>
        <p:spPr>
          <a:xfrm>
            <a:off x="5569526" y="713064"/>
            <a:ext cx="5468589" cy="256561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uorakulmio 10">
            <a:extLst>
              <a:ext uri="{FF2B5EF4-FFF2-40B4-BE49-F238E27FC236}">
                <a16:creationId xmlns:a16="http://schemas.microsoft.com/office/drawing/2014/main" id="{146CBA5D-9C26-4108-BDDC-870E1788562A}"/>
              </a:ext>
            </a:extLst>
          </p:cNvPr>
          <p:cNvSpPr/>
          <p:nvPr/>
        </p:nvSpPr>
        <p:spPr>
          <a:xfrm>
            <a:off x="6476211" y="1676873"/>
            <a:ext cx="498764" cy="59970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t>1</a:t>
            </a:r>
            <a:endParaRPr lang="en-GB" dirty="0"/>
          </a:p>
        </p:txBody>
      </p:sp>
      <p:sp>
        <p:nvSpPr>
          <p:cNvPr id="15" name="Suorakulmio 14">
            <a:extLst>
              <a:ext uri="{FF2B5EF4-FFF2-40B4-BE49-F238E27FC236}">
                <a16:creationId xmlns:a16="http://schemas.microsoft.com/office/drawing/2014/main" id="{70BED21D-899F-4671-96BB-81D1307FA40A}"/>
              </a:ext>
            </a:extLst>
          </p:cNvPr>
          <p:cNvSpPr/>
          <p:nvPr/>
        </p:nvSpPr>
        <p:spPr>
          <a:xfrm>
            <a:off x="7214570" y="2884292"/>
            <a:ext cx="498764" cy="59970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t>2</a:t>
            </a:r>
            <a:endParaRPr lang="en-GB" dirty="0"/>
          </a:p>
        </p:txBody>
      </p:sp>
      <p:sp>
        <p:nvSpPr>
          <p:cNvPr id="16" name="Suorakulmio 15">
            <a:extLst>
              <a:ext uri="{FF2B5EF4-FFF2-40B4-BE49-F238E27FC236}">
                <a16:creationId xmlns:a16="http://schemas.microsoft.com/office/drawing/2014/main" id="{7FCADB2E-B55F-4560-918A-11AEA07EDB35}"/>
              </a:ext>
            </a:extLst>
          </p:cNvPr>
          <p:cNvSpPr/>
          <p:nvPr/>
        </p:nvSpPr>
        <p:spPr>
          <a:xfrm>
            <a:off x="8666824" y="3327976"/>
            <a:ext cx="498764" cy="33844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t>4</a:t>
            </a:r>
            <a:endParaRPr lang="en-GB" dirty="0"/>
          </a:p>
        </p:txBody>
      </p:sp>
      <p:sp>
        <p:nvSpPr>
          <p:cNvPr id="17" name="Suorakulmio 16">
            <a:extLst>
              <a:ext uri="{FF2B5EF4-FFF2-40B4-BE49-F238E27FC236}">
                <a16:creationId xmlns:a16="http://schemas.microsoft.com/office/drawing/2014/main" id="{6EB1A833-9041-45AE-AE18-41051816A147}"/>
              </a:ext>
            </a:extLst>
          </p:cNvPr>
          <p:cNvSpPr/>
          <p:nvPr/>
        </p:nvSpPr>
        <p:spPr>
          <a:xfrm>
            <a:off x="7982885" y="3071174"/>
            <a:ext cx="498764" cy="85205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t>3</a:t>
            </a:r>
            <a:endParaRPr lang="en-GB" dirty="0"/>
          </a:p>
        </p:txBody>
      </p:sp>
      <p:sp>
        <p:nvSpPr>
          <p:cNvPr id="18" name="Suorakulmio 17">
            <a:extLst>
              <a:ext uri="{FF2B5EF4-FFF2-40B4-BE49-F238E27FC236}">
                <a16:creationId xmlns:a16="http://schemas.microsoft.com/office/drawing/2014/main" id="{4CB31E66-0DC4-4DC3-96DB-278E28DB49F7}"/>
              </a:ext>
            </a:extLst>
          </p:cNvPr>
          <p:cNvSpPr/>
          <p:nvPr/>
        </p:nvSpPr>
        <p:spPr>
          <a:xfrm>
            <a:off x="10215217" y="3832523"/>
            <a:ext cx="498764" cy="59970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t>6</a:t>
            </a:r>
            <a:endParaRPr lang="en-GB" dirty="0"/>
          </a:p>
        </p:txBody>
      </p:sp>
      <p:sp>
        <p:nvSpPr>
          <p:cNvPr id="19" name="Suorakulmio 18">
            <a:extLst>
              <a:ext uri="{FF2B5EF4-FFF2-40B4-BE49-F238E27FC236}">
                <a16:creationId xmlns:a16="http://schemas.microsoft.com/office/drawing/2014/main" id="{7411CD8C-E17F-48CB-B5E7-213CE40B4E39}"/>
              </a:ext>
            </a:extLst>
          </p:cNvPr>
          <p:cNvSpPr/>
          <p:nvPr/>
        </p:nvSpPr>
        <p:spPr>
          <a:xfrm>
            <a:off x="9435139" y="3430399"/>
            <a:ext cx="498764" cy="59970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t>5</a:t>
            </a:r>
            <a:endParaRPr lang="en-GB" dirty="0"/>
          </a:p>
        </p:txBody>
      </p:sp>
      <p:sp>
        <p:nvSpPr>
          <p:cNvPr id="13" name="Tekstiruutu 12">
            <a:extLst>
              <a:ext uri="{FF2B5EF4-FFF2-40B4-BE49-F238E27FC236}">
                <a16:creationId xmlns:a16="http://schemas.microsoft.com/office/drawing/2014/main" id="{EEE287FF-637C-4BE4-A47D-1941B3A558CB}"/>
              </a:ext>
            </a:extLst>
          </p:cNvPr>
          <p:cNvSpPr txBox="1"/>
          <p:nvPr/>
        </p:nvSpPr>
        <p:spPr>
          <a:xfrm>
            <a:off x="5104448" y="4329921"/>
            <a:ext cx="4079258" cy="738664"/>
          </a:xfrm>
          <a:prstGeom prst="rect">
            <a:avLst/>
          </a:prstGeom>
          <a:noFill/>
        </p:spPr>
        <p:txBody>
          <a:bodyPr wrap="none" rtlCol="0">
            <a:spAutoFit/>
          </a:bodyPr>
          <a:lstStyle/>
          <a:p>
            <a:pPr marL="342900" indent="-342900">
              <a:buFont typeface="Arial" panose="020B0604020202020204" pitchFamily="34" charset="0"/>
              <a:buChar char="•"/>
            </a:pPr>
            <a:r>
              <a:rPr lang="fi-FI" sz="1400" dirty="0" err="1"/>
              <a:t>Type</a:t>
            </a:r>
            <a:r>
              <a:rPr lang="fi-FI" sz="1400" dirty="0"/>
              <a:t> 3 and 5: </a:t>
            </a:r>
            <a:r>
              <a:rPr lang="fi-FI" sz="1400" dirty="0" err="1"/>
              <a:t>world</a:t>
            </a:r>
            <a:r>
              <a:rPr lang="fi-FI" sz="1400" dirty="0"/>
              <a:t> </a:t>
            </a:r>
            <a:r>
              <a:rPr lang="fi-FI" sz="1400" dirty="0" err="1"/>
              <a:t>object</a:t>
            </a:r>
            <a:r>
              <a:rPr lang="fi-FI" sz="1400" dirty="0"/>
              <a:t> </a:t>
            </a:r>
            <a:r>
              <a:rPr lang="fi-FI" sz="1400" dirty="0" err="1"/>
              <a:t>not</a:t>
            </a:r>
            <a:r>
              <a:rPr lang="fi-FI" sz="1400" dirty="0"/>
              <a:t> </a:t>
            </a:r>
            <a:r>
              <a:rPr lang="fi-FI" sz="1400" dirty="0" err="1"/>
              <a:t>updated</a:t>
            </a:r>
            <a:endParaRPr lang="fi-FI" sz="1400" dirty="0"/>
          </a:p>
          <a:p>
            <a:pPr marL="342900" indent="-342900">
              <a:buFont typeface="Arial" panose="020B0604020202020204" pitchFamily="34" charset="0"/>
              <a:buChar char="•"/>
            </a:pPr>
            <a:r>
              <a:rPr lang="fi-FI" sz="1400" dirty="0" err="1"/>
              <a:t>Type</a:t>
            </a:r>
            <a:r>
              <a:rPr lang="fi-FI" sz="1400" dirty="0"/>
              <a:t> 6: </a:t>
            </a:r>
            <a:r>
              <a:rPr lang="fi-FI" sz="1400" dirty="0" err="1"/>
              <a:t>removed</a:t>
            </a:r>
            <a:r>
              <a:rPr lang="fi-FI" sz="1400" dirty="0"/>
              <a:t>, </a:t>
            </a:r>
            <a:r>
              <a:rPr lang="fi-FI" sz="1400" dirty="0" err="1"/>
              <a:t>world</a:t>
            </a:r>
            <a:r>
              <a:rPr lang="fi-FI" sz="1400" dirty="0"/>
              <a:t> </a:t>
            </a:r>
            <a:r>
              <a:rPr lang="fi-FI" sz="1400" dirty="0" err="1"/>
              <a:t>object</a:t>
            </a:r>
            <a:r>
              <a:rPr lang="fi-FI" sz="1400" dirty="0"/>
              <a:t> </a:t>
            </a:r>
            <a:r>
              <a:rPr lang="fi-FI" sz="1400" dirty="0" err="1"/>
              <a:t>acceleration</a:t>
            </a:r>
            <a:r>
              <a:rPr lang="fi-FI" sz="1400" dirty="0"/>
              <a:t> </a:t>
            </a:r>
            <a:r>
              <a:rPr lang="fi-FI" sz="1400" dirty="0" err="1"/>
              <a:t>fixed</a:t>
            </a:r>
            <a:endParaRPr lang="fi-FI" sz="1400" dirty="0"/>
          </a:p>
          <a:p>
            <a:pPr marL="342900" indent="-342900">
              <a:buFont typeface="Arial" panose="020B0604020202020204" pitchFamily="34" charset="0"/>
              <a:buChar char="•"/>
            </a:pPr>
            <a:r>
              <a:rPr lang="fi-FI" sz="1400" dirty="0"/>
              <a:t>If an </a:t>
            </a:r>
            <a:r>
              <a:rPr lang="fi-FI" sz="1400" dirty="0" err="1"/>
              <a:t>object</a:t>
            </a:r>
            <a:r>
              <a:rPr lang="fi-FI" sz="1400" dirty="0"/>
              <a:t> </a:t>
            </a:r>
            <a:r>
              <a:rPr lang="fi-FI" sz="1400" dirty="0" err="1"/>
              <a:t>touches</a:t>
            </a:r>
            <a:r>
              <a:rPr lang="fi-FI" sz="1400" dirty="0"/>
              <a:t> 3 </a:t>
            </a:r>
            <a:r>
              <a:rPr lang="fi-FI" sz="1400" dirty="0" err="1"/>
              <a:t>borders</a:t>
            </a:r>
            <a:r>
              <a:rPr lang="fi-FI" sz="1400" dirty="0"/>
              <a:t>, it is </a:t>
            </a:r>
            <a:r>
              <a:rPr lang="fi-FI" sz="1400" dirty="0" err="1"/>
              <a:t>removed</a:t>
            </a:r>
            <a:endParaRPr lang="en-GB" sz="1400" dirty="0"/>
          </a:p>
        </p:txBody>
      </p:sp>
      <p:sp>
        <p:nvSpPr>
          <p:cNvPr id="22" name="Tasakylkinen kolmio 21">
            <a:extLst>
              <a:ext uri="{FF2B5EF4-FFF2-40B4-BE49-F238E27FC236}">
                <a16:creationId xmlns:a16="http://schemas.microsoft.com/office/drawing/2014/main" id="{ABDB4CF6-0969-44E2-A7BB-C7C8058E6B57}"/>
              </a:ext>
            </a:extLst>
          </p:cNvPr>
          <p:cNvSpPr/>
          <p:nvPr/>
        </p:nvSpPr>
        <p:spPr>
          <a:xfrm rot="10800000">
            <a:off x="8149140" y="3929787"/>
            <a:ext cx="166254" cy="10530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asakylkinen kolmio 25">
            <a:extLst>
              <a:ext uri="{FF2B5EF4-FFF2-40B4-BE49-F238E27FC236}">
                <a16:creationId xmlns:a16="http://schemas.microsoft.com/office/drawing/2014/main" id="{0EF9C023-C405-472D-B5C0-EC5B54E62E4A}"/>
              </a:ext>
            </a:extLst>
          </p:cNvPr>
          <p:cNvSpPr/>
          <p:nvPr/>
        </p:nvSpPr>
        <p:spPr>
          <a:xfrm rot="10800000">
            <a:off x="9601394" y="4040221"/>
            <a:ext cx="166254" cy="10530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kstiruutu 19">
            <a:extLst>
              <a:ext uri="{FF2B5EF4-FFF2-40B4-BE49-F238E27FC236}">
                <a16:creationId xmlns:a16="http://schemas.microsoft.com/office/drawing/2014/main" id="{C08B902A-14CF-429D-8A12-837A7502EFE2}"/>
              </a:ext>
            </a:extLst>
          </p:cNvPr>
          <p:cNvSpPr txBox="1"/>
          <p:nvPr/>
        </p:nvSpPr>
        <p:spPr>
          <a:xfrm>
            <a:off x="9706648" y="5068585"/>
            <a:ext cx="1017138" cy="1169551"/>
          </a:xfrm>
          <a:prstGeom prst="rect">
            <a:avLst/>
          </a:prstGeom>
          <a:noFill/>
        </p:spPr>
        <p:txBody>
          <a:bodyPr wrap="none" rtlCol="0">
            <a:spAutoFit/>
          </a:bodyPr>
          <a:lstStyle/>
          <a:p>
            <a:r>
              <a:rPr lang="fi-FI" sz="1400" dirty="0" err="1"/>
              <a:t>Done</a:t>
            </a:r>
            <a:r>
              <a:rPr lang="fi-FI" sz="1400" dirty="0"/>
              <a:t> for:</a:t>
            </a:r>
          </a:p>
          <a:p>
            <a:pPr marL="285750" indent="-285750">
              <a:buFont typeface="Arial" panose="020B0604020202020204" pitchFamily="34" charset="0"/>
              <a:buChar char="•"/>
            </a:pPr>
            <a:r>
              <a:rPr lang="fi-FI" sz="1400" dirty="0" err="1"/>
              <a:t>left</a:t>
            </a:r>
            <a:endParaRPr lang="fi-FI" sz="1400" dirty="0"/>
          </a:p>
          <a:p>
            <a:pPr marL="285750" indent="-285750">
              <a:buFont typeface="Arial" panose="020B0604020202020204" pitchFamily="34" charset="0"/>
              <a:buChar char="•"/>
            </a:pPr>
            <a:r>
              <a:rPr lang="fi-FI" sz="1400" dirty="0" err="1"/>
              <a:t>right</a:t>
            </a:r>
            <a:endParaRPr lang="fi-FI" sz="1400" dirty="0"/>
          </a:p>
          <a:p>
            <a:pPr marL="285750" indent="-285750">
              <a:buFont typeface="Arial" panose="020B0604020202020204" pitchFamily="34" charset="0"/>
              <a:buChar char="•"/>
            </a:pPr>
            <a:r>
              <a:rPr lang="fi-FI" sz="1400" dirty="0"/>
              <a:t>top</a:t>
            </a:r>
          </a:p>
          <a:p>
            <a:pPr marL="285750" indent="-285750">
              <a:buFont typeface="Arial" panose="020B0604020202020204" pitchFamily="34" charset="0"/>
              <a:buChar char="•"/>
            </a:pPr>
            <a:r>
              <a:rPr lang="fi-FI" sz="1400" dirty="0" err="1"/>
              <a:t>bottom</a:t>
            </a:r>
            <a:endParaRPr lang="en-GB" sz="1400" dirty="0"/>
          </a:p>
        </p:txBody>
      </p:sp>
    </p:spTree>
    <p:extLst>
      <p:ext uri="{BB962C8B-B14F-4D97-AF65-F5344CB8AC3E}">
        <p14:creationId xmlns:p14="http://schemas.microsoft.com/office/powerpoint/2010/main" val="1788707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14">
            <a:extLst>
              <a:ext uri="{FF2B5EF4-FFF2-40B4-BE49-F238E27FC236}">
                <a16:creationId xmlns:a16="http://schemas.microsoft.com/office/drawing/2014/main" id="{C66F2F30-5DC0-44A0-BFA6-E12F46ED16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 name="Freeform: Shape 8">
            <a:extLst>
              <a:ext uri="{FF2B5EF4-FFF2-40B4-BE49-F238E27FC236}">
                <a16:creationId xmlns:a16="http://schemas.microsoft.com/office/drawing/2014/main" id="{04DC2037-48A0-4F22-B9D4-8EAEBC780A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1" name="Freeform 22">
            <a:extLst>
              <a:ext uri="{FF2B5EF4-FFF2-40B4-BE49-F238E27FC236}">
                <a16:creationId xmlns:a16="http://schemas.microsoft.com/office/drawing/2014/main" id="{0006CBFD-ADA0-43D1-9332-9C34CA1C76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5">
            <a:extLst>
              <a:ext uri="{FF2B5EF4-FFF2-40B4-BE49-F238E27FC236}">
                <a16:creationId xmlns:a16="http://schemas.microsoft.com/office/drawing/2014/main" id="{2B931666-F28F-45F3-A074-66D2272D58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49E609EE-A375-424B-9FE9-E5C311FC51C5}"/>
              </a:ext>
            </a:extLst>
          </p:cNvPr>
          <p:cNvSpPr>
            <a:spLocks noGrp="1"/>
          </p:cNvSpPr>
          <p:nvPr>
            <p:ph type="ctrTitle"/>
          </p:nvPr>
        </p:nvSpPr>
        <p:spPr>
          <a:xfrm>
            <a:off x="1524000" y="2245809"/>
            <a:ext cx="9144000" cy="1564716"/>
          </a:xfrm>
        </p:spPr>
        <p:txBody>
          <a:bodyPr>
            <a:normAutofit/>
          </a:bodyPr>
          <a:lstStyle/>
          <a:p>
            <a:pPr algn="l"/>
            <a:r>
              <a:rPr lang="fi-FI" sz="4800" dirty="0" err="1"/>
              <a:t>Previous</a:t>
            </a:r>
            <a:r>
              <a:rPr lang="fi-FI" sz="4800" dirty="0"/>
              <a:t> Audit 11.1.2018</a:t>
            </a:r>
            <a:endParaRPr lang="en-GB" sz="4800" dirty="0"/>
          </a:p>
        </p:txBody>
      </p:sp>
    </p:spTree>
    <p:extLst>
      <p:ext uri="{BB962C8B-B14F-4D97-AF65-F5344CB8AC3E}">
        <p14:creationId xmlns:p14="http://schemas.microsoft.com/office/powerpoint/2010/main" val="3668567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Visual</a:t>
            </a:r>
            <a:r>
              <a:rPr lang="en-US" sz="4800" kern="1200" dirty="0">
                <a:solidFill>
                  <a:schemeClr val="bg1"/>
                </a:solidFill>
                <a:latin typeface="+mj-lt"/>
                <a:ea typeface="+mj-ea"/>
                <a:cs typeface="+mj-cs"/>
              </a:rPr>
              <a:t> Presentation</a:t>
            </a:r>
          </a:p>
        </p:txBody>
      </p:sp>
      <p:pic>
        <p:nvPicPr>
          <p:cNvPr id="3" name="Kuva 2">
            <a:extLst>
              <a:ext uri="{FF2B5EF4-FFF2-40B4-BE49-F238E27FC236}">
                <a16:creationId xmlns:a16="http://schemas.microsoft.com/office/drawing/2014/main" id="{9075D5FA-6BD9-4C2F-827B-EA4A5A5AF401}"/>
              </a:ext>
            </a:extLst>
          </p:cNvPr>
          <p:cNvPicPr>
            <a:picLocks noChangeAspect="1"/>
          </p:cNvPicPr>
          <p:nvPr/>
        </p:nvPicPr>
        <p:blipFill>
          <a:blip r:embed="rId2"/>
          <a:stretch>
            <a:fillRect/>
          </a:stretch>
        </p:blipFill>
        <p:spPr>
          <a:xfrm>
            <a:off x="5123949" y="321177"/>
            <a:ext cx="4534881" cy="2807657"/>
          </a:xfrm>
          <a:prstGeom prst="rect">
            <a:avLst/>
          </a:prstGeom>
        </p:spPr>
      </p:pic>
      <p:sp>
        <p:nvSpPr>
          <p:cNvPr id="4" name="Tekstiruutu 3">
            <a:extLst>
              <a:ext uri="{FF2B5EF4-FFF2-40B4-BE49-F238E27FC236}">
                <a16:creationId xmlns:a16="http://schemas.microsoft.com/office/drawing/2014/main" id="{90383697-276F-494E-8331-EE0E6D9DDD46}"/>
              </a:ext>
            </a:extLst>
          </p:cNvPr>
          <p:cNvSpPr txBox="1"/>
          <p:nvPr/>
        </p:nvSpPr>
        <p:spPr>
          <a:xfrm>
            <a:off x="5123949" y="3796514"/>
            <a:ext cx="6603987" cy="1200329"/>
          </a:xfrm>
          <a:prstGeom prst="rect">
            <a:avLst/>
          </a:prstGeom>
          <a:noFill/>
        </p:spPr>
        <p:txBody>
          <a:bodyPr wrap="none" rtlCol="0">
            <a:spAutoFit/>
          </a:bodyPr>
          <a:lstStyle/>
          <a:p>
            <a:pPr marL="285750" indent="-285750">
              <a:buFont typeface="Arial" panose="020B0604020202020204" pitchFamily="34" charset="0"/>
              <a:buChar char="•"/>
            </a:pPr>
            <a:r>
              <a:rPr lang="fi-FI" dirty="0" err="1"/>
              <a:t>Ellipse</a:t>
            </a:r>
            <a:r>
              <a:rPr lang="fi-FI" dirty="0"/>
              <a:t> </a:t>
            </a:r>
            <a:r>
              <a:rPr lang="fi-FI" dirty="0" err="1"/>
              <a:t>axes</a:t>
            </a:r>
            <a:r>
              <a:rPr lang="fi-FI" dirty="0"/>
              <a:t> </a:t>
            </a:r>
            <a:r>
              <a:rPr lang="fi-FI" dirty="0" err="1"/>
              <a:t>proportional</a:t>
            </a:r>
            <a:r>
              <a:rPr lang="fi-FI" dirty="0"/>
              <a:t> to </a:t>
            </a:r>
            <a:r>
              <a:rPr lang="fi-FI" dirty="0" err="1"/>
              <a:t>the</a:t>
            </a:r>
            <a:r>
              <a:rPr lang="fi-FI" dirty="0"/>
              <a:t> </a:t>
            </a:r>
            <a:r>
              <a:rPr lang="fi-FI" dirty="0" err="1"/>
              <a:t>standard</a:t>
            </a:r>
            <a:r>
              <a:rPr lang="fi-FI" dirty="0"/>
              <a:t> </a:t>
            </a:r>
            <a:r>
              <a:rPr lang="fi-FI" dirty="0" err="1"/>
              <a:t>deviation</a:t>
            </a:r>
            <a:r>
              <a:rPr lang="fi-FI" dirty="0"/>
              <a:t> of </a:t>
            </a:r>
            <a:r>
              <a:rPr lang="fi-FI" dirty="0" err="1"/>
              <a:t>the</a:t>
            </a:r>
            <a:r>
              <a:rPr lang="fi-FI" dirty="0"/>
              <a:t> </a:t>
            </a:r>
            <a:r>
              <a:rPr lang="fi-FI" dirty="0" err="1"/>
              <a:t>location</a:t>
            </a:r>
            <a:br>
              <a:rPr lang="fi-FI" dirty="0"/>
            </a:br>
            <a:r>
              <a:rPr lang="fi-FI" dirty="0"/>
              <a:t>(2*std, </a:t>
            </a:r>
            <a:r>
              <a:rPr lang="fi-FI" dirty="0" err="1"/>
              <a:t>corresponding</a:t>
            </a:r>
            <a:r>
              <a:rPr lang="fi-FI" dirty="0"/>
              <a:t> to 95% </a:t>
            </a:r>
            <a:r>
              <a:rPr lang="fi-FI" dirty="0" err="1"/>
              <a:t>probability</a:t>
            </a:r>
            <a:r>
              <a:rPr lang="fi-FI" dirty="0"/>
              <a:t>)</a:t>
            </a:r>
          </a:p>
          <a:p>
            <a:pPr marL="285750" indent="-285750">
              <a:buFont typeface="Arial" panose="020B0604020202020204" pitchFamily="34" charset="0"/>
              <a:buChar char="•"/>
            </a:pPr>
            <a:r>
              <a:rPr lang="fi-FI" dirty="0"/>
              <a:t>Arrow </a:t>
            </a:r>
            <a:r>
              <a:rPr lang="fi-FI" dirty="0" err="1"/>
              <a:t>direction</a:t>
            </a:r>
            <a:r>
              <a:rPr lang="fi-FI" dirty="0"/>
              <a:t> and </a:t>
            </a:r>
            <a:r>
              <a:rPr lang="fi-FI" dirty="0" err="1"/>
              <a:t>length</a:t>
            </a:r>
            <a:r>
              <a:rPr lang="fi-FI" dirty="0"/>
              <a:t> </a:t>
            </a:r>
            <a:r>
              <a:rPr lang="fi-FI" dirty="0" err="1"/>
              <a:t>proportional</a:t>
            </a:r>
            <a:r>
              <a:rPr lang="fi-FI" dirty="0"/>
              <a:t> to </a:t>
            </a:r>
            <a:r>
              <a:rPr lang="fi-FI" dirty="0" err="1"/>
              <a:t>velocity</a:t>
            </a:r>
            <a:r>
              <a:rPr lang="fi-FI" dirty="0"/>
              <a:t> (</a:t>
            </a:r>
            <a:r>
              <a:rPr lang="fi-FI" dirty="0" err="1"/>
              <a:t>measured</a:t>
            </a:r>
            <a:br>
              <a:rPr lang="fi-FI" dirty="0"/>
            </a:br>
            <a:r>
              <a:rPr lang="fi-FI" dirty="0"/>
              <a:t>in </a:t>
            </a:r>
            <a:r>
              <a:rPr lang="fi-FI" dirty="0" err="1"/>
              <a:t>pixels</a:t>
            </a:r>
            <a:r>
              <a:rPr lang="fi-FI" dirty="0"/>
              <a:t>/</a:t>
            </a:r>
            <a:r>
              <a:rPr lang="fi-FI" dirty="0" err="1"/>
              <a:t>second</a:t>
            </a:r>
            <a:r>
              <a:rPr lang="fi-FI" dirty="0"/>
              <a:t>)</a:t>
            </a:r>
            <a:endParaRPr lang="en-GB" dirty="0"/>
          </a:p>
        </p:txBody>
      </p:sp>
    </p:spTree>
    <p:extLst>
      <p:ext uri="{BB962C8B-B14F-4D97-AF65-F5344CB8AC3E}">
        <p14:creationId xmlns:p14="http://schemas.microsoft.com/office/powerpoint/2010/main" val="1166609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Object Retention</a:t>
            </a:r>
          </a:p>
        </p:txBody>
      </p:sp>
      <p:pic>
        <p:nvPicPr>
          <p:cNvPr id="3" name="Kuva 2">
            <a:extLst>
              <a:ext uri="{FF2B5EF4-FFF2-40B4-BE49-F238E27FC236}">
                <a16:creationId xmlns:a16="http://schemas.microsoft.com/office/drawing/2014/main" id="{9075D5FA-6BD9-4C2F-827B-EA4A5A5AF401}"/>
              </a:ext>
            </a:extLst>
          </p:cNvPr>
          <p:cNvPicPr>
            <a:picLocks noChangeAspect="1"/>
          </p:cNvPicPr>
          <p:nvPr/>
        </p:nvPicPr>
        <p:blipFill>
          <a:blip r:embed="rId2"/>
          <a:stretch>
            <a:fillRect/>
          </a:stretch>
        </p:blipFill>
        <p:spPr>
          <a:xfrm>
            <a:off x="5123949" y="321177"/>
            <a:ext cx="4534881" cy="2807657"/>
          </a:xfrm>
          <a:prstGeom prst="rect">
            <a:avLst/>
          </a:prstGeom>
        </p:spPr>
      </p:pic>
      <p:sp>
        <p:nvSpPr>
          <p:cNvPr id="2" name="Tekstiruutu 1">
            <a:extLst>
              <a:ext uri="{FF2B5EF4-FFF2-40B4-BE49-F238E27FC236}">
                <a16:creationId xmlns:a16="http://schemas.microsoft.com/office/drawing/2014/main" id="{1CD2F122-26DE-486E-94A3-0F383E129330}"/>
              </a:ext>
            </a:extLst>
          </p:cNvPr>
          <p:cNvSpPr txBox="1"/>
          <p:nvPr/>
        </p:nvSpPr>
        <p:spPr>
          <a:xfrm>
            <a:off x="5123949" y="3824839"/>
            <a:ext cx="6494310" cy="646331"/>
          </a:xfrm>
          <a:prstGeom prst="rect">
            <a:avLst/>
          </a:prstGeom>
          <a:noFill/>
        </p:spPr>
        <p:txBody>
          <a:bodyPr wrap="square" rtlCol="0">
            <a:spAutoFit/>
          </a:bodyPr>
          <a:lstStyle/>
          <a:p>
            <a:r>
              <a:rPr lang="fi-FI" dirty="0"/>
              <a:t>Image </a:t>
            </a:r>
            <a:r>
              <a:rPr lang="fi-FI" dirty="0" err="1"/>
              <a:t>objects</a:t>
            </a:r>
            <a:r>
              <a:rPr lang="fi-FI" dirty="0"/>
              <a:t> </a:t>
            </a:r>
            <a:r>
              <a:rPr lang="fi-FI" dirty="0" err="1"/>
              <a:t>are</a:t>
            </a:r>
            <a:r>
              <a:rPr lang="fi-FI" dirty="0"/>
              <a:t> </a:t>
            </a:r>
            <a:r>
              <a:rPr lang="fi-FI" dirty="0" err="1"/>
              <a:t>removed</a:t>
            </a:r>
            <a:r>
              <a:rPr lang="fi-FI" dirty="0"/>
              <a:t> </a:t>
            </a:r>
            <a:r>
              <a:rPr lang="fi-FI" dirty="0" err="1"/>
              <a:t>if</a:t>
            </a:r>
            <a:r>
              <a:rPr lang="fi-FI" dirty="0"/>
              <a:t> </a:t>
            </a:r>
            <a:r>
              <a:rPr lang="fi-FI" dirty="0" err="1"/>
              <a:t>not</a:t>
            </a:r>
            <a:r>
              <a:rPr lang="fi-FI" dirty="0"/>
              <a:t> </a:t>
            </a:r>
            <a:r>
              <a:rPr lang="fi-FI" dirty="0" err="1"/>
              <a:t>detected</a:t>
            </a:r>
            <a:r>
              <a:rPr lang="fi-FI" dirty="0"/>
              <a:t> in RETENTION_COUNT_MAX (30) </a:t>
            </a:r>
            <a:r>
              <a:rPr lang="fi-FI" dirty="0" err="1"/>
              <a:t>successive</a:t>
            </a:r>
            <a:r>
              <a:rPr lang="fi-FI" dirty="0"/>
              <a:t> </a:t>
            </a:r>
            <a:r>
              <a:rPr lang="fi-FI" dirty="0" err="1"/>
              <a:t>frames</a:t>
            </a:r>
            <a:r>
              <a:rPr lang="fi-FI" dirty="0"/>
              <a:t>.</a:t>
            </a:r>
            <a:endParaRPr lang="en-GB" dirty="0"/>
          </a:p>
        </p:txBody>
      </p:sp>
    </p:spTree>
    <p:extLst>
      <p:ext uri="{BB962C8B-B14F-4D97-AF65-F5344CB8AC3E}">
        <p14:creationId xmlns:p14="http://schemas.microsoft.com/office/powerpoint/2010/main" val="377496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Distance Estimation</a:t>
            </a:r>
          </a:p>
        </p:txBody>
      </p:sp>
      <p:cxnSp>
        <p:nvCxnSpPr>
          <p:cNvPr id="6" name="Suora yhdysviiva 5">
            <a:extLst>
              <a:ext uri="{FF2B5EF4-FFF2-40B4-BE49-F238E27FC236}">
                <a16:creationId xmlns:a16="http://schemas.microsoft.com/office/drawing/2014/main" id="{9F6558A5-B627-4DD5-84C3-F39E570FC91A}"/>
              </a:ext>
            </a:extLst>
          </p:cNvPr>
          <p:cNvCxnSpPr/>
          <p:nvPr/>
        </p:nvCxnSpPr>
        <p:spPr>
          <a:xfrm>
            <a:off x="5306190" y="1988986"/>
            <a:ext cx="5346237" cy="4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uora yhdysviiva 7">
            <a:extLst>
              <a:ext uri="{FF2B5EF4-FFF2-40B4-BE49-F238E27FC236}">
                <a16:creationId xmlns:a16="http://schemas.microsoft.com/office/drawing/2014/main" id="{28A421F8-587E-487E-A72D-63942395C22C}"/>
              </a:ext>
            </a:extLst>
          </p:cNvPr>
          <p:cNvCxnSpPr>
            <a:cxnSpLocks/>
          </p:cNvCxnSpPr>
          <p:nvPr/>
        </p:nvCxnSpPr>
        <p:spPr>
          <a:xfrm>
            <a:off x="6474219" y="1044551"/>
            <a:ext cx="0" cy="10962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uora yhdysviiva 18">
            <a:extLst>
              <a:ext uri="{FF2B5EF4-FFF2-40B4-BE49-F238E27FC236}">
                <a16:creationId xmlns:a16="http://schemas.microsoft.com/office/drawing/2014/main" id="{B2CE1E28-CE20-4B76-B339-6A57667689F6}"/>
              </a:ext>
            </a:extLst>
          </p:cNvPr>
          <p:cNvCxnSpPr/>
          <p:nvPr/>
        </p:nvCxnSpPr>
        <p:spPr>
          <a:xfrm>
            <a:off x="9924911" y="660770"/>
            <a:ext cx="0" cy="7675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uora yhdysviiva 20">
            <a:extLst>
              <a:ext uri="{FF2B5EF4-FFF2-40B4-BE49-F238E27FC236}">
                <a16:creationId xmlns:a16="http://schemas.microsoft.com/office/drawing/2014/main" id="{CCB01C45-98CC-40A7-BD3D-9FCF287E47C3}"/>
              </a:ext>
            </a:extLst>
          </p:cNvPr>
          <p:cNvCxnSpPr/>
          <p:nvPr/>
        </p:nvCxnSpPr>
        <p:spPr>
          <a:xfrm flipV="1">
            <a:off x="5306190" y="660770"/>
            <a:ext cx="4618721" cy="1328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uora yhdysviiva 22">
            <a:extLst>
              <a:ext uri="{FF2B5EF4-FFF2-40B4-BE49-F238E27FC236}">
                <a16:creationId xmlns:a16="http://schemas.microsoft.com/office/drawing/2014/main" id="{866A79DA-AB0B-4D93-BADC-4C7E583456C8}"/>
              </a:ext>
            </a:extLst>
          </p:cNvPr>
          <p:cNvCxnSpPr/>
          <p:nvPr/>
        </p:nvCxnSpPr>
        <p:spPr>
          <a:xfrm flipH="1">
            <a:off x="5306190" y="1428332"/>
            <a:ext cx="4618721" cy="560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uora yhdysviiva 26">
            <a:extLst>
              <a:ext uri="{FF2B5EF4-FFF2-40B4-BE49-F238E27FC236}">
                <a16:creationId xmlns:a16="http://schemas.microsoft.com/office/drawing/2014/main" id="{E29FD974-A49B-4117-BDC9-08EC339441D8}"/>
              </a:ext>
            </a:extLst>
          </p:cNvPr>
          <p:cNvCxnSpPr>
            <a:cxnSpLocks/>
          </p:cNvCxnSpPr>
          <p:nvPr/>
        </p:nvCxnSpPr>
        <p:spPr>
          <a:xfrm>
            <a:off x="6474219" y="1641915"/>
            <a:ext cx="0" cy="23360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uora yhdysviiva 28">
            <a:extLst>
              <a:ext uri="{FF2B5EF4-FFF2-40B4-BE49-F238E27FC236}">
                <a16:creationId xmlns:a16="http://schemas.microsoft.com/office/drawing/2014/main" id="{E36E158A-F799-403B-8C52-1CCC130E5403}"/>
              </a:ext>
            </a:extLst>
          </p:cNvPr>
          <p:cNvCxnSpPr/>
          <p:nvPr/>
        </p:nvCxnSpPr>
        <p:spPr>
          <a:xfrm flipH="1">
            <a:off x="5352911" y="1044551"/>
            <a:ext cx="4572000" cy="94443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31" name="Suora nuoliyhdysviiva 30">
            <a:extLst>
              <a:ext uri="{FF2B5EF4-FFF2-40B4-BE49-F238E27FC236}">
                <a16:creationId xmlns:a16="http://schemas.microsoft.com/office/drawing/2014/main" id="{F86281E7-0436-410D-A12D-5A141B7DD96C}"/>
              </a:ext>
            </a:extLst>
          </p:cNvPr>
          <p:cNvCxnSpPr>
            <a:cxnSpLocks/>
          </p:cNvCxnSpPr>
          <p:nvPr/>
        </p:nvCxnSpPr>
        <p:spPr>
          <a:xfrm>
            <a:off x="5306190" y="2322709"/>
            <a:ext cx="1168029" cy="0"/>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Tekstiruutu 37">
            <a:extLst>
              <a:ext uri="{FF2B5EF4-FFF2-40B4-BE49-F238E27FC236}">
                <a16:creationId xmlns:a16="http://schemas.microsoft.com/office/drawing/2014/main" id="{376247A3-7A3F-4A61-AFFF-FC5DAE6C21BE}"/>
              </a:ext>
            </a:extLst>
          </p:cNvPr>
          <p:cNvSpPr txBox="1"/>
          <p:nvPr/>
        </p:nvSpPr>
        <p:spPr>
          <a:xfrm>
            <a:off x="5661573" y="2098369"/>
            <a:ext cx="223138" cy="246221"/>
          </a:xfrm>
          <a:prstGeom prst="rect">
            <a:avLst/>
          </a:prstGeom>
          <a:noFill/>
        </p:spPr>
        <p:txBody>
          <a:bodyPr wrap="none" rtlCol="0">
            <a:spAutoFit/>
          </a:bodyPr>
          <a:lstStyle/>
          <a:p>
            <a:r>
              <a:rPr lang="fi-FI" sz="1000" dirty="0"/>
              <a:t>f</a:t>
            </a:r>
            <a:endParaRPr lang="en-GB" sz="1000" dirty="0"/>
          </a:p>
        </p:txBody>
      </p:sp>
      <p:sp>
        <p:nvSpPr>
          <p:cNvPr id="39" name="Tekstiruutu 38">
            <a:extLst>
              <a:ext uri="{FF2B5EF4-FFF2-40B4-BE49-F238E27FC236}">
                <a16:creationId xmlns:a16="http://schemas.microsoft.com/office/drawing/2014/main" id="{90F5106F-FDBC-4746-8D7C-71F847C292FB}"/>
              </a:ext>
            </a:extLst>
          </p:cNvPr>
          <p:cNvSpPr txBox="1"/>
          <p:nvPr/>
        </p:nvSpPr>
        <p:spPr>
          <a:xfrm>
            <a:off x="5217982" y="1762878"/>
            <a:ext cx="258404" cy="246221"/>
          </a:xfrm>
          <a:prstGeom prst="rect">
            <a:avLst/>
          </a:prstGeom>
          <a:noFill/>
        </p:spPr>
        <p:txBody>
          <a:bodyPr wrap="none" rtlCol="0">
            <a:spAutoFit/>
          </a:bodyPr>
          <a:lstStyle/>
          <a:p>
            <a:r>
              <a:rPr lang="fi-FI" sz="1000" dirty="0"/>
              <a:t>A</a:t>
            </a:r>
            <a:endParaRPr lang="en-GB" sz="1000" dirty="0"/>
          </a:p>
        </p:txBody>
      </p:sp>
      <p:sp>
        <p:nvSpPr>
          <p:cNvPr id="40" name="Tekstiruutu 39">
            <a:extLst>
              <a:ext uri="{FF2B5EF4-FFF2-40B4-BE49-F238E27FC236}">
                <a16:creationId xmlns:a16="http://schemas.microsoft.com/office/drawing/2014/main" id="{8B311162-20B7-4224-AF2F-E911644EF9B1}"/>
              </a:ext>
            </a:extLst>
          </p:cNvPr>
          <p:cNvSpPr txBox="1"/>
          <p:nvPr/>
        </p:nvSpPr>
        <p:spPr>
          <a:xfrm>
            <a:off x="6415269" y="1786429"/>
            <a:ext cx="255198" cy="246221"/>
          </a:xfrm>
          <a:prstGeom prst="rect">
            <a:avLst/>
          </a:prstGeom>
          <a:noFill/>
        </p:spPr>
        <p:txBody>
          <a:bodyPr wrap="none" rtlCol="0">
            <a:spAutoFit/>
          </a:bodyPr>
          <a:lstStyle/>
          <a:p>
            <a:r>
              <a:rPr lang="fi-FI" sz="1000" dirty="0"/>
              <a:t>B</a:t>
            </a:r>
            <a:endParaRPr lang="en-GB" sz="1000" dirty="0"/>
          </a:p>
        </p:txBody>
      </p:sp>
      <p:sp>
        <p:nvSpPr>
          <p:cNvPr id="41" name="Tekstiruutu 40">
            <a:extLst>
              <a:ext uri="{FF2B5EF4-FFF2-40B4-BE49-F238E27FC236}">
                <a16:creationId xmlns:a16="http://schemas.microsoft.com/office/drawing/2014/main" id="{864F2AD7-4F61-4819-9983-77AA3085009B}"/>
              </a:ext>
            </a:extLst>
          </p:cNvPr>
          <p:cNvSpPr txBox="1"/>
          <p:nvPr/>
        </p:nvSpPr>
        <p:spPr>
          <a:xfrm>
            <a:off x="9905872" y="1346469"/>
            <a:ext cx="253596" cy="246221"/>
          </a:xfrm>
          <a:prstGeom prst="rect">
            <a:avLst/>
          </a:prstGeom>
          <a:noFill/>
        </p:spPr>
        <p:txBody>
          <a:bodyPr wrap="none" rtlCol="0">
            <a:spAutoFit/>
          </a:bodyPr>
          <a:lstStyle/>
          <a:p>
            <a:r>
              <a:rPr lang="fi-FI" sz="1000" dirty="0"/>
              <a:t>C</a:t>
            </a:r>
            <a:endParaRPr lang="en-GB" sz="1000" dirty="0"/>
          </a:p>
        </p:txBody>
      </p:sp>
      <p:sp>
        <p:nvSpPr>
          <p:cNvPr id="42" name="Tekstiruutu 41">
            <a:extLst>
              <a:ext uri="{FF2B5EF4-FFF2-40B4-BE49-F238E27FC236}">
                <a16:creationId xmlns:a16="http://schemas.microsoft.com/office/drawing/2014/main" id="{217A0AC9-9287-448F-8473-262DB4324635}"/>
              </a:ext>
            </a:extLst>
          </p:cNvPr>
          <p:cNvSpPr txBox="1"/>
          <p:nvPr/>
        </p:nvSpPr>
        <p:spPr>
          <a:xfrm>
            <a:off x="9886321" y="496412"/>
            <a:ext cx="263214" cy="246221"/>
          </a:xfrm>
          <a:prstGeom prst="rect">
            <a:avLst/>
          </a:prstGeom>
          <a:noFill/>
        </p:spPr>
        <p:txBody>
          <a:bodyPr wrap="none" rtlCol="0">
            <a:spAutoFit/>
          </a:bodyPr>
          <a:lstStyle/>
          <a:p>
            <a:r>
              <a:rPr lang="fi-FI" sz="1000" dirty="0"/>
              <a:t>D</a:t>
            </a:r>
            <a:endParaRPr lang="en-GB" sz="1000" dirty="0"/>
          </a:p>
        </p:txBody>
      </p:sp>
      <p:sp>
        <p:nvSpPr>
          <p:cNvPr id="43" name="Tekstiruutu 42">
            <a:extLst>
              <a:ext uri="{FF2B5EF4-FFF2-40B4-BE49-F238E27FC236}">
                <a16:creationId xmlns:a16="http://schemas.microsoft.com/office/drawing/2014/main" id="{B1C8CCE1-2893-4490-B269-2C100882C923}"/>
              </a:ext>
            </a:extLst>
          </p:cNvPr>
          <p:cNvSpPr txBox="1"/>
          <p:nvPr/>
        </p:nvSpPr>
        <p:spPr>
          <a:xfrm>
            <a:off x="6423510" y="1375581"/>
            <a:ext cx="247184" cy="246221"/>
          </a:xfrm>
          <a:prstGeom prst="rect">
            <a:avLst/>
          </a:prstGeom>
          <a:noFill/>
        </p:spPr>
        <p:txBody>
          <a:bodyPr wrap="none" rtlCol="0">
            <a:spAutoFit/>
          </a:bodyPr>
          <a:lstStyle/>
          <a:p>
            <a:r>
              <a:rPr lang="fi-FI" sz="1000" dirty="0"/>
              <a:t>E</a:t>
            </a:r>
            <a:endParaRPr lang="en-GB" sz="1000" dirty="0"/>
          </a:p>
        </p:txBody>
      </p:sp>
      <p:sp>
        <p:nvSpPr>
          <p:cNvPr id="44" name="Tekstiruutu 43">
            <a:extLst>
              <a:ext uri="{FF2B5EF4-FFF2-40B4-BE49-F238E27FC236}">
                <a16:creationId xmlns:a16="http://schemas.microsoft.com/office/drawing/2014/main" id="{7E641705-9904-40D3-9EBE-21A6368ACD27}"/>
              </a:ext>
            </a:extLst>
          </p:cNvPr>
          <p:cNvSpPr txBox="1"/>
          <p:nvPr/>
        </p:nvSpPr>
        <p:spPr>
          <a:xfrm>
            <a:off x="10159468" y="914400"/>
            <a:ext cx="251992" cy="246221"/>
          </a:xfrm>
          <a:prstGeom prst="rect">
            <a:avLst/>
          </a:prstGeom>
          <a:noFill/>
        </p:spPr>
        <p:txBody>
          <a:bodyPr wrap="none" rtlCol="0">
            <a:spAutoFit/>
          </a:bodyPr>
          <a:lstStyle/>
          <a:p>
            <a:r>
              <a:rPr lang="fi-FI" sz="1000" dirty="0"/>
              <a:t>h</a:t>
            </a:r>
            <a:endParaRPr lang="en-GB" sz="1000" dirty="0"/>
          </a:p>
        </p:txBody>
      </p:sp>
      <p:cxnSp>
        <p:nvCxnSpPr>
          <p:cNvPr id="45" name="Suora nuoliyhdysviiva 44">
            <a:extLst>
              <a:ext uri="{FF2B5EF4-FFF2-40B4-BE49-F238E27FC236}">
                <a16:creationId xmlns:a16="http://schemas.microsoft.com/office/drawing/2014/main" id="{C6B70DFB-6EE8-4028-AA1D-002A40AA0CF2}"/>
              </a:ext>
            </a:extLst>
          </p:cNvPr>
          <p:cNvCxnSpPr>
            <a:cxnSpLocks/>
            <a:stCxn id="42" idx="3"/>
            <a:endCxn id="41" idx="3"/>
          </p:cNvCxnSpPr>
          <p:nvPr/>
        </p:nvCxnSpPr>
        <p:spPr>
          <a:xfrm>
            <a:off x="10149535" y="619523"/>
            <a:ext cx="9933" cy="85005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Suora nuoliyhdysviiva 47">
            <a:extLst>
              <a:ext uri="{FF2B5EF4-FFF2-40B4-BE49-F238E27FC236}">
                <a16:creationId xmlns:a16="http://schemas.microsoft.com/office/drawing/2014/main" id="{83020111-5550-410C-A484-FF413A715B4B}"/>
              </a:ext>
            </a:extLst>
          </p:cNvPr>
          <p:cNvCxnSpPr>
            <a:cxnSpLocks/>
          </p:cNvCxnSpPr>
          <p:nvPr/>
        </p:nvCxnSpPr>
        <p:spPr>
          <a:xfrm>
            <a:off x="6588241" y="1602176"/>
            <a:ext cx="0" cy="254364"/>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Tekstiruutu 52">
            <a:extLst>
              <a:ext uri="{FF2B5EF4-FFF2-40B4-BE49-F238E27FC236}">
                <a16:creationId xmlns:a16="http://schemas.microsoft.com/office/drawing/2014/main" id="{7C5A0935-B93A-40DD-8F8E-2E67ADE76B70}"/>
              </a:ext>
            </a:extLst>
          </p:cNvPr>
          <p:cNvSpPr txBox="1"/>
          <p:nvPr/>
        </p:nvSpPr>
        <p:spPr>
          <a:xfrm>
            <a:off x="6599850" y="1608075"/>
            <a:ext cx="280846" cy="246221"/>
          </a:xfrm>
          <a:prstGeom prst="rect">
            <a:avLst/>
          </a:prstGeom>
          <a:noFill/>
        </p:spPr>
        <p:txBody>
          <a:bodyPr wrap="none" rtlCol="0">
            <a:spAutoFit/>
          </a:bodyPr>
          <a:lstStyle/>
          <a:p>
            <a:r>
              <a:rPr lang="fi-FI" sz="1000" dirty="0"/>
              <a:t>h</a:t>
            </a:r>
            <a:r>
              <a:rPr lang="fi-FI" sz="1000" baseline="-25000" dirty="0"/>
              <a:t>i</a:t>
            </a:r>
            <a:endParaRPr lang="en-GB" sz="1000" baseline="-25000" dirty="0"/>
          </a:p>
        </p:txBody>
      </p:sp>
      <p:sp>
        <p:nvSpPr>
          <p:cNvPr id="51" name="Tekstiruutu 50">
            <a:extLst>
              <a:ext uri="{FF2B5EF4-FFF2-40B4-BE49-F238E27FC236}">
                <a16:creationId xmlns:a16="http://schemas.microsoft.com/office/drawing/2014/main" id="{813DD17E-EED8-4391-A4A1-73CDED3C4BE0}"/>
              </a:ext>
            </a:extLst>
          </p:cNvPr>
          <p:cNvSpPr txBox="1"/>
          <p:nvPr/>
        </p:nvSpPr>
        <p:spPr>
          <a:xfrm>
            <a:off x="5227994" y="2926541"/>
            <a:ext cx="3033138" cy="369332"/>
          </a:xfrm>
          <a:prstGeom prst="rect">
            <a:avLst/>
          </a:prstGeom>
          <a:noFill/>
        </p:spPr>
        <p:txBody>
          <a:bodyPr wrap="none" rtlCol="0">
            <a:spAutoFit/>
          </a:bodyPr>
          <a:lstStyle/>
          <a:p>
            <a:r>
              <a:rPr lang="fi-FI" dirty="0" err="1"/>
              <a:t>Similar</a:t>
            </a:r>
            <a:r>
              <a:rPr lang="fi-FI" dirty="0"/>
              <a:t> </a:t>
            </a:r>
            <a:r>
              <a:rPr lang="fi-FI" dirty="0" err="1"/>
              <a:t>triangles</a:t>
            </a:r>
            <a:r>
              <a:rPr lang="fi-FI" dirty="0"/>
              <a:t> AGE and AFD:</a:t>
            </a:r>
          </a:p>
        </p:txBody>
      </p:sp>
      <mc:AlternateContent xmlns:mc="http://schemas.openxmlformats.org/markup-compatibility/2006" xmlns:a14="http://schemas.microsoft.com/office/drawing/2010/main">
        <mc:Choice Requires="a14">
          <p:sp>
            <p:nvSpPr>
              <p:cNvPr id="52" name="Tekstiruutu 51">
                <a:extLst>
                  <a:ext uri="{FF2B5EF4-FFF2-40B4-BE49-F238E27FC236}">
                    <a16:creationId xmlns:a16="http://schemas.microsoft.com/office/drawing/2014/main" id="{84F73945-8B60-460F-BC87-0DE69F763864}"/>
                  </a:ext>
                </a:extLst>
              </p:cNvPr>
              <p:cNvSpPr txBox="1"/>
              <p:nvPr/>
            </p:nvSpPr>
            <p:spPr>
              <a:xfrm>
                <a:off x="5217982" y="3780217"/>
                <a:ext cx="3705886" cy="8129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sSub>
                            <m:sSubPr>
                              <m:ctrlPr>
                                <a:rPr lang="en-GB" i="1" smtClean="0">
                                  <a:latin typeface="Cambria Math" panose="02040503050406030204" pitchFamily="18" charset="0"/>
                                </a:rPr>
                              </m:ctrlPr>
                            </m:sSubPr>
                            <m:e>
                              <m:r>
                                <a:rPr lang="fi-FI" b="0" i="1" smtClean="0">
                                  <a:latin typeface="Cambria Math" panose="02040503050406030204" pitchFamily="18" charset="0"/>
                                </a:rPr>
                                <m:t>0.5∗</m:t>
                              </m:r>
                              <m:r>
                                <a:rPr lang="fi-FI" b="0" i="1" smtClean="0">
                                  <a:latin typeface="Cambria Math" panose="02040503050406030204" pitchFamily="18" charset="0"/>
                                </a:rPr>
                                <m:t>h</m:t>
                              </m:r>
                            </m:e>
                            <m:sub>
                              <m:r>
                                <a:rPr lang="fi-FI" b="0" i="1" smtClean="0">
                                  <a:latin typeface="Cambria Math" panose="02040503050406030204" pitchFamily="18" charset="0"/>
                                </a:rPr>
                                <m:t>𝑖</m:t>
                              </m:r>
                            </m:sub>
                          </m:sSub>
                        </m:num>
                        <m:den>
                          <m:r>
                            <a:rPr lang="fi-FI" b="0" i="1" smtClean="0">
                              <a:latin typeface="Cambria Math" panose="02040503050406030204" pitchFamily="18" charset="0"/>
                            </a:rPr>
                            <m:t>0.5∗</m:t>
                          </m:r>
                          <m:r>
                            <a:rPr lang="fi-FI" b="0" i="1" smtClean="0">
                              <a:latin typeface="Cambria Math" panose="02040503050406030204" pitchFamily="18" charset="0"/>
                            </a:rPr>
                            <m:t>h</m:t>
                          </m:r>
                        </m:den>
                      </m:f>
                      <m:r>
                        <a:rPr lang="en-GB" i="1" smtClean="0">
                          <a:latin typeface="Cambria Math" panose="02040503050406030204" pitchFamily="18" charset="0"/>
                        </a:rPr>
                        <m:t>=</m:t>
                      </m:r>
                      <m:f>
                        <m:fPr>
                          <m:ctrlPr>
                            <a:rPr lang="en-GB" i="1">
                              <a:latin typeface="Cambria Math" panose="02040503050406030204" pitchFamily="18" charset="0"/>
                            </a:rPr>
                          </m:ctrlPr>
                        </m:fPr>
                        <m:num>
                          <m:r>
                            <a:rPr lang="fi-FI" b="0" i="1" smtClean="0">
                              <a:latin typeface="Cambria Math" panose="02040503050406030204" pitchFamily="18" charset="0"/>
                            </a:rPr>
                            <m:t>𝐴𝐺</m:t>
                          </m:r>
                        </m:num>
                        <m:den>
                          <m:r>
                            <a:rPr lang="fi-FI" b="0" i="1" smtClean="0">
                              <a:latin typeface="Cambria Math" panose="02040503050406030204" pitchFamily="18" charset="0"/>
                            </a:rPr>
                            <m:t>𝑑</m:t>
                          </m:r>
                        </m:den>
                      </m:f>
                      <m:r>
                        <a:rPr lang="fi-FI" b="0" i="1" smtClean="0">
                          <a:latin typeface="Cambria Math" panose="02040503050406030204" pitchFamily="18" charset="0"/>
                        </a:rPr>
                        <m:t> =</m:t>
                      </m:r>
                      <m:f>
                        <m:fPr>
                          <m:ctrlPr>
                            <a:rPr lang="en-GB" i="1">
                              <a:latin typeface="Cambria Math" panose="02040503050406030204" pitchFamily="18" charset="0"/>
                            </a:rPr>
                          </m:ctrlPr>
                        </m:fPr>
                        <m:num>
                          <m:f>
                            <m:fPr>
                              <m:ctrlPr>
                                <a:rPr lang="en-GB" i="1">
                                  <a:latin typeface="Cambria Math" panose="02040503050406030204" pitchFamily="18" charset="0"/>
                                </a:rPr>
                              </m:ctrlPr>
                            </m:fPr>
                            <m:num>
                              <m:r>
                                <a:rPr lang="fi-FI" b="0" i="1" smtClean="0">
                                  <a:latin typeface="Cambria Math" panose="02040503050406030204" pitchFamily="18" charset="0"/>
                                </a:rPr>
                                <m:t>𝑓</m:t>
                              </m:r>
                            </m:num>
                            <m:den>
                              <m:r>
                                <m:rPr>
                                  <m:sty m:val="p"/>
                                </m:rPr>
                                <a:rPr lang="fi-FI" b="0" i="0" smtClean="0">
                                  <a:latin typeface="Cambria Math" panose="02040503050406030204" pitchFamily="18" charset="0"/>
                                </a:rPr>
                                <m:t>cos</m:t>
                              </m:r>
                              <m:r>
                                <a:rPr lang="fi-FI" b="0" i="1" smtClean="0">
                                  <a:latin typeface="Cambria Math" panose="02040503050406030204" pitchFamily="18" charset="0"/>
                                </a:rPr>
                                <m:t>⁡(</m:t>
                              </m:r>
                              <m:r>
                                <m:rPr>
                                  <m:sty m:val="p"/>
                                </m:rPr>
                                <a:rPr lang="el-GR" b="0" i="1" smtClean="0">
                                  <a:latin typeface="Cambria Math" panose="02040503050406030204" pitchFamily="18" charset="0"/>
                                </a:rPr>
                                <m:t>α</m:t>
                              </m:r>
                              <m:r>
                                <a:rPr lang="fi-FI" b="0" i="1" smtClean="0">
                                  <a:latin typeface="Cambria Math" panose="02040503050406030204" pitchFamily="18" charset="0"/>
                                </a:rPr>
                                <m:t>)</m:t>
                              </m:r>
                            </m:den>
                          </m:f>
                        </m:num>
                        <m:den>
                          <m:r>
                            <a:rPr lang="fi-FI" b="0" i="1" smtClean="0">
                              <a:latin typeface="Cambria Math" panose="02040503050406030204" pitchFamily="18" charset="0"/>
                            </a:rPr>
                            <m:t>𝑑</m:t>
                          </m:r>
                        </m:den>
                      </m:f>
                      <m:r>
                        <a:rPr lang="fi-FI" b="0" i="1" smtClean="0">
                          <a:latin typeface="Cambria Math" panose="02040503050406030204" pitchFamily="18" charset="0"/>
                        </a:rPr>
                        <m:t>=</m:t>
                      </m:r>
                      <m:f>
                        <m:fPr>
                          <m:ctrlPr>
                            <a:rPr lang="en-GB" i="1">
                              <a:latin typeface="Cambria Math" panose="02040503050406030204" pitchFamily="18" charset="0"/>
                            </a:rPr>
                          </m:ctrlPr>
                        </m:fPr>
                        <m:num>
                          <m:r>
                            <a:rPr lang="fi-FI" b="0" i="1" smtClean="0">
                              <a:latin typeface="Cambria Math" panose="02040503050406030204" pitchFamily="18" charset="0"/>
                            </a:rPr>
                            <m:t>𝑓</m:t>
                          </m:r>
                        </m:num>
                        <m:den>
                          <m:r>
                            <a:rPr lang="fi-FI" b="0" i="1" smtClean="0">
                              <a:latin typeface="Cambria Math" panose="02040503050406030204" pitchFamily="18" charset="0"/>
                            </a:rPr>
                            <m:t>𝑑</m:t>
                          </m:r>
                          <m:r>
                            <a:rPr lang="fi-FI" b="0" i="1" smtClean="0">
                              <a:latin typeface="Cambria Math" panose="02040503050406030204" pitchFamily="18" charset="0"/>
                            </a:rPr>
                            <m:t>∗</m:t>
                          </m:r>
                          <m:r>
                            <m:rPr>
                              <m:sty m:val="p"/>
                            </m:rPr>
                            <a:rPr lang="fi-FI">
                              <a:latin typeface="Cambria Math" panose="02040503050406030204" pitchFamily="18" charset="0"/>
                            </a:rPr>
                            <m:t>cos</m:t>
                          </m:r>
                          <m:r>
                            <a:rPr lang="fi-FI" i="1">
                              <a:latin typeface="Cambria Math" panose="02040503050406030204" pitchFamily="18" charset="0"/>
                            </a:rPr>
                            <m:t>⁡(</m:t>
                          </m:r>
                          <m:r>
                            <m:rPr>
                              <m:sty m:val="p"/>
                            </m:rPr>
                            <a:rPr lang="el-GR" i="1">
                              <a:latin typeface="Cambria Math" panose="02040503050406030204" pitchFamily="18" charset="0"/>
                            </a:rPr>
                            <m:t>α</m:t>
                          </m:r>
                          <m:r>
                            <a:rPr lang="fi-FI" i="1">
                              <a:latin typeface="Cambria Math" panose="02040503050406030204" pitchFamily="18" charset="0"/>
                            </a:rPr>
                            <m:t>)</m:t>
                          </m:r>
                        </m:den>
                      </m:f>
                    </m:oMath>
                  </m:oMathPara>
                </a14:m>
                <a:endParaRPr lang="en-GB" dirty="0"/>
              </a:p>
            </p:txBody>
          </p:sp>
        </mc:Choice>
        <mc:Fallback xmlns="">
          <p:sp>
            <p:nvSpPr>
              <p:cNvPr id="52" name="Tekstiruutu 51">
                <a:extLst>
                  <a:ext uri="{FF2B5EF4-FFF2-40B4-BE49-F238E27FC236}">
                    <a16:creationId xmlns:a16="http://schemas.microsoft.com/office/drawing/2014/main" id="{84F73945-8B60-460F-BC87-0DE69F763864}"/>
                  </a:ext>
                </a:extLst>
              </p:cNvPr>
              <p:cNvSpPr txBox="1">
                <a:spLocks noRot="1" noChangeAspect="1" noMove="1" noResize="1" noEditPoints="1" noAdjustHandles="1" noChangeArrowheads="1" noChangeShapeType="1" noTextEdit="1"/>
              </p:cNvSpPr>
              <p:nvPr/>
            </p:nvSpPr>
            <p:spPr>
              <a:xfrm>
                <a:off x="5217982" y="3780217"/>
                <a:ext cx="3705886" cy="812979"/>
              </a:xfrm>
              <a:prstGeom prst="rect">
                <a:avLst/>
              </a:prstGeom>
              <a:blipFill>
                <a:blip r:embed="rId2"/>
                <a:stretch>
                  <a:fillRect/>
                </a:stretch>
              </a:blipFill>
            </p:spPr>
            <p:txBody>
              <a:bodyPr/>
              <a:lstStyle/>
              <a:p>
                <a:r>
                  <a:rPr lang="en-GB">
                    <a:noFill/>
                  </a:rPr>
                  <a:t> </a:t>
                </a:r>
              </a:p>
            </p:txBody>
          </p:sp>
        </mc:Fallback>
      </mc:AlternateContent>
      <p:sp>
        <p:nvSpPr>
          <p:cNvPr id="56" name="Tekstiruutu 55">
            <a:extLst>
              <a:ext uri="{FF2B5EF4-FFF2-40B4-BE49-F238E27FC236}">
                <a16:creationId xmlns:a16="http://schemas.microsoft.com/office/drawing/2014/main" id="{DF312480-7BF8-4933-9E63-C045F5E5E2AA}"/>
              </a:ext>
            </a:extLst>
          </p:cNvPr>
          <p:cNvSpPr txBox="1"/>
          <p:nvPr/>
        </p:nvSpPr>
        <p:spPr>
          <a:xfrm>
            <a:off x="7201578" y="1722652"/>
            <a:ext cx="256802" cy="246221"/>
          </a:xfrm>
          <a:prstGeom prst="rect">
            <a:avLst/>
          </a:prstGeom>
          <a:noFill/>
        </p:spPr>
        <p:txBody>
          <a:bodyPr wrap="square" rtlCol="0">
            <a:spAutoFit/>
          </a:bodyPr>
          <a:lstStyle/>
          <a:p>
            <a:r>
              <a:rPr lang="fi-FI" sz="1000" dirty="0"/>
              <a:t>α</a:t>
            </a:r>
            <a:endParaRPr lang="en-GB" sz="1000" dirty="0"/>
          </a:p>
        </p:txBody>
      </p:sp>
      <p:sp>
        <p:nvSpPr>
          <p:cNvPr id="54" name="Kaari 53">
            <a:extLst>
              <a:ext uri="{FF2B5EF4-FFF2-40B4-BE49-F238E27FC236}">
                <a16:creationId xmlns:a16="http://schemas.microsoft.com/office/drawing/2014/main" id="{80B39673-8EDB-4DF0-B475-2970AD698F13}"/>
              </a:ext>
            </a:extLst>
          </p:cNvPr>
          <p:cNvSpPr/>
          <p:nvPr/>
        </p:nvSpPr>
        <p:spPr>
          <a:xfrm>
            <a:off x="7005330" y="1641915"/>
            <a:ext cx="229319" cy="72382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5" name="Suorakulmio 54">
            <a:extLst>
              <a:ext uri="{FF2B5EF4-FFF2-40B4-BE49-F238E27FC236}">
                <a16:creationId xmlns:a16="http://schemas.microsoft.com/office/drawing/2014/main" id="{0A0D3BA4-3416-495D-8145-803E4C9B9E82}"/>
              </a:ext>
            </a:extLst>
          </p:cNvPr>
          <p:cNvSpPr/>
          <p:nvPr/>
        </p:nvSpPr>
        <p:spPr>
          <a:xfrm>
            <a:off x="5289168" y="5386373"/>
            <a:ext cx="2099984" cy="76755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8" name="Tekstiruutu 57">
                <a:extLst>
                  <a:ext uri="{FF2B5EF4-FFF2-40B4-BE49-F238E27FC236}">
                    <a16:creationId xmlns:a16="http://schemas.microsoft.com/office/drawing/2014/main" id="{77C1A0D6-9DBA-4E2B-BC1F-0992E50026B6}"/>
                  </a:ext>
                </a:extLst>
              </p:cNvPr>
              <p:cNvSpPr txBox="1"/>
              <p:nvPr/>
            </p:nvSpPr>
            <p:spPr>
              <a:xfrm>
                <a:off x="5542986" y="5483438"/>
                <a:ext cx="1559145" cy="573427"/>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i-FI" i="1" smtClean="0">
                          <a:latin typeface="Cambria Math" panose="02040503050406030204" pitchFamily="18" charset="0"/>
                        </a:rPr>
                        <m:t>𝑑</m:t>
                      </m:r>
                      <m:r>
                        <a:rPr lang="en-GB" i="1" smtClean="0">
                          <a:latin typeface="Cambria Math" panose="02040503050406030204" pitchFamily="18" charset="0"/>
                        </a:rPr>
                        <m:t>=</m:t>
                      </m:r>
                      <m:f>
                        <m:fPr>
                          <m:ctrlPr>
                            <a:rPr lang="en-GB" i="1">
                              <a:latin typeface="Cambria Math" panose="02040503050406030204" pitchFamily="18" charset="0"/>
                            </a:rPr>
                          </m:ctrlPr>
                        </m:fPr>
                        <m:num>
                          <m:r>
                            <a:rPr lang="fi-FI" b="0" i="1" smtClean="0">
                              <a:latin typeface="Cambria Math" panose="02040503050406030204" pitchFamily="18" charset="0"/>
                            </a:rPr>
                            <m:t>𝑓</m:t>
                          </m:r>
                          <m:r>
                            <a:rPr lang="fi-FI" b="0" i="1" smtClean="0">
                              <a:latin typeface="Cambria Math" panose="02040503050406030204" pitchFamily="18" charset="0"/>
                            </a:rPr>
                            <m:t>∗</m:t>
                          </m:r>
                          <m:r>
                            <a:rPr lang="fi-FI" b="0" i="1" smtClean="0">
                              <a:latin typeface="Cambria Math" panose="02040503050406030204" pitchFamily="18" charset="0"/>
                            </a:rPr>
                            <m:t>h</m:t>
                          </m:r>
                        </m:num>
                        <m:den>
                          <m:sSub>
                            <m:sSubPr>
                              <m:ctrlPr>
                                <a:rPr lang="en-GB" i="1">
                                  <a:latin typeface="Cambria Math" panose="02040503050406030204" pitchFamily="18" charset="0"/>
                                </a:rPr>
                              </m:ctrlPr>
                            </m:sSubPr>
                            <m:e>
                              <m:func>
                                <m:funcPr>
                                  <m:ctrlPr>
                                    <a:rPr lang="fi-FI" b="0" i="1" smtClean="0">
                                      <a:latin typeface="Cambria Math" panose="02040503050406030204" pitchFamily="18" charset="0"/>
                                    </a:rPr>
                                  </m:ctrlPr>
                                </m:funcPr>
                                <m:fName>
                                  <m:r>
                                    <m:rPr>
                                      <m:sty m:val="p"/>
                                    </m:rPr>
                                    <a:rPr lang="fi-FI" b="0" i="0" smtClean="0">
                                      <a:latin typeface="Cambria Math" panose="02040503050406030204" pitchFamily="18" charset="0"/>
                                    </a:rPr>
                                    <m:t>cos</m:t>
                                  </m:r>
                                </m:fName>
                                <m:e>
                                  <m:d>
                                    <m:dPr>
                                      <m:ctrlPr>
                                        <a:rPr lang="fi-FI" b="0" i="1" smtClean="0">
                                          <a:latin typeface="Cambria Math" panose="02040503050406030204" pitchFamily="18" charset="0"/>
                                        </a:rPr>
                                      </m:ctrlPr>
                                    </m:dPr>
                                    <m:e>
                                      <m:r>
                                        <m:rPr>
                                          <m:sty m:val="p"/>
                                        </m:rPr>
                                        <a:rPr lang="el-GR" i="1">
                                          <a:latin typeface="Cambria Math" panose="02040503050406030204" pitchFamily="18" charset="0"/>
                                        </a:rPr>
                                        <m:t>α</m:t>
                                      </m:r>
                                    </m:e>
                                  </m:d>
                                </m:e>
                              </m:func>
                              <m:r>
                                <a:rPr lang="fi-FI" b="0" i="1" smtClean="0">
                                  <a:latin typeface="Cambria Math" panose="02040503050406030204" pitchFamily="18" charset="0"/>
                                </a:rPr>
                                <m:t>∗</m:t>
                              </m:r>
                              <m:r>
                                <a:rPr lang="fi-FI" i="1">
                                  <a:latin typeface="Cambria Math" panose="02040503050406030204" pitchFamily="18" charset="0"/>
                                </a:rPr>
                                <m:t>h</m:t>
                              </m:r>
                            </m:e>
                            <m:sub>
                              <m:r>
                                <a:rPr lang="fi-FI" i="1">
                                  <a:latin typeface="Cambria Math" panose="02040503050406030204" pitchFamily="18" charset="0"/>
                                </a:rPr>
                                <m:t>𝑖</m:t>
                              </m:r>
                            </m:sub>
                          </m:sSub>
                        </m:den>
                      </m:f>
                    </m:oMath>
                  </m:oMathPara>
                </a14:m>
                <a:endParaRPr lang="en-GB" dirty="0"/>
              </a:p>
            </p:txBody>
          </p:sp>
        </mc:Choice>
        <mc:Fallback xmlns="">
          <p:sp>
            <p:nvSpPr>
              <p:cNvPr id="58" name="Tekstiruutu 57">
                <a:extLst>
                  <a:ext uri="{FF2B5EF4-FFF2-40B4-BE49-F238E27FC236}">
                    <a16:creationId xmlns:a16="http://schemas.microsoft.com/office/drawing/2014/main" id="{77C1A0D6-9DBA-4E2B-BC1F-0992E50026B6}"/>
                  </a:ext>
                </a:extLst>
              </p:cNvPr>
              <p:cNvSpPr txBox="1">
                <a:spLocks noRot="1" noChangeAspect="1" noMove="1" noResize="1" noEditPoints="1" noAdjustHandles="1" noChangeArrowheads="1" noChangeShapeType="1" noTextEdit="1"/>
              </p:cNvSpPr>
              <p:nvPr/>
            </p:nvSpPr>
            <p:spPr>
              <a:xfrm>
                <a:off x="5542986" y="5483438"/>
                <a:ext cx="1559145" cy="573427"/>
              </a:xfrm>
              <a:prstGeom prst="rect">
                <a:avLst/>
              </a:prstGeom>
              <a:blipFill>
                <a:blip r:embed="rId3"/>
                <a:stretch>
                  <a:fillRect/>
                </a:stretch>
              </a:blipFill>
              <a:ln>
                <a:noFill/>
              </a:ln>
            </p:spPr>
            <p:txBody>
              <a:bodyPr/>
              <a:lstStyle/>
              <a:p>
                <a:r>
                  <a:rPr lang="en-GB">
                    <a:noFill/>
                  </a:rPr>
                  <a:t> </a:t>
                </a:r>
              </a:p>
            </p:txBody>
          </p:sp>
        </mc:Fallback>
      </mc:AlternateContent>
      <p:sp>
        <p:nvSpPr>
          <p:cNvPr id="32" name="Tekstiruutu 31">
            <a:extLst>
              <a:ext uri="{FF2B5EF4-FFF2-40B4-BE49-F238E27FC236}">
                <a16:creationId xmlns:a16="http://schemas.microsoft.com/office/drawing/2014/main" id="{6C983EC0-E6C8-4DCE-B288-ACEC0BD994D1}"/>
              </a:ext>
            </a:extLst>
          </p:cNvPr>
          <p:cNvSpPr txBox="1"/>
          <p:nvPr/>
        </p:nvSpPr>
        <p:spPr>
          <a:xfrm>
            <a:off x="9898176" y="904222"/>
            <a:ext cx="243978" cy="246221"/>
          </a:xfrm>
          <a:prstGeom prst="rect">
            <a:avLst/>
          </a:prstGeom>
          <a:noFill/>
        </p:spPr>
        <p:txBody>
          <a:bodyPr wrap="none" rtlCol="0">
            <a:spAutoFit/>
          </a:bodyPr>
          <a:lstStyle/>
          <a:p>
            <a:r>
              <a:rPr lang="fi-FI" sz="1000" dirty="0"/>
              <a:t>F</a:t>
            </a:r>
            <a:endParaRPr lang="en-GB" sz="1000" dirty="0"/>
          </a:p>
        </p:txBody>
      </p:sp>
      <p:sp>
        <p:nvSpPr>
          <p:cNvPr id="33" name="Tekstiruutu 32">
            <a:extLst>
              <a:ext uri="{FF2B5EF4-FFF2-40B4-BE49-F238E27FC236}">
                <a16:creationId xmlns:a16="http://schemas.microsoft.com/office/drawing/2014/main" id="{1E2A27DF-61AF-45F7-8AFC-F37DFD61291E}"/>
              </a:ext>
            </a:extLst>
          </p:cNvPr>
          <p:cNvSpPr txBox="1"/>
          <p:nvPr/>
        </p:nvSpPr>
        <p:spPr>
          <a:xfrm>
            <a:off x="6236819" y="1649283"/>
            <a:ext cx="264816" cy="246221"/>
          </a:xfrm>
          <a:prstGeom prst="rect">
            <a:avLst/>
          </a:prstGeom>
          <a:noFill/>
        </p:spPr>
        <p:txBody>
          <a:bodyPr wrap="none" rtlCol="0">
            <a:spAutoFit/>
          </a:bodyPr>
          <a:lstStyle/>
          <a:p>
            <a:r>
              <a:rPr lang="fi-FI" sz="1000" dirty="0"/>
              <a:t>G</a:t>
            </a:r>
            <a:endParaRPr lang="en-GB" sz="1000" dirty="0"/>
          </a:p>
        </p:txBody>
      </p:sp>
      <p:sp>
        <p:nvSpPr>
          <p:cNvPr id="36" name="Tekstiruutu 35">
            <a:extLst>
              <a:ext uri="{FF2B5EF4-FFF2-40B4-BE49-F238E27FC236}">
                <a16:creationId xmlns:a16="http://schemas.microsoft.com/office/drawing/2014/main" id="{EC13C655-F170-410B-90E7-ABF4873C36E6}"/>
              </a:ext>
            </a:extLst>
          </p:cNvPr>
          <p:cNvSpPr txBox="1"/>
          <p:nvPr/>
        </p:nvSpPr>
        <p:spPr>
          <a:xfrm>
            <a:off x="10582730" y="1557347"/>
            <a:ext cx="1150892" cy="276999"/>
          </a:xfrm>
          <a:prstGeom prst="rect">
            <a:avLst/>
          </a:prstGeom>
          <a:noFill/>
        </p:spPr>
        <p:txBody>
          <a:bodyPr wrap="none" rtlCol="0">
            <a:spAutoFit/>
          </a:bodyPr>
          <a:lstStyle/>
          <a:p>
            <a:r>
              <a:rPr lang="fi-FI" sz="1200" dirty="0"/>
              <a:t>AF=d (</a:t>
            </a:r>
            <a:r>
              <a:rPr lang="fi-FI" sz="1200" dirty="0" err="1"/>
              <a:t>distance</a:t>
            </a:r>
            <a:r>
              <a:rPr lang="fi-FI" sz="1200" dirty="0"/>
              <a:t>)</a:t>
            </a:r>
          </a:p>
        </p:txBody>
      </p:sp>
      <p:sp>
        <p:nvSpPr>
          <p:cNvPr id="2" name="Tekstiruutu 1">
            <a:extLst>
              <a:ext uri="{FF2B5EF4-FFF2-40B4-BE49-F238E27FC236}">
                <a16:creationId xmlns:a16="http://schemas.microsoft.com/office/drawing/2014/main" id="{2077E7C9-74BF-4833-AAD2-203D66AA694D}"/>
              </a:ext>
            </a:extLst>
          </p:cNvPr>
          <p:cNvSpPr txBox="1"/>
          <p:nvPr/>
        </p:nvSpPr>
        <p:spPr>
          <a:xfrm>
            <a:off x="8261132" y="5569156"/>
            <a:ext cx="3635739" cy="584775"/>
          </a:xfrm>
          <a:prstGeom prst="rect">
            <a:avLst/>
          </a:prstGeom>
          <a:noFill/>
        </p:spPr>
        <p:txBody>
          <a:bodyPr wrap="none" rtlCol="0">
            <a:spAutoFit/>
          </a:bodyPr>
          <a:lstStyle/>
          <a:p>
            <a:r>
              <a:rPr lang="fi-FI" sz="1600" dirty="0" err="1"/>
              <a:t>Simalar</a:t>
            </a:r>
            <a:r>
              <a:rPr lang="fi-FI" sz="1600" dirty="0"/>
              <a:t> </a:t>
            </a:r>
            <a:r>
              <a:rPr lang="fi-FI" sz="1600" dirty="0" err="1"/>
              <a:t>equations</a:t>
            </a:r>
            <a:r>
              <a:rPr lang="fi-FI" sz="1600" dirty="0"/>
              <a:t> for </a:t>
            </a:r>
            <a:r>
              <a:rPr lang="fi-FI" sz="1600" dirty="0" err="1"/>
              <a:t>horizontal</a:t>
            </a:r>
            <a:r>
              <a:rPr lang="fi-FI" sz="1600" dirty="0"/>
              <a:t> </a:t>
            </a:r>
            <a:r>
              <a:rPr lang="fi-FI" sz="1600" dirty="0" err="1"/>
              <a:t>direction</a:t>
            </a:r>
            <a:endParaRPr lang="fi-FI" sz="1600" dirty="0"/>
          </a:p>
          <a:p>
            <a:r>
              <a:rPr lang="fi-FI" sz="1600" dirty="0"/>
              <a:t>(β=</a:t>
            </a:r>
            <a:r>
              <a:rPr lang="fi-FI" sz="1600" dirty="0" err="1"/>
              <a:t>azimuth</a:t>
            </a:r>
            <a:r>
              <a:rPr lang="fi-FI" sz="1600" dirty="0"/>
              <a:t>)</a:t>
            </a:r>
            <a:endParaRPr lang="en-GB" sz="1600" dirty="0"/>
          </a:p>
        </p:txBody>
      </p:sp>
    </p:spTree>
    <p:extLst>
      <p:ext uri="{BB962C8B-B14F-4D97-AF65-F5344CB8AC3E}">
        <p14:creationId xmlns:p14="http://schemas.microsoft.com/office/powerpoint/2010/main" val="3087630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Distance Estimation</a:t>
            </a:r>
          </a:p>
        </p:txBody>
      </p:sp>
      <mc:AlternateContent xmlns:mc="http://schemas.openxmlformats.org/markup-compatibility/2006" xmlns:a14="http://schemas.microsoft.com/office/drawing/2010/main">
        <mc:Choice Requires="a14">
          <p:sp>
            <p:nvSpPr>
              <p:cNvPr id="58" name="Tekstiruutu 57">
                <a:extLst>
                  <a:ext uri="{FF2B5EF4-FFF2-40B4-BE49-F238E27FC236}">
                    <a16:creationId xmlns:a16="http://schemas.microsoft.com/office/drawing/2014/main" id="{77C1A0D6-9DBA-4E2B-BC1F-0992E50026B6}"/>
                  </a:ext>
                </a:extLst>
              </p:cNvPr>
              <p:cNvSpPr txBox="1"/>
              <p:nvPr/>
            </p:nvSpPr>
            <p:spPr>
              <a:xfrm>
                <a:off x="5074781" y="649912"/>
                <a:ext cx="4881273" cy="509691"/>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i-FI" sz="1600" i="1" smtClean="0">
                          <a:latin typeface="Cambria Math" panose="02040503050406030204" pitchFamily="18" charset="0"/>
                        </a:rPr>
                        <m:t>𝑑</m:t>
                      </m:r>
                      <m:r>
                        <a:rPr lang="en-GB" sz="1600" i="1" smtClean="0">
                          <a:latin typeface="Cambria Math" panose="02040503050406030204" pitchFamily="18" charset="0"/>
                        </a:rPr>
                        <m:t>=</m:t>
                      </m:r>
                      <m:f>
                        <m:fPr>
                          <m:ctrlPr>
                            <a:rPr lang="en-GB" sz="1600" i="1">
                              <a:latin typeface="Cambria Math" panose="02040503050406030204" pitchFamily="18" charset="0"/>
                            </a:rPr>
                          </m:ctrlPr>
                        </m:fPr>
                        <m:num>
                          <m:r>
                            <a:rPr lang="fi-FI" sz="1600" b="0" i="1" smtClean="0">
                              <a:latin typeface="Cambria Math" panose="02040503050406030204" pitchFamily="18" charset="0"/>
                            </a:rPr>
                            <m:t>𝑓</m:t>
                          </m:r>
                          <m:r>
                            <a:rPr lang="fi-FI" sz="1600" b="0" i="1" smtClean="0">
                              <a:latin typeface="Cambria Math" panose="02040503050406030204" pitchFamily="18" charset="0"/>
                            </a:rPr>
                            <m:t>∗</m:t>
                          </m:r>
                          <m:r>
                            <a:rPr lang="fi-FI" sz="1600" b="0" i="1" smtClean="0">
                              <a:latin typeface="Cambria Math" panose="02040503050406030204" pitchFamily="18" charset="0"/>
                            </a:rPr>
                            <m:t>h</m:t>
                          </m:r>
                        </m:num>
                        <m:den>
                          <m:sSub>
                            <m:sSubPr>
                              <m:ctrlPr>
                                <a:rPr lang="en-GB" sz="1600" i="1">
                                  <a:latin typeface="Cambria Math" panose="02040503050406030204" pitchFamily="18" charset="0"/>
                                </a:rPr>
                              </m:ctrlPr>
                            </m:sSubPr>
                            <m:e>
                              <m:func>
                                <m:funcPr>
                                  <m:ctrlPr>
                                    <a:rPr lang="fi-FI" sz="1600" i="1">
                                      <a:latin typeface="Cambria Math" panose="02040503050406030204" pitchFamily="18" charset="0"/>
                                    </a:rPr>
                                  </m:ctrlPr>
                                </m:funcPr>
                                <m:fName>
                                  <m:r>
                                    <m:rPr>
                                      <m:sty m:val="p"/>
                                    </m:rPr>
                                    <a:rPr lang="fi-FI" sz="1600">
                                      <a:latin typeface="Cambria Math" panose="02040503050406030204" pitchFamily="18" charset="0"/>
                                    </a:rPr>
                                    <m:t>cos</m:t>
                                  </m:r>
                                </m:fName>
                                <m:e>
                                  <m:d>
                                    <m:dPr>
                                      <m:ctrlPr>
                                        <a:rPr lang="fi-FI" sz="1600" i="1">
                                          <a:latin typeface="Cambria Math" panose="02040503050406030204" pitchFamily="18" charset="0"/>
                                        </a:rPr>
                                      </m:ctrlPr>
                                    </m:dPr>
                                    <m:e>
                                      <m:r>
                                        <m:rPr>
                                          <m:sty m:val="p"/>
                                        </m:rPr>
                                        <a:rPr lang="el-GR" sz="1600" i="1">
                                          <a:latin typeface="Cambria Math" panose="02040503050406030204" pitchFamily="18" charset="0"/>
                                        </a:rPr>
                                        <m:t>α</m:t>
                                      </m:r>
                                    </m:e>
                                  </m:d>
                                  <m:r>
                                    <a:rPr lang="fi-FI" sz="1600" b="0" i="1" smtClean="0">
                                      <a:latin typeface="Cambria Math" panose="02040503050406030204" pitchFamily="18" charset="0"/>
                                    </a:rPr>
                                    <m:t>∗</m:t>
                                  </m:r>
                                  <m:func>
                                    <m:funcPr>
                                      <m:ctrlPr>
                                        <a:rPr lang="fi-FI" sz="1600" i="1">
                                          <a:latin typeface="Cambria Math" panose="02040503050406030204" pitchFamily="18" charset="0"/>
                                        </a:rPr>
                                      </m:ctrlPr>
                                    </m:funcPr>
                                    <m:fName>
                                      <m:r>
                                        <m:rPr>
                                          <m:sty m:val="p"/>
                                        </m:rPr>
                                        <a:rPr lang="fi-FI" sz="1600">
                                          <a:latin typeface="Cambria Math" panose="02040503050406030204" pitchFamily="18" charset="0"/>
                                        </a:rPr>
                                        <m:t>cos</m:t>
                                      </m:r>
                                    </m:fName>
                                    <m:e>
                                      <m:d>
                                        <m:dPr>
                                          <m:ctrlPr>
                                            <a:rPr lang="fi-FI" sz="1600" i="1">
                                              <a:latin typeface="Cambria Math" panose="02040503050406030204" pitchFamily="18" charset="0"/>
                                            </a:rPr>
                                          </m:ctrlPr>
                                        </m:dPr>
                                        <m:e>
                                          <m:r>
                                            <m:rPr>
                                              <m:nor/>
                                            </m:rPr>
                                            <a:rPr lang="el-GR" sz="1600" dirty="0"/>
                                            <m:t>β</m:t>
                                          </m:r>
                                        </m:e>
                                      </m:d>
                                    </m:e>
                                  </m:func>
                                </m:e>
                              </m:func>
                              <m:r>
                                <a:rPr lang="fi-FI" sz="1600" b="0" i="1" smtClean="0">
                                  <a:latin typeface="Cambria Math" panose="02040503050406030204" pitchFamily="18" charset="0"/>
                                </a:rPr>
                                <m:t>∗</m:t>
                              </m:r>
                              <m:r>
                                <a:rPr lang="fi-FI" sz="1600" i="1">
                                  <a:latin typeface="Cambria Math" panose="02040503050406030204" pitchFamily="18" charset="0"/>
                                </a:rPr>
                                <m:t>h</m:t>
                              </m:r>
                            </m:e>
                            <m:sub>
                              <m:r>
                                <a:rPr lang="fi-FI" sz="1600" i="1">
                                  <a:latin typeface="Cambria Math" panose="02040503050406030204" pitchFamily="18" charset="0"/>
                                </a:rPr>
                                <m:t>𝑖</m:t>
                              </m:r>
                            </m:sub>
                          </m:sSub>
                        </m:den>
                      </m:f>
                      <m:r>
                        <a:rPr lang="fi-FI" sz="1600" b="0" i="1" smtClean="0">
                          <a:latin typeface="Cambria Math" panose="02040503050406030204" pitchFamily="18" charset="0"/>
                        </a:rPr>
                        <m:t>=</m:t>
                      </m:r>
                      <m:f>
                        <m:fPr>
                          <m:ctrlPr>
                            <a:rPr lang="en-GB" sz="1600" i="1">
                              <a:latin typeface="Cambria Math" panose="02040503050406030204" pitchFamily="18" charset="0"/>
                            </a:rPr>
                          </m:ctrlPr>
                        </m:fPr>
                        <m:num>
                          <m:r>
                            <a:rPr lang="fi-FI" sz="1600" b="0" i="1" smtClean="0">
                              <a:latin typeface="Cambria Math" panose="02040503050406030204" pitchFamily="18" charset="0"/>
                            </a:rPr>
                            <m:t>𝑓</m:t>
                          </m:r>
                          <m:r>
                            <a:rPr lang="fi-FI" sz="1600" b="0" i="1" smtClean="0">
                              <a:latin typeface="Cambria Math" panose="02040503050406030204" pitchFamily="18" charset="0"/>
                            </a:rPr>
                            <m:t>∗</m:t>
                          </m:r>
                          <m:r>
                            <a:rPr lang="fi-FI" sz="1600" i="1">
                              <a:latin typeface="Cambria Math" panose="02040503050406030204" pitchFamily="18" charset="0"/>
                            </a:rPr>
                            <m:t>h</m:t>
                          </m:r>
                        </m:num>
                        <m:den>
                          <m:func>
                            <m:funcPr>
                              <m:ctrlPr>
                                <a:rPr lang="fi-FI" sz="1600" i="1">
                                  <a:latin typeface="Cambria Math" panose="02040503050406030204" pitchFamily="18" charset="0"/>
                                </a:rPr>
                              </m:ctrlPr>
                            </m:funcPr>
                            <m:fName>
                              <m:r>
                                <m:rPr>
                                  <m:sty m:val="p"/>
                                </m:rPr>
                                <a:rPr lang="fi-FI" sz="1600">
                                  <a:latin typeface="Cambria Math" panose="02040503050406030204" pitchFamily="18" charset="0"/>
                                </a:rPr>
                                <m:t>cos</m:t>
                              </m:r>
                            </m:fName>
                            <m:e>
                              <m:d>
                                <m:dPr>
                                  <m:ctrlPr>
                                    <a:rPr lang="fi-FI" sz="1600" i="1">
                                      <a:latin typeface="Cambria Math" panose="02040503050406030204" pitchFamily="18" charset="0"/>
                                    </a:rPr>
                                  </m:ctrlPr>
                                </m:dPr>
                                <m:e>
                                  <m:r>
                                    <m:rPr>
                                      <m:sty m:val="p"/>
                                    </m:rPr>
                                    <a:rPr lang="el-GR" sz="1600" i="1">
                                      <a:latin typeface="Cambria Math" panose="02040503050406030204" pitchFamily="18" charset="0"/>
                                    </a:rPr>
                                    <m:t>α</m:t>
                                  </m:r>
                                </m:e>
                              </m:d>
                              <m:r>
                                <a:rPr lang="fi-FI" sz="1600" b="0" i="1" smtClean="0">
                                  <a:latin typeface="Cambria Math" panose="02040503050406030204" pitchFamily="18" charset="0"/>
                                </a:rPr>
                                <m:t>∗</m:t>
                              </m:r>
                              <m:func>
                                <m:funcPr>
                                  <m:ctrlPr>
                                    <a:rPr lang="fi-FI" sz="1600" i="1">
                                      <a:latin typeface="Cambria Math" panose="02040503050406030204" pitchFamily="18" charset="0"/>
                                    </a:rPr>
                                  </m:ctrlPr>
                                </m:funcPr>
                                <m:fName>
                                  <m:r>
                                    <m:rPr>
                                      <m:sty m:val="p"/>
                                    </m:rPr>
                                    <a:rPr lang="fi-FI" sz="1600">
                                      <a:latin typeface="Cambria Math" panose="02040503050406030204" pitchFamily="18" charset="0"/>
                                    </a:rPr>
                                    <m:t>cos</m:t>
                                  </m:r>
                                </m:fName>
                                <m:e>
                                  <m:d>
                                    <m:dPr>
                                      <m:ctrlPr>
                                        <a:rPr lang="fi-FI" sz="1600" i="1">
                                          <a:latin typeface="Cambria Math" panose="02040503050406030204" pitchFamily="18" charset="0"/>
                                        </a:rPr>
                                      </m:ctrlPr>
                                    </m:dPr>
                                    <m:e>
                                      <m:r>
                                        <m:rPr>
                                          <m:nor/>
                                        </m:rPr>
                                        <a:rPr lang="el-GR" sz="1600" dirty="0"/>
                                        <m:t>β</m:t>
                                      </m:r>
                                    </m:e>
                                  </m:d>
                                </m:e>
                              </m:func>
                              <m:r>
                                <a:rPr lang="fi-FI" sz="1600" b="0" i="1" dirty="0" smtClean="0">
                                  <a:latin typeface="Cambria Math" panose="02040503050406030204" pitchFamily="18" charset="0"/>
                                </a:rPr>
                                <m:t>∗</m:t>
                              </m:r>
                            </m:e>
                          </m:func>
                          <m:r>
                            <m:rPr>
                              <m:nor/>
                            </m:rPr>
                            <a:rPr lang="fi-FI" sz="1600" b="0" i="1" smtClean="0">
                              <a:latin typeface="Cambria Math" panose="02040503050406030204" pitchFamily="18" charset="0"/>
                            </a:rPr>
                            <m:t>h</m:t>
                          </m:r>
                          <m:r>
                            <m:rPr>
                              <m:nor/>
                            </m:rPr>
                            <a:rPr lang="fi-FI" sz="1600" b="0" i="1" baseline="-25000" smtClean="0">
                              <a:latin typeface="Cambria Math" panose="02040503050406030204" pitchFamily="18" charset="0"/>
                            </a:rPr>
                            <m:t>i</m:t>
                          </m:r>
                          <m:r>
                            <a:rPr lang="fi-FI" sz="1600" b="0" i="1" dirty="0" smtClean="0">
                              <a:latin typeface="Cambria Math" panose="02040503050406030204" pitchFamily="18" charset="0"/>
                            </a:rPr>
                            <m:t>∗</m:t>
                          </m:r>
                          <m:r>
                            <m:rPr>
                              <m:nor/>
                            </m:rPr>
                            <a:rPr lang="en-GB" sz="1600" i="1" dirty="0"/>
                            <m:t>s</m:t>
                          </m:r>
                          <m:r>
                            <m:rPr>
                              <m:nor/>
                            </m:rPr>
                            <a:rPr lang="en-GB" sz="1600" i="1" baseline="-25000" dirty="0"/>
                            <m:t>h</m:t>
                          </m:r>
                          <m:r>
                            <m:rPr>
                              <m:nor/>
                            </m:rPr>
                            <a:rPr lang="fi-FI" sz="1600" b="0" i="1" dirty="0" smtClean="0">
                              <a:latin typeface="Cambria Math" panose="02040503050406030204" pitchFamily="18" charset="0"/>
                            </a:rPr>
                            <m:t>/</m:t>
                          </m:r>
                          <m:r>
                            <m:rPr>
                              <m:nor/>
                            </m:rPr>
                            <a:rPr lang="fi-FI" sz="1600" b="0" i="1" dirty="0" smtClean="0">
                              <a:latin typeface="Cambria Math" panose="02040503050406030204" pitchFamily="18" charset="0"/>
                            </a:rPr>
                            <m:t>p</m:t>
                          </m:r>
                          <m:r>
                            <m:rPr>
                              <m:nor/>
                            </m:rPr>
                            <a:rPr lang="en-GB" sz="1600" i="1" baseline="-25000" dirty="0"/>
                            <m:t>h</m:t>
                          </m:r>
                        </m:den>
                      </m:f>
                      <m:r>
                        <a:rPr lang="fi-FI" sz="1600" b="0" i="1" smtClean="0">
                          <a:latin typeface="Cambria Math" panose="02040503050406030204" pitchFamily="18" charset="0"/>
                        </a:rPr>
                        <m:t> </m:t>
                      </m:r>
                    </m:oMath>
                  </m:oMathPara>
                </a14:m>
                <a:endParaRPr lang="en-GB" sz="1600" dirty="0"/>
              </a:p>
            </p:txBody>
          </p:sp>
        </mc:Choice>
        <mc:Fallback xmlns="">
          <p:sp>
            <p:nvSpPr>
              <p:cNvPr id="58" name="Tekstiruutu 57">
                <a:extLst>
                  <a:ext uri="{FF2B5EF4-FFF2-40B4-BE49-F238E27FC236}">
                    <a16:creationId xmlns:a16="http://schemas.microsoft.com/office/drawing/2014/main" id="{77C1A0D6-9DBA-4E2B-BC1F-0992E50026B6}"/>
                  </a:ext>
                </a:extLst>
              </p:cNvPr>
              <p:cNvSpPr txBox="1">
                <a:spLocks noRot="1" noChangeAspect="1" noMove="1" noResize="1" noEditPoints="1" noAdjustHandles="1" noChangeArrowheads="1" noChangeShapeType="1" noTextEdit="1"/>
              </p:cNvSpPr>
              <p:nvPr/>
            </p:nvSpPr>
            <p:spPr>
              <a:xfrm>
                <a:off x="5074781" y="649912"/>
                <a:ext cx="4881273" cy="509691"/>
              </a:xfrm>
              <a:prstGeom prst="rect">
                <a:avLst/>
              </a:prstGeom>
              <a:blipFill>
                <a:blip r:embed="rId2"/>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Tekstiruutu 31">
                <a:extLst>
                  <a:ext uri="{FF2B5EF4-FFF2-40B4-BE49-F238E27FC236}">
                    <a16:creationId xmlns:a16="http://schemas.microsoft.com/office/drawing/2014/main" id="{3FA26A46-66B1-4BC6-A821-D11D5C51F579}"/>
                  </a:ext>
                </a:extLst>
              </p:cNvPr>
              <p:cNvSpPr txBox="1"/>
              <p:nvPr/>
            </p:nvSpPr>
            <p:spPr>
              <a:xfrm>
                <a:off x="10232939" y="550049"/>
                <a:ext cx="1535870" cy="1723549"/>
              </a:xfrm>
              <a:prstGeom prst="rect">
                <a:avLst/>
              </a:prstGeom>
              <a:noFill/>
              <a:ln>
                <a:noFill/>
              </a:ln>
            </p:spPr>
            <p:txBody>
              <a:bodyPr wrap="none" lIns="0" tIns="0" rIns="0" bIns="0" rtlCol="0">
                <a:spAutoFit/>
              </a:bodyPr>
              <a:lstStyle/>
              <a:p>
                <a:r>
                  <a:rPr lang="en-GB" sz="1200" i="1" dirty="0"/>
                  <a:t>s</a:t>
                </a:r>
                <a:r>
                  <a:rPr lang="en-GB" sz="1200" i="1" baseline="-25000" dirty="0" err="1"/>
                  <a:t>w</a:t>
                </a:r>
                <a14:m>
                  <m:oMath xmlns:m="http://schemas.openxmlformats.org/officeDocument/2006/math">
                    <m:r>
                      <a:rPr lang="en-GB" sz="1200" i="1" smtClean="0">
                        <a:latin typeface="Cambria Math" panose="02040503050406030204" pitchFamily="18" charset="0"/>
                      </a:rPr>
                      <m:t>=</m:t>
                    </m:r>
                    <m:r>
                      <a:rPr lang="fi-FI" sz="1200" b="0" i="1" smtClean="0">
                        <a:latin typeface="Cambria Math" panose="02040503050406030204" pitchFamily="18" charset="0"/>
                      </a:rPr>
                      <m:t>𝑠𝑒𝑛𝑠𝑜𝑟</m:t>
                    </m:r>
                    <m:r>
                      <a:rPr lang="fi-FI" sz="1200" b="0" i="1" smtClean="0">
                        <a:latin typeface="Cambria Math" panose="02040503050406030204" pitchFamily="18" charset="0"/>
                      </a:rPr>
                      <m:t> </m:t>
                    </m:r>
                    <m:r>
                      <a:rPr lang="fi-FI" sz="1200" b="0" i="1" smtClean="0">
                        <a:latin typeface="Cambria Math" panose="02040503050406030204" pitchFamily="18" charset="0"/>
                      </a:rPr>
                      <m:t>𝑤𝑖𝑑𝑡h</m:t>
                    </m:r>
                    <m:r>
                      <a:rPr lang="fi-FI" sz="1200" b="0" i="1" smtClean="0">
                        <a:latin typeface="Cambria Math" panose="02040503050406030204" pitchFamily="18" charset="0"/>
                      </a:rPr>
                      <m:t> </m:t>
                    </m:r>
                    <m:d>
                      <m:dPr>
                        <m:ctrlPr>
                          <a:rPr lang="fi-FI" sz="1200" b="0" i="1" smtClean="0">
                            <a:latin typeface="Cambria Math" panose="02040503050406030204" pitchFamily="18" charset="0"/>
                          </a:rPr>
                        </m:ctrlPr>
                      </m:dPr>
                      <m:e>
                        <m:r>
                          <a:rPr lang="fi-FI" sz="1200" b="0" i="1" smtClean="0">
                            <a:latin typeface="Cambria Math" panose="02040503050406030204" pitchFamily="18" charset="0"/>
                          </a:rPr>
                          <m:t>𝑚</m:t>
                        </m:r>
                      </m:e>
                    </m:d>
                  </m:oMath>
                </a14:m>
                <a:endParaRPr lang="fi-FI" sz="1200" b="0" i="1" dirty="0"/>
              </a:p>
              <a:p>
                <a:r>
                  <a:rPr lang="en-GB" sz="1200" i="1" dirty="0"/>
                  <a:t>s</a:t>
                </a:r>
                <a:r>
                  <a:rPr lang="en-GB" sz="1200" i="1" baseline="-25000" dirty="0"/>
                  <a:t>h</a:t>
                </a:r>
                <a14:m>
                  <m:oMath xmlns:m="http://schemas.openxmlformats.org/officeDocument/2006/math">
                    <m:r>
                      <a:rPr lang="en-GB" sz="1200" i="1">
                        <a:latin typeface="Cambria Math" panose="02040503050406030204" pitchFamily="18" charset="0"/>
                      </a:rPr>
                      <m:t>=</m:t>
                    </m:r>
                    <m:r>
                      <a:rPr lang="fi-FI" sz="1200" i="1">
                        <a:latin typeface="Cambria Math" panose="02040503050406030204" pitchFamily="18" charset="0"/>
                      </a:rPr>
                      <m:t>𝑠𝑒𝑛𝑠𝑜𝑟</m:t>
                    </m:r>
                    <m:r>
                      <a:rPr lang="fi-FI" sz="1200" i="1">
                        <a:latin typeface="Cambria Math" panose="02040503050406030204" pitchFamily="18" charset="0"/>
                      </a:rPr>
                      <m:t> </m:t>
                    </m:r>
                    <m:r>
                      <a:rPr lang="fi-FI" sz="1200" b="0" i="1" smtClean="0">
                        <a:latin typeface="Cambria Math" panose="02040503050406030204" pitchFamily="18" charset="0"/>
                      </a:rPr>
                      <m:t>h𝑒𝑖𝑔h𝑡</m:t>
                    </m:r>
                    <m:r>
                      <a:rPr lang="fi-FI" sz="1200" i="1">
                        <a:latin typeface="Cambria Math" panose="02040503050406030204" pitchFamily="18" charset="0"/>
                      </a:rPr>
                      <m:t> </m:t>
                    </m:r>
                    <m:d>
                      <m:dPr>
                        <m:ctrlPr>
                          <a:rPr lang="fi-FI" sz="1200" i="1">
                            <a:latin typeface="Cambria Math" panose="02040503050406030204" pitchFamily="18" charset="0"/>
                          </a:rPr>
                        </m:ctrlPr>
                      </m:dPr>
                      <m:e>
                        <m:r>
                          <a:rPr lang="fi-FI" sz="1200" i="1">
                            <a:latin typeface="Cambria Math" panose="02040503050406030204" pitchFamily="18" charset="0"/>
                          </a:rPr>
                          <m:t>𝑚</m:t>
                        </m:r>
                      </m:e>
                    </m:d>
                  </m:oMath>
                </a14:m>
                <a:endParaRPr lang="fi-FI" sz="1200" i="1" dirty="0"/>
              </a:p>
              <a:p>
                <a:r>
                  <a:rPr lang="fi-FI" sz="1200" i="1" dirty="0" err="1"/>
                  <a:t>p</a:t>
                </a:r>
                <a:r>
                  <a:rPr lang="fi-FI" sz="1200" i="1" baseline="-25000" dirty="0" err="1"/>
                  <a:t>w</a:t>
                </a:r>
                <a:r>
                  <a:rPr lang="fi-FI" sz="1200" i="1" dirty="0"/>
                  <a:t>= image </a:t>
                </a:r>
                <a:r>
                  <a:rPr lang="fi-FI" sz="1200" i="1" dirty="0" err="1"/>
                  <a:t>width</a:t>
                </a:r>
                <a:r>
                  <a:rPr lang="fi-FI" sz="1200" i="1" dirty="0"/>
                  <a:t> (</a:t>
                </a:r>
                <a:r>
                  <a:rPr lang="fi-FI" sz="1200" i="1" dirty="0" err="1"/>
                  <a:t>pixels</a:t>
                </a:r>
                <a:r>
                  <a:rPr lang="fi-FI" sz="1200" i="1" dirty="0"/>
                  <a:t>)</a:t>
                </a:r>
              </a:p>
              <a:p>
                <a:r>
                  <a:rPr lang="fi-FI" sz="1200" i="1" dirty="0" err="1"/>
                  <a:t>p</a:t>
                </a:r>
                <a:r>
                  <a:rPr lang="fi-FI" sz="1200" i="1" baseline="-25000" dirty="0" err="1"/>
                  <a:t>h</a:t>
                </a:r>
                <a:r>
                  <a:rPr lang="fi-FI" sz="1200" i="1" dirty="0"/>
                  <a:t>= image </a:t>
                </a:r>
                <a:r>
                  <a:rPr lang="fi-FI" sz="1200" i="1" dirty="0" err="1"/>
                  <a:t>height</a:t>
                </a:r>
                <a:r>
                  <a:rPr lang="fi-FI" sz="1200" i="1" dirty="0"/>
                  <a:t> (</a:t>
                </a:r>
                <a:r>
                  <a:rPr lang="fi-FI" sz="1200" i="1" dirty="0" err="1"/>
                  <a:t>pixels</a:t>
                </a:r>
                <a:r>
                  <a:rPr lang="fi-FI" sz="1200" i="1" dirty="0"/>
                  <a:t>)</a:t>
                </a:r>
              </a:p>
              <a:p>
                <a:r>
                  <a:rPr lang="fi-FI" sz="1200" i="1" dirty="0"/>
                  <a:t>h</a:t>
                </a:r>
                <a:r>
                  <a:rPr lang="fi-FI" sz="1200" i="1" baseline="-25000" dirty="0"/>
                  <a:t>i</a:t>
                </a:r>
                <a:r>
                  <a:rPr lang="fi-FI" sz="1200" i="1" dirty="0"/>
                  <a:t> = </a:t>
                </a:r>
                <a:r>
                  <a:rPr lang="fi-FI" sz="1200" i="1" dirty="0" err="1"/>
                  <a:t>object</a:t>
                </a:r>
                <a:r>
                  <a:rPr lang="fi-FI" sz="1200" i="1" dirty="0"/>
                  <a:t> </a:t>
                </a:r>
                <a:r>
                  <a:rPr lang="fi-FI" sz="1200" i="1" dirty="0" err="1"/>
                  <a:t>height</a:t>
                </a:r>
                <a:r>
                  <a:rPr lang="fi-FI" sz="1200" i="1" dirty="0"/>
                  <a:t> (</a:t>
                </a:r>
                <a:r>
                  <a:rPr lang="fi-FI" sz="1200" i="1" dirty="0" err="1"/>
                  <a:t>pixels</a:t>
                </a:r>
                <a:r>
                  <a:rPr lang="fi-FI" sz="1200" i="1" dirty="0"/>
                  <a:t>)</a:t>
                </a:r>
              </a:p>
              <a:p>
                <a:r>
                  <a:rPr lang="fi-FI" sz="1200" i="1" dirty="0"/>
                  <a:t>h = </a:t>
                </a:r>
                <a:r>
                  <a:rPr lang="fi-FI" sz="1200" i="1" dirty="0" err="1"/>
                  <a:t>object</a:t>
                </a:r>
                <a:r>
                  <a:rPr lang="fi-FI" sz="1200" i="1" dirty="0"/>
                  <a:t> </a:t>
                </a:r>
                <a:r>
                  <a:rPr lang="fi-FI" sz="1200" i="1" dirty="0" err="1"/>
                  <a:t>height</a:t>
                </a:r>
                <a:r>
                  <a:rPr lang="fi-FI" sz="1200" i="1" dirty="0"/>
                  <a:t> (m)</a:t>
                </a:r>
              </a:p>
              <a:p>
                <a:r>
                  <a:rPr lang="fi-FI" sz="1200" i="1" dirty="0"/>
                  <a:t>f = </a:t>
                </a:r>
                <a:r>
                  <a:rPr lang="fi-FI" sz="1200" i="1" dirty="0" err="1"/>
                  <a:t>focal</a:t>
                </a:r>
                <a:r>
                  <a:rPr lang="fi-FI" sz="1200" i="1" dirty="0"/>
                  <a:t> </a:t>
                </a:r>
                <a:r>
                  <a:rPr lang="fi-FI" sz="1200" i="1" dirty="0" err="1"/>
                  <a:t>length</a:t>
                </a:r>
                <a:r>
                  <a:rPr lang="fi-FI" sz="1200" i="1" dirty="0"/>
                  <a:t> (m)</a:t>
                </a:r>
              </a:p>
              <a:p>
                <a14:m>
                  <m:oMath xmlns:m="http://schemas.openxmlformats.org/officeDocument/2006/math">
                    <m:r>
                      <m:rPr>
                        <m:sty m:val="p"/>
                      </m:rPr>
                      <a:rPr lang="el-GR" sz="1200" i="1">
                        <a:latin typeface="Cambria Math" panose="02040503050406030204" pitchFamily="18" charset="0"/>
                      </a:rPr>
                      <m:t>α</m:t>
                    </m:r>
                  </m:oMath>
                </a14:m>
                <a:r>
                  <a:rPr lang="fi-FI" sz="1200" i="1" dirty="0"/>
                  <a:t> = </a:t>
                </a:r>
                <a:r>
                  <a:rPr lang="fi-FI" sz="1200" i="1" dirty="0" err="1"/>
                  <a:t>altitude</a:t>
                </a:r>
                <a:r>
                  <a:rPr lang="fi-FI" sz="1200" i="1" dirty="0"/>
                  <a:t> (</a:t>
                </a:r>
                <a:r>
                  <a:rPr lang="fi-FI" sz="1200" i="1" dirty="0" err="1"/>
                  <a:t>rad</a:t>
                </a:r>
                <a:r>
                  <a:rPr lang="fi-FI" sz="1200" i="1" dirty="0"/>
                  <a:t>)</a:t>
                </a:r>
              </a:p>
              <a:p>
                <a:r>
                  <a:rPr lang="el-GR" sz="1200" dirty="0"/>
                  <a:t>β</a:t>
                </a:r>
                <a:r>
                  <a:rPr lang="fi-FI" sz="1200" dirty="0"/>
                  <a:t> </a:t>
                </a:r>
                <a:r>
                  <a:rPr lang="fi-FI" sz="1200" i="1" dirty="0"/>
                  <a:t>= </a:t>
                </a:r>
                <a:r>
                  <a:rPr lang="fi-FI" sz="1200" i="1" dirty="0" err="1"/>
                  <a:t>azimuth</a:t>
                </a:r>
                <a:r>
                  <a:rPr lang="fi-FI" sz="1200" i="1" dirty="0"/>
                  <a:t> (</a:t>
                </a:r>
                <a:r>
                  <a:rPr lang="fi-FI" sz="1200" i="1" dirty="0" err="1"/>
                  <a:t>rad</a:t>
                </a:r>
                <a:r>
                  <a:rPr lang="fi-FI" sz="1200" i="1" dirty="0"/>
                  <a:t>)</a:t>
                </a:r>
              </a:p>
            </p:txBody>
          </p:sp>
        </mc:Choice>
        <mc:Fallback xmlns="">
          <p:sp>
            <p:nvSpPr>
              <p:cNvPr id="32" name="Tekstiruutu 31">
                <a:extLst>
                  <a:ext uri="{FF2B5EF4-FFF2-40B4-BE49-F238E27FC236}">
                    <a16:creationId xmlns:a16="http://schemas.microsoft.com/office/drawing/2014/main" id="{3FA26A46-66B1-4BC6-A821-D11D5C51F579}"/>
                  </a:ext>
                </a:extLst>
              </p:cNvPr>
              <p:cNvSpPr txBox="1">
                <a:spLocks noRot="1" noChangeAspect="1" noMove="1" noResize="1" noEditPoints="1" noAdjustHandles="1" noChangeArrowheads="1" noChangeShapeType="1" noTextEdit="1"/>
              </p:cNvSpPr>
              <p:nvPr/>
            </p:nvSpPr>
            <p:spPr>
              <a:xfrm>
                <a:off x="10232939" y="550049"/>
                <a:ext cx="1535870" cy="1723549"/>
              </a:xfrm>
              <a:prstGeom prst="rect">
                <a:avLst/>
              </a:prstGeom>
              <a:blipFill>
                <a:blip r:embed="rId3"/>
                <a:stretch>
                  <a:fillRect l="-6349" t="-2827" r="-5556" b="-1060"/>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 name="Suorakulmio 1">
                <a:extLst>
                  <a:ext uri="{FF2B5EF4-FFF2-40B4-BE49-F238E27FC236}">
                    <a16:creationId xmlns:a16="http://schemas.microsoft.com/office/drawing/2014/main" id="{BE11EE4E-C188-49F9-9CCF-7E8BBE5CA889}"/>
                  </a:ext>
                </a:extLst>
              </p:cNvPr>
              <p:cNvSpPr/>
              <p:nvPr/>
            </p:nvSpPr>
            <p:spPr>
              <a:xfrm>
                <a:off x="4834304" y="2632994"/>
                <a:ext cx="6096000" cy="2554545"/>
              </a:xfrm>
              <a:prstGeom prst="rect">
                <a:avLst/>
              </a:prstGeom>
            </p:spPr>
            <p:txBody>
              <a:bodyPr>
                <a:spAutoFit/>
              </a:bodyPr>
              <a:lstStyle/>
              <a:p>
                <a:r>
                  <a:rPr lang="fi-FI" sz="1600" dirty="0"/>
                  <a:t>Example (Nikon D800E):</a:t>
                </a:r>
                <a:endParaRPr lang="en-GB" sz="1600" dirty="0"/>
              </a:p>
              <a:p>
                <a:pPr lvl="1"/>
                <a:r>
                  <a:rPr lang="en-GB" sz="1600" dirty="0" err="1"/>
                  <a:t>s</a:t>
                </a:r>
                <a:r>
                  <a:rPr lang="en-GB" sz="1600" baseline="-25000" dirty="0" err="1"/>
                  <a:t>w</a:t>
                </a:r>
                <a14:m>
                  <m:oMath xmlns:m="http://schemas.openxmlformats.org/officeDocument/2006/math">
                    <m:r>
                      <a:rPr lang="en-GB" sz="1600" i="0" smtClean="0">
                        <a:latin typeface="Cambria Math" panose="02040503050406030204" pitchFamily="18" charset="0"/>
                      </a:rPr>
                      <m:t>=</m:t>
                    </m:r>
                    <m:r>
                      <m:rPr>
                        <m:sty m:val="p"/>
                      </m:rPr>
                      <a:rPr lang="fi-FI" sz="1600" i="0" smtClean="0">
                        <a:latin typeface="Cambria Math" panose="02040503050406030204" pitchFamily="18" charset="0"/>
                      </a:rPr>
                      <m:t>sensor</m:t>
                    </m:r>
                    <m:r>
                      <a:rPr lang="fi-FI" sz="1600" i="0" smtClean="0">
                        <a:latin typeface="Cambria Math" panose="02040503050406030204" pitchFamily="18" charset="0"/>
                      </a:rPr>
                      <m:t> </m:t>
                    </m:r>
                    <m:r>
                      <m:rPr>
                        <m:sty m:val="p"/>
                      </m:rPr>
                      <a:rPr lang="fi-FI" sz="1600" i="0" smtClean="0">
                        <a:latin typeface="Cambria Math" panose="02040503050406030204" pitchFamily="18" charset="0"/>
                      </a:rPr>
                      <m:t>width</m:t>
                    </m:r>
                    <m:r>
                      <a:rPr lang="fi-FI" sz="1600" i="0" smtClean="0">
                        <a:latin typeface="Cambria Math" panose="02040503050406030204" pitchFamily="18" charset="0"/>
                      </a:rPr>
                      <m:t> </m:t>
                    </m:r>
                    <m:d>
                      <m:dPr>
                        <m:ctrlPr>
                          <a:rPr lang="fi-FI" sz="1600" i="1">
                            <a:latin typeface="Cambria Math" panose="02040503050406030204" pitchFamily="18" charset="0"/>
                          </a:rPr>
                        </m:ctrlPr>
                      </m:dPr>
                      <m:e>
                        <m:r>
                          <m:rPr>
                            <m:sty m:val="p"/>
                          </m:rPr>
                          <a:rPr lang="fi-FI" sz="1600" i="0" smtClean="0">
                            <a:latin typeface="Cambria Math" panose="02040503050406030204" pitchFamily="18" charset="0"/>
                          </a:rPr>
                          <m:t>m</m:t>
                        </m:r>
                      </m:e>
                    </m:d>
                  </m:oMath>
                </a14:m>
                <a:r>
                  <a:rPr lang="fi-FI" sz="1600" dirty="0"/>
                  <a:t> = 0.0359 m</a:t>
                </a:r>
              </a:p>
              <a:p>
                <a:pPr lvl="1"/>
                <a:r>
                  <a:rPr lang="en-GB" sz="1600" dirty="0"/>
                  <a:t>s</a:t>
                </a:r>
                <a:r>
                  <a:rPr lang="en-GB" sz="1600" baseline="-25000" dirty="0"/>
                  <a:t>h</a:t>
                </a:r>
                <a14:m>
                  <m:oMath xmlns:m="http://schemas.openxmlformats.org/officeDocument/2006/math">
                    <m:r>
                      <a:rPr lang="en-GB" sz="1600" i="0" smtClean="0">
                        <a:latin typeface="Cambria Math" panose="02040503050406030204" pitchFamily="18" charset="0"/>
                      </a:rPr>
                      <m:t>=</m:t>
                    </m:r>
                    <m:r>
                      <m:rPr>
                        <m:sty m:val="p"/>
                      </m:rPr>
                      <a:rPr lang="fi-FI" sz="1600" i="0" smtClean="0">
                        <a:latin typeface="Cambria Math" panose="02040503050406030204" pitchFamily="18" charset="0"/>
                      </a:rPr>
                      <m:t>sensor</m:t>
                    </m:r>
                    <m:r>
                      <a:rPr lang="fi-FI" sz="1600" i="0" smtClean="0">
                        <a:latin typeface="Cambria Math" panose="02040503050406030204" pitchFamily="18" charset="0"/>
                      </a:rPr>
                      <m:t> </m:t>
                    </m:r>
                    <m:r>
                      <m:rPr>
                        <m:sty m:val="p"/>
                      </m:rPr>
                      <a:rPr lang="fi-FI" sz="1600" i="0" smtClean="0">
                        <a:latin typeface="Cambria Math" panose="02040503050406030204" pitchFamily="18" charset="0"/>
                      </a:rPr>
                      <m:t>height</m:t>
                    </m:r>
                    <m:r>
                      <a:rPr lang="fi-FI" sz="1600" i="0" smtClean="0">
                        <a:latin typeface="Cambria Math" panose="02040503050406030204" pitchFamily="18" charset="0"/>
                      </a:rPr>
                      <m:t> </m:t>
                    </m:r>
                    <m:d>
                      <m:dPr>
                        <m:ctrlPr>
                          <a:rPr lang="fi-FI" sz="1600" i="1">
                            <a:latin typeface="Cambria Math" panose="02040503050406030204" pitchFamily="18" charset="0"/>
                          </a:rPr>
                        </m:ctrlPr>
                      </m:dPr>
                      <m:e>
                        <m:r>
                          <m:rPr>
                            <m:sty m:val="p"/>
                          </m:rPr>
                          <a:rPr lang="fi-FI" sz="1600" i="0" smtClean="0">
                            <a:latin typeface="Cambria Math" panose="02040503050406030204" pitchFamily="18" charset="0"/>
                          </a:rPr>
                          <m:t>m</m:t>
                        </m:r>
                      </m:e>
                    </m:d>
                    <m:r>
                      <a:rPr lang="fi-FI" sz="1600" b="0" i="0" smtClean="0">
                        <a:latin typeface="Cambria Math" panose="02040503050406030204" pitchFamily="18" charset="0"/>
                      </a:rPr>
                      <m:t>=0.0240 </m:t>
                    </m:r>
                    <m:r>
                      <m:rPr>
                        <m:sty m:val="p"/>
                      </m:rPr>
                      <a:rPr lang="fi-FI" sz="1600" b="0" i="0" smtClean="0">
                        <a:latin typeface="Cambria Math" panose="02040503050406030204" pitchFamily="18" charset="0"/>
                      </a:rPr>
                      <m:t>m</m:t>
                    </m:r>
                  </m:oMath>
                </a14:m>
                <a:endParaRPr lang="fi-FI" sz="1600" dirty="0"/>
              </a:p>
              <a:p>
                <a:pPr lvl="1"/>
                <a:r>
                  <a:rPr lang="fi-FI" sz="1600" dirty="0" err="1"/>
                  <a:t>p</a:t>
                </a:r>
                <a:r>
                  <a:rPr lang="fi-FI" sz="1600" baseline="-25000" dirty="0" err="1"/>
                  <a:t>w</a:t>
                </a:r>
                <a:r>
                  <a:rPr lang="fi-FI" sz="1600" dirty="0"/>
                  <a:t>= image </a:t>
                </a:r>
                <a:r>
                  <a:rPr lang="fi-FI" sz="1600" dirty="0" err="1"/>
                  <a:t>width</a:t>
                </a:r>
                <a:r>
                  <a:rPr lang="fi-FI" sz="1600" dirty="0"/>
                  <a:t> (</a:t>
                </a:r>
                <a:r>
                  <a:rPr lang="fi-FI" sz="1600" dirty="0" err="1"/>
                  <a:t>pixels</a:t>
                </a:r>
                <a:r>
                  <a:rPr lang="fi-FI" sz="1600" dirty="0"/>
                  <a:t>) = 7360</a:t>
                </a:r>
              </a:p>
              <a:p>
                <a:pPr lvl="1"/>
                <a:r>
                  <a:rPr lang="fi-FI" sz="1600" dirty="0" err="1"/>
                  <a:t>p</a:t>
                </a:r>
                <a:r>
                  <a:rPr lang="fi-FI" sz="1600" baseline="-25000" dirty="0" err="1"/>
                  <a:t>h</a:t>
                </a:r>
                <a:r>
                  <a:rPr lang="fi-FI" sz="1600" dirty="0"/>
                  <a:t>= image </a:t>
                </a:r>
                <a:r>
                  <a:rPr lang="fi-FI" sz="1600" dirty="0" err="1"/>
                  <a:t>height</a:t>
                </a:r>
                <a:r>
                  <a:rPr lang="fi-FI" sz="1600" dirty="0"/>
                  <a:t> (</a:t>
                </a:r>
                <a:r>
                  <a:rPr lang="fi-FI" sz="1600" dirty="0" err="1"/>
                  <a:t>pixels</a:t>
                </a:r>
                <a:r>
                  <a:rPr lang="fi-FI" sz="1600" dirty="0"/>
                  <a:t>) = 4912</a:t>
                </a:r>
              </a:p>
              <a:p>
                <a:pPr lvl="1"/>
                <a:r>
                  <a:rPr lang="fi-FI" sz="1600" dirty="0"/>
                  <a:t>h</a:t>
                </a:r>
                <a:r>
                  <a:rPr lang="fi-FI" sz="1600" baseline="-25000" dirty="0"/>
                  <a:t>i</a:t>
                </a:r>
                <a:r>
                  <a:rPr lang="fi-FI" sz="1600" dirty="0"/>
                  <a:t> = </a:t>
                </a:r>
                <a:r>
                  <a:rPr lang="fi-FI" sz="1600" dirty="0" err="1"/>
                  <a:t>object</a:t>
                </a:r>
                <a:r>
                  <a:rPr lang="fi-FI" sz="1600" dirty="0"/>
                  <a:t> </a:t>
                </a:r>
                <a:r>
                  <a:rPr lang="fi-FI" sz="1600" dirty="0" err="1"/>
                  <a:t>height</a:t>
                </a:r>
                <a:r>
                  <a:rPr lang="fi-FI" sz="1600" dirty="0"/>
                  <a:t> (</a:t>
                </a:r>
                <a:r>
                  <a:rPr lang="fi-FI" sz="1600" dirty="0" err="1"/>
                  <a:t>pixels</a:t>
                </a:r>
                <a:r>
                  <a:rPr lang="fi-FI" sz="1600" dirty="0"/>
                  <a:t>) = 100</a:t>
                </a:r>
              </a:p>
              <a:p>
                <a:pPr lvl="1"/>
                <a:r>
                  <a:rPr lang="fi-FI" sz="1600" dirty="0"/>
                  <a:t>h = </a:t>
                </a:r>
                <a:r>
                  <a:rPr lang="fi-FI" sz="1600" dirty="0" err="1"/>
                  <a:t>object</a:t>
                </a:r>
                <a:r>
                  <a:rPr lang="fi-FI" sz="1600" dirty="0"/>
                  <a:t> </a:t>
                </a:r>
                <a:r>
                  <a:rPr lang="fi-FI" sz="1600" dirty="0" err="1"/>
                  <a:t>height</a:t>
                </a:r>
                <a:r>
                  <a:rPr lang="fi-FI" sz="1600" dirty="0"/>
                  <a:t> (m)  = 1.0 m</a:t>
                </a:r>
              </a:p>
              <a:p>
                <a:pPr lvl="1"/>
                <a:r>
                  <a:rPr lang="fi-FI" sz="1600" dirty="0"/>
                  <a:t>f = </a:t>
                </a:r>
                <a:r>
                  <a:rPr lang="fi-FI" sz="1600" dirty="0" err="1"/>
                  <a:t>focal</a:t>
                </a:r>
                <a:r>
                  <a:rPr lang="fi-FI" sz="1600" dirty="0"/>
                  <a:t> </a:t>
                </a:r>
                <a:r>
                  <a:rPr lang="fi-FI" sz="1600" dirty="0" err="1"/>
                  <a:t>length</a:t>
                </a:r>
                <a:r>
                  <a:rPr lang="fi-FI" sz="1600" dirty="0"/>
                  <a:t> (m) = 0.050 m</a:t>
                </a:r>
              </a:p>
              <a:p>
                <a:pPr lvl="1"/>
                <a14:m>
                  <m:oMath xmlns:m="http://schemas.openxmlformats.org/officeDocument/2006/math">
                    <m:r>
                      <m:rPr>
                        <m:sty m:val="p"/>
                      </m:rPr>
                      <a:rPr lang="el-GR" sz="1600" i="1">
                        <a:latin typeface="Cambria Math" panose="02040503050406030204" pitchFamily="18" charset="0"/>
                      </a:rPr>
                      <m:t>α</m:t>
                    </m:r>
                  </m:oMath>
                </a14:m>
                <a:r>
                  <a:rPr lang="fi-FI" sz="1600" i="1" dirty="0"/>
                  <a:t> = </a:t>
                </a:r>
                <a:r>
                  <a:rPr lang="fi-FI" sz="1600" i="1" dirty="0" err="1"/>
                  <a:t>altitude</a:t>
                </a:r>
                <a:r>
                  <a:rPr lang="fi-FI" sz="1600" i="1" dirty="0"/>
                  <a:t> (</a:t>
                </a:r>
                <a:r>
                  <a:rPr lang="fi-FI" sz="1600" i="1" dirty="0" err="1"/>
                  <a:t>rad</a:t>
                </a:r>
                <a:r>
                  <a:rPr lang="fi-FI" sz="1600" i="1" dirty="0"/>
                  <a:t>) = 0.0</a:t>
                </a:r>
              </a:p>
              <a:p>
                <a:pPr lvl="1"/>
                <a:r>
                  <a:rPr lang="el-GR" sz="1600" dirty="0"/>
                  <a:t>β</a:t>
                </a:r>
                <a:r>
                  <a:rPr lang="fi-FI" sz="1600" dirty="0"/>
                  <a:t> </a:t>
                </a:r>
                <a:r>
                  <a:rPr lang="fi-FI" sz="1600" i="1" dirty="0"/>
                  <a:t>= </a:t>
                </a:r>
                <a:r>
                  <a:rPr lang="fi-FI" sz="1600" i="1" dirty="0" err="1"/>
                  <a:t>azimuth</a:t>
                </a:r>
                <a:r>
                  <a:rPr lang="fi-FI" sz="1600" i="1" dirty="0"/>
                  <a:t> (</a:t>
                </a:r>
                <a:r>
                  <a:rPr lang="fi-FI" sz="1600" i="1" dirty="0" err="1"/>
                  <a:t>rad</a:t>
                </a:r>
                <a:r>
                  <a:rPr lang="fi-FI" sz="1600" i="1" dirty="0"/>
                  <a:t>) = 0.0</a:t>
                </a:r>
              </a:p>
            </p:txBody>
          </p:sp>
        </mc:Choice>
        <mc:Fallback xmlns="">
          <p:sp>
            <p:nvSpPr>
              <p:cNvPr id="2" name="Suorakulmio 1">
                <a:extLst>
                  <a:ext uri="{FF2B5EF4-FFF2-40B4-BE49-F238E27FC236}">
                    <a16:creationId xmlns:a16="http://schemas.microsoft.com/office/drawing/2014/main" id="{BE11EE4E-C188-49F9-9CCF-7E8BBE5CA889}"/>
                  </a:ext>
                </a:extLst>
              </p:cNvPr>
              <p:cNvSpPr>
                <a:spLocks noRot="1" noChangeAspect="1" noMove="1" noResize="1" noEditPoints="1" noAdjustHandles="1" noChangeArrowheads="1" noChangeShapeType="1" noTextEdit="1"/>
              </p:cNvSpPr>
              <p:nvPr/>
            </p:nvSpPr>
            <p:spPr>
              <a:xfrm>
                <a:off x="4834304" y="2632994"/>
                <a:ext cx="6096000" cy="2554545"/>
              </a:xfrm>
              <a:prstGeom prst="rect">
                <a:avLst/>
              </a:prstGeom>
              <a:blipFill>
                <a:blip r:embed="rId4"/>
                <a:stretch>
                  <a:fillRect l="-500" t="-716" b="-21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kstiruutu 32">
                <a:extLst>
                  <a:ext uri="{FF2B5EF4-FFF2-40B4-BE49-F238E27FC236}">
                    <a16:creationId xmlns:a16="http://schemas.microsoft.com/office/drawing/2014/main" id="{9BE7BAB9-9B64-4E86-AF8A-B60387D72778}"/>
                  </a:ext>
                </a:extLst>
              </p:cNvPr>
              <p:cNvSpPr txBox="1"/>
              <p:nvPr/>
            </p:nvSpPr>
            <p:spPr>
              <a:xfrm>
                <a:off x="5074781" y="5634791"/>
                <a:ext cx="4054636" cy="509114"/>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i-FI" sz="1600" i="1" smtClean="0">
                          <a:latin typeface="Cambria Math" panose="02040503050406030204" pitchFamily="18" charset="0"/>
                        </a:rPr>
                        <m:t>𝑑</m:t>
                      </m:r>
                      <m:r>
                        <a:rPr lang="en-GB" sz="1600" i="1" smtClean="0">
                          <a:latin typeface="Cambria Math" panose="02040503050406030204" pitchFamily="18" charset="0"/>
                        </a:rPr>
                        <m:t>=</m:t>
                      </m:r>
                      <m:f>
                        <m:fPr>
                          <m:ctrlPr>
                            <a:rPr lang="en-GB" sz="1600" i="1">
                              <a:latin typeface="Cambria Math" panose="02040503050406030204" pitchFamily="18" charset="0"/>
                            </a:rPr>
                          </m:ctrlPr>
                        </m:fPr>
                        <m:num>
                          <m:r>
                            <a:rPr lang="fi-FI" sz="1600" i="1">
                              <a:latin typeface="Cambria Math" panose="02040503050406030204" pitchFamily="18" charset="0"/>
                            </a:rPr>
                            <m:t>0.050</m:t>
                          </m:r>
                          <m:r>
                            <a:rPr lang="fi-FI" sz="1600" i="1">
                              <a:latin typeface="Cambria Math" panose="02040503050406030204" pitchFamily="18" charset="0"/>
                            </a:rPr>
                            <m:t>𝑚</m:t>
                          </m:r>
                          <m:r>
                            <a:rPr lang="fi-FI" sz="1600" b="0" i="1" smtClean="0">
                              <a:latin typeface="Cambria Math" panose="02040503050406030204" pitchFamily="18" charset="0"/>
                            </a:rPr>
                            <m:t>∗1</m:t>
                          </m:r>
                          <m:r>
                            <a:rPr lang="fi-FI" sz="1600" b="0" i="1" smtClean="0">
                              <a:latin typeface="Cambria Math" panose="02040503050406030204" pitchFamily="18" charset="0"/>
                            </a:rPr>
                            <m:t>𝑚</m:t>
                          </m:r>
                        </m:num>
                        <m:den>
                          <m:r>
                            <m:rPr>
                              <m:nor/>
                            </m:rPr>
                            <a:rPr lang="fi-FI" sz="1600" b="0" i="1" smtClean="0">
                              <a:latin typeface="Cambria Math" panose="02040503050406030204" pitchFamily="18" charset="0"/>
                            </a:rPr>
                            <m:t>1.0∗1.0∗100</m:t>
                          </m:r>
                          <m:r>
                            <a:rPr lang="fi-FI" sz="1600" b="0" i="1" dirty="0" smtClean="0">
                              <a:latin typeface="Cambria Math" panose="02040503050406030204" pitchFamily="18" charset="0"/>
                            </a:rPr>
                            <m:t>∗</m:t>
                          </m:r>
                          <m:r>
                            <m:rPr>
                              <m:nor/>
                            </m:rPr>
                            <a:rPr lang="fi-FI" sz="1600" b="0" i="1" dirty="0" smtClean="0">
                              <a:latin typeface="Cambria Math" panose="02040503050406030204" pitchFamily="18" charset="0"/>
                            </a:rPr>
                            <m:t>0.024</m:t>
                          </m:r>
                          <m:r>
                            <m:rPr>
                              <m:nor/>
                            </m:rPr>
                            <a:rPr lang="fi-FI" sz="1600" b="0" i="1" dirty="0" smtClean="0">
                              <a:latin typeface="Cambria Math" panose="02040503050406030204" pitchFamily="18" charset="0"/>
                            </a:rPr>
                            <m:t>m</m:t>
                          </m:r>
                          <m:r>
                            <m:rPr>
                              <m:nor/>
                            </m:rPr>
                            <a:rPr lang="fi-FI" sz="1600" b="0" i="1" dirty="0" smtClean="0">
                              <a:latin typeface="Cambria Math" panose="02040503050406030204" pitchFamily="18" charset="0"/>
                            </a:rPr>
                            <m:t>/4912</m:t>
                          </m:r>
                        </m:den>
                      </m:f>
                      <m:r>
                        <a:rPr lang="fi-FI" sz="1600" b="0" i="1" smtClean="0">
                          <a:latin typeface="Cambria Math" panose="02040503050406030204" pitchFamily="18" charset="0"/>
                        </a:rPr>
                        <m:t>=102.33 </m:t>
                      </m:r>
                      <m:r>
                        <a:rPr lang="fi-FI" sz="1600" b="0" i="1" smtClean="0">
                          <a:latin typeface="Cambria Math" panose="02040503050406030204" pitchFamily="18" charset="0"/>
                        </a:rPr>
                        <m:t>𝑚</m:t>
                      </m:r>
                      <m:r>
                        <a:rPr lang="fi-FI" sz="1600" b="0" i="1" smtClean="0">
                          <a:latin typeface="Cambria Math" panose="02040503050406030204" pitchFamily="18" charset="0"/>
                        </a:rPr>
                        <m:t> </m:t>
                      </m:r>
                    </m:oMath>
                  </m:oMathPara>
                </a14:m>
                <a:endParaRPr lang="en-GB" sz="1600" dirty="0"/>
              </a:p>
            </p:txBody>
          </p:sp>
        </mc:Choice>
        <mc:Fallback xmlns="">
          <p:sp>
            <p:nvSpPr>
              <p:cNvPr id="33" name="Tekstiruutu 32">
                <a:extLst>
                  <a:ext uri="{FF2B5EF4-FFF2-40B4-BE49-F238E27FC236}">
                    <a16:creationId xmlns:a16="http://schemas.microsoft.com/office/drawing/2014/main" id="{9BE7BAB9-9B64-4E86-AF8A-B60387D72778}"/>
                  </a:ext>
                </a:extLst>
              </p:cNvPr>
              <p:cNvSpPr txBox="1">
                <a:spLocks noRot="1" noChangeAspect="1" noMove="1" noResize="1" noEditPoints="1" noAdjustHandles="1" noChangeArrowheads="1" noChangeShapeType="1" noTextEdit="1"/>
              </p:cNvSpPr>
              <p:nvPr/>
            </p:nvSpPr>
            <p:spPr>
              <a:xfrm>
                <a:off x="5074781" y="5634791"/>
                <a:ext cx="4054636" cy="509114"/>
              </a:xfrm>
              <a:prstGeom prst="rect">
                <a:avLst/>
              </a:prstGeom>
              <a:blipFill>
                <a:blip r:embed="rId5"/>
                <a:stretch>
                  <a:fillRect/>
                </a:stretch>
              </a:blipFill>
              <a:ln>
                <a:noFill/>
              </a:ln>
            </p:spPr>
            <p:txBody>
              <a:bodyPr/>
              <a:lstStyle/>
              <a:p>
                <a:r>
                  <a:rPr lang="en-GB">
                    <a:noFill/>
                  </a:rPr>
                  <a:t> </a:t>
                </a:r>
              </a:p>
            </p:txBody>
          </p:sp>
        </mc:Fallback>
      </mc:AlternateContent>
    </p:spTree>
    <p:extLst>
      <p:ext uri="{BB962C8B-B14F-4D97-AF65-F5344CB8AC3E}">
        <p14:creationId xmlns:p14="http://schemas.microsoft.com/office/powerpoint/2010/main" val="3632128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2d -&gt; 3d</a:t>
            </a:r>
            <a:r>
              <a:rPr lang="en-US" sz="4800" kern="1200" dirty="0">
                <a:solidFill>
                  <a:schemeClr val="bg1"/>
                </a:solidFill>
                <a:latin typeface="+mj-lt"/>
                <a:ea typeface="+mj-ea"/>
                <a:cs typeface="+mj-cs"/>
              </a:rPr>
              <a:t> Transformation</a:t>
            </a:r>
          </a:p>
        </p:txBody>
      </p:sp>
      <p:cxnSp>
        <p:nvCxnSpPr>
          <p:cNvPr id="4" name="Suora nuoliyhdysviiva 3">
            <a:extLst>
              <a:ext uri="{FF2B5EF4-FFF2-40B4-BE49-F238E27FC236}">
                <a16:creationId xmlns:a16="http://schemas.microsoft.com/office/drawing/2014/main" id="{1B525381-53E0-4B7A-9FCC-03B0895A1ABF}"/>
              </a:ext>
            </a:extLst>
          </p:cNvPr>
          <p:cNvCxnSpPr/>
          <p:nvPr/>
        </p:nvCxnSpPr>
        <p:spPr>
          <a:xfrm flipV="1">
            <a:off x="6268016" y="987819"/>
            <a:ext cx="0" cy="995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uora nuoliyhdysviiva 6">
            <a:extLst>
              <a:ext uri="{FF2B5EF4-FFF2-40B4-BE49-F238E27FC236}">
                <a16:creationId xmlns:a16="http://schemas.microsoft.com/office/drawing/2014/main" id="{DFBA9233-F558-4855-A97A-B804AFE0CF6E}"/>
              </a:ext>
            </a:extLst>
          </p:cNvPr>
          <p:cNvCxnSpPr/>
          <p:nvPr/>
        </p:nvCxnSpPr>
        <p:spPr>
          <a:xfrm>
            <a:off x="6274690" y="1983700"/>
            <a:ext cx="12347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uora nuoliyhdysviiva 8">
            <a:extLst>
              <a:ext uri="{FF2B5EF4-FFF2-40B4-BE49-F238E27FC236}">
                <a16:creationId xmlns:a16="http://schemas.microsoft.com/office/drawing/2014/main" id="{43FA1132-B109-4516-9934-0B24C2FF9653}"/>
              </a:ext>
            </a:extLst>
          </p:cNvPr>
          <p:cNvCxnSpPr/>
          <p:nvPr/>
        </p:nvCxnSpPr>
        <p:spPr>
          <a:xfrm flipH="1">
            <a:off x="5780781" y="1983700"/>
            <a:ext cx="487235" cy="359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0" name="Ryhmä 19">
            <a:extLst>
              <a:ext uri="{FF2B5EF4-FFF2-40B4-BE49-F238E27FC236}">
                <a16:creationId xmlns:a16="http://schemas.microsoft.com/office/drawing/2014/main" id="{1479667E-8687-4CD5-AD29-ACFFD40C7990}"/>
              </a:ext>
            </a:extLst>
          </p:cNvPr>
          <p:cNvGrpSpPr/>
          <p:nvPr/>
        </p:nvGrpSpPr>
        <p:grpSpPr>
          <a:xfrm>
            <a:off x="6401503" y="1162048"/>
            <a:ext cx="1121308" cy="647422"/>
            <a:chOff x="6921407" y="2930085"/>
            <a:chExt cx="1121308" cy="647422"/>
          </a:xfrm>
        </p:grpSpPr>
        <p:cxnSp>
          <p:nvCxnSpPr>
            <p:cNvPr id="11" name="Suora yhdysviiva 10">
              <a:extLst>
                <a:ext uri="{FF2B5EF4-FFF2-40B4-BE49-F238E27FC236}">
                  <a16:creationId xmlns:a16="http://schemas.microsoft.com/office/drawing/2014/main" id="{C2C61E43-AA57-42B4-A726-7C2CEA7E06E4}"/>
                </a:ext>
              </a:extLst>
            </p:cNvPr>
            <p:cNvCxnSpPr/>
            <p:nvPr/>
          </p:nvCxnSpPr>
          <p:spPr>
            <a:xfrm>
              <a:off x="6921407" y="2930085"/>
              <a:ext cx="11146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uora yhdysviiva 12">
              <a:extLst>
                <a:ext uri="{FF2B5EF4-FFF2-40B4-BE49-F238E27FC236}">
                  <a16:creationId xmlns:a16="http://schemas.microsoft.com/office/drawing/2014/main" id="{A4EE6AA3-2228-4E2D-8B4F-66F24CBAB2EE}"/>
                </a:ext>
              </a:extLst>
            </p:cNvPr>
            <p:cNvCxnSpPr/>
            <p:nvPr/>
          </p:nvCxnSpPr>
          <p:spPr>
            <a:xfrm>
              <a:off x="8042715" y="2930085"/>
              <a:ext cx="0" cy="6474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uora yhdysviiva 14">
              <a:extLst>
                <a:ext uri="{FF2B5EF4-FFF2-40B4-BE49-F238E27FC236}">
                  <a16:creationId xmlns:a16="http://schemas.microsoft.com/office/drawing/2014/main" id="{566B480C-3C75-49AC-8198-7F71BCD8A33F}"/>
                </a:ext>
              </a:extLst>
            </p:cNvPr>
            <p:cNvCxnSpPr/>
            <p:nvPr/>
          </p:nvCxnSpPr>
          <p:spPr>
            <a:xfrm>
              <a:off x="6921407" y="2930085"/>
              <a:ext cx="0" cy="627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uora yhdysviiva 16">
              <a:extLst>
                <a:ext uri="{FF2B5EF4-FFF2-40B4-BE49-F238E27FC236}">
                  <a16:creationId xmlns:a16="http://schemas.microsoft.com/office/drawing/2014/main" id="{4749AC7B-C0D0-4AA4-A2EB-744B05C79C81}"/>
                </a:ext>
              </a:extLst>
            </p:cNvPr>
            <p:cNvCxnSpPr/>
            <p:nvPr/>
          </p:nvCxnSpPr>
          <p:spPr>
            <a:xfrm>
              <a:off x="6921407" y="3577507"/>
              <a:ext cx="1121308"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9" name="Suora yhdysviiva 18">
            <a:extLst>
              <a:ext uri="{FF2B5EF4-FFF2-40B4-BE49-F238E27FC236}">
                <a16:creationId xmlns:a16="http://schemas.microsoft.com/office/drawing/2014/main" id="{8AA889D9-B9A5-4293-BFD2-3EB68DFCFB77}"/>
              </a:ext>
            </a:extLst>
          </p:cNvPr>
          <p:cNvCxnSpPr/>
          <p:nvPr/>
        </p:nvCxnSpPr>
        <p:spPr>
          <a:xfrm flipV="1">
            <a:off x="6274690" y="1495078"/>
            <a:ext cx="680794" cy="48862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22" name="Suora yhdysviiva 21">
            <a:extLst>
              <a:ext uri="{FF2B5EF4-FFF2-40B4-BE49-F238E27FC236}">
                <a16:creationId xmlns:a16="http://schemas.microsoft.com/office/drawing/2014/main" id="{0A1A7668-564C-4E6E-99C4-BDEE6E413671}"/>
              </a:ext>
            </a:extLst>
          </p:cNvPr>
          <p:cNvCxnSpPr/>
          <p:nvPr/>
        </p:nvCxnSpPr>
        <p:spPr>
          <a:xfrm>
            <a:off x="8537329" y="524638"/>
            <a:ext cx="0" cy="51393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uora yhdysviiva 27">
            <a:extLst>
              <a:ext uri="{FF2B5EF4-FFF2-40B4-BE49-F238E27FC236}">
                <a16:creationId xmlns:a16="http://schemas.microsoft.com/office/drawing/2014/main" id="{1F1AF7D9-6626-47E7-8F36-E323D16D08B5}"/>
              </a:ext>
            </a:extLst>
          </p:cNvPr>
          <p:cNvCxnSpPr>
            <a:cxnSpLocks/>
          </p:cNvCxnSpPr>
          <p:nvPr/>
        </p:nvCxnSpPr>
        <p:spPr>
          <a:xfrm>
            <a:off x="7228023" y="1381612"/>
            <a:ext cx="0" cy="18051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uora yhdysviiva 23">
            <a:extLst>
              <a:ext uri="{FF2B5EF4-FFF2-40B4-BE49-F238E27FC236}">
                <a16:creationId xmlns:a16="http://schemas.microsoft.com/office/drawing/2014/main" id="{8EA05996-9843-46E1-9BE2-94FAD38388B0}"/>
              </a:ext>
            </a:extLst>
          </p:cNvPr>
          <p:cNvCxnSpPr>
            <a:cxnSpLocks/>
          </p:cNvCxnSpPr>
          <p:nvPr/>
        </p:nvCxnSpPr>
        <p:spPr>
          <a:xfrm flipV="1">
            <a:off x="6268016" y="1038570"/>
            <a:ext cx="2269313" cy="945130"/>
          </a:xfrm>
          <a:prstGeom prst="line">
            <a:avLst/>
          </a:prstGeom>
          <a:ln>
            <a:solidFill>
              <a:schemeClr val="accent6">
                <a:lumMod val="60000"/>
                <a:lumOff val="4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31" name="Suora yhdysviiva 30">
            <a:extLst>
              <a:ext uri="{FF2B5EF4-FFF2-40B4-BE49-F238E27FC236}">
                <a16:creationId xmlns:a16="http://schemas.microsoft.com/office/drawing/2014/main" id="{01ACF206-8BE0-4645-BE8D-38C8F76672FD}"/>
              </a:ext>
            </a:extLst>
          </p:cNvPr>
          <p:cNvCxnSpPr>
            <a:cxnSpLocks/>
          </p:cNvCxnSpPr>
          <p:nvPr/>
        </p:nvCxnSpPr>
        <p:spPr>
          <a:xfrm flipV="1">
            <a:off x="6274689" y="524638"/>
            <a:ext cx="2262640" cy="1459063"/>
          </a:xfrm>
          <a:prstGeom prst="line">
            <a:avLst/>
          </a:prstGeom>
          <a:ln>
            <a:solidFill>
              <a:schemeClr val="accent6">
                <a:lumMod val="60000"/>
                <a:lumOff val="4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36" name="Suora yhdysviiva 35">
            <a:extLst>
              <a:ext uri="{FF2B5EF4-FFF2-40B4-BE49-F238E27FC236}">
                <a16:creationId xmlns:a16="http://schemas.microsoft.com/office/drawing/2014/main" id="{14E00F39-E039-4B49-AFE2-F7A0D693EB39}"/>
              </a:ext>
            </a:extLst>
          </p:cNvPr>
          <p:cNvCxnSpPr/>
          <p:nvPr/>
        </p:nvCxnSpPr>
        <p:spPr>
          <a:xfrm flipV="1">
            <a:off x="6274689" y="781604"/>
            <a:ext cx="2262640" cy="1202096"/>
          </a:xfrm>
          <a:prstGeom prst="line">
            <a:avLst/>
          </a:prstGeom>
          <a:ln w="381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7" name="Tekstiruutu 36">
            <a:extLst>
              <a:ext uri="{FF2B5EF4-FFF2-40B4-BE49-F238E27FC236}">
                <a16:creationId xmlns:a16="http://schemas.microsoft.com/office/drawing/2014/main" id="{23E995B2-6860-492A-9C10-FC23DC272331}"/>
              </a:ext>
            </a:extLst>
          </p:cNvPr>
          <p:cNvSpPr txBox="1"/>
          <p:nvPr/>
        </p:nvSpPr>
        <p:spPr>
          <a:xfrm>
            <a:off x="5146002" y="2841081"/>
            <a:ext cx="4198842" cy="276999"/>
          </a:xfrm>
          <a:prstGeom prst="rect">
            <a:avLst/>
          </a:prstGeom>
          <a:noFill/>
        </p:spPr>
        <p:txBody>
          <a:bodyPr wrap="none" rtlCol="0">
            <a:spAutoFit/>
          </a:bodyPr>
          <a:lstStyle/>
          <a:p>
            <a:r>
              <a:rPr lang="fi-FI" sz="1200" dirty="0" err="1"/>
              <a:t>From</a:t>
            </a:r>
            <a:r>
              <a:rPr lang="fi-FI" sz="1200" dirty="0"/>
              <a:t> </a:t>
            </a:r>
            <a:r>
              <a:rPr lang="fi-FI" sz="1200" dirty="0" err="1"/>
              <a:t>pixel</a:t>
            </a:r>
            <a:r>
              <a:rPr lang="fi-FI" sz="1200" dirty="0"/>
              <a:t> </a:t>
            </a:r>
            <a:r>
              <a:rPr lang="fi-FI" sz="1200" dirty="0" err="1"/>
              <a:t>coordinates</a:t>
            </a:r>
            <a:r>
              <a:rPr lang="fi-FI" sz="1200" dirty="0"/>
              <a:t> (</a:t>
            </a:r>
            <a:r>
              <a:rPr lang="fi-FI" sz="1200" dirty="0" err="1"/>
              <a:t>sensor</a:t>
            </a:r>
            <a:r>
              <a:rPr lang="fi-FI" sz="1200" dirty="0"/>
              <a:t> </a:t>
            </a:r>
            <a:r>
              <a:rPr lang="fi-FI" sz="1200" dirty="0" err="1"/>
              <a:t>plane</a:t>
            </a:r>
            <a:r>
              <a:rPr lang="fi-FI" sz="1200" dirty="0"/>
              <a:t>) to 3d </a:t>
            </a:r>
            <a:r>
              <a:rPr lang="fi-FI" sz="1200" dirty="0" err="1"/>
              <a:t>camera</a:t>
            </a:r>
            <a:r>
              <a:rPr lang="fi-FI" sz="1200" dirty="0"/>
              <a:t> </a:t>
            </a:r>
            <a:r>
              <a:rPr lang="fi-FI" sz="1200" dirty="0" err="1"/>
              <a:t>coordinates</a:t>
            </a:r>
            <a:r>
              <a:rPr lang="fi-FI" sz="1200" dirty="0"/>
              <a:t>:</a:t>
            </a:r>
            <a:endParaRPr lang="en-GB" sz="1200" dirty="0"/>
          </a:p>
        </p:txBody>
      </p:sp>
      <mc:AlternateContent xmlns:mc="http://schemas.openxmlformats.org/markup-compatibility/2006" xmlns:a14="http://schemas.microsoft.com/office/drawing/2010/main">
        <mc:Choice Requires="a14">
          <p:sp>
            <p:nvSpPr>
              <p:cNvPr id="38" name="Tekstiruutu 37">
                <a:extLst>
                  <a:ext uri="{FF2B5EF4-FFF2-40B4-BE49-F238E27FC236}">
                    <a16:creationId xmlns:a16="http://schemas.microsoft.com/office/drawing/2014/main" id="{8328A8FB-359A-4053-864B-C1154CD90715}"/>
                  </a:ext>
                </a:extLst>
              </p:cNvPr>
              <p:cNvSpPr txBox="1"/>
              <p:nvPr/>
            </p:nvSpPr>
            <p:spPr>
              <a:xfrm>
                <a:off x="5146707" y="3364641"/>
                <a:ext cx="4170757" cy="493405"/>
              </a:xfrm>
              <a:prstGeom prst="rect">
                <a:avLst/>
              </a:prstGeom>
              <a:noFill/>
            </p:spPr>
            <p:txBody>
              <a:bodyPr wrap="none" rtlCol="0">
                <a:spAutoFit/>
              </a:bodyPr>
              <a:lstStyle/>
              <a:p>
                <a:r>
                  <a:rPr lang="fi-FI" dirty="0"/>
                  <a:t>(x</a:t>
                </a:r>
                <a:r>
                  <a:rPr lang="fi-FI" baseline="-25000" dirty="0"/>
                  <a:t>c</a:t>
                </a:r>
                <a:r>
                  <a:rPr lang="fi-FI" dirty="0"/>
                  <a:t>, </a:t>
                </a:r>
                <a:r>
                  <a:rPr lang="fi-FI" dirty="0" err="1"/>
                  <a:t>y</a:t>
                </a:r>
                <a:r>
                  <a:rPr lang="fi-FI" baseline="-25000" dirty="0" err="1"/>
                  <a:t>c</a:t>
                </a:r>
                <a:r>
                  <a:rPr lang="fi-FI" dirty="0"/>
                  <a:t>, </a:t>
                </a:r>
                <a:r>
                  <a:rPr lang="fi-FI" dirty="0" err="1"/>
                  <a:t>z</a:t>
                </a:r>
                <a:r>
                  <a:rPr lang="fi-FI" baseline="-25000" dirty="0" err="1"/>
                  <a:t>c</a:t>
                </a:r>
                <a:r>
                  <a:rPr lang="fi-FI" dirty="0"/>
                  <a:t>) = (-</a:t>
                </a:r>
                <a:r>
                  <a:rPr lang="en-GB" dirty="0"/>
                  <a:t> </a:t>
                </a:r>
                <a14:m>
                  <m:oMath xmlns:m="http://schemas.openxmlformats.org/officeDocument/2006/math">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fi-FI" b="0" i="1" smtClean="0">
                                <a:latin typeface="Cambria Math" panose="02040503050406030204" pitchFamily="18" charset="0"/>
                              </a:rPr>
                              <m:t>𝑠</m:t>
                            </m:r>
                          </m:e>
                          <m:sub>
                            <m:r>
                              <a:rPr lang="fi-FI" b="0" i="1" smtClean="0">
                                <a:latin typeface="Cambria Math" panose="02040503050406030204" pitchFamily="18" charset="0"/>
                              </a:rPr>
                              <m:t>𝑤</m:t>
                            </m:r>
                          </m:sub>
                        </m:sSub>
                      </m:num>
                      <m:den>
                        <m:r>
                          <a:rPr lang="fi-FI" b="0" i="1" smtClean="0">
                            <a:latin typeface="Cambria Math" panose="02040503050406030204" pitchFamily="18" charset="0"/>
                          </a:rPr>
                          <m:t>2</m:t>
                        </m:r>
                      </m:den>
                    </m:f>
                    <m:r>
                      <a:rPr lang="fi-FI" b="0" i="1" smtClean="0">
                        <a:latin typeface="Cambria Math" panose="02040503050406030204" pitchFamily="18" charset="0"/>
                      </a:rPr>
                      <m:t>+</m:t>
                    </m:r>
                    <m:r>
                      <a:rPr lang="fi-FI" b="0" i="1" smtClean="0">
                        <a:latin typeface="Cambria Math" panose="02040503050406030204" pitchFamily="18" charset="0"/>
                      </a:rPr>
                      <m:t>𝑥𝑝</m:t>
                    </m:r>
                  </m:oMath>
                </a14:m>
                <a:r>
                  <a:rPr lang="fi-FI" dirty="0"/>
                  <a:t>*</a:t>
                </a:r>
                <a:r>
                  <a:rPr lang="en-GB" dirty="0"/>
                  <a:t> </a:t>
                </a:r>
                <a14:m>
                  <m:oMath xmlns:m="http://schemas.openxmlformats.org/officeDocument/2006/math">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fi-FI" i="1">
                                <a:latin typeface="Cambria Math" panose="02040503050406030204" pitchFamily="18" charset="0"/>
                              </a:rPr>
                              <m:t>𝑠</m:t>
                            </m:r>
                          </m:e>
                          <m:sub>
                            <m:r>
                              <a:rPr lang="fi-FI" i="1">
                                <a:latin typeface="Cambria Math" panose="02040503050406030204" pitchFamily="18" charset="0"/>
                              </a:rPr>
                              <m:t>𝑤</m:t>
                            </m:r>
                          </m:sub>
                        </m:sSub>
                      </m:num>
                      <m:den>
                        <m:r>
                          <a:rPr lang="fi-FI" b="0" i="1" smtClean="0">
                            <a:latin typeface="Cambria Math" panose="02040503050406030204" pitchFamily="18" charset="0"/>
                          </a:rPr>
                          <m:t>𝑝</m:t>
                        </m:r>
                        <m:r>
                          <a:rPr lang="fi-FI" b="0" i="1" baseline="-25000" smtClean="0">
                            <a:latin typeface="Cambria Math" panose="02040503050406030204" pitchFamily="18" charset="0"/>
                          </a:rPr>
                          <m:t>𝑤</m:t>
                        </m:r>
                      </m:den>
                    </m:f>
                  </m:oMath>
                </a14:m>
                <a:r>
                  <a:rPr lang="fi-FI" dirty="0"/>
                  <a:t>,   </a:t>
                </a:r>
                <a14:m>
                  <m:oMath xmlns:m="http://schemas.openxmlformats.org/officeDocument/2006/math">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fi-FI" i="1">
                                <a:latin typeface="Cambria Math" panose="02040503050406030204" pitchFamily="18" charset="0"/>
                              </a:rPr>
                              <m:t>𝑠</m:t>
                            </m:r>
                          </m:e>
                          <m:sub>
                            <m:r>
                              <a:rPr lang="fi-FI" b="0" i="1" smtClean="0">
                                <a:latin typeface="Cambria Math" panose="02040503050406030204" pitchFamily="18" charset="0"/>
                              </a:rPr>
                              <m:t>h</m:t>
                            </m:r>
                          </m:sub>
                        </m:sSub>
                      </m:num>
                      <m:den>
                        <m:r>
                          <a:rPr lang="fi-FI" i="1">
                            <a:latin typeface="Cambria Math" panose="02040503050406030204" pitchFamily="18" charset="0"/>
                          </a:rPr>
                          <m:t>2</m:t>
                        </m:r>
                      </m:den>
                    </m:f>
                    <m:r>
                      <a:rPr lang="fi-FI" b="0" i="1" smtClean="0">
                        <a:latin typeface="Cambria Math" panose="02040503050406030204" pitchFamily="18" charset="0"/>
                      </a:rPr>
                      <m:t>−</m:t>
                    </m:r>
                    <m:r>
                      <a:rPr lang="fi-FI" b="0" i="1" smtClean="0">
                        <a:latin typeface="Cambria Math" panose="02040503050406030204" pitchFamily="18" charset="0"/>
                      </a:rPr>
                      <m:t>𝑦𝑝</m:t>
                    </m:r>
                  </m:oMath>
                </a14:m>
                <a:r>
                  <a:rPr lang="fi-FI" dirty="0"/>
                  <a:t>*</a:t>
                </a:r>
                <a:r>
                  <a:rPr lang="en-GB" dirty="0"/>
                  <a:t> </a:t>
                </a:r>
                <a14:m>
                  <m:oMath xmlns:m="http://schemas.openxmlformats.org/officeDocument/2006/math">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fi-FI" i="1">
                                <a:latin typeface="Cambria Math" panose="02040503050406030204" pitchFamily="18" charset="0"/>
                              </a:rPr>
                              <m:t>𝑠</m:t>
                            </m:r>
                          </m:e>
                          <m:sub>
                            <m:r>
                              <a:rPr lang="fi-FI" b="0" i="1" smtClean="0">
                                <a:latin typeface="Cambria Math" panose="02040503050406030204" pitchFamily="18" charset="0"/>
                              </a:rPr>
                              <m:t>h</m:t>
                            </m:r>
                          </m:sub>
                        </m:sSub>
                      </m:num>
                      <m:den>
                        <m:r>
                          <a:rPr lang="fi-FI" i="1">
                            <a:latin typeface="Cambria Math" panose="02040503050406030204" pitchFamily="18" charset="0"/>
                          </a:rPr>
                          <m:t>𝑝</m:t>
                        </m:r>
                        <m:r>
                          <a:rPr lang="fi-FI" b="0" i="1" baseline="-25000" smtClean="0">
                            <a:latin typeface="Cambria Math" panose="02040503050406030204" pitchFamily="18" charset="0"/>
                          </a:rPr>
                          <m:t>h</m:t>
                        </m:r>
                      </m:den>
                    </m:f>
                  </m:oMath>
                </a14:m>
                <a:r>
                  <a:rPr lang="fi-FI" dirty="0"/>
                  <a:t>,  -f)</a:t>
                </a:r>
                <a:endParaRPr lang="en-GB" dirty="0"/>
              </a:p>
            </p:txBody>
          </p:sp>
        </mc:Choice>
        <mc:Fallback xmlns="">
          <p:sp>
            <p:nvSpPr>
              <p:cNvPr id="38" name="Tekstiruutu 37">
                <a:extLst>
                  <a:ext uri="{FF2B5EF4-FFF2-40B4-BE49-F238E27FC236}">
                    <a16:creationId xmlns:a16="http://schemas.microsoft.com/office/drawing/2014/main" id="{8328A8FB-359A-4053-864B-C1154CD90715}"/>
                  </a:ext>
                </a:extLst>
              </p:cNvPr>
              <p:cNvSpPr txBox="1">
                <a:spLocks noRot="1" noChangeAspect="1" noMove="1" noResize="1" noEditPoints="1" noAdjustHandles="1" noChangeArrowheads="1" noChangeShapeType="1" noTextEdit="1"/>
              </p:cNvSpPr>
              <p:nvPr/>
            </p:nvSpPr>
            <p:spPr>
              <a:xfrm>
                <a:off x="5146707" y="3364641"/>
                <a:ext cx="4170757" cy="493405"/>
              </a:xfrm>
              <a:prstGeom prst="rect">
                <a:avLst/>
              </a:prstGeom>
              <a:blipFill>
                <a:blip r:embed="rId2"/>
                <a:stretch>
                  <a:fillRect l="-1170" b="-1235"/>
                </a:stretch>
              </a:blipFill>
            </p:spPr>
            <p:txBody>
              <a:bodyPr/>
              <a:lstStyle/>
              <a:p>
                <a:r>
                  <a:rPr lang="en-GB">
                    <a:noFill/>
                  </a:rPr>
                  <a:t> </a:t>
                </a:r>
              </a:p>
            </p:txBody>
          </p:sp>
        </mc:Fallback>
      </mc:AlternateContent>
      <p:sp>
        <p:nvSpPr>
          <p:cNvPr id="42" name="Tekstiruutu 41">
            <a:extLst>
              <a:ext uri="{FF2B5EF4-FFF2-40B4-BE49-F238E27FC236}">
                <a16:creationId xmlns:a16="http://schemas.microsoft.com/office/drawing/2014/main" id="{F8853865-FBA7-4642-B528-CCE96D3344A1}"/>
              </a:ext>
            </a:extLst>
          </p:cNvPr>
          <p:cNvSpPr txBox="1"/>
          <p:nvPr/>
        </p:nvSpPr>
        <p:spPr>
          <a:xfrm>
            <a:off x="7379606" y="2010418"/>
            <a:ext cx="240772" cy="246221"/>
          </a:xfrm>
          <a:prstGeom prst="rect">
            <a:avLst/>
          </a:prstGeom>
          <a:noFill/>
        </p:spPr>
        <p:txBody>
          <a:bodyPr wrap="none" rtlCol="0">
            <a:spAutoFit/>
          </a:bodyPr>
          <a:lstStyle/>
          <a:p>
            <a:r>
              <a:rPr lang="fi-FI" sz="1000" dirty="0"/>
              <a:t>x</a:t>
            </a:r>
            <a:endParaRPr lang="en-GB" sz="1000" dirty="0"/>
          </a:p>
        </p:txBody>
      </p:sp>
      <p:sp>
        <p:nvSpPr>
          <p:cNvPr id="43" name="Tekstiruutu 42">
            <a:extLst>
              <a:ext uri="{FF2B5EF4-FFF2-40B4-BE49-F238E27FC236}">
                <a16:creationId xmlns:a16="http://schemas.microsoft.com/office/drawing/2014/main" id="{229CD1FA-3E73-4557-9BB5-C62D5EBE915D}"/>
              </a:ext>
            </a:extLst>
          </p:cNvPr>
          <p:cNvSpPr txBox="1"/>
          <p:nvPr/>
        </p:nvSpPr>
        <p:spPr>
          <a:xfrm>
            <a:off x="5783626" y="2302639"/>
            <a:ext cx="235962" cy="246221"/>
          </a:xfrm>
          <a:prstGeom prst="rect">
            <a:avLst/>
          </a:prstGeom>
          <a:noFill/>
        </p:spPr>
        <p:txBody>
          <a:bodyPr wrap="none" rtlCol="0">
            <a:spAutoFit/>
          </a:bodyPr>
          <a:lstStyle/>
          <a:p>
            <a:r>
              <a:rPr lang="fi-FI" sz="1000" dirty="0"/>
              <a:t>z</a:t>
            </a:r>
            <a:endParaRPr lang="en-GB" sz="1000" dirty="0"/>
          </a:p>
        </p:txBody>
      </p:sp>
      <p:sp>
        <p:nvSpPr>
          <p:cNvPr id="44" name="Tekstiruutu 43">
            <a:extLst>
              <a:ext uri="{FF2B5EF4-FFF2-40B4-BE49-F238E27FC236}">
                <a16:creationId xmlns:a16="http://schemas.microsoft.com/office/drawing/2014/main" id="{2014C870-36B9-410A-A162-3D850F149344}"/>
              </a:ext>
            </a:extLst>
          </p:cNvPr>
          <p:cNvSpPr txBox="1"/>
          <p:nvPr/>
        </p:nvSpPr>
        <p:spPr>
          <a:xfrm>
            <a:off x="6013582" y="894378"/>
            <a:ext cx="242374" cy="246221"/>
          </a:xfrm>
          <a:prstGeom prst="rect">
            <a:avLst/>
          </a:prstGeom>
          <a:noFill/>
        </p:spPr>
        <p:txBody>
          <a:bodyPr wrap="none" rtlCol="0">
            <a:spAutoFit/>
          </a:bodyPr>
          <a:lstStyle/>
          <a:p>
            <a:r>
              <a:rPr lang="fi-FI" sz="1000" dirty="0"/>
              <a:t>y</a:t>
            </a:r>
            <a:endParaRPr lang="en-GB" sz="1000" dirty="0"/>
          </a:p>
        </p:txBody>
      </p:sp>
      <p:sp>
        <p:nvSpPr>
          <p:cNvPr id="39" name="Tekstiruutu 38">
            <a:extLst>
              <a:ext uri="{FF2B5EF4-FFF2-40B4-BE49-F238E27FC236}">
                <a16:creationId xmlns:a16="http://schemas.microsoft.com/office/drawing/2014/main" id="{23AC8B19-C364-4AD9-B8C7-58EE2BAC8788}"/>
              </a:ext>
            </a:extLst>
          </p:cNvPr>
          <p:cNvSpPr txBox="1"/>
          <p:nvPr/>
        </p:nvSpPr>
        <p:spPr>
          <a:xfrm>
            <a:off x="5144049" y="4105016"/>
            <a:ext cx="2223814" cy="276999"/>
          </a:xfrm>
          <a:prstGeom prst="rect">
            <a:avLst/>
          </a:prstGeom>
          <a:noFill/>
        </p:spPr>
        <p:txBody>
          <a:bodyPr wrap="none" rtlCol="0">
            <a:spAutoFit/>
          </a:bodyPr>
          <a:lstStyle/>
          <a:p>
            <a:r>
              <a:rPr lang="fi-FI" sz="1200" dirty="0"/>
              <a:t>Object center </a:t>
            </a:r>
            <a:r>
              <a:rPr lang="fi-FI" sz="1200" dirty="0" err="1"/>
              <a:t>will</a:t>
            </a:r>
            <a:r>
              <a:rPr lang="fi-FI" sz="1200" dirty="0"/>
              <a:t> </a:t>
            </a:r>
            <a:r>
              <a:rPr lang="fi-FI" sz="1200" dirty="0" err="1"/>
              <a:t>be</a:t>
            </a:r>
            <a:r>
              <a:rPr lang="fi-FI" sz="1200" dirty="0"/>
              <a:t> on </a:t>
            </a:r>
            <a:r>
              <a:rPr lang="fi-FI" sz="1200" dirty="0" err="1"/>
              <a:t>the</a:t>
            </a:r>
            <a:r>
              <a:rPr lang="fi-FI" sz="1200" dirty="0"/>
              <a:t> </a:t>
            </a:r>
            <a:r>
              <a:rPr lang="fi-FI" sz="1200" dirty="0" err="1"/>
              <a:t>line</a:t>
            </a:r>
            <a:r>
              <a:rPr lang="fi-FI" sz="1200" dirty="0"/>
              <a:t>:</a:t>
            </a:r>
            <a:endParaRPr lang="en-GB" sz="1200" dirty="0"/>
          </a:p>
        </p:txBody>
      </p:sp>
      <p:sp>
        <p:nvSpPr>
          <p:cNvPr id="47" name="Tekstiruutu 46">
            <a:extLst>
              <a:ext uri="{FF2B5EF4-FFF2-40B4-BE49-F238E27FC236}">
                <a16:creationId xmlns:a16="http://schemas.microsoft.com/office/drawing/2014/main" id="{5397662B-7E29-4E84-BB00-7852569BC6C3}"/>
              </a:ext>
            </a:extLst>
          </p:cNvPr>
          <p:cNvSpPr txBox="1"/>
          <p:nvPr/>
        </p:nvSpPr>
        <p:spPr>
          <a:xfrm>
            <a:off x="5146707" y="4598279"/>
            <a:ext cx="2359300" cy="369332"/>
          </a:xfrm>
          <a:prstGeom prst="rect">
            <a:avLst/>
          </a:prstGeom>
          <a:noFill/>
        </p:spPr>
        <p:txBody>
          <a:bodyPr wrap="none" rtlCol="0">
            <a:spAutoFit/>
          </a:bodyPr>
          <a:lstStyle/>
          <a:p>
            <a:r>
              <a:rPr lang="fi-FI" dirty="0"/>
              <a:t>(</a:t>
            </a:r>
            <a:r>
              <a:rPr lang="fi-FI" dirty="0" err="1"/>
              <a:t>x</a:t>
            </a:r>
            <a:r>
              <a:rPr lang="fi-FI" baseline="-25000" dirty="0" err="1"/>
              <a:t>o</a:t>
            </a:r>
            <a:r>
              <a:rPr lang="fi-FI" dirty="0"/>
              <a:t>, y</a:t>
            </a:r>
            <a:r>
              <a:rPr lang="fi-FI" baseline="-25000" dirty="0"/>
              <a:t>o</a:t>
            </a:r>
            <a:r>
              <a:rPr lang="fi-FI" dirty="0"/>
              <a:t>, </a:t>
            </a:r>
            <a:r>
              <a:rPr lang="fi-FI" dirty="0" err="1"/>
              <a:t>z</a:t>
            </a:r>
            <a:r>
              <a:rPr lang="fi-FI" baseline="-25000" dirty="0" err="1"/>
              <a:t>o</a:t>
            </a:r>
            <a:r>
              <a:rPr lang="fi-FI" dirty="0"/>
              <a:t>) = t* (x</a:t>
            </a:r>
            <a:r>
              <a:rPr lang="fi-FI" baseline="-25000" dirty="0"/>
              <a:t>c</a:t>
            </a:r>
            <a:r>
              <a:rPr lang="fi-FI" dirty="0"/>
              <a:t>, </a:t>
            </a:r>
            <a:r>
              <a:rPr lang="fi-FI" dirty="0" err="1"/>
              <a:t>y</a:t>
            </a:r>
            <a:r>
              <a:rPr lang="fi-FI" baseline="-25000" dirty="0" err="1"/>
              <a:t>c</a:t>
            </a:r>
            <a:r>
              <a:rPr lang="fi-FI" dirty="0"/>
              <a:t>, </a:t>
            </a:r>
            <a:r>
              <a:rPr lang="fi-FI" dirty="0" err="1"/>
              <a:t>z</a:t>
            </a:r>
            <a:r>
              <a:rPr lang="fi-FI" baseline="-25000" dirty="0" err="1"/>
              <a:t>c</a:t>
            </a:r>
            <a:r>
              <a:rPr lang="fi-FI" dirty="0"/>
              <a:t>)</a:t>
            </a:r>
            <a:endParaRPr lang="en-GB" dirty="0"/>
          </a:p>
        </p:txBody>
      </p:sp>
      <p:sp>
        <p:nvSpPr>
          <p:cNvPr id="49" name="Tekstiruutu 48">
            <a:extLst>
              <a:ext uri="{FF2B5EF4-FFF2-40B4-BE49-F238E27FC236}">
                <a16:creationId xmlns:a16="http://schemas.microsoft.com/office/drawing/2014/main" id="{08FD90EA-4117-42A7-9064-ADAE8E8784FF}"/>
              </a:ext>
            </a:extLst>
          </p:cNvPr>
          <p:cNvSpPr txBox="1"/>
          <p:nvPr/>
        </p:nvSpPr>
        <p:spPr>
          <a:xfrm>
            <a:off x="5089541" y="5418953"/>
            <a:ext cx="1689180" cy="276999"/>
          </a:xfrm>
          <a:prstGeom prst="rect">
            <a:avLst/>
          </a:prstGeom>
          <a:noFill/>
        </p:spPr>
        <p:txBody>
          <a:bodyPr wrap="none" rtlCol="0">
            <a:spAutoFit/>
          </a:bodyPr>
          <a:lstStyle/>
          <a:p>
            <a:r>
              <a:rPr lang="fi-FI" sz="1200" dirty="0" err="1"/>
              <a:t>The</a:t>
            </a:r>
            <a:r>
              <a:rPr lang="fi-FI" sz="1200" dirty="0"/>
              <a:t> </a:t>
            </a:r>
            <a:r>
              <a:rPr lang="fi-FI" sz="1200" dirty="0" err="1"/>
              <a:t>length</a:t>
            </a:r>
            <a:r>
              <a:rPr lang="fi-FI" sz="1200" dirty="0"/>
              <a:t> of </a:t>
            </a:r>
            <a:r>
              <a:rPr lang="fi-FI" sz="1200" dirty="0" err="1"/>
              <a:t>the</a:t>
            </a:r>
            <a:r>
              <a:rPr lang="fi-FI" sz="1200" dirty="0"/>
              <a:t> </a:t>
            </a:r>
            <a:r>
              <a:rPr lang="fi-FI" sz="1200" dirty="0" err="1"/>
              <a:t>line</a:t>
            </a:r>
            <a:r>
              <a:rPr lang="fi-FI" sz="1200" dirty="0"/>
              <a:t> is:</a:t>
            </a:r>
            <a:endParaRPr lang="en-GB" sz="1200" dirty="0"/>
          </a:p>
        </p:txBody>
      </p:sp>
      <mc:AlternateContent xmlns:mc="http://schemas.openxmlformats.org/markup-compatibility/2006" xmlns:a14="http://schemas.microsoft.com/office/drawing/2010/main">
        <mc:Choice Requires="a14">
          <p:sp>
            <p:nvSpPr>
              <p:cNvPr id="33" name="Tekstiruutu 32">
                <a:extLst>
                  <a:ext uri="{FF2B5EF4-FFF2-40B4-BE49-F238E27FC236}">
                    <a16:creationId xmlns:a16="http://schemas.microsoft.com/office/drawing/2014/main" id="{D6EC8C0B-2718-4B32-8E3D-C49DFAA176EE}"/>
                  </a:ext>
                </a:extLst>
              </p:cNvPr>
              <p:cNvSpPr txBox="1"/>
              <p:nvPr/>
            </p:nvSpPr>
            <p:spPr>
              <a:xfrm>
                <a:off x="10232939" y="2841081"/>
                <a:ext cx="1548694" cy="1477328"/>
              </a:xfrm>
              <a:prstGeom prst="rect">
                <a:avLst/>
              </a:prstGeom>
              <a:noFill/>
              <a:ln>
                <a:noFill/>
              </a:ln>
            </p:spPr>
            <p:txBody>
              <a:bodyPr wrap="none" lIns="0" tIns="0" rIns="0" bIns="0" rtlCol="0">
                <a:spAutoFit/>
              </a:bodyPr>
              <a:lstStyle/>
              <a:p>
                <a:r>
                  <a:rPr lang="en-GB" sz="1200" i="1" dirty="0"/>
                  <a:t>s</a:t>
                </a:r>
                <a:r>
                  <a:rPr lang="en-GB" sz="1200" i="1" baseline="-25000" dirty="0" err="1"/>
                  <a:t>w</a:t>
                </a:r>
                <a14:m>
                  <m:oMath xmlns:m="http://schemas.openxmlformats.org/officeDocument/2006/math">
                    <m:r>
                      <a:rPr lang="en-GB" sz="1200" i="1" smtClean="0">
                        <a:latin typeface="Cambria Math" panose="02040503050406030204" pitchFamily="18" charset="0"/>
                      </a:rPr>
                      <m:t>=</m:t>
                    </m:r>
                    <m:r>
                      <a:rPr lang="fi-FI" sz="1200" b="0" i="1" smtClean="0">
                        <a:latin typeface="Cambria Math" panose="02040503050406030204" pitchFamily="18" charset="0"/>
                      </a:rPr>
                      <m:t>𝑠𝑒𝑛𝑠𝑜𝑟</m:t>
                    </m:r>
                    <m:r>
                      <a:rPr lang="fi-FI" sz="1200" b="0" i="1" smtClean="0">
                        <a:latin typeface="Cambria Math" panose="02040503050406030204" pitchFamily="18" charset="0"/>
                      </a:rPr>
                      <m:t> </m:t>
                    </m:r>
                    <m:r>
                      <a:rPr lang="fi-FI" sz="1200" b="0" i="1" smtClean="0">
                        <a:latin typeface="Cambria Math" panose="02040503050406030204" pitchFamily="18" charset="0"/>
                      </a:rPr>
                      <m:t>𝑤𝑖𝑑𝑡h</m:t>
                    </m:r>
                    <m:r>
                      <a:rPr lang="fi-FI" sz="1200" b="0" i="1" smtClean="0">
                        <a:latin typeface="Cambria Math" panose="02040503050406030204" pitchFamily="18" charset="0"/>
                      </a:rPr>
                      <m:t> </m:t>
                    </m:r>
                    <m:d>
                      <m:dPr>
                        <m:ctrlPr>
                          <a:rPr lang="fi-FI" sz="1200" b="0" i="1" smtClean="0">
                            <a:latin typeface="Cambria Math" panose="02040503050406030204" pitchFamily="18" charset="0"/>
                          </a:rPr>
                        </m:ctrlPr>
                      </m:dPr>
                      <m:e>
                        <m:r>
                          <a:rPr lang="fi-FI" sz="1200" b="0" i="1" smtClean="0">
                            <a:latin typeface="Cambria Math" panose="02040503050406030204" pitchFamily="18" charset="0"/>
                          </a:rPr>
                          <m:t>𝑚</m:t>
                        </m:r>
                      </m:e>
                    </m:d>
                  </m:oMath>
                </a14:m>
                <a:endParaRPr lang="fi-FI" sz="1200" b="0" i="1" dirty="0"/>
              </a:p>
              <a:p>
                <a:r>
                  <a:rPr lang="en-GB" sz="1200" i="1" dirty="0"/>
                  <a:t>s</a:t>
                </a:r>
                <a:r>
                  <a:rPr lang="en-GB" sz="1200" i="1" baseline="-25000" dirty="0"/>
                  <a:t>h</a:t>
                </a:r>
                <a14:m>
                  <m:oMath xmlns:m="http://schemas.openxmlformats.org/officeDocument/2006/math">
                    <m:r>
                      <a:rPr lang="en-GB" sz="1200" i="1">
                        <a:latin typeface="Cambria Math" panose="02040503050406030204" pitchFamily="18" charset="0"/>
                      </a:rPr>
                      <m:t>=</m:t>
                    </m:r>
                    <m:r>
                      <a:rPr lang="fi-FI" sz="1200" i="1">
                        <a:latin typeface="Cambria Math" panose="02040503050406030204" pitchFamily="18" charset="0"/>
                      </a:rPr>
                      <m:t>𝑠𝑒𝑛𝑠𝑜𝑟</m:t>
                    </m:r>
                    <m:r>
                      <a:rPr lang="fi-FI" sz="1200" i="1">
                        <a:latin typeface="Cambria Math" panose="02040503050406030204" pitchFamily="18" charset="0"/>
                      </a:rPr>
                      <m:t> </m:t>
                    </m:r>
                    <m:r>
                      <a:rPr lang="fi-FI" sz="1200" b="0" i="1" smtClean="0">
                        <a:latin typeface="Cambria Math" panose="02040503050406030204" pitchFamily="18" charset="0"/>
                      </a:rPr>
                      <m:t>h𝑒𝑖𝑔h𝑡</m:t>
                    </m:r>
                    <m:r>
                      <a:rPr lang="fi-FI" sz="1200" i="1">
                        <a:latin typeface="Cambria Math" panose="02040503050406030204" pitchFamily="18" charset="0"/>
                      </a:rPr>
                      <m:t> </m:t>
                    </m:r>
                    <m:d>
                      <m:dPr>
                        <m:ctrlPr>
                          <a:rPr lang="fi-FI" sz="1200" i="1">
                            <a:latin typeface="Cambria Math" panose="02040503050406030204" pitchFamily="18" charset="0"/>
                          </a:rPr>
                        </m:ctrlPr>
                      </m:dPr>
                      <m:e>
                        <m:r>
                          <a:rPr lang="fi-FI" sz="1200" i="1">
                            <a:latin typeface="Cambria Math" panose="02040503050406030204" pitchFamily="18" charset="0"/>
                          </a:rPr>
                          <m:t>𝑚</m:t>
                        </m:r>
                      </m:e>
                    </m:d>
                  </m:oMath>
                </a14:m>
                <a:endParaRPr lang="fi-FI" sz="1200" i="1" dirty="0"/>
              </a:p>
              <a:p>
                <a:r>
                  <a:rPr lang="fi-FI" sz="1200" i="1" dirty="0" err="1"/>
                  <a:t>p</a:t>
                </a:r>
                <a:r>
                  <a:rPr lang="fi-FI" sz="1200" i="1" baseline="-25000" dirty="0" err="1"/>
                  <a:t>w</a:t>
                </a:r>
                <a:r>
                  <a:rPr lang="fi-FI" sz="1200" i="1" dirty="0"/>
                  <a:t>= image </a:t>
                </a:r>
                <a:r>
                  <a:rPr lang="fi-FI" sz="1200" i="1" dirty="0" err="1"/>
                  <a:t>width</a:t>
                </a:r>
                <a:r>
                  <a:rPr lang="fi-FI" sz="1200" i="1" dirty="0"/>
                  <a:t> (</a:t>
                </a:r>
                <a:r>
                  <a:rPr lang="fi-FI" sz="1200" i="1" dirty="0" err="1"/>
                  <a:t>pixels</a:t>
                </a:r>
                <a:r>
                  <a:rPr lang="fi-FI" sz="1200" i="1" dirty="0"/>
                  <a:t>)</a:t>
                </a:r>
              </a:p>
              <a:p>
                <a:r>
                  <a:rPr lang="fi-FI" sz="1200" i="1" dirty="0" err="1"/>
                  <a:t>p</a:t>
                </a:r>
                <a:r>
                  <a:rPr lang="fi-FI" sz="1200" i="1" baseline="-25000" dirty="0" err="1"/>
                  <a:t>h</a:t>
                </a:r>
                <a:r>
                  <a:rPr lang="fi-FI" sz="1200" i="1" dirty="0"/>
                  <a:t>= image </a:t>
                </a:r>
                <a:r>
                  <a:rPr lang="fi-FI" sz="1200" i="1" dirty="0" err="1"/>
                  <a:t>height</a:t>
                </a:r>
                <a:r>
                  <a:rPr lang="fi-FI" sz="1200" i="1" dirty="0"/>
                  <a:t> (</a:t>
                </a:r>
                <a:r>
                  <a:rPr lang="fi-FI" sz="1200" i="1" dirty="0" err="1"/>
                  <a:t>pixels</a:t>
                </a:r>
                <a:r>
                  <a:rPr lang="fi-FI" sz="1200" i="1" dirty="0"/>
                  <a:t>)</a:t>
                </a:r>
              </a:p>
              <a:p>
                <a:r>
                  <a:rPr lang="fi-FI" sz="1200" i="1" dirty="0"/>
                  <a:t>h</a:t>
                </a:r>
                <a:r>
                  <a:rPr lang="fi-FI" sz="1200" i="1" baseline="-25000" dirty="0"/>
                  <a:t>i</a:t>
                </a:r>
                <a:r>
                  <a:rPr lang="fi-FI" sz="1200" i="1" dirty="0"/>
                  <a:t> = </a:t>
                </a:r>
                <a:r>
                  <a:rPr lang="fi-FI" sz="1200" i="1" dirty="0" err="1"/>
                  <a:t>object</a:t>
                </a:r>
                <a:r>
                  <a:rPr lang="fi-FI" sz="1200" i="1" dirty="0"/>
                  <a:t> </a:t>
                </a:r>
                <a:r>
                  <a:rPr lang="fi-FI" sz="1200" i="1" dirty="0" err="1"/>
                  <a:t>height</a:t>
                </a:r>
                <a:r>
                  <a:rPr lang="fi-FI" sz="1200" i="1" dirty="0"/>
                  <a:t> (</a:t>
                </a:r>
                <a:r>
                  <a:rPr lang="fi-FI" sz="1200" i="1" dirty="0" err="1"/>
                  <a:t>pixels</a:t>
                </a:r>
                <a:r>
                  <a:rPr lang="fi-FI" sz="1200" i="1" dirty="0"/>
                  <a:t>)</a:t>
                </a:r>
              </a:p>
              <a:p>
                <a:r>
                  <a:rPr lang="fi-FI" sz="1200" i="1" dirty="0"/>
                  <a:t>h = </a:t>
                </a:r>
                <a:r>
                  <a:rPr lang="fi-FI" sz="1200" i="1" dirty="0" err="1"/>
                  <a:t>object</a:t>
                </a:r>
                <a:r>
                  <a:rPr lang="fi-FI" sz="1200" i="1" dirty="0"/>
                  <a:t> </a:t>
                </a:r>
                <a:r>
                  <a:rPr lang="fi-FI" sz="1200" i="1" dirty="0" err="1"/>
                  <a:t>height</a:t>
                </a:r>
                <a:r>
                  <a:rPr lang="fi-FI" sz="1200" i="1" dirty="0"/>
                  <a:t> (m)</a:t>
                </a:r>
              </a:p>
              <a:p>
                <a:r>
                  <a:rPr lang="fi-FI" sz="1200" i="1" dirty="0"/>
                  <a:t>f = </a:t>
                </a:r>
                <a:r>
                  <a:rPr lang="fi-FI" sz="1200" i="1" dirty="0" err="1"/>
                  <a:t>focal</a:t>
                </a:r>
                <a:r>
                  <a:rPr lang="fi-FI" sz="1200" i="1" dirty="0"/>
                  <a:t> </a:t>
                </a:r>
                <a:r>
                  <a:rPr lang="fi-FI" sz="1200" i="1" dirty="0" err="1"/>
                  <a:t>length</a:t>
                </a:r>
                <a:r>
                  <a:rPr lang="fi-FI" sz="1200" i="1" dirty="0"/>
                  <a:t> (m)</a:t>
                </a:r>
              </a:p>
              <a:p>
                <a14:m>
                  <m:oMath xmlns:m="http://schemas.openxmlformats.org/officeDocument/2006/math">
                    <m:r>
                      <m:rPr>
                        <m:sty m:val="p"/>
                      </m:rPr>
                      <a:rPr lang="el-GR" sz="1200" i="1">
                        <a:latin typeface="Cambria Math" panose="02040503050406030204" pitchFamily="18" charset="0"/>
                      </a:rPr>
                      <m:t>α</m:t>
                    </m:r>
                  </m:oMath>
                </a14:m>
                <a:r>
                  <a:rPr lang="fi-FI" sz="1200" i="1" dirty="0"/>
                  <a:t> = </a:t>
                </a:r>
                <a:r>
                  <a:rPr lang="fi-FI" sz="1200" i="1" dirty="0" err="1"/>
                  <a:t>altitude</a:t>
                </a:r>
                <a:r>
                  <a:rPr lang="fi-FI" sz="1200" i="1" dirty="0"/>
                  <a:t> (</a:t>
                </a:r>
                <a:r>
                  <a:rPr lang="fi-FI" sz="1200" i="1" dirty="0" err="1"/>
                  <a:t>rad</a:t>
                </a:r>
                <a:r>
                  <a:rPr lang="fi-FI" sz="1200" i="1" dirty="0"/>
                  <a:t>)</a:t>
                </a:r>
              </a:p>
            </p:txBody>
          </p:sp>
        </mc:Choice>
        <mc:Fallback xmlns="">
          <p:sp>
            <p:nvSpPr>
              <p:cNvPr id="33" name="Tekstiruutu 32">
                <a:extLst>
                  <a:ext uri="{FF2B5EF4-FFF2-40B4-BE49-F238E27FC236}">
                    <a16:creationId xmlns:a16="http://schemas.microsoft.com/office/drawing/2014/main" id="{D6EC8C0B-2718-4B32-8E3D-C49DFAA176EE}"/>
                  </a:ext>
                </a:extLst>
              </p:cNvPr>
              <p:cNvSpPr txBox="1">
                <a:spLocks noRot="1" noChangeAspect="1" noMove="1" noResize="1" noEditPoints="1" noAdjustHandles="1" noChangeArrowheads="1" noChangeShapeType="1" noTextEdit="1"/>
              </p:cNvSpPr>
              <p:nvPr/>
            </p:nvSpPr>
            <p:spPr>
              <a:xfrm>
                <a:off x="10232939" y="2841081"/>
                <a:ext cx="1548694" cy="1477328"/>
              </a:xfrm>
              <a:prstGeom prst="rect">
                <a:avLst/>
              </a:prstGeom>
              <a:blipFill>
                <a:blip r:embed="rId3"/>
                <a:stretch>
                  <a:fillRect l="-6299" t="-3306" r="-4724" b="-5785"/>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5" name="Tekstiruutu 34">
                <a:extLst>
                  <a:ext uri="{FF2B5EF4-FFF2-40B4-BE49-F238E27FC236}">
                    <a16:creationId xmlns:a16="http://schemas.microsoft.com/office/drawing/2014/main" id="{4332EAC4-4009-42EE-88EC-B71638F41808}"/>
                  </a:ext>
                </a:extLst>
              </p:cNvPr>
              <p:cNvSpPr txBox="1"/>
              <p:nvPr/>
            </p:nvSpPr>
            <p:spPr>
              <a:xfrm>
                <a:off x="8537329" y="5961602"/>
                <a:ext cx="1364733" cy="246221"/>
              </a:xfrm>
              <a:prstGeom prst="rect">
                <a:avLst/>
              </a:prstGeom>
              <a:noFill/>
              <a:ln>
                <a:noFill/>
              </a:ln>
            </p:spPr>
            <p:txBody>
              <a:bodyPr wrap="none" lIns="0" tIns="0" rIns="0" bIns="0" rtlCol="0">
                <a:spAutoFit/>
              </a:bodyPr>
              <a:lstStyle/>
              <a:p>
                <a14:m>
                  <m:oMath xmlns:m="http://schemas.openxmlformats.org/officeDocument/2006/math">
                    <m:r>
                      <m:rPr>
                        <m:sty m:val="p"/>
                      </m:rPr>
                      <a:rPr lang="el-GR" sz="1600" i="1" smtClean="0">
                        <a:latin typeface="Cambria Math" panose="02040503050406030204" pitchFamily="18" charset="0"/>
                      </a:rPr>
                      <m:t>α</m:t>
                    </m:r>
                    <m:r>
                      <a:rPr lang="fi-FI" sz="1600" b="0" i="1" smtClean="0">
                        <a:latin typeface="Cambria Math" panose="02040503050406030204" pitchFamily="18" charset="0"/>
                      </a:rPr>
                      <m:t>=</m:t>
                    </m:r>
                  </m:oMath>
                </a14:m>
                <a:r>
                  <a:rPr lang="en-GB" sz="1600" dirty="0"/>
                  <a:t> arc tan(</a:t>
                </a:r>
                <a:r>
                  <a:rPr lang="en-GB" sz="1600" dirty="0" err="1"/>
                  <a:t>y</a:t>
                </a:r>
                <a:r>
                  <a:rPr lang="en-GB" sz="1600" baseline="-25000" dirty="0" err="1"/>
                  <a:t>c</a:t>
                </a:r>
                <a:r>
                  <a:rPr lang="en-GB" sz="1600" dirty="0"/>
                  <a:t>/f)</a:t>
                </a:r>
              </a:p>
            </p:txBody>
          </p:sp>
        </mc:Choice>
        <mc:Fallback xmlns="">
          <p:sp>
            <p:nvSpPr>
              <p:cNvPr id="35" name="Tekstiruutu 34">
                <a:extLst>
                  <a:ext uri="{FF2B5EF4-FFF2-40B4-BE49-F238E27FC236}">
                    <a16:creationId xmlns:a16="http://schemas.microsoft.com/office/drawing/2014/main" id="{4332EAC4-4009-42EE-88EC-B71638F41808}"/>
                  </a:ext>
                </a:extLst>
              </p:cNvPr>
              <p:cNvSpPr txBox="1">
                <a:spLocks noRot="1" noChangeAspect="1" noMove="1" noResize="1" noEditPoints="1" noAdjustHandles="1" noChangeArrowheads="1" noChangeShapeType="1" noTextEdit="1"/>
              </p:cNvSpPr>
              <p:nvPr/>
            </p:nvSpPr>
            <p:spPr>
              <a:xfrm>
                <a:off x="8537329" y="5961602"/>
                <a:ext cx="1364733" cy="246221"/>
              </a:xfrm>
              <a:prstGeom prst="rect">
                <a:avLst/>
              </a:prstGeom>
              <a:blipFill>
                <a:blip r:embed="rId4"/>
                <a:stretch>
                  <a:fillRect l="-3571" t="-27500" r="-8036" b="-50000"/>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0" name="Tekstiruutu 39">
                <a:extLst>
                  <a:ext uri="{FF2B5EF4-FFF2-40B4-BE49-F238E27FC236}">
                    <a16:creationId xmlns:a16="http://schemas.microsoft.com/office/drawing/2014/main" id="{754550EA-045E-44FD-A9A6-DE412608CA1C}"/>
                  </a:ext>
                </a:extLst>
              </p:cNvPr>
              <p:cNvSpPr txBox="1"/>
              <p:nvPr/>
            </p:nvSpPr>
            <p:spPr>
              <a:xfrm>
                <a:off x="8537329" y="6238601"/>
                <a:ext cx="1353127" cy="246221"/>
              </a:xfrm>
              <a:prstGeom prst="rect">
                <a:avLst/>
              </a:prstGeom>
              <a:noFill/>
              <a:ln>
                <a:noFill/>
              </a:ln>
            </p:spPr>
            <p:txBody>
              <a:bodyPr wrap="none" lIns="0" tIns="0" rIns="0" bIns="0" rtlCol="0">
                <a:spAutoFit/>
              </a:bodyPr>
              <a:lstStyle/>
              <a:p>
                <a14:m>
                  <m:oMath xmlns:m="http://schemas.openxmlformats.org/officeDocument/2006/math">
                    <m:r>
                      <m:rPr>
                        <m:sty m:val="p"/>
                      </m:rPr>
                      <a:rPr lang="el-GR" sz="1600" i="1">
                        <a:latin typeface="Cambria Math" panose="02040503050406030204" pitchFamily="18" charset="0"/>
                      </a:rPr>
                      <m:t>β</m:t>
                    </m:r>
                    <m:r>
                      <a:rPr lang="fi-FI" sz="1600" b="0" i="1" smtClean="0">
                        <a:latin typeface="Cambria Math" panose="02040503050406030204" pitchFamily="18" charset="0"/>
                      </a:rPr>
                      <m:t>=</m:t>
                    </m:r>
                  </m:oMath>
                </a14:m>
                <a:r>
                  <a:rPr lang="en-GB" sz="1600" dirty="0"/>
                  <a:t> arc tan(x</a:t>
                </a:r>
                <a:r>
                  <a:rPr lang="en-GB" sz="1600" baseline="-25000" dirty="0"/>
                  <a:t>c</a:t>
                </a:r>
                <a:r>
                  <a:rPr lang="en-GB" sz="1600" dirty="0"/>
                  <a:t>/f)</a:t>
                </a:r>
              </a:p>
            </p:txBody>
          </p:sp>
        </mc:Choice>
        <mc:Fallback xmlns="">
          <p:sp>
            <p:nvSpPr>
              <p:cNvPr id="40" name="Tekstiruutu 39">
                <a:extLst>
                  <a:ext uri="{FF2B5EF4-FFF2-40B4-BE49-F238E27FC236}">
                    <a16:creationId xmlns:a16="http://schemas.microsoft.com/office/drawing/2014/main" id="{754550EA-045E-44FD-A9A6-DE412608CA1C}"/>
                  </a:ext>
                </a:extLst>
              </p:cNvPr>
              <p:cNvSpPr txBox="1">
                <a:spLocks noRot="1" noChangeAspect="1" noMove="1" noResize="1" noEditPoints="1" noAdjustHandles="1" noChangeArrowheads="1" noChangeShapeType="1" noTextEdit="1"/>
              </p:cNvSpPr>
              <p:nvPr/>
            </p:nvSpPr>
            <p:spPr>
              <a:xfrm>
                <a:off x="8537329" y="6238601"/>
                <a:ext cx="1353127" cy="246221"/>
              </a:xfrm>
              <a:prstGeom prst="rect">
                <a:avLst/>
              </a:prstGeom>
              <a:blipFill>
                <a:blip r:embed="rId5"/>
                <a:stretch>
                  <a:fillRect l="-6757" t="-24390" r="-7658" b="-48780"/>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1" name="Tekstiruutu 40">
                <a:extLst>
                  <a:ext uri="{FF2B5EF4-FFF2-40B4-BE49-F238E27FC236}">
                    <a16:creationId xmlns:a16="http://schemas.microsoft.com/office/drawing/2014/main" id="{F8BBE660-D532-4160-B47D-1E6F490D31B7}"/>
                  </a:ext>
                </a:extLst>
              </p:cNvPr>
              <p:cNvSpPr txBox="1"/>
              <p:nvPr/>
            </p:nvSpPr>
            <p:spPr>
              <a:xfrm>
                <a:off x="5158917" y="5961602"/>
                <a:ext cx="2775119" cy="509627"/>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i-FI" sz="1600" i="1" smtClean="0">
                          <a:latin typeface="Cambria Math" panose="02040503050406030204" pitchFamily="18" charset="0"/>
                        </a:rPr>
                        <m:t>𝑑</m:t>
                      </m:r>
                      <m:r>
                        <a:rPr lang="en-GB" sz="1600" i="1" smtClean="0">
                          <a:latin typeface="Cambria Math" panose="02040503050406030204" pitchFamily="18" charset="0"/>
                        </a:rPr>
                        <m:t>=</m:t>
                      </m:r>
                      <m:f>
                        <m:fPr>
                          <m:ctrlPr>
                            <a:rPr lang="en-GB" sz="1600" i="1">
                              <a:latin typeface="Cambria Math" panose="02040503050406030204" pitchFamily="18" charset="0"/>
                            </a:rPr>
                          </m:ctrlPr>
                        </m:fPr>
                        <m:num>
                          <m:r>
                            <a:rPr lang="fi-FI" sz="1600" b="0" i="1" smtClean="0">
                              <a:latin typeface="Cambria Math" panose="02040503050406030204" pitchFamily="18" charset="0"/>
                            </a:rPr>
                            <m:t>𝑓</m:t>
                          </m:r>
                          <m:r>
                            <a:rPr lang="fi-FI" sz="1600" b="0" i="1" smtClean="0">
                              <a:latin typeface="Cambria Math" panose="02040503050406030204" pitchFamily="18" charset="0"/>
                            </a:rPr>
                            <m:t>∗</m:t>
                          </m:r>
                          <m:r>
                            <a:rPr lang="fi-FI" sz="1600" i="1">
                              <a:latin typeface="Cambria Math" panose="02040503050406030204" pitchFamily="18" charset="0"/>
                            </a:rPr>
                            <m:t>h</m:t>
                          </m:r>
                        </m:num>
                        <m:den>
                          <m:func>
                            <m:funcPr>
                              <m:ctrlPr>
                                <a:rPr lang="fi-FI" sz="1600" i="1">
                                  <a:latin typeface="Cambria Math" panose="02040503050406030204" pitchFamily="18" charset="0"/>
                                </a:rPr>
                              </m:ctrlPr>
                            </m:funcPr>
                            <m:fName>
                              <m:r>
                                <m:rPr>
                                  <m:sty m:val="p"/>
                                </m:rPr>
                                <a:rPr lang="fi-FI" sz="1600">
                                  <a:latin typeface="Cambria Math" panose="02040503050406030204" pitchFamily="18" charset="0"/>
                                </a:rPr>
                                <m:t>cos</m:t>
                              </m:r>
                            </m:fName>
                            <m:e>
                              <m:d>
                                <m:dPr>
                                  <m:ctrlPr>
                                    <a:rPr lang="fi-FI" sz="1600" i="1">
                                      <a:latin typeface="Cambria Math" panose="02040503050406030204" pitchFamily="18" charset="0"/>
                                    </a:rPr>
                                  </m:ctrlPr>
                                </m:dPr>
                                <m:e>
                                  <m:r>
                                    <m:rPr>
                                      <m:sty m:val="p"/>
                                    </m:rPr>
                                    <a:rPr lang="el-GR" sz="1600" i="1">
                                      <a:latin typeface="Cambria Math" panose="02040503050406030204" pitchFamily="18" charset="0"/>
                                    </a:rPr>
                                    <m:t>α</m:t>
                                  </m:r>
                                </m:e>
                              </m:d>
                              <m:r>
                                <a:rPr lang="fi-FI" sz="1600" b="0" i="1" smtClean="0">
                                  <a:latin typeface="Cambria Math" panose="02040503050406030204" pitchFamily="18" charset="0"/>
                                </a:rPr>
                                <m:t>∗</m:t>
                              </m:r>
                              <m:func>
                                <m:funcPr>
                                  <m:ctrlPr>
                                    <a:rPr lang="fi-FI" sz="1600" i="1">
                                      <a:latin typeface="Cambria Math" panose="02040503050406030204" pitchFamily="18" charset="0"/>
                                    </a:rPr>
                                  </m:ctrlPr>
                                </m:funcPr>
                                <m:fName>
                                  <m:r>
                                    <m:rPr>
                                      <m:sty m:val="p"/>
                                    </m:rPr>
                                    <a:rPr lang="fi-FI" sz="1600">
                                      <a:latin typeface="Cambria Math" panose="02040503050406030204" pitchFamily="18" charset="0"/>
                                    </a:rPr>
                                    <m:t>cos</m:t>
                                  </m:r>
                                </m:fName>
                                <m:e>
                                  <m:d>
                                    <m:dPr>
                                      <m:ctrlPr>
                                        <a:rPr lang="fi-FI" sz="1600" i="1">
                                          <a:latin typeface="Cambria Math" panose="02040503050406030204" pitchFamily="18" charset="0"/>
                                        </a:rPr>
                                      </m:ctrlPr>
                                    </m:dPr>
                                    <m:e>
                                      <m:r>
                                        <m:rPr>
                                          <m:nor/>
                                        </m:rPr>
                                        <a:rPr lang="el-GR" sz="1600" dirty="0"/>
                                        <m:t>β</m:t>
                                      </m:r>
                                    </m:e>
                                  </m:d>
                                </m:e>
                              </m:func>
                              <m:r>
                                <a:rPr lang="fi-FI" sz="1600" b="0" i="1" dirty="0" smtClean="0">
                                  <a:latin typeface="Cambria Math" panose="02040503050406030204" pitchFamily="18" charset="0"/>
                                </a:rPr>
                                <m:t>∗</m:t>
                              </m:r>
                            </m:e>
                          </m:func>
                          <m:r>
                            <m:rPr>
                              <m:nor/>
                            </m:rPr>
                            <a:rPr lang="fi-FI" sz="1600" b="0" i="1" smtClean="0">
                              <a:latin typeface="Cambria Math" panose="02040503050406030204" pitchFamily="18" charset="0"/>
                            </a:rPr>
                            <m:t>h</m:t>
                          </m:r>
                          <m:r>
                            <m:rPr>
                              <m:nor/>
                            </m:rPr>
                            <a:rPr lang="fi-FI" sz="1600" b="0" i="1" baseline="-25000" smtClean="0">
                              <a:latin typeface="Cambria Math" panose="02040503050406030204" pitchFamily="18" charset="0"/>
                            </a:rPr>
                            <m:t>i</m:t>
                          </m:r>
                          <m:r>
                            <a:rPr lang="fi-FI" sz="1600" b="0" i="1" dirty="0" smtClean="0">
                              <a:latin typeface="Cambria Math" panose="02040503050406030204" pitchFamily="18" charset="0"/>
                            </a:rPr>
                            <m:t>∗</m:t>
                          </m:r>
                          <m:r>
                            <m:rPr>
                              <m:nor/>
                            </m:rPr>
                            <a:rPr lang="en-GB" sz="1600" i="1" dirty="0"/>
                            <m:t>s</m:t>
                          </m:r>
                          <m:r>
                            <m:rPr>
                              <m:nor/>
                            </m:rPr>
                            <a:rPr lang="en-GB" sz="1600" i="1" baseline="-25000" dirty="0"/>
                            <m:t>h</m:t>
                          </m:r>
                          <m:r>
                            <m:rPr>
                              <m:nor/>
                            </m:rPr>
                            <a:rPr lang="fi-FI" sz="1600" b="0" i="1" dirty="0" smtClean="0">
                              <a:latin typeface="Cambria Math" panose="02040503050406030204" pitchFamily="18" charset="0"/>
                            </a:rPr>
                            <m:t>/</m:t>
                          </m:r>
                          <m:r>
                            <m:rPr>
                              <m:nor/>
                            </m:rPr>
                            <a:rPr lang="fi-FI" sz="1600" b="0" i="1" dirty="0" smtClean="0">
                              <a:latin typeface="Cambria Math" panose="02040503050406030204" pitchFamily="18" charset="0"/>
                            </a:rPr>
                            <m:t>p</m:t>
                          </m:r>
                          <m:r>
                            <m:rPr>
                              <m:nor/>
                            </m:rPr>
                            <a:rPr lang="en-GB" sz="1600" i="1" baseline="-25000" dirty="0"/>
                            <m:t>h</m:t>
                          </m:r>
                        </m:den>
                      </m:f>
                      <m:r>
                        <a:rPr lang="fi-FI" sz="1600" b="0" i="1" smtClean="0">
                          <a:latin typeface="Cambria Math" panose="02040503050406030204" pitchFamily="18" charset="0"/>
                        </a:rPr>
                        <m:t> </m:t>
                      </m:r>
                    </m:oMath>
                  </m:oMathPara>
                </a14:m>
                <a:endParaRPr lang="en-GB" sz="1600" dirty="0"/>
              </a:p>
            </p:txBody>
          </p:sp>
        </mc:Choice>
        <mc:Fallback xmlns="">
          <p:sp>
            <p:nvSpPr>
              <p:cNvPr id="41" name="Tekstiruutu 40">
                <a:extLst>
                  <a:ext uri="{FF2B5EF4-FFF2-40B4-BE49-F238E27FC236}">
                    <a16:creationId xmlns:a16="http://schemas.microsoft.com/office/drawing/2014/main" id="{F8BBE660-D532-4160-B47D-1E6F490D31B7}"/>
                  </a:ext>
                </a:extLst>
              </p:cNvPr>
              <p:cNvSpPr txBox="1">
                <a:spLocks noRot="1" noChangeAspect="1" noMove="1" noResize="1" noEditPoints="1" noAdjustHandles="1" noChangeArrowheads="1" noChangeShapeType="1" noTextEdit="1"/>
              </p:cNvSpPr>
              <p:nvPr/>
            </p:nvSpPr>
            <p:spPr>
              <a:xfrm>
                <a:off x="5158917" y="5961602"/>
                <a:ext cx="2775119" cy="509627"/>
              </a:xfrm>
              <a:prstGeom prst="rect">
                <a:avLst/>
              </a:prstGeom>
              <a:blipFill>
                <a:blip r:embed="rId6"/>
                <a:stretch>
                  <a:fillRect/>
                </a:stretch>
              </a:blipFill>
              <a:ln>
                <a:noFill/>
              </a:ln>
            </p:spPr>
            <p:txBody>
              <a:bodyPr/>
              <a:lstStyle/>
              <a:p>
                <a:r>
                  <a:rPr lang="en-GB">
                    <a:noFill/>
                  </a:rPr>
                  <a:t> </a:t>
                </a:r>
              </a:p>
            </p:txBody>
          </p:sp>
        </mc:Fallback>
      </mc:AlternateContent>
    </p:spTree>
    <p:extLst>
      <p:ext uri="{BB962C8B-B14F-4D97-AF65-F5344CB8AC3E}">
        <p14:creationId xmlns:p14="http://schemas.microsoft.com/office/powerpoint/2010/main" val="4188791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2d -&gt; 3d</a:t>
            </a:r>
            <a:r>
              <a:rPr lang="en-US" sz="4800" kern="1200" dirty="0">
                <a:solidFill>
                  <a:schemeClr val="bg1"/>
                </a:solidFill>
                <a:latin typeface="+mj-lt"/>
                <a:ea typeface="+mj-ea"/>
                <a:cs typeface="+mj-cs"/>
              </a:rPr>
              <a:t> Transformation</a:t>
            </a:r>
          </a:p>
        </p:txBody>
      </p:sp>
      <mc:AlternateContent xmlns:mc="http://schemas.openxmlformats.org/markup-compatibility/2006" xmlns:a14="http://schemas.microsoft.com/office/drawing/2010/main">
        <mc:Choice Requires="a14">
          <p:sp>
            <p:nvSpPr>
              <p:cNvPr id="2" name="Tekstiruutu 1">
                <a:extLst>
                  <a:ext uri="{FF2B5EF4-FFF2-40B4-BE49-F238E27FC236}">
                    <a16:creationId xmlns:a16="http://schemas.microsoft.com/office/drawing/2014/main" id="{396362BB-D808-42D3-8BB5-5ED9ADC42E7F}"/>
                  </a:ext>
                </a:extLst>
              </p:cNvPr>
              <p:cNvSpPr txBox="1"/>
              <p:nvPr/>
            </p:nvSpPr>
            <p:spPr>
              <a:xfrm>
                <a:off x="5225998" y="636182"/>
                <a:ext cx="2628476" cy="2782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fi-FI" b="0" i="1" smtClean="0">
                              <a:latin typeface="Cambria Math" panose="02040503050406030204" pitchFamily="18" charset="0"/>
                            </a:rPr>
                          </m:ctrlPr>
                        </m:sSupPr>
                        <m:e>
                          <m:r>
                            <a:rPr lang="fi-FI" b="0" i="1" smtClean="0">
                              <a:latin typeface="Cambria Math" panose="02040503050406030204" pitchFamily="18" charset="0"/>
                            </a:rPr>
                            <m:t>𝑡</m:t>
                          </m:r>
                        </m:e>
                        <m:sup>
                          <m:r>
                            <a:rPr lang="fi-FI" b="0" i="1" smtClean="0">
                              <a:latin typeface="Cambria Math" panose="02040503050406030204" pitchFamily="18" charset="0"/>
                            </a:rPr>
                            <m:t>2</m:t>
                          </m:r>
                        </m:sup>
                      </m:sSup>
                      <m:r>
                        <a:rPr lang="fi-FI" b="0" i="1" smtClean="0">
                          <a:latin typeface="Cambria Math" panose="02040503050406030204" pitchFamily="18" charset="0"/>
                        </a:rPr>
                        <m:t>∗(</m:t>
                      </m:r>
                      <m:sSup>
                        <m:sSupPr>
                          <m:ctrlPr>
                            <a:rPr lang="fi-FI" b="0" i="1" smtClean="0">
                              <a:latin typeface="Cambria Math" panose="02040503050406030204" pitchFamily="18" charset="0"/>
                            </a:rPr>
                          </m:ctrlPr>
                        </m:sSupPr>
                        <m:e>
                          <m:sSub>
                            <m:sSubPr>
                              <m:ctrlPr>
                                <a:rPr lang="fi-FI" b="0" i="1" smtClean="0">
                                  <a:latin typeface="Cambria Math" panose="02040503050406030204" pitchFamily="18" charset="0"/>
                                </a:rPr>
                              </m:ctrlPr>
                            </m:sSubPr>
                            <m:e>
                              <m:r>
                                <a:rPr lang="fi-FI" b="0" i="1" smtClean="0">
                                  <a:latin typeface="Cambria Math" panose="02040503050406030204" pitchFamily="18" charset="0"/>
                                </a:rPr>
                                <m:t>𝑥</m:t>
                              </m:r>
                            </m:e>
                            <m:sub>
                              <m:r>
                                <a:rPr lang="fi-FI" b="0" i="1" smtClean="0">
                                  <a:latin typeface="Cambria Math" panose="02040503050406030204" pitchFamily="18" charset="0"/>
                                </a:rPr>
                                <m:t>𝑐</m:t>
                              </m:r>
                            </m:sub>
                          </m:sSub>
                        </m:e>
                        <m:sup>
                          <m:r>
                            <a:rPr lang="fi-FI" b="0" i="1" smtClean="0">
                              <a:latin typeface="Cambria Math" panose="02040503050406030204" pitchFamily="18" charset="0"/>
                            </a:rPr>
                            <m:t>2</m:t>
                          </m:r>
                        </m:sup>
                      </m:sSup>
                      <m:r>
                        <a:rPr lang="fi-FI" b="0" i="1" smtClean="0">
                          <a:latin typeface="Cambria Math" panose="02040503050406030204" pitchFamily="18" charset="0"/>
                        </a:rPr>
                        <m:t>+</m:t>
                      </m:r>
                      <m:sSup>
                        <m:sSupPr>
                          <m:ctrlPr>
                            <a:rPr lang="fi-FI" i="1">
                              <a:latin typeface="Cambria Math" panose="02040503050406030204" pitchFamily="18" charset="0"/>
                            </a:rPr>
                          </m:ctrlPr>
                        </m:sSupPr>
                        <m:e>
                          <m:sSub>
                            <m:sSubPr>
                              <m:ctrlPr>
                                <a:rPr lang="fi-FI" i="1">
                                  <a:latin typeface="Cambria Math" panose="02040503050406030204" pitchFamily="18" charset="0"/>
                                </a:rPr>
                              </m:ctrlPr>
                            </m:sSubPr>
                            <m:e>
                              <m:r>
                                <a:rPr lang="fi-FI" b="0" i="1" smtClean="0">
                                  <a:latin typeface="Cambria Math" panose="02040503050406030204" pitchFamily="18" charset="0"/>
                                </a:rPr>
                                <m:t>𝑦</m:t>
                              </m:r>
                            </m:e>
                            <m:sub>
                              <m:r>
                                <a:rPr lang="fi-FI" i="1">
                                  <a:latin typeface="Cambria Math" panose="02040503050406030204" pitchFamily="18" charset="0"/>
                                </a:rPr>
                                <m:t>𝑐</m:t>
                              </m:r>
                            </m:sub>
                          </m:sSub>
                        </m:e>
                        <m:sup>
                          <m:r>
                            <a:rPr lang="fi-FI" i="1">
                              <a:latin typeface="Cambria Math" panose="02040503050406030204" pitchFamily="18" charset="0"/>
                            </a:rPr>
                            <m:t>2</m:t>
                          </m:r>
                        </m:sup>
                      </m:sSup>
                      <m:sSup>
                        <m:sSupPr>
                          <m:ctrlPr>
                            <a:rPr lang="fi-FI" i="1">
                              <a:latin typeface="Cambria Math" panose="02040503050406030204" pitchFamily="18" charset="0"/>
                            </a:rPr>
                          </m:ctrlPr>
                        </m:sSupPr>
                        <m:e>
                          <m:sSub>
                            <m:sSubPr>
                              <m:ctrlPr>
                                <a:rPr lang="fi-FI" i="1">
                                  <a:latin typeface="Cambria Math" panose="02040503050406030204" pitchFamily="18" charset="0"/>
                                </a:rPr>
                              </m:ctrlPr>
                            </m:sSubPr>
                            <m:e>
                              <m:r>
                                <a:rPr lang="fi-FI" b="0" i="1" smtClean="0">
                                  <a:latin typeface="Cambria Math" panose="02040503050406030204" pitchFamily="18" charset="0"/>
                                </a:rPr>
                                <m:t>+</m:t>
                              </m:r>
                              <m:r>
                                <a:rPr lang="fi-FI" b="0" i="1" smtClean="0">
                                  <a:latin typeface="Cambria Math" panose="02040503050406030204" pitchFamily="18" charset="0"/>
                                </a:rPr>
                                <m:t>𝑧</m:t>
                              </m:r>
                            </m:e>
                            <m:sub>
                              <m:r>
                                <a:rPr lang="fi-FI" i="1">
                                  <a:latin typeface="Cambria Math" panose="02040503050406030204" pitchFamily="18" charset="0"/>
                                </a:rPr>
                                <m:t>𝑐</m:t>
                              </m:r>
                            </m:sub>
                          </m:sSub>
                        </m:e>
                        <m:sup>
                          <m:r>
                            <a:rPr lang="fi-FI" i="1">
                              <a:latin typeface="Cambria Math" panose="02040503050406030204" pitchFamily="18" charset="0"/>
                            </a:rPr>
                            <m:t>2</m:t>
                          </m:r>
                        </m:sup>
                      </m:sSup>
                      <m:r>
                        <a:rPr lang="fi-FI" b="0" i="1" smtClean="0">
                          <a:latin typeface="Cambria Math" panose="02040503050406030204" pitchFamily="18" charset="0"/>
                        </a:rPr>
                        <m:t>)</m:t>
                      </m:r>
                      <m:r>
                        <a:rPr lang="en-GB" i="1" smtClean="0">
                          <a:latin typeface="Cambria Math" panose="02040503050406030204" pitchFamily="18" charset="0"/>
                        </a:rPr>
                        <m:t>=</m:t>
                      </m:r>
                      <m:sSup>
                        <m:sSupPr>
                          <m:ctrlPr>
                            <a:rPr lang="en-GB" i="1" smtClean="0">
                              <a:latin typeface="Cambria Math" panose="02040503050406030204" pitchFamily="18" charset="0"/>
                            </a:rPr>
                          </m:ctrlPr>
                        </m:sSupPr>
                        <m:e>
                          <m:r>
                            <a:rPr lang="fi-FI" b="0" i="1" smtClean="0">
                              <a:latin typeface="Cambria Math" panose="02040503050406030204" pitchFamily="18" charset="0"/>
                            </a:rPr>
                            <m:t>𝑑</m:t>
                          </m:r>
                        </m:e>
                        <m:sup>
                          <m:r>
                            <a:rPr lang="en-GB" i="1" smtClean="0">
                              <a:latin typeface="Cambria Math" panose="02040503050406030204" pitchFamily="18" charset="0"/>
                            </a:rPr>
                            <m:t>2</m:t>
                          </m:r>
                        </m:sup>
                      </m:sSup>
                    </m:oMath>
                  </m:oMathPara>
                </a14:m>
                <a:endParaRPr lang="en-GB" dirty="0"/>
              </a:p>
            </p:txBody>
          </p:sp>
        </mc:Choice>
        <mc:Fallback xmlns="">
          <p:sp>
            <p:nvSpPr>
              <p:cNvPr id="2" name="Tekstiruutu 1">
                <a:extLst>
                  <a:ext uri="{FF2B5EF4-FFF2-40B4-BE49-F238E27FC236}">
                    <a16:creationId xmlns:a16="http://schemas.microsoft.com/office/drawing/2014/main" id="{396362BB-D808-42D3-8BB5-5ED9ADC42E7F}"/>
                  </a:ext>
                </a:extLst>
              </p:cNvPr>
              <p:cNvSpPr txBox="1">
                <a:spLocks noRot="1" noChangeAspect="1" noMove="1" noResize="1" noEditPoints="1" noAdjustHandles="1" noChangeArrowheads="1" noChangeShapeType="1" noTextEdit="1"/>
              </p:cNvSpPr>
              <p:nvPr/>
            </p:nvSpPr>
            <p:spPr>
              <a:xfrm>
                <a:off x="5225998" y="636182"/>
                <a:ext cx="2628476" cy="278218"/>
              </a:xfrm>
              <a:prstGeom prst="rect">
                <a:avLst/>
              </a:prstGeom>
              <a:blipFill>
                <a:blip r:embed="rId2"/>
                <a:stretch>
                  <a:fillRect l="-1392" t="-2174" r="-464" b="-347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kstiruutu 5">
                <a:extLst>
                  <a:ext uri="{FF2B5EF4-FFF2-40B4-BE49-F238E27FC236}">
                    <a16:creationId xmlns:a16="http://schemas.microsoft.com/office/drawing/2014/main" id="{2F582C7C-AB9A-46E5-9A7C-9F2EFF9B69F9}"/>
                  </a:ext>
                </a:extLst>
              </p:cNvPr>
              <p:cNvSpPr txBox="1"/>
              <p:nvPr/>
            </p:nvSpPr>
            <p:spPr>
              <a:xfrm>
                <a:off x="5080786" y="1648304"/>
                <a:ext cx="2030428" cy="6422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i-FI" b="0" i="1" smtClean="0">
                          <a:latin typeface="Cambria Math" panose="02040503050406030204" pitchFamily="18" charset="0"/>
                        </a:rPr>
                        <m:t>𝑡</m:t>
                      </m:r>
                      <m:r>
                        <a:rPr lang="en-GB" i="1" smtClean="0">
                          <a:latin typeface="Cambria Math" panose="02040503050406030204" pitchFamily="18" charset="0"/>
                        </a:rPr>
                        <m:t>=</m:t>
                      </m:r>
                      <m:f>
                        <m:fPr>
                          <m:ctrlPr>
                            <a:rPr lang="en-GB" i="1" smtClean="0">
                              <a:latin typeface="Cambria Math" panose="02040503050406030204" pitchFamily="18" charset="0"/>
                            </a:rPr>
                          </m:ctrlPr>
                        </m:fPr>
                        <m:num>
                          <m:r>
                            <a:rPr lang="fi-FI" b="0" i="1" smtClean="0">
                              <a:latin typeface="Cambria Math" panose="02040503050406030204" pitchFamily="18" charset="0"/>
                            </a:rPr>
                            <m:t>𝑑</m:t>
                          </m:r>
                        </m:num>
                        <m:den>
                          <m:rad>
                            <m:radPr>
                              <m:degHide m:val="on"/>
                              <m:ctrlPr>
                                <a:rPr lang="en-GB" i="1" smtClean="0">
                                  <a:latin typeface="Cambria Math" panose="02040503050406030204" pitchFamily="18" charset="0"/>
                                </a:rPr>
                              </m:ctrlPr>
                            </m:radPr>
                            <m:deg/>
                            <m:e>
                              <m:sSup>
                                <m:sSupPr>
                                  <m:ctrlPr>
                                    <a:rPr lang="fi-FI" i="1">
                                      <a:latin typeface="Cambria Math" panose="02040503050406030204" pitchFamily="18" charset="0"/>
                                    </a:rPr>
                                  </m:ctrlPr>
                                </m:sSupPr>
                                <m:e>
                                  <m:sSub>
                                    <m:sSubPr>
                                      <m:ctrlPr>
                                        <a:rPr lang="fi-FI" i="1">
                                          <a:latin typeface="Cambria Math" panose="02040503050406030204" pitchFamily="18" charset="0"/>
                                        </a:rPr>
                                      </m:ctrlPr>
                                    </m:sSubPr>
                                    <m:e>
                                      <m:r>
                                        <a:rPr lang="fi-FI" i="1">
                                          <a:latin typeface="Cambria Math" panose="02040503050406030204" pitchFamily="18" charset="0"/>
                                        </a:rPr>
                                        <m:t>𝑥</m:t>
                                      </m:r>
                                    </m:e>
                                    <m:sub>
                                      <m:r>
                                        <a:rPr lang="fi-FI" i="1">
                                          <a:latin typeface="Cambria Math" panose="02040503050406030204" pitchFamily="18" charset="0"/>
                                        </a:rPr>
                                        <m:t>𝑐</m:t>
                                      </m:r>
                                    </m:sub>
                                  </m:sSub>
                                </m:e>
                                <m:sup>
                                  <m:r>
                                    <a:rPr lang="fi-FI" i="1">
                                      <a:latin typeface="Cambria Math" panose="02040503050406030204" pitchFamily="18" charset="0"/>
                                    </a:rPr>
                                    <m:t>2</m:t>
                                  </m:r>
                                </m:sup>
                              </m:sSup>
                              <m:r>
                                <a:rPr lang="fi-FI" i="1">
                                  <a:latin typeface="Cambria Math" panose="02040503050406030204" pitchFamily="18" charset="0"/>
                                </a:rPr>
                                <m:t>+</m:t>
                              </m:r>
                              <m:sSup>
                                <m:sSupPr>
                                  <m:ctrlPr>
                                    <a:rPr lang="fi-FI" i="1">
                                      <a:latin typeface="Cambria Math" panose="02040503050406030204" pitchFamily="18" charset="0"/>
                                    </a:rPr>
                                  </m:ctrlPr>
                                </m:sSupPr>
                                <m:e>
                                  <m:sSub>
                                    <m:sSubPr>
                                      <m:ctrlPr>
                                        <a:rPr lang="fi-FI" i="1">
                                          <a:latin typeface="Cambria Math" panose="02040503050406030204" pitchFamily="18" charset="0"/>
                                        </a:rPr>
                                      </m:ctrlPr>
                                    </m:sSubPr>
                                    <m:e>
                                      <m:r>
                                        <a:rPr lang="fi-FI" i="1">
                                          <a:latin typeface="Cambria Math" panose="02040503050406030204" pitchFamily="18" charset="0"/>
                                        </a:rPr>
                                        <m:t>𝑦</m:t>
                                      </m:r>
                                    </m:e>
                                    <m:sub>
                                      <m:r>
                                        <a:rPr lang="fi-FI" i="1">
                                          <a:latin typeface="Cambria Math" panose="02040503050406030204" pitchFamily="18" charset="0"/>
                                        </a:rPr>
                                        <m:t>𝑐</m:t>
                                      </m:r>
                                    </m:sub>
                                  </m:sSub>
                                </m:e>
                                <m:sup>
                                  <m:r>
                                    <a:rPr lang="fi-FI" i="1">
                                      <a:latin typeface="Cambria Math" panose="02040503050406030204" pitchFamily="18" charset="0"/>
                                    </a:rPr>
                                    <m:t>2</m:t>
                                  </m:r>
                                </m:sup>
                              </m:sSup>
                              <m:sSup>
                                <m:sSupPr>
                                  <m:ctrlPr>
                                    <a:rPr lang="fi-FI" i="1">
                                      <a:latin typeface="Cambria Math" panose="02040503050406030204" pitchFamily="18" charset="0"/>
                                    </a:rPr>
                                  </m:ctrlPr>
                                </m:sSupPr>
                                <m:e>
                                  <m:sSub>
                                    <m:sSubPr>
                                      <m:ctrlPr>
                                        <a:rPr lang="fi-FI" i="1">
                                          <a:latin typeface="Cambria Math" panose="02040503050406030204" pitchFamily="18" charset="0"/>
                                        </a:rPr>
                                      </m:ctrlPr>
                                    </m:sSubPr>
                                    <m:e>
                                      <m:r>
                                        <a:rPr lang="fi-FI" i="1">
                                          <a:latin typeface="Cambria Math" panose="02040503050406030204" pitchFamily="18" charset="0"/>
                                        </a:rPr>
                                        <m:t>+</m:t>
                                      </m:r>
                                      <m:r>
                                        <a:rPr lang="fi-FI" i="1">
                                          <a:latin typeface="Cambria Math" panose="02040503050406030204" pitchFamily="18" charset="0"/>
                                        </a:rPr>
                                        <m:t>𝑧</m:t>
                                      </m:r>
                                    </m:e>
                                    <m:sub>
                                      <m:r>
                                        <a:rPr lang="fi-FI" i="1">
                                          <a:latin typeface="Cambria Math" panose="02040503050406030204" pitchFamily="18" charset="0"/>
                                        </a:rPr>
                                        <m:t>𝑐</m:t>
                                      </m:r>
                                    </m:sub>
                                  </m:sSub>
                                </m:e>
                                <m:sup>
                                  <m:r>
                                    <a:rPr lang="fi-FI" i="1">
                                      <a:latin typeface="Cambria Math" panose="02040503050406030204" pitchFamily="18" charset="0"/>
                                    </a:rPr>
                                    <m:t>2</m:t>
                                  </m:r>
                                </m:sup>
                              </m:sSup>
                            </m:e>
                          </m:rad>
                        </m:den>
                      </m:f>
                    </m:oMath>
                  </m:oMathPara>
                </a14:m>
                <a:endParaRPr lang="en-GB" dirty="0"/>
              </a:p>
            </p:txBody>
          </p:sp>
        </mc:Choice>
        <mc:Fallback xmlns="">
          <p:sp>
            <p:nvSpPr>
              <p:cNvPr id="6" name="Tekstiruutu 5">
                <a:extLst>
                  <a:ext uri="{FF2B5EF4-FFF2-40B4-BE49-F238E27FC236}">
                    <a16:creationId xmlns:a16="http://schemas.microsoft.com/office/drawing/2014/main" id="{2F582C7C-AB9A-46E5-9A7C-9F2EFF9B69F9}"/>
                  </a:ext>
                </a:extLst>
              </p:cNvPr>
              <p:cNvSpPr txBox="1">
                <a:spLocks noRot="1" noChangeAspect="1" noMove="1" noResize="1" noEditPoints="1" noAdjustHandles="1" noChangeArrowheads="1" noChangeShapeType="1" noTextEdit="1"/>
              </p:cNvSpPr>
              <p:nvPr/>
            </p:nvSpPr>
            <p:spPr>
              <a:xfrm>
                <a:off x="5080786" y="1648304"/>
                <a:ext cx="2030428" cy="642227"/>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721445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2d -&gt; 3d</a:t>
            </a:r>
            <a:r>
              <a:rPr lang="en-US" sz="4800" kern="1200" dirty="0">
                <a:solidFill>
                  <a:schemeClr val="bg1"/>
                </a:solidFill>
                <a:latin typeface="+mj-lt"/>
                <a:ea typeface="+mj-ea"/>
                <a:cs typeface="+mj-cs"/>
              </a:rPr>
              <a:t> Transformation</a:t>
            </a:r>
          </a:p>
        </p:txBody>
      </p:sp>
      <p:sp>
        <p:nvSpPr>
          <p:cNvPr id="3" name="Tekstiruutu 2">
            <a:extLst>
              <a:ext uri="{FF2B5EF4-FFF2-40B4-BE49-F238E27FC236}">
                <a16:creationId xmlns:a16="http://schemas.microsoft.com/office/drawing/2014/main" id="{816B74B6-23DB-4B24-81C0-F0EE7CD4090E}"/>
              </a:ext>
            </a:extLst>
          </p:cNvPr>
          <p:cNvSpPr txBox="1"/>
          <p:nvPr/>
        </p:nvSpPr>
        <p:spPr>
          <a:xfrm>
            <a:off x="5564458" y="2323170"/>
            <a:ext cx="65" cy="276999"/>
          </a:xfrm>
          <a:prstGeom prst="rect">
            <a:avLst/>
          </a:prstGeom>
          <a:noFill/>
        </p:spPr>
        <p:txBody>
          <a:bodyPr wrap="none" lIns="0" tIns="0" rIns="0" bIns="0" rtlCol="0">
            <a:spAutoFit/>
          </a:bodyPr>
          <a:lstStyle/>
          <a:p>
            <a:endParaRPr lang="en-GB" dirty="0"/>
          </a:p>
        </p:txBody>
      </p:sp>
      <mc:AlternateContent xmlns:mc="http://schemas.openxmlformats.org/markup-compatibility/2006" xmlns:a14="http://schemas.microsoft.com/office/drawing/2010/main">
        <mc:Choice Requires="a14">
          <p:sp>
            <p:nvSpPr>
              <p:cNvPr id="41" name="Suorakulmio 40">
                <a:extLst>
                  <a:ext uri="{FF2B5EF4-FFF2-40B4-BE49-F238E27FC236}">
                    <a16:creationId xmlns:a16="http://schemas.microsoft.com/office/drawing/2014/main" id="{4139E11F-77EF-4241-A198-E04020F7B45C}"/>
                  </a:ext>
                </a:extLst>
              </p:cNvPr>
              <p:cNvSpPr/>
              <p:nvPr/>
            </p:nvSpPr>
            <p:spPr>
              <a:xfrm>
                <a:off x="5094498" y="227684"/>
                <a:ext cx="6096000" cy="2246769"/>
              </a:xfrm>
              <a:prstGeom prst="rect">
                <a:avLst/>
              </a:prstGeom>
            </p:spPr>
            <p:txBody>
              <a:bodyPr>
                <a:spAutoFit/>
              </a:bodyPr>
              <a:lstStyle/>
              <a:p>
                <a:r>
                  <a:rPr lang="fi-FI" sz="1400" dirty="0" err="1"/>
                  <a:t>Example</a:t>
                </a:r>
                <a:r>
                  <a:rPr lang="fi-FI" sz="1400" dirty="0"/>
                  <a:t>:</a:t>
                </a:r>
                <a:endParaRPr lang="en-GB" sz="1400" dirty="0"/>
              </a:p>
              <a:p>
                <a:pPr lvl="1"/>
                <a:r>
                  <a:rPr lang="en-GB" sz="1400" dirty="0" err="1"/>
                  <a:t>s</a:t>
                </a:r>
                <a:r>
                  <a:rPr lang="en-GB" sz="1400" baseline="-25000" dirty="0" err="1"/>
                  <a:t>w</a:t>
                </a:r>
                <a14:m>
                  <m:oMath xmlns:m="http://schemas.openxmlformats.org/officeDocument/2006/math">
                    <m:r>
                      <a:rPr lang="en-GB" sz="1400" i="0" smtClean="0">
                        <a:latin typeface="Cambria Math" panose="02040503050406030204" pitchFamily="18" charset="0"/>
                      </a:rPr>
                      <m:t>=</m:t>
                    </m:r>
                    <m:r>
                      <m:rPr>
                        <m:sty m:val="p"/>
                      </m:rPr>
                      <a:rPr lang="fi-FI" sz="1400" i="0" smtClean="0">
                        <a:latin typeface="Cambria Math" panose="02040503050406030204" pitchFamily="18" charset="0"/>
                      </a:rPr>
                      <m:t>sensor</m:t>
                    </m:r>
                    <m:r>
                      <a:rPr lang="fi-FI" sz="1400" i="0" smtClean="0">
                        <a:latin typeface="Cambria Math" panose="02040503050406030204" pitchFamily="18" charset="0"/>
                      </a:rPr>
                      <m:t> </m:t>
                    </m:r>
                    <m:r>
                      <m:rPr>
                        <m:sty m:val="p"/>
                      </m:rPr>
                      <a:rPr lang="fi-FI" sz="1400" i="0" smtClean="0">
                        <a:latin typeface="Cambria Math" panose="02040503050406030204" pitchFamily="18" charset="0"/>
                      </a:rPr>
                      <m:t>width</m:t>
                    </m:r>
                    <m:r>
                      <a:rPr lang="fi-FI" sz="1400" i="0" smtClean="0">
                        <a:latin typeface="Cambria Math" panose="02040503050406030204" pitchFamily="18" charset="0"/>
                      </a:rPr>
                      <m:t> </m:t>
                    </m:r>
                    <m:d>
                      <m:dPr>
                        <m:ctrlPr>
                          <a:rPr lang="fi-FI" sz="1400" i="1">
                            <a:latin typeface="Cambria Math" panose="02040503050406030204" pitchFamily="18" charset="0"/>
                          </a:rPr>
                        </m:ctrlPr>
                      </m:dPr>
                      <m:e>
                        <m:r>
                          <m:rPr>
                            <m:sty m:val="p"/>
                          </m:rPr>
                          <a:rPr lang="fi-FI" sz="1400" i="0" smtClean="0">
                            <a:latin typeface="Cambria Math" panose="02040503050406030204" pitchFamily="18" charset="0"/>
                          </a:rPr>
                          <m:t>m</m:t>
                        </m:r>
                      </m:e>
                    </m:d>
                  </m:oMath>
                </a14:m>
                <a:r>
                  <a:rPr lang="fi-FI" sz="1400" dirty="0"/>
                  <a:t> = 0.0359 m</a:t>
                </a:r>
              </a:p>
              <a:p>
                <a:pPr lvl="1"/>
                <a:r>
                  <a:rPr lang="en-GB" sz="1400" dirty="0"/>
                  <a:t>s</a:t>
                </a:r>
                <a:r>
                  <a:rPr lang="en-GB" sz="1400" baseline="-25000" dirty="0"/>
                  <a:t>h</a:t>
                </a:r>
                <a14:m>
                  <m:oMath xmlns:m="http://schemas.openxmlformats.org/officeDocument/2006/math">
                    <m:r>
                      <a:rPr lang="en-GB" sz="1400" i="0" smtClean="0">
                        <a:latin typeface="Cambria Math" panose="02040503050406030204" pitchFamily="18" charset="0"/>
                      </a:rPr>
                      <m:t>=</m:t>
                    </m:r>
                    <m:r>
                      <m:rPr>
                        <m:sty m:val="p"/>
                      </m:rPr>
                      <a:rPr lang="fi-FI" sz="1400" i="0" smtClean="0">
                        <a:latin typeface="Cambria Math" panose="02040503050406030204" pitchFamily="18" charset="0"/>
                      </a:rPr>
                      <m:t>sensor</m:t>
                    </m:r>
                    <m:r>
                      <a:rPr lang="fi-FI" sz="1400" i="0" smtClean="0">
                        <a:latin typeface="Cambria Math" panose="02040503050406030204" pitchFamily="18" charset="0"/>
                      </a:rPr>
                      <m:t> </m:t>
                    </m:r>
                    <m:r>
                      <m:rPr>
                        <m:sty m:val="p"/>
                      </m:rPr>
                      <a:rPr lang="fi-FI" sz="1400" i="0" smtClean="0">
                        <a:latin typeface="Cambria Math" panose="02040503050406030204" pitchFamily="18" charset="0"/>
                      </a:rPr>
                      <m:t>height</m:t>
                    </m:r>
                    <m:r>
                      <a:rPr lang="fi-FI" sz="1400" i="0" smtClean="0">
                        <a:latin typeface="Cambria Math" panose="02040503050406030204" pitchFamily="18" charset="0"/>
                      </a:rPr>
                      <m:t> </m:t>
                    </m:r>
                    <m:d>
                      <m:dPr>
                        <m:ctrlPr>
                          <a:rPr lang="fi-FI" sz="1400" i="1">
                            <a:latin typeface="Cambria Math" panose="02040503050406030204" pitchFamily="18" charset="0"/>
                          </a:rPr>
                        </m:ctrlPr>
                      </m:dPr>
                      <m:e>
                        <m:r>
                          <m:rPr>
                            <m:sty m:val="p"/>
                          </m:rPr>
                          <a:rPr lang="fi-FI" sz="1400" i="0" smtClean="0">
                            <a:latin typeface="Cambria Math" panose="02040503050406030204" pitchFamily="18" charset="0"/>
                          </a:rPr>
                          <m:t>m</m:t>
                        </m:r>
                      </m:e>
                    </m:d>
                    <m:r>
                      <a:rPr lang="fi-FI" sz="1400" b="0" i="0" smtClean="0">
                        <a:latin typeface="Cambria Math" panose="02040503050406030204" pitchFamily="18" charset="0"/>
                      </a:rPr>
                      <m:t>=0.0240 </m:t>
                    </m:r>
                    <m:r>
                      <m:rPr>
                        <m:sty m:val="p"/>
                      </m:rPr>
                      <a:rPr lang="fi-FI" sz="1400" b="0" i="0" smtClean="0">
                        <a:latin typeface="Cambria Math" panose="02040503050406030204" pitchFamily="18" charset="0"/>
                      </a:rPr>
                      <m:t>m</m:t>
                    </m:r>
                  </m:oMath>
                </a14:m>
                <a:endParaRPr lang="fi-FI" sz="1400" dirty="0"/>
              </a:p>
              <a:p>
                <a:pPr lvl="1"/>
                <a:r>
                  <a:rPr lang="fi-FI" sz="1400" dirty="0" err="1"/>
                  <a:t>p</a:t>
                </a:r>
                <a:r>
                  <a:rPr lang="fi-FI" sz="1400" baseline="-25000" dirty="0" err="1"/>
                  <a:t>w</a:t>
                </a:r>
                <a:r>
                  <a:rPr lang="fi-FI" sz="1400" dirty="0"/>
                  <a:t>= image </a:t>
                </a:r>
                <a:r>
                  <a:rPr lang="fi-FI" sz="1400" dirty="0" err="1"/>
                  <a:t>width</a:t>
                </a:r>
                <a:r>
                  <a:rPr lang="fi-FI" sz="1400" dirty="0"/>
                  <a:t> (</a:t>
                </a:r>
                <a:r>
                  <a:rPr lang="fi-FI" sz="1400" dirty="0" err="1"/>
                  <a:t>pixels</a:t>
                </a:r>
                <a:r>
                  <a:rPr lang="fi-FI" sz="1400" dirty="0"/>
                  <a:t>) = 7360</a:t>
                </a:r>
              </a:p>
              <a:p>
                <a:pPr lvl="1"/>
                <a:r>
                  <a:rPr lang="fi-FI" sz="1400" dirty="0" err="1"/>
                  <a:t>p</a:t>
                </a:r>
                <a:r>
                  <a:rPr lang="fi-FI" sz="1400" baseline="-25000" dirty="0" err="1"/>
                  <a:t>h</a:t>
                </a:r>
                <a:r>
                  <a:rPr lang="fi-FI" sz="1400" dirty="0"/>
                  <a:t>= image </a:t>
                </a:r>
                <a:r>
                  <a:rPr lang="fi-FI" sz="1400" dirty="0" err="1"/>
                  <a:t>height</a:t>
                </a:r>
                <a:r>
                  <a:rPr lang="fi-FI" sz="1400" dirty="0"/>
                  <a:t> (</a:t>
                </a:r>
                <a:r>
                  <a:rPr lang="fi-FI" sz="1400" dirty="0" err="1"/>
                  <a:t>pixels</a:t>
                </a:r>
                <a:r>
                  <a:rPr lang="fi-FI" sz="1400" dirty="0"/>
                  <a:t>) = 4912</a:t>
                </a:r>
              </a:p>
              <a:p>
                <a:pPr lvl="1"/>
                <a:r>
                  <a:rPr lang="fi-FI" sz="1400" dirty="0"/>
                  <a:t>h</a:t>
                </a:r>
                <a:r>
                  <a:rPr lang="fi-FI" sz="1400" baseline="-25000" dirty="0"/>
                  <a:t>i</a:t>
                </a:r>
                <a:r>
                  <a:rPr lang="fi-FI" sz="1400" dirty="0"/>
                  <a:t> = </a:t>
                </a:r>
                <a:r>
                  <a:rPr lang="fi-FI" sz="1400" dirty="0" err="1"/>
                  <a:t>object</a:t>
                </a:r>
                <a:r>
                  <a:rPr lang="fi-FI" sz="1400" dirty="0"/>
                  <a:t> </a:t>
                </a:r>
                <a:r>
                  <a:rPr lang="fi-FI" sz="1400" dirty="0" err="1"/>
                  <a:t>height</a:t>
                </a:r>
                <a:r>
                  <a:rPr lang="fi-FI" sz="1400" dirty="0"/>
                  <a:t> (</a:t>
                </a:r>
                <a:r>
                  <a:rPr lang="fi-FI" sz="1400" dirty="0" err="1"/>
                  <a:t>pixels</a:t>
                </a:r>
                <a:r>
                  <a:rPr lang="fi-FI" sz="1400" dirty="0"/>
                  <a:t>) = 100</a:t>
                </a:r>
              </a:p>
              <a:p>
                <a:pPr lvl="1"/>
                <a:r>
                  <a:rPr lang="fi-FI" sz="1400" dirty="0"/>
                  <a:t>h = </a:t>
                </a:r>
                <a:r>
                  <a:rPr lang="fi-FI" sz="1400" dirty="0" err="1"/>
                  <a:t>object</a:t>
                </a:r>
                <a:r>
                  <a:rPr lang="fi-FI" sz="1400" dirty="0"/>
                  <a:t> </a:t>
                </a:r>
                <a:r>
                  <a:rPr lang="fi-FI" sz="1400" dirty="0" err="1"/>
                  <a:t>height</a:t>
                </a:r>
                <a:r>
                  <a:rPr lang="fi-FI" sz="1400" dirty="0"/>
                  <a:t> (m)  = 1.0 m</a:t>
                </a:r>
              </a:p>
              <a:p>
                <a:pPr lvl="1"/>
                <a:r>
                  <a:rPr lang="fi-FI" sz="1400" dirty="0"/>
                  <a:t>f = </a:t>
                </a:r>
                <a:r>
                  <a:rPr lang="fi-FI" sz="1400" dirty="0" err="1"/>
                  <a:t>focal</a:t>
                </a:r>
                <a:r>
                  <a:rPr lang="fi-FI" sz="1400" dirty="0"/>
                  <a:t> </a:t>
                </a:r>
                <a:r>
                  <a:rPr lang="fi-FI" sz="1400" dirty="0" err="1"/>
                  <a:t>length</a:t>
                </a:r>
                <a:r>
                  <a:rPr lang="fi-FI" sz="1400" dirty="0"/>
                  <a:t> (m) = 0.050 m</a:t>
                </a:r>
              </a:p>
              <a:p>
                <a:pPr lvl="1"/>
                <a:r>
                  <a:rPr lang="fi-FI" sz="1400" dirty="0" err="1"/>
                  <a:t>x</a:t>
                </a:r>
                <a:r>
                  <a:rPr lang="fi-FI" sz="1400" baseline="-25000" dirty="0" err="1"/>
                  <a:t>p</a:t>
                </a:r>
                <a:r>
                  <a:rPr lang="fi-FI" sz="1400" dirty="0"/>
                  <a:t> = 1200</a:t>
                </a:r>
              </a:p>
              <a:p>
                <a:pPr lvl="1"/>
                <a:r>
                  <a:rPr lang="fi-FI" sz="1400" dirty="0" err="1"/>
                  <a:t>y</a:t>
                </a:r>
                <a:r>
                  <a:rPr lang="fi-FI" sz="1400" baseline="-25000" dirty="0" err="1"/>
                  <a:t>p</a:t>
                </a:r>
                <a:r>
                  <a:rPr lang="fi-FI" sz="1400" dirty="0"/>
                  <a:t> = 2000</a:t>
                </a:r>
              </a:p>
            </p:txBody>
          </p:sp>
        </mc:Choice>
        <mc:Fallback xmlns="">
          <p:sp>
            <p:nvSpPr>
              <p:cNvPr id="41" name="Suorakulmio 40">
                <a:extLst>
                  <a:ext uri="{FF2B5EF4-FFF2-40B4-BE49-F238E27FC236}">
                    <a16:creationId xmlns:a16="http://schemas.microsoft.com/office/drawing/2014/main" id="{4139E11F-77EF-4241-A198-E04020F7B45C}"/>
                  </a:ext>
                </a:extLst>
              </p:cNvPr>
              <p:cNvSpPr>
                <a:spLocks noRot="1" noChangeAspect="1" noMove="1" noResize="1" noEditPoints="1" noAdjustHandles="1" noChangeArrowheads="1" noChangeShapeType="1" noTextEdit="1"/>
              </p:cNvSpPr>
              <p:nvPr/>
            </p:nvSpPr>
            <p:spPr>
              <a:xfrm>
                <a:off x="5094498" y="227684"/>
                <a:ext cx="6096000" cy="2246769"/>
              </a:xfrm>
              <a:prstGeom prst="rect">
                <a:avLst/>
              </a:prstGeom>
              <a:blipFill>
                <a:blip r:embed="rId2"/>
                <a:stretch>
                  <a:fillRect l="-300" t="-271" b="-189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5" name="Tekstiruutu 44">
                <a:extLst>
                  <a:ext uri="{FF2B5EF4-FFF2-40B4-BE49-F238E27FC236}">
                    <a16:creationId xmlns:a16="http://schemas.microsoft.com/office/drawing/2014/main" id="{84A0EEB5-99F4-46D0-9031-697D2651C11D}"/>
                  </a:ext>
                </a:extLst>
              </p:cNvPr>
              <p:cNvSpPr txBox="1"/>
              <p:nvPr/>
            </p:nvSpPr>
            <p:spPr>
              <a:xfrm>
                <a:off x="4952704" y="2700511"/>
                <a:ext cx="3712940" cy="448841"/>
              </a:xfrm>
              <a:prstGeom prst="rect">
                <a:avLst/>
              </a:prstGeom>
              <a:noFill/>
            </p:spPr>
            <p:txBody>
              <a:bodyPr wrap="none" rtlCol="0">
                <a:spAutoFit/>
              </a:bodyPr>
              <a:lstStyle/>
              <a:p>
                <a:r>
                  <a:rPr lang="fi-FI" sz="1600" dirty="0"/>
                  <a:t>(x</a:t>
                </a:r>
                <a:r>
                  <a:rPr lang="fi-FI" sz="1600" baseline="-25000" dirty="0"/>
                  <a:t>c</a:t>
                </a:r>
                <a:r>
                  <a:rPr lang="fi-FI" sz="1600" dirty="0"/>
                  <a:t>, </a:t>
                </a:r>
                <a:r>
                  <a:rPr lang="fi-FI" sz="1600" dirty="0" err="1"/>
                  <a:t>y</a:t>
                </a:r>
                <a:r>
                  <a:rPr lang="fi-FI" sz="1600" baseline="-25000" dirty="0" err="1"/>
                  <a:t>c</a:t>
                </a:r>
                <a:r>
                  <a:rPr lang="fi-FI" sz="1600" dirty="0"/>
                  <a:t>, </a:t>
                </a:r>
                <a:r>
                  <a:rPr lang="fi-FI" sz="1600" dirty="0" err="1"/>
                  <a:t>z</a:t>
                </a:r>
                <a:r>
                  <a:rPr lang="fi-FI" sz="1600" baseline="-25000" dirty="0" err="1"/>
                  <a:t>c</a:t>
                </a:r>
                <a:r>
                  <a:rPr lang="fi-FI" sz="1600" dirty="0"/>
                  <a:t>) = (-</a:t>
                </a:r>
                <a:r>
                  <a:rPr lang="en-GB" sz="1600" dirty="0"/>
                  <a:t> </a:t>
                </a:r>
                <a14:m>
                  <m:oMath xmlns:m="http://schemas.openxmlformats.org/officeDocument/2006/math">
                    <m:f>
                      <m:fPr>
                        <m:ctrlPr>
                          <a:rPr lang="en-GB" sz="1600" i="1">
                            <a:latin typeface="Cambria Math" panose="02040503050406030204" pitchFamily="18" charset="0"/>
                          </a:rPr>
                        </m:ctrlPr>
                      </m:fPr>
                      <m:num>
                        <m:sSub>
                          <m:sSubPr>
                            <m:ctrlPr>
                              <a:rPr lang="en-GB" sz="1600" i="1">
                                <a:latin typeface="Cambria Math" panose="02040503050406030204" pitchFamily="18" charset="0"/>
                              </a:rPr>
                            </m:ctrlPr>
                          </m:sSubPr>
                          <m:e>
                            <m:r>
                              <a:rPr lang="fi-FI" sz="1600" b="0" i="1" smtClean="0">
                                <a:latin typeface="Cambria Math" panose="02040503050406030204" pitchFamily="18" charset="0"/>
                              </a:rPr>
                              <m:t>𝑠</m:t>
                            </m:r>
                          </m:e>
                          <m:sub>
                            <m:r>
                              <a:rPr lang="fi-FI" sz="1600" b="0" i="1" smtClean="0">
                                <a:latin typeface="Cambria Math" panose="02040503050406030204" pitchFamily="18" charset="0"/>
                              </a:rPr>
                              <m:t>𝑤</m:t>
                            </m:r>
                          </m:sub>
                        </m:sSub>
                      </m:num>
                      <m:den>
                        <m:r>
                          <a:rPr lang="fi-FI" sz="1600" b="0" i="1" smtClean="0">
                            <a:latin typeface="Cambria Math" panose="02040503050406030204" pitchFamily="18" charset="0"/>
                          </a:rPr>
                          <m:t>2</m:t>
                        </m:r>
                      </m:den>
                    </m:f>
                    <m:r>
                      <a:rPr lang="fi-FI" sz="1600" b="0" i="1" smtClean="0">
                        <a:latin typeface="Cambria Math" panose="02040503050406030204" pitchFamily="18" charset="0"/>
                      </a:rPr>
                      <m:t>+</m:t>
                    </m:r>
                    <m:r>
                      <a:rPr lang="fi-FI" sz="1600" b="0" i="1" smtClean="0">
                        <a:latin typeface="Cambria Math" panose="02040503050406030204" pitchFamily="18" charset="0"/>
                      </a:rPr>
                      <m:t>𝑥𝑝</m:t>
                    </m:r>
                  </m:oMath>
                </a14:m>
                <a:r>
                  <a:rPr lang="fi-FI" sz="1600" dirty="0"/>
                  <a:t>*</a:t>
                </a:r>
                <a:r>
                  <a:rPr lang="en-GB" sz="1600" dirty="0"/>
                  <a:t> </a:t>
                </a:r>
                <a14:m>
                  <m:oMath xmlns:m="http://schemas.openxmlformats.org/officeDocument/2006/math">
                    <m:f>
                      <m:fPr>
                        <m:ctrlPr>
                          <a:rPr lang="en-GB" sz="1600" i="1">
                            <a:latin typeface="Cambria Math" panose="02040503050406030204" pitchFamily="18" charset="0"/>
                          </a:rPr>
                        </m:ctrlPr>
                      </m:fPr>
                      <m:num>
                        <m:sSub>
                          <m:sSubPr>
                            <m:ctrlPr>
                              <a:rPr lang="en-GB" sz="1600" i="1">
                                <a:latin typeface="Cambria Math" panose="02040503050406030204" pitchFamily="18" charset="0"/>
                              </a:rPr>
                            </m:ctrlPr>
                          </m:sSubPr>
                          <m:e>
                            <m:r>
                              <a:rPr lang="fi-FI" sz="1600" i="1">
                                <a:latin typeface="Cambria Math" panose="02040503050406030204" pitchFamily="18" charset="0"/>
                              </a:rPr>
                              <m:t>𝑠</m:t>
                            </m:r>
                          </m:e>
                          <m:sub>
                            <m:r>
                              <a:rPr lang="fi-FI" sz="1600" i="1">
                                <a:latin typeface="Cambria Math" panose="02040503050406030204" pitchFamily="18" charset="0"/>
                              </a:rPr>
                              <m:t>𝑤</m:t>
                            </m:r>
                          </m:sub>
                        </m:sSub>
                      </m:num>
                      <m:den>
                        <m:r>
                          <a:rPr lang="fi-FI" sz="1600" b="0" i="1" smtClean="0">
                            <a:latin typeface="Cambria Math" panose="02040503050406030204" pitchFamily="18" charset="0"/>
                          </a:rPr>
                          <m:t>𝑝</m:t>
                        </m:r>
                        <m:r>
                          <a:rPr lang="fi-FI" sz="1600" b="0" i="1" baseline="-25000" smtClean="0">
                            <a:latin typeface="Cambria Math" panose="02040503050406030204" pitchFamily="18" charset="0"/>
                          </a:rPr>
                          <m:t>𝑤</m:t>
                        </m:r>
                      </m:den>
                    </m:f>
                  </m:oMath>
                </a14:m>
                <a:r>
                  <a:rPr lang="fi-FI" sz="1600" dirty="0"/>
                  <a:t>,   </a:t>
                </a:r>
                <a14:m>
                  <m:oMath xmlns:m="http://schemas.openxmlformats.org/officeDocument/2006/math">
                    <m:f>
                      <m:fPr>
                        <m:ctrlPr>
                          <a:rPr lang="en-GB" sz="1600" i="1">
                            <a:latin typeface="Cambria Math" panose="02040503050406030204" pitchFamily="18" charset="0"/>
                          </a:rPr>
                        </m:ctrlPr>
                      </m:fPr>
                      <m:num>
                        <m:sSub>
                          <m:sSubPr>
                            <m:ctrlPr>
                              <a:rPr lang="en-GB" sz="1600" i="1">
                                <a:latin typeface="Cambria Math" panose="02040503050406030204" pitchFamily="18" charset="0"/>
                              </a:rPr>
                            </m:ctrlPr>
                          </m:sSubPr>
                          <m:e>
                            <m:r>
                              <a:rPr lang="fi-FI" sz="1600" i="1">
                                <a:latin typeface="Cambria Math" panose="02040503050406030204" pitchFamily="18" charset="0"/>
                              </a:rPr>
                              <m:t>𝑠</m:t>
                            </m:r>
                          </m:e>
                          <m:sub>
                            <m:r>
                              <a:rPr lang="fi-FI" sz="1600" b="0" i="1" smtClean="0">
                                <a:latin typeface="Cambria Math" panose="02040503050406030204" pitchFamily="18" charset="0"/>
                              </a:rPr>
                              <m:t>h</m:t>
                            </m:r>
                          </m:sub>
                        </m:sSub>
                      </m:num>
                      <m:den>
                        <m:r>
                          <a:rPr lang="fi-FI" sz="1600" i="1">
                            <a:latin typeface="Cambria Math" panose="02040503050406030204" pitchFamily="18" charset="0"/>
                          </a:rPr>
                          <m:t>2</m:t>
                        </m:r>
                      </m:den>
                    </m:f>
                    <m:r>
                      <a:rPr lang="fi-FI" sz="1600" b="0" i="1" smtClean="0">
                        <a:latin typeface="Cambria Math" panose="02040503050406030204" pitchFamily="18" charset="0"/>
                      </a:rPr>
                      <m:t>−</m:t>
                    </m:r>
                    <m:r>
                      <a:rPr lang="fi-FI" sz="1600" b="0" i="1" smtClean="0">
                        <a:latin typeface="Cambria Math" panose="02040503050406030204" pitchFamily="18" charset="0"/>
                      </a:rPr>
                      <m:t>𝑦𝑝</m:t>
                    </m:r>
                  </m:oMath>
                </a14:m>
                <a:r>
                  <a:rPr lang="fi-FI" sz="1600" dirty="0"/>
                  <a:t>*</a:t>
                </a:r>
                <a:r>
                  <a:rPr lang="en-GB" sz="1600" dirty="0"/>
                  <a:t> </a:t>
                </a:r>
                <a14:m>
                  <m:oMath xmlns:m="http://schemas.openxmlformats.org/officeDocument/2006/math">
                    <m:f>
                      <m:fPr>
                        <m:ctrlPr>
                          <a:rPr lang="en-GB" sz="1600" i="1">
                            <a:latin typeface="Cambria Math" panose="02040503050406030204" pitchFamily="18" charset="0"/>
                          </a:rPr>
                        </m:ctrlPr>
                      </m:fPr>
                      <m:num>
                        <m:sSub>
                          <m:sSubPr>
                            <m:ctrlPr>
                              <a:rPr lang="en-GB" sz="1600" i="1">
                                <a:latin typeface="Cambria Math" panose="02040503050406030204" pitchFamily="18" charset="0"/>
                              </a:rPr>
                            </m:ctrlPr>
                          </m:sSubPr>
                          <m:e>
                            <m:r>
                              <a:rPr lang="fi-FI" sz="1600" i="1">
                                <a:latin typeface="Cambria Math" panose="02040503050406030204" pitchFamily="18" charset="0"/>
                              </a:rPr>
                              <m:t>𝑠</m:t>
                            </m:r>
                          </m:e>
                          <m:sub>
                            <m:r>
                              <a:rPr lang="fi-FI" sz="1600" b="0" i="1" smtClean="0">
                                <a:latin typeface="Cambria Math" panose="02040503050406030204" pitchFamily="18" charset="0"/>
                              </a:rPr>
                              <m:t>h</m:t>
                            </m:r>
                          </m:sub>
                        </m:sSub>
                      </m:num>
                      <m:den>
                        <m:r>
                          <a:rPr lang="fi-FI" sz="1600" i="1">
                            <a:latin typeface="Cambria Math" panose="02040503050406030204" pitchFamily="18" charset="0"/>
                          </a:rPr>
                          <m:t>𝑝</m:t>
                        </m:r>
                        <m:r>
                          <a:rPr lang="fi-FI" sz="1600" b="0" i="1" baseline="-25000" smtClean="0">
                            <a:latin typeface="Cambria Math" panose="02040503050406030204" pitchFamily="18" charset="0"/>
                          </a:rPr>
                          <m:t>h</m:t>
                        </m:r>
                      </m:den>
                    </m:f>
                  </m:oMath>
                </a14:m>
                <a:r>
                  <a:rPr lang="fi-FI" sz="1600" dirty="0"/>
                  <a:t>,  -f)</a:t>
                </a:r>
                <a:endParaRPr lang="en-GB" sz="1600" dirty="0"/>
              </a:p>
            </p:txBody>
          </p:sp>
        </mc:Choice>
        <mc:Fallback xmlns="">
          <p:sp>
            <p:nvSpPr>
              <p:cNvPr id="45" name="Tekstiruutu 44">
                <a:extLst>
                  <a:ext uri="{FF2B5EF4-FFF2-40B4-BE49-F238E27FC236}">
                    <a16:creationId xmlns:a16="http://schemas.microsoft.com/office/drawing/2014/main" id="{84A0EEB5-99F4-46D0-9031-697D2651C11D}"/>
                  </a:ext>
                </a:extLst>
              </p:cNvPr>
              <p:cNvSpPr txBox="1">
                <a:spLocks noRot="1" noChangeAspect="1" noMove="1" noResize="1" noEditPoints="1" noAdjustHandles="1" noChangeArrowheads="1" noChangeShapeType="1" noTextEdit="1"/>
              </p:cNvSpPr>
              <p:nvPr/>
            </p:nvSpPr>
            <p:spPr>
              <a:xfrm>
                <a:off x="4952704" y="2700511"/>
                <a:ext cx="3712940" cy="448841"/>
              </a:xfrm>
              <a:prstGeom prst="rect">
                <a:avLst/>
              </a:prstGeom>
              <a:blipFill>
                <a:blip r:embed="rId3"/>
                <a:stretch>
                  <a:fillRect l="-820" b="-135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6" name="Tekstiruutu 45">
                <a:extLst>
                  <a:ext uri="{FF2B5EF4-FFF2-40B4-BE49-F238E27FC236}">
                    <a16:creationId xmlns:a16="http://schemas.microsoft.com/office/drawing/2014/main" id="{452ED736-7689-42CC-AB33-A1A17207DB63}"/>
                  </a:ext>
                </a:extLst>
              </p:cNvPr>
              <p:cNvSpPr txBox="1"/>
              <p:nvPr/>
            </p:nvSpPr>
            <p:spPr>
              <a:xfrm>
                <a:off x="4952704" y="3306172"/>
                <a:ext cx="4718471" cy="445571"/>
              </a:xfrm>
              <a:prstGeom prst="rect">
                <a:avLst/>
              </a:prstGeom>
              <a:noFill/>
            </p:spPr>
            <p:txBody>
              <a:bodyPr wrap="none" rtlCol="0">
                <a:spAutoFit/>
              </a:bodyPr>
              <a:lstStyle/>
              <a:p>
                <a:r>
                  <a:rPr lang="fi-FI" sz="1600" dirty="0"/>
                  <a:t>= (-</a:t>
                </a:r>
                <a:r>
                  <a:rPr lang="en-GB" sz="1600" dirty="0"/>
                  <a:t> </a:t>
                </a:r>
                <a14:m>
                  <m:oMath xmlns:m="http://schemas.openxmlformats.org/officeDocument/2006/math">
                    <m:f>
                      <m:fPr>
                        <m:ctrlPr>
                          <a:rPr lang="en-GB" sz="1600" i="1">
                            <a:latin typeface="Cambria Math" panose="02040503050406030204" pitchFamily="18" charset="0"/>
                          </a:rPr>
                        </m:ctrlPr>
                      </m:fPr>
                      <m:num>
                        <m:r>
                          <a:rPr lang="en-GB" sz="1600" i="1">
                            <a:latin typeface="Cambria Math" panose="02040503050406030204" pitchFamily="18" charset="0"/>
                          </a:rPr>
                          <m:t>0.0359</m:t>
                        </m:r>
                      </m:num>
                      <m:den>
                        <m:r>
                          <a:rPr lang="fi-FI" sz="1600" b="0" i="1" smtClean="0">
                            <a:latin typeface="Cambria Math" panose="02040503050406030204" pitchFamily="18" charset="0"/>
                          </a:rPr>
                          <m:t>2</m:t>
                        </m:r>
                      </m:den>
                    </m:f>
                    <m:r>
                      <a:rPr lang="fi-FI" sz="1600" b="0" i="1" smtClean="0">
                        <a:latin typeface="Cambria Math" panose="02040503050406030204" pitchFamily="18" charset="0"/>
                      </a:rPr>
                      <m:t>+</m:t>
                    </m:r>
                    <m:r>
                      <a:rPr lang="fi-FI" sz="1600" i="1">
                        <a:latin typeface="Cambria Math" panose="02040503050406030204" pitchFamily="18" charset="0"/>
                      </a:rPr>
                      <m:t>1200</m:t>
                    </m:r>
                  </m:oMath>
                </a14:m>
                <a:r>
                  <a:rPr lang="fi-FI" sz="1600" dirty="0"/>
                  <a:t>*</a:t>
                </a:r>
                <a:r>
                  <a:rPr lang="en-GB" sz="1600" dirty="0"/>
                  <a:t> </a:t>
                </a:r>
                <a14:m>
                  <m:oMath xmlns:m="http://schemas.openxmlformats.org/officeDocument/2006/math">
                    <m:f>
                      <m:fPr>
                        <m:ctrlPr>
                          <a:rPr lang="en-GB" sz="1600" i="1">
                            <a:latin typeface="Cambria Math" panose="02040503050406030204" pitchFamily="18" charset="0"/>
                          </a:rPr>
                        </m:ctrlPr>
                      </m:fPr>
                      <m:num>
                        <m:r>
                          <a:rPr lang="en-GB" sz="1600" i="1">
                            <a:latin typeface="Cambria Math" panose="02040503050406030204" pitchFamily="18" charset="0"/>
                          </a:rPr>
                          <m:t>0.0359</m:t>
                        </m:r>
                      </m:num>
                      <m:den>
                        <m:r>
                          <a:rPr lang="fi-FI" sz="1600" i="1">
                            <a:latin typeface="Cambria Math" panose="02040503050406030204" pitchFamily="18" charset="0"/>
                          </a:rPr>
                          <m:t>7360</m:t>
                        </m:r>
                      </m:den>
                    </m:f>
                  </m:oMath>
                </a14:m>
                <a:r>
                  <a:rPr lang="fi-FI" sz="1600" dirty="0"/>
                  <a:t>,   </a:t>
                </a:r>
                <a14:m>
                  <m:oMath xmlns:m="http://schemas.openxmlformats.org/officeDocument/2006/math">
                    <m:f>
                      <m:fPr>
                        <m:ctrlPr>
                          <a:rPr lang="en-GB" sz="1600" i="1">
                            <a:latin typeface="Cambria Math" panose="02040503050406030204" pitchFamily="18" charset="0"/>
                          </a:rPr>
                        </m:ctrlPr>
                      </m:fPr>
                      <m:num>
                        <m:r>
                          <a:rPr lang="en-GB" sz="1600" i="1">
                            <a:latin typeface="Cambria Math" panose="02040503050406030204" pitchFamily="18" charset="0"/>
                          </a:rPr>
                          <m:t>0.0240</m:t>
                        </m:r>
                      </m:num>
                      <m:den>
                        <m:r>
                          <a:rPr lang="fi-FI" sz="1600" i="1">
                            <a:latin typeface="Cambria Math" panose="02040503050406030204" pitchFamily="18" charset="0"/>
                          </a:rPr>
                          <m:t>2</m:t>
                        </m:r>
                      </m:den>
                    </m:f>
                    <m:r>
                      <a:rPr lang="fi-FI" sz="1600" b="0" i="1" smtClean="0">
                        <a:latin typeface="Cambria Math" panose="02040503050406030204" pitchFamily="18" charset="0"/>
                      </a:rPr>
                      <m:t>−</m:t>
                    </m:r>
                    <m:r>
                      <a:rPr lang="fi-FI" sz="1600" b="0" i="1" smtClean="0">
                        <a:latin typeface="Cambria Math" panose="02040503050406030204" pitchFamily="18" charset="0"/>
                      </a:rPr>
                      <m:t>𝑦𝑝</m:t>
                    </m:r>
                  </m:oMath>
                </a14:m>
                <a:r>
                  <a:rPr lang="fi-FI" sz="1600" dirty="0"/>
                  <a:t>*</a:t>
                </a:r>
                <a:r>
                  <a:rPr lang="en-GB" sz="1600" dirty="0"/>
                  <a:t> </a:t>
                </a:r>
                <a14:m>
                  <m:oMath xmlns:m="http://schemas.openxmlformats.org/officeDocument/2006/math">
                    <m:f>
                      <m:fPr>
                        <m:ctrlPr>
                          <a:rPr lang="en-GB" sz="1600" i="1">
                            <a:latin typeface="Cambria Math" panose="02040503050406030204" pitchFamily="18" charset="0"/>
                          </a:rPr>
                        </m:ctrlPr>
                      </m:fPr>
                      <m:num>
                        <m:r>
                          <a:rPr lang="en-GB" sz="1600" i="1">
                            <a:latin typeface="Cambria Math" panose="02040503050406030204" pitchFamily="18" charset="0"/>
                          </a:rPr>
                          <m:t>0.0240</m:t>
                        </m:r>
                      </m:num>
                      <m:den>
                        <m:r>
                          <a:rPr lang="fi-FI" sz="1600" i="1">
                            <a:latin typeface="Cambria Math" panose="02040503050406030204" pitchFamily="18" charset="0"/>
                          </a:rPr>
                          <m:t>4912</m:t>
                        </m:r>
                      </m:den>
                    </m:f>
                  </m:oMath>
                </a14:m>
                <a:r>
                  <a:rPr lang="fi-FI" sz="1600" dirty="0"/>
                  <a:t>,  -0.050)</a:t>
                </a:r>
                <a:endParaRPr lang="en-GB" sz="1600" dirty="0"/>
              </a:p>
            </p:txBody>
          </p:sp>
        </mc:Choice>
        <mc:Fallback xmlns="">
          <p:sp>
            <p:nvSpPr>
              <p:cNvPr id="46" name="Tekstiruutu 45">
                <a:extLst>
                  <a:ext uri="{FF2B5EF4-FFF2-40B4-BE49-F238E27FC236}">
                    <a16:creationId xmlns:a16="http://schemas.microsoft.com/office/drawing/2014/main" id="{452ED736-7689-42CC-AB33-A1A17207DB63}"/>
                  </a:ext>
                </a:extLst>
              </p:cNvPr>
              <p:cNvSpPr txBox="1">
                <a:spLocks noRot="1" noChangeAspect="1" noMove="1" noResize="1" noEditPoints="1" noAdjustHandles="1" noChangeArrowheads="1" noChangeShapeType="1" noTextEdit="1"/>
              </p:cNvSpPr>
              <p:nvPr/>
            </p:nvSpPr>
            <p:spPr>
              <a:xfrm>
                <a:off x="4952704" y="3306172"/>
                <a:ext cx="4718471" cy="445571"/>
              </a:xfrm>
              <a:prstGeom prst="rect">
                <a:avLst/>
              </a:prstGeom>
              <a:blipFill>
                <a:blip r:embed="rId4"/>
                <a:stretch>
                  <a:fillRect l="-646" b="-5479"/>
                </a:stretch>
              </a:blipFill>
            </p:spPr>
            <p:txBody>
              <a:bodyPr/>
              <a:lstStyle/>
              <a:p>
                <a:r>
                  <a:rPr lang="en-GB">
                    <a:noFill/>
                  </a:rPr>
                  <a:t> </a:t>
                </a:r>
              </a:p>
            </p:txBody>
          </p:sp>
        </mc:Fallback>
      </mc:AlternateContent>
      <p:sp>
        <p:nvSpPr>
          <p:cNvPr id="48" name="Tekstiruutu 47">
            <a:extLst>
              <a:ext uri="{FF2B5EF4-FFF2-40B4-BE49-F238E27FC236}">
                <a16:creationId xmlns:a16="http://schemas.microsoft.com/office/drawing/2014/main" id="{C6CFD564-DDAF-4910-ACED-BAA956B01A27}"/>
              </a:ext>
            </a:extLst>
          </p:cNvPr>
          <p:cNvSpPr txBox="1"/>
          <p:nvPr/>
        </p:nvSpPr>
        <p:spPr>
          <a:xfrm>
            <a:off x="9546981" y="3359680"/>
            <a:ext cx="2496196" cy="338554"/>
          </a:xfrm>
          <a:prstGeom prst="rect">
            <a:avLst/>
          </a:prstGeom>
          <a:noFill/>
        </p:spPr>
        <p:txBody>
          <a:bodyPr wrap="none" rtlCol="0">
            <a:spAutoFit/>
          </a:bodyPr>
          <a:lstStyle/>
          <a:p>
            <a:r>
              <a:rPr lang="fi-FI" sz="1600" dirty="0"/>
              <a:t>= (-0.0121, 0.0022, -0.0500)</a:t>
            </a:r>
            <a:endParaRPr lang="en-GB" sz="1600" dirty="0"/>
          </a:p>
        </p:txBody>
      </p:sp>
      <p:sp>
        <p:nvSpPr>
          <p:cNvPr id="10" name="Suorakulmio 9">
            <a:extLst>
              <a:ext uri="{FF2B5EF4-FFF2-40B4-BE49-F238E27FC236}">
                <a16:creationId xmlns:a16="http://schemas.microsoft.com/office/drawing/2014/main" id="{101E29EF-6CCF-494B-B797-D9C12CA44576}"/>
              </a:ext>
            </a:extLst>
          </p:cNvPr>
          <p:cNvSpPr/>
          <p:nvPr/>
        </p:nvSpPr>
        <p:spPr>
          <a:xfrm>
            <a:off x="8890589" y="564995"/>
            <a:ext cx="1769327" cy="1011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 name="Suora yhdysviiva 15">
            <a:extLst>
              <a:ext uri="{FF2B5EF4-FFF2-40B4-BE49-F238E27FC236}">
                <a16:creationId xmlns:a16="http://schemas.microsoft.com/office/drawing/2014/main" id="{C982E1CB-2B43-4381-A583-86812888FBC8}"/>
              </a:ext>
            </a:extLst>
          </p:cNvPr>
          <p:cNvCxnSpPr/>
          <p:nvPr/>
        </p:nvCxnSpPr>
        <p:spPr>
          <a:xfrm>
            <a:off x="9165651" y="921833"/>
            <a:ext cx="0" cy="13203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Tekstiruutu 49">
                <a:extLst>
                  <a:ext uri="{FF2B5EF4-FFF2-40B4-BE49-F238E27FC236}">
                    <a16:creationId xmlns:a16="http://schemas.microsoft.com/office/drawing/2014/main" id="{ECF3D68F-7F35-4F42-BA2F-5229A2B5DFC9}"/>
                  </a:ext>
                </a:extLst>
              </p:cNvPr>
              <p:cNvSpPr txBox="1"/>
              <p:nvPr/>
            </p:nvSpPr>
            <p:spPr>
              <a:xfrm>
                <a:off x="5027832" y="3938641"/>
                <a:ext cx="2132571" cy="492443"/>
              </a:xfrm>
              <a:prstGeom prst="rect">
                <a:avLst/>
              </a:prstGeom>
              <a:noFill/>
              <a:ln>
                <a:noFill/>
              </a:ln>
            </p:spPr>
            <p:txBody>
              <a:bodyPr wrap="none" lIns="0" tIns="0" rIns="0" bIns="0" rtlCol="0">
                <a:spAutoFit/>
              </a:bodyPr>
              <a:lstStyle/>
              <a:p>
                <a14:m>
                  <m:oMath xmlns:m="http://schemas.openxmlformats.org/officeDocument/2006/math">
                    <m:r>
                      <m:rPr>
                        <m:sty m:val="p"/>
                      </m:rPr>
                      <a:rPr lang="el-GR" sz="1600" i="1" smtClean="0">
                        <a:latin typeface="Cambria Math" panose="02040503050406030204" pitchFamily="18" charset="0"/>
                      </a:rPr>
                      <m:t>α</m:t>
                    </m:r>
                    <m:r>
                      <a:rPr lang="fi-FI" sz="1600" b="0" i="1" smtClean="0">
                        <a:latin typeface="Cambria Math" panose="02040503050406030204" pitchFamily="18" charset="0"/>
                      </a:rPr>
                      <m:t>=</m:t>
                    </m:r>
                  </m:oMath>
                </a14:m>
                <a:r>
                  <a:rPr lang="en-GB" sz="1600" dirty="0"/>
                  <a:t> arc tan(</a:t>
                </a:r>
                <a:r>
                  <a:rPr lang="en-GB" sz="1600" dirty="0" err="1"/>
                  <a:t>y</a:t>
                </a:r>
                <a:r>
                  <a:rPr lang="en-GB" sz="1600" baseline="-25000" dirty="0" err="1"/>
                  <a:t>c</a:t>
                </a:r>
                <a:r>
                  <a:rPr lang="en-GB" sz="1600" dirty="0"/>
                  <a:t>/f) = 0.0445</a:t>
                </a:r>
              </a:p>
              <a:p>
                <a:endParaRPr lang="en-GB" sz="1600" dirty="0"/>
              </a:p>
            </p:txBody>
          </p:sp>
        </mc:Choice>
        <mc:Fallback xmlns="">
          <p:sp>
            <p:nvSpPr>
              <p:cNvPr id="50" name="Tekstiruutu 49">
                <a:extLst>
                  <a:ext uri="{FF2B5EF4-FFF2-40B4-BE49-F238E27FC236}">
                    <a16:creationId xmlns:a16="http://schemas.microsoft.com/office/drawing/2014/main" id="{ECF3D68F-7F35-4F42-BA2F-5229A2B5DFC9}"/>
                  </a:ext>
                </a:extLst>
              </p:cNvPr>
              <p:cNvSpPr txBox="1">
                <a:spLocks noRot="1" noChangeAspect="1" noMove="1" noResize="1" noEditPoints="1" noAdjustHandles="1" noChangeArrowheads="1" noChangeShapeType="1" noTextEdit="1"/>
              </p:cNvSpPr>
              <p:nvPr/>
            </p:nvSpPr>
            <p:spPr>
              <a:xfrm>
                <a:off x="5027832" y="3938641"/>
                <a:ext cx="2132571" cy="492443"/>
              </a:xfrm>
              <a:prstGeom prst="rect">
                <a:avLst/>
              </a:prstGeom>
              <a:blipFill>
                <a:blip r:embed="rId5"/>
                <a:stretch>
                  <a:fillRect l="-2571" t="-12346" r="-4857"/>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kstiruutu 50">
                <a:extLst>
                  <a:ext uri="{FF2B5EF4-FFF2-40B4-BE49-F238E27FC236}">
                    <a16:creationId xmlns:a16="http://schemas.microsoft.com/office/drawing/2014/main" id="{FA881DDC-0DA9-409C-A5C3-265A10D663F5}"/>
                  </a:ext>
                </a:extLst>
              </p:cNvPr>
              <p:cNvSpPr txBox="1"/>
              <p:nvPr/>
            </p:nvSpPr>
            <p:spPr>
              <a:xfrm>
                <a:off x="7593386" y="3938641"/>
                <a:ext cx="2183483" cy="246221"/>
              </a:xfrm>
              <a:prstGeom prst="rect">
                <a:avLst/>
              </a:prstGeom>
              <a:noFill/>
              <a:ln>
                <a:noFill/>
              </a:ln>
            </p:spPr>
            <p:txBody>
              <a:bodyPr wrap="none" lIns="0" tIns="0" rIns="0" bIns="0" rtlCol="0">
                <a:spAutoFit/>
              </a:bodyPr>
              <a:lstStyle/>
              <a:p>
                <a14:m>
                  <m:oMath xmlns:m="http://schemas.openxmlformats.org/officeDocument/2006/math">
                    <m:r>
                      <m:rPr>
                        <m:sty m:val="p"/>
                      </m:rPr>
                      <a:rPr lang="el-GR" sz="1600" i="1">
                        <a:latin typeface="Cambria Math" panose="02040503050406030204" pitchFamily="18" charset="0"/>
                      </a:rPr>
                      <m:t>β</m:t>
                    </m:r>
                    <m:r>
                      <a:rPr lang="fi-FI" sz="1600" b="0" i="1" smtClean="0">
                        <a:latin typeface="Cambria Math" panose="02040503050406030204" pitchFamily="18" charset="0"/>
                      </a:rPr>
                      <m:t>=</m:t>
                    </m:r>
                  </m:oMath>
                </a14:m>
                <a:r>
                  <a:rPr lang="en-GB" sz="1600" dirty="0"/>
                  <a:t> arc tan(x</a:t>
                </a:r>
                <a:r>
                  <a:rPr lang="en-GB" sz="1600" baseline="-25000" dirty="0"/>
                  <a:t>c</a:t>
                </a:r>
                <a:r>
                  <a:rPr lang="en-GB" sz="1600" dirty="0"/>
                  <a:t>/f) = -0.2374</a:t>
                </a:r>
              </a:p>
            </p:txBody>
          </p:sp>
        </mc:Choice>
        <mc:Fallback xmlns="">
          <p:sp>
            <p:nvSpPr>
              <p:cNvPr id="51" name="Tekstiruutu 50">
                <a:extLst>
                  <a:ext uri="{FF2B5EF4-FFF2-40B4-BE49-F238E27FC236}">
                    <a16:creationId xmlns:a16="http://schemas.microsoft.com/office/drawing/2014/main" id="{FA881DDC-0DA9-409C-A5C3-265A10D663F5}"/>
                  </a:ext>
                </a:extLst>
              </p:cNvPr>
              <p:cNvSpPr txBox="1">
                <a:spLocks noRot="1" noChangeAspect="1" noMove="1" noResize="1" noEditPoints="1" noAdjustHandles="1" noChangeArrowheads="1" noChangeShapeType="1" noTextEdit="1"/>
              </p:cNvSpPr>
              <p:nvPr/>
            </p:nvSpPr>
            <p:spPr>
              <a:xfrm>
                <a:off x="7593386" y="3938641"/>
                <a:ext cx="2183483" cy="246221"/>
              </a:xfrm>
              <a:prstGeom prst="rect">
                <a:avLst/>
              </a:prstGeom>
              <a:blipFill>
                <a:blip r:embed="rId6"/>
                <a:stretch>
                  <a:fillRect l="-4469" t="-25000" r="-4749" b="-52500"/>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3" name="Tekstiruutu 52">
                <a:extLst>
                  <a:ext uri="{FF2B5EF4-FFF2-40B4-BE49-F238E27FC236}">
                    <a16:creationId xmlns:a16="http://schemas.microsoft.com/office/drawing/2014/main" id="{C05CD32A-3DC9-4BDE-A560-15E7E8C0BE2E}"/>
                  </a:ext>
                </a:extLst>
              </p:cNvPr>
              <p:cNvSpPr txBox="1"/>
              <p:nvPr/>
            </p:nvSpPr>
            <p:spPr>
              <a:xfrm>
                <a:off x="5005013" y="4371760"/>
                <a:ext cx="2730235" cy="509627"/>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i-FI" sz="1600" i="1" smtClean="0">
                          <a:latin typeface="Cambria Math" panose="02040503050406030204" pitchFamily="18" charset="0"/>
                        </a:rPr>
                        <m:t>𝑑</m:t>
                      </m:r>
                      <m:r>
                        <a:rPr lang="en-GB" sz="1600" i="1" smtClean="0">
                          <a:latin typeface="Cambria Math" panose="02040503050406030204" pitchFamily="18" charset="0"/>
                        </a:rPr>
                        <m:t>=</m:t>
                      </m:r>
                      <m:f>
                        <m:fPr>
                          <m:ctrlPr>
                            <a:rPr lang="en-GB" sz="1600" i="1">
                              <a:latin typeface="Cambria Math" panose="02040503050406030204" pitchFamily="18" charset="0"/>
                            </a:rPr>
                          </m:ctrlPr>
                        </m:fPr>
                        <m:num>
                          <m:r>
                            <a:rPr lang="fi-FI" sz="1600" b="0" i="1" smtClean="0">
                              <a:latin typeface="Cambria Math" panose="02040503050406030204" pitchFamily="18" charset="0"/>
                            </a:rPr>
                            <m:t>𝑓</m:t>
                          </m:r>
                          <m:r>
                            <a:rPr lang="fi-FI" sz="1600" b="0" i="1" smtClean="0">
                              <a:latin typeface="Cambria Math" panose="02040503050406030204" pitchFamily="18" charset="0"/>
                            </a:rPr>
                            <m:t>∗</m:t>
                          </m:r>
                          <m:r>
                            <a:rPr lang="fi-FI" sz="1600" i="1">
                              <a:latin typeface="Cambria Math" panose="02040503050406030204" pitchFamily="18" charset="0"/>
                            </a:rPr>
                            <m:t>h</m:t>
                          </m:r>
                        </m:num>
                        <m:den>
                          <m:func>
                            <m:funcPr>
                              <m:ctrlPr>
                                <a:rPr lang="fi-FI" sz="1600" i="1">
                                  <a:latin typeface="Cambria Math" panose="02040503050406030204" pitchFamily="18" charset="0"/>
                                </a:rPr>
                              </m:ctrlPr>
                            </m:funcPr>
                            <m:fName>
                              <m:r>
                                <m:rPr>
                                  <m:sty m:val="p"/>
                                </m:rPr>
                                <a:rPr lang="fi-FI" sz="1600">
                                  <a:latin typeface="Cambria Math" panose="02040503050406030204" pitchFamily="18" charset="0"/>
                                </a:rPr>
                                <m:t>cos</m:t>
                              </m:r>
                            </m:fName>
                            <m:e>
                              <m:d>
                                <m:dPr>
                                  <m:ctrlPr>
                                    <a:rPr lang="fi-FI" sz="1600" i="1">
                                      <a:latin typeface="Cambria Math" panose="02040503050406030204" pitchFamily="18" charset="0"/>
                                    </a:rPr>
                                  </m:ctrlPr>
                                </m:dPr>
                                <m:e>
                                  <m:r>
                                    <m:rPr>
                                      <m:sty m:val="p"/>
                                    </m:rPr>
                                    <a:rPr lang="el-GR" sz="1600" i="1">
                                      <a:latin typeface="Cambria Math" panose="02040503050406030204" pitchFamily="18" charset="0"/>
                                    </a:rPr>
                                    <m:t>α</m:t>
                                  </m:r>
                                </m:e>
                              </m:d>
                              <m:r>
                                <a:rPr lang="fi-FI" sz="1600" b="0" i="1" smtClean="0">
                                  <a:latin typeface="Cambria Math" panose="02040503050406030204" pitchFamily="18" charset="0"/>
                                </a:rPr>
                                <m:t>∗</m:t>
                              </m:r>
                              <m:func>
                                <m:funcPr>
                                  <m:ctrlPr>
                                    <a:rPr lang="fi-FI" sz="1600" i="1">
                                      <a:latin typeface="Cambria Math" panose="02040503050406030204" pitchFamily="18" charset="0"/>
                                    </a:rPr>
                                  </m:ctrlPr>
                                </m:funcPr>
                                <m:fName>
                                  <m:r>
                                    <m:rPr>
                                      <m:sty m:val="p"/>
                                    </m:rPr>
                                    <a:rPr lang="fi-FI" sz="1600">
                                      <a:latin typeface="Cambria Math" panose="02040503050406030204" pitchFamily="18" charset="0"/>
                                    </a:rPr>
                                    <m:t>cos</m:t>
                                  </m:r>
                                </m:fName>
                                <m:e>
                                  <m:d>
                                    <m:dPr>
                                      <m:ctrlPr>
                                        <a:rPr lang="fi-FI" sz="1600" i="1">
                                          <a:latin typeface="Cambria Math" panose="02040503050406030204" pitchFamily="18" charset="0"/>
                                        </a:rPr>
                                      </m:ctrlPr>
                                    </m:dPr>
                                    <m:e>
                                      <m:r>
                                        <m:rPr>
                                          <m:nor/>
                                        </m:rPr>
                                        <a:rPr lang="el-GR" sz="1600" dirty="0"/>
                                        <m:t>β</m:t>
                                      </m:r>
                                    </m:e>
                                  </m:d>
                                </m:e>
                              </m:func>
                              <m:r>
                                <a:rPr lang="fi-FI" sz="1600" b="0" i="1" dirty="0" smtClean="0">
                                  <a:latin typeface="Cambria Math" panose="02040503050406030204" pitchFamily="18" charset="0"/>
                                </a:rPr>
                                <m:t>∗</m:t>
                              </m:r>
                            </m:e>
                          </m:func>
                          <m:r>
                            <m:rPr>
                              <m:nor/>
                            </m:rPr>
                            <a:rPr lang="fi-FI" sz="1600" b="0" i="1" smtClean="0">
                              <a:latin typeface="Cambria Math" panose="02040503050406030204" pitchFamily="18" charset="0"/>
                            </a:rPr>
                            <m:t>h</m:t>
                          </m:r>
                          <m:r>
                            <m:rPr>
                              <m:nor/>
                            </m:rPr>
                            <a:rPr lang="fi-FI" sz="1600" b="0" i="1" baseline="-25000" smtClean="0">
                              <a:latin typeface="Cambria Math" panose="02040503050406030204" pitchFamily="18" charset="0"/>
                            </a:rPr>
                            <m:t>i</m:t>
                          </m:r>
                          <m:r>
                            <a:rPr lang="fi-FI" sz="1600" b="0" i="1" dirty="0" smtClean="0">
                              <a:latin typeface="Cambria Math" panose="02040503050406030204" pitchFamily="18" charset="0"/>
                            </a:rPr>
                            <m:t>∗</m:t>
                          </m:r>
                          <m:r>
                            <m:rPr>
                              <m:nor/>
                            </m:rPr>
                            <a:rPr lang="en-GB" sz="1600" i="1" dirty="0"/>
                            <m:t>s</m:t>
                          </m:r>
                          <m:r>
                            <m:rPr>
                              <m:nor/>
                            </m:rPr>
                            <a:rPr lang="en-GB" sz="1600" i="1" baseline="-25000" dirty="0"/>
                            <m:t>h</m:t>
                          </m:r>
                          <m:r>
                            <m:rPr>
                              <m:nor/>
                            </m:rPr>
                            <a:rPr lang="fi-FI" sz="1600" b="0" i="1" dirty="0" smtClean="0">
                              <a:latin typeface="Cambria Math" panose="02040503050406030204" pitchFamily="18" charset="0"/>
                            </a:rPr>
                            <m:t>/</m:t>
                          </m:r>
                          <m:r>
                            <m:rPr>
                              <m:nor/>
                            </m:rPr>
                            <a:rPr lang="fi-FI" sz="1600" b="0" i="1" dirty="0" smtClean="0">
                              <a:latin typeface="Cambria Math" panose="02040503050406030204" pitchFamily="18" charset="0"/>
                            </a:rPr>
                            <m:t>p</m:t>
                          </m:r>
                          <m:r>
                            <m:rPr>
                              <m:nor/>
                            </m:rPr>
                            <a:rPr lang="en-GB" sz="1600" i="1" baseline="-25000" dirty="0"/>
                            <m:t>h</m:t>
                          </m:r>
                        </m:den>
                      </m:f>
                    </m:oMath>
                  </m:oMathPara>
                </a14:m>
                <a:endParaRPr lang="en-GB" sz="1600" dirty="0"/>
              </a:p>
            </p:txBody>
          </p:sp>
        </mc:Choice>
        <mc:Fallback xmlns="">
          <p:sp>
            <p:nvSpPr>
              <p:cNvPr id="53" name="Tekstiruutu 52">
                <a:extLst>
                  <a:ext uri="{FF2B5EF4-FFF2-40B4-BE49-F238E27FC236}">
                    <a16:creationId xmlns:a16="http://schemas.microsoft.com/office/drawing/2014/main" id="{C05CD32A-3DC9-4BDE-A560-15E7E8C0BE2E}"/>
                  </a:ext>
                </a:extLst>
              </p:cNvPr>
              <p:cNvSpPr txBox="1">
                <a:spLocks noRot="1" noChangeAspect="1" noMove="1" noResize="1" noEditPoints="1" noAdjustHandles="1" noChangeArrowheads="1" noChangeShapeType="1" noTextEdit="1"/>
              </p:cNvSpPr>
              <p:nvPr/>
            </p:nvSpPr>
            <p:spPr>
              <a:xfrm>
                <a:off x="5005013" y="4371760"/>
                <a:ext cx="2730235" cy="509627"/>
              </a:xfrm>
              <a:prstGeom prst="rect">
                <a:avLst/>
              </a:prstGeom>
              <a:blipFill>
                <a:blip r:embed="rId7"/>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Suorakulmio 17">
                <a:extLst>
                  <a:ext uri="{FF2B5EF4-FFF2-40B4-BE49-F238E27FC236}">
                    <a16:creationId xmlns:a16="http://schemas.microsoft.com/office/drawing/2014/main" id="{2F6133C2-0CF2-4597-AE9A-EFF437C46CDD}"/>
                  </a:ext>
                </a:extLst>
              </p:cNvPr>
              <p:cNvSpPr/>
              <p:nvPr/>
            </p:nvSpPr>
            <p:spPr>
              <a:xfrm>
                <a:off x="4952704" y="5073916"/>
                <a:ext cx="4992713" cy="493405"/>
              </a:xfrm>
              <a:prstGeom prst="rect">
                <a:avLst/>
              </a:prstGeom>
            </p:spPr>
            <p:txBody>
              <a:bodyPr wrap="none">
                <a:spAutoFit/>
              </a:bodyPr>
              <a:lstStyle/>
              <a:p>
                <a14:m>
                  <m:oMath xmlns:m="http://schemas.openxmlformats.org/officeDocument/2006/math">
                    <m:r>
                      <a:rPr lang="fi-FI" sz="1600" i="1">
                        <a:latin typeface="Cambria Math" panose="02040503050406030204" pitchFamily="18" charset="0"/>
                      </a:rPr>
                      <m:t>=</m:t>
                    </m:r>
                    <m:f>
                      <m:fPr>
                        <m:ctrlPr>
                          <a:rPr lang="en-GB" sz="1600" i="1">
                            <a:latin typeface="Cambria Math" panose="02040503050406030204" pitchFamily="18" charset="0"/>
                          </a:rPr>
                        </m:ctrlPr>
                      </m:fPr>
                      <m:num>
                        <m:r>
                          <a:rPr lang="fi-FI" sz="1600" i="1">
                            <a:latin typeface="Cambria Math" panose="02040503050406030204" pitchFamily="18" charset="0"/>
                          </a:rPr>
                          <m:t>0.050∗1</m:t>
                        </m:r>
                      </m:num>
                      <m:den>
                        <m:func>
                          <m:funcPr>
                            <m:ctrlPr>
                              <a:rPr lang="fi-FI" sz="1600" i="1">
                                <a:latin typeface="Cambria Math" panose="02040503050406030204" pitchFamily="18" charset="0"/>
                              </a:rPr>
                            </m:ctrlPr>
                          </m:funcPr>
                          <m:fName>
                            <m:r>
                              <m:rPr>
                                <m:sty m:val="p"/>
                              </m:rPr>
                              <a:rPr lang="fi-FI" sz="1600">
                                <a:latin typeface="Cambria Math" panose="02040503050406030204" pitchFamily="18" charset="0"/>
                              </a:rPr>
                              <m:t>cos</m:t>
                            </m:r>
                          </m:fName>
                          <m:e>
                            <m:d>
                              <m:dPr>
                                <m:ctrlPr>
                                  <a:rPr lang="fi-FI" sz="1600" i="1">
                                    <a:latin typeface="Cambria Math" panose="02040503050406030204" pitchFamily="18" charset="0"/>
                                  </a:rPr>
                                </m:ctrlPr>
                              </m:dPr>
                              <m:e>
                                <m:r>
                                  <m:rPr>
                                    <m:nor/>
                                  </m:rPr>
                                  <a:rPr lang="en-GB" sz="1600" dirty="0"/>
                                  <m:t>0.0445</m:t>
                                </m:r>
                              </m:e>
                            </m:d>
                            <m:r>
                              <a:rPr lang="fi-FI" sz="1600" i="1">
                                <a:latin typeface="Cambria Math" panose="02040503050406030204" pitchFamily="18" charset="0"/>
                              </a:rPr>
                              <m:t>∗</m:t>
                            </m:r>
                            <m:func>
                              <m:funcPr>
                                <m:ctrlPr>
                                  <a:rPr lang="fi-FI" sz="1600" i="1">
                                    <a:latin typeface="Cambria Math" panose="02040503050406030204" pitchFamily="18" charset="0"/>
                                  </a:rPr>
                                </m:ctrlPr>
                              </m:funcPr>
                              <m:fName>
                                <m:r>
                                  <m:rPr>
                                    <m:sty m:val="p"/>
                                  </m:rPr>
                                  <a:rPr lang="fi-FI" sz="1600">
                                    <a:latin typeface="Cambria Math" panose="02040503050406030204" pitchFamily="18" charset="0"/>
                                  </a:rPr>
                                  <m:t>cos</m:t>
                                </m:r>
                              </m:fName>
                              <m:e>
                                <m:d>
                                  <m:dPr>
                                    <m:ctrlPr>
                                      <a:rPr lang="fi-FI" sz="1600" i="1">
                                        <a:latin typeface="Cambria Math" panose="02040503050406030204" pitchFamily="18" charset="0"/>
                                      </a:rPr>
                                    </m:ctrlPr>
                                  </m:dPr>
                                  <m:e>
                                    <m:r>
                                      <m:rPr>
                                        <m:nor/>
                                      </m:rPr>
                                      <a:rPr lang="en-GB" sz="1600" dirty="0"/>
                                      <m:t>−0.2374</m:t>
                                    </m:r>
                                  </m:e>
                                </m:d>
                              </m:e>
                            </m:func>
                            <m:r>
                              <a:rPr lang="fi-FI" sz="1600" i="1" dirty="0">
                                <a:latin typeface="Cambria Math" panose="02040503050406030204" pitchFamily="18" charset="0"/>
                              </a:rPr>
                              <m:t>∗</m:t>
                            </m:r>
                          </m:e>
                        </m:func>
                        <m:r>
                          <m:rPr>
                            <m:nor/>
                          </m:rPr>
                          <a:rPr lang="fi-FI" sz="1600" i="1">
                            <a:latin typeface="Cambria Math" panose="02040503050406030204" pitchFamily="18" charset="0"/>
                          </a:rPr>
                          <m:t>100</m:t>
                        </m:r>
                        <m:r>
                          <a:rPr lang="fi-FI" sz="1600" i="1" dirty="0">
                            <a:latin typeface="Cambria Math" panose="02040503050406030204" pitchFamily="18" charset="0"/>
                          </a:rPr>
                          <m:t>∗</m:t>
                        </m:r>
                        <m:r>
                          <m:rPr>
                            <m:nor/>
                          </m:rPr>
                          <a:rPr lang="en-GB" sz="1600" i="1" dirty="0"/>
                          <m:t>0.0240</m:t>
                        </m:r>
                        <m:r>
                          <m:rPr>
                            <m:nor/>
                          </m:rPr>
                          <a:rPr lang="fi-FI" sz="1600" i="1" dirty="0">
                            <a:latin typeface="Cambria Math" panose="02040503050406030204" pitchFamily="18" charset="0"/>
                          </a:rPr>
                          <m:t>/4912</m:t>
                        </m:r>
                      </m:den>
                    </m:f>
                  </m:oMath>
                </a14:m>
                <a:r>
                  <a:rPr lang="en-GB" dirty="0"/>
                  <a:t> = 105.39 </a:t>
                </a:r>
              </a:p>
            </p:txBody>
          </p:sp>
        </mc:Choice>
        <mc:Fallback xmlns="">
          <p:sp>
            <p:nvSpPr>
              <p:cNvPr id="18" name="Suorakulmio 17">
                <a:extLst>
                  <a:ext uri="{FF2B5EF4-FFF2-40B4-BE49-F238E27FC236}">
                    <a16:creationId xmlns:a16="http://schemas.microsoft.com/office/drawing/2014/main" id="{2F6133C2-0CF2-4597-AE9A-EFF437C46CDD}"/>
                  </a:ext>
                </a:extLst>
              </p:cNvPr>
              <p:cNvSpPr>
                <a:spLocks noRot="1" noChangeAspect="1" noMove="1" noResize="1" noEditPoints="1" noAdjustHandles="1" noChangeArrowheads="1" noChangeShapeType="1" noTextEdit="1"/>
              </p:cNvSpPr>
              <p:nvPr/>
            </p:nvSpPr>
            <p:spPr>
              <a:xfrm>
                <a:off x="4952704" y="5073916"/>
                <a:ext cx="4992713" cy="493405"/>
              </a:xfrm>
              <a:prstGeom prst="rect">
                <a:avLst/>
              </a:prstGeom>
              <a:blipFill>
                <a:blip r:embed="rId8"/>
                <a:stretch>
                  <a:fillRect r="-122" b="-740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kstiruutu 18">
                <a:extLst>
                  <a:ext uri="{FF2B5EF4-FFF2-40B4-BE49-F238E27FC236}">
                    <a16:creationId xmlns:a16="http://schemas.microsoft.com/office/drawing/2014/main" id="{877CEC6D-496E-4A08-9647-4A7AB343D178}"/>
                  </a:ext>
                </a:extLst>
              </p:cNvPr>
              <p:cNvSpPr txBox="1"/>
              <p:nvPr/>
            </p:nvSpPr>
            <p:spPr>
              <a:xfrm>
                <a:off x="5027832" y="5935955"/>
                <a:ext cx="4431791" cy="493725"/>
              </a:xfrm>
              <a:prstGeom prst="rect">
                <a:avLst/>
              </a:prstGeom>
              <a:noFill/>
            </p:spPr>
            <p:txBody>
              <a:bodyPr wrap="none" lIns="0" tIns="0" rIns="0" bIns="0" rtlCol="0">
                <a:spAutoFit/>
              </a:bodyPr>
              <a:lstStyle/>
              <a:p>
                <a14:m>
                  <m:oMath xmlns:m="http://schemas.openxmlformats.org/officeDocument/2006/math">
                    <m:r>
                      <a:rPr lang="fi-FI" b="0" i="1" smtClean="0">
                        <a:latin typeface="Cambria Math" panose="02040503050406030204" pitchFamily="18" charset="0"/>
                      </a:rPr>
                      <m:t>𝑡</m:t>
                    </m:r>
                    <m:r>
                      <a:rPr lang="en-GB" i="1" smtClean="0">
                        <a:latin typeface="Cambria Math" panose="02040503050406030204" pitchFamily="18" charset="0"/>
                      </a:rPr>
                      <m:t>=</m:t>
                    </m:r>
                    <m:f>
                      <m:fPr>
                        <m:ctrlPr>
                          <a:rPr lang="en-GB" i="1" smtClean="0">
                            <a:latin typeface="Cambria Math" panose="02040503050406030204" pitchFamily="18" charset="0"/>
                          </a:rPr>
                        </m:ctrlPr>
                      </m:fPr>
                      <m:num>
                        <m:r>
                          <m:rPr>
                            <m:nor/>
                          </m:rPr>
                          <a:rPr lang="en-GB" dirty="0"/>
                          <m:t>105.39</m:t>
                        </m:r>
                      </m:num>
                      <m:den>
                        <m:rad>
                          <m:radPr>
                            <m:degHide m:val="on"/>
                            <m:ctrlPr>
                              <a:rPr lang="en-GB" i="1" smtClean="0">
                                <a:latin typeface="Cambria Math" panose="02040503050406030204" pitchFamily="18" charset="0"/>
                              </a:rPr>
                            </m:ctrlPr>
                          </m:radPr>
                          <m:deg/>
                          <m:e>
                            <m:sSup>
                              <m:sSupPr>
                                <m:ctrlPr>
                                  <a:rPr lang="fi-FI" i="1">
                                    <a:latin typeface="Cambria Math" panose="02040503050406030204" pitchFamily="18" charset="0"/>
                                  </a:rPr>
                                </m:ctrlPr>
                              </m:sSupPr>
                              <m:e>
                                <m:r>
                                  <m:rPr>
                                    <m:nor/>
                                  </m:rPr>
                                  <a:rPr lang="fi-FI" dirty="0"/>
                                  <m:t>−0.0121</m:t>
                                </m:r>
                              </m:e>
                              <m:sup>
                                <m:r>
                                  <a:rPr lang="fi-FI" i="1">
                                    <a:latin typeface="Cambria Math" panose="02040503050406030204" pitchFamily="18" charset="0"/>
                                  </a:rPr>
                                  <m:t>2</m:t>
                                </m:r>
                              </m:sup>
                            </m:sSup>
                            <m:r>
                              <a:rPr lang="fi-FI" i="1">
                                <a:latin typeface="Cambria Math" panose="02040503050406030204" pitchFamily="18" charset="0"/>
                              </a:rPr>
                              <m:t>+</m:t>
                            </m:r>
                            <m:sSup>
                              <m:sSupPr>
                                <m:ctrlPr>
                                  <a:rPr lang="fi-FI" i="1">
                                    <a:latin typeface="Cambria Math" panose="02040503050406030204" pitchFamily="18" charset="0"/>
                                  </a:rPr>
                                </m:ctrlPr>
                              </m:sSupPr>
                              <m:e>
                                <m:r>
                                  <m:rPr>
                                    <m:nor/>
                                  </m:rPr>
                                  <a:rPr lang="fi-FI" dirty="0"/>
                                  <m:t>0.0022</m:t>
                                </m:r>
                              </m:e>
                              <m:sup>
                                <m:r>
                                  <a:rPr lang="fi-FI" i="1">
                                    <a:latin typeface="Cambria Math" panose="02040503050406030204" pitchFamily="18" charset="0"/>
                                  </a:rPr>
                                  <m:t>2</m:t>
                                </m:r>
                              </m:sup>
                            </m:sSup>
                            <m:r>
                              <a:rPr lang="fi-FI" b="0" i="1" smtClean="0">
                                <a:latin typeface="Cambria Math" panose="02040503050406030204" pitchFamily="18" charset="0"/>
                              </a:rPr>
                              <m:t>+</m:t>
                            </m:r>
                            <m:sSup>
                              <m:sSupPr>
                                <m:ctrlPr>
                                  <a:rPr lang="fi-FI" i="1">
                                    <a:latin typeface="Cambria Math" panose="02040503050406030204" pitchFamily="18" charset="0"/>
                                  </a:rPr>
                                </m:ctrlPr>
                              </m:sSupPr>
                              <m:e>
                                <m:r>
                                  <m:rPr>
                                    <m:nor/>
                                  </m:rPr>
                                  <a:rPr lang="fi-FI" dirty="0"/>
                                  <m:t>−0.0500</m:t>
                                </m:r>
                              </m:e>
                              <m:sup>
                                <m:r>
                                  <a:rPr lang="fi-FI" i="1">
                                    <a:latin typeface="Cambria Math" panose="02040503050406030204" pitchFamily="18" charset="0"/>
                                  </a:rPr>
                                  <m:t>2</m:t>
                                </m:r>
                              </m:sup>
                            </m:sSup>
                          </m:e>
                        </m:rad>
                      </m:den>
                    </m:f>
                  </m:oMath>
                </a14:m>
                <a:r>
                  <a:rPr lang="en-GB" dirty="0"/>
                  <a:t> = 2.0468e+03</a:t>
                </a:r>
              </a:p>
            </p:txBody>
          </p:sp>
        </mc:Choice>
        <mc:Fallback xmlns="">
          <p:sp>
            <p:nvSpPr>
              <p:cNvPr id="19" name="Tekstiruutu 18">
                <a:extLst>
                  <a:ext uri="{FF2B5EF4-FFF2-40B4-BE49-F238E27FC236}">
                    <a16:creationId xmlns:a16="http://schemas.microsoft.com/office/drawing/2014/main" id="{877CEC6D-496E-4A08-9647-4A7AB343D178}"/>
                  </a:ext>
                </a:extLst>
              </p:cNvPr>
              <p:cNvSpPr txBox="1">
                <a:spLocks noRot="1" noChangeAspect="1" noMove="1" noResize="1" noEditPoints="1" noAdjustHandles="1" noChangeArrowheads="1" noChangeShapeType="1" noTextEdit="1"/>
              </p:cNvSpPr>
              <p:nvPr/>
            </p:nvSpPr>
            <p:spPr>
              <a:xfrm>
                <a:off x="5027832" y="5935955"/>
                <a:ext cx="4431791" cy="493725"/>
              </a:xfrm>
              <a:prstGeom prst="rect">
                <a:avLst/>
              </a:prstGeom>
              <a:blipFill>
                <a:blip r:embed="rId9"/>
                <a:stretch>
                  <a:fillRect r="-2338" b="-4938"/>
                </a:stretch>
              </a:blipFill>
            </p:spPr>
            <p:txBody>
              <a:bodyPr/>
              <a:lstStyle/>
              <a:p>
                <a:r>
                  <a:rPr lang="en-GB">
                    <a:noFill/>
                  </a:rPr>
                  <a:t> </a:t>
                </a:r>
              </a:p>
            </p:txBody>
          </p:sp>
        </mc:Fallback>
      </mc:AlternateContent>
    </p:spTree>
    <p:extLst>
      <p:ext uri="{BB962C8B-B14F-4D97-AF65-F5344CB8AC3E}">
        <p14:creationId xmlns:p14="http://schemas.microsoft.com/office/powerpoint/2010/main" val="3650769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2d -&gt; 3d</a:t>
            </a:r>
            <a:r>
              <a:rPr lang="en-US" sz="4800" kern="1200" dirty="0">
                <a:solidFill>
                  <a:schemeClr val="bg1"/>
                </a:solidFill>
                <a:latin typeface="+mj-lt"/>
                <a:ea typeface="+mj-ea"/>
                <a:cs typeface="+mj-cs"/>
              </a:rPr>
              <a:t> Transformation</a:t>
            </a:r>
          </a:p>
        </p:txBody>
      </p:sp>
      <p:sp>
        <p:nvSpPr>
          <p:cNvPr id="17" name="Tekstiruutu 16">
            <a:extLst>
              <a:ext uri="{FF2B5EF4-FFF2-40B4-BE49-F238E27FC236}">
                <a16:creationId xmlns:a16="http://schemas.microsoft.com/office/drawing/2014/main" id="{FF20BA5E-EAB9-4BD6-B41F-985DBBBBA9F2}"/>
              </a:ext>
            </a:extLst>
          </p:cNvPr>
          <p:cNvSpPr txBox="1"/>
          <p:nvPr/>
        </p:nvSpPr>
        <p:spPr>
          <a:xfrm>
            <a:off x="4916350" y="1193440"/>
            <a:ext cx="2125582" cy="338554"/>
          </a:xfrm>
          <a:prstGeom prst="rect">
            <a:avLst/>
          </a:prstGeom>
          <a:noFill/>
        </p:spPr>
        <p:txBody>
          <a:bodyPr wrap="none" rtlCol="0">
            <a:spAutoFit/>
          </a:bodyPr>
          <a:lstStyle/>
          <a:p>
            <a:r>
              <a:rPr lang="fi-FI" sz="1600" dirty="0"/>
              <a:t>(</a:t>
            </a:r>
            <a:r>
              <a:rPr lang="fi-FI" sz="1600" dirty="0" err="1"/>
              <a:t>x</a:t>
            </a:r>
            <a:r>
              <a:rPr lang="fi-FI" sz="1600" baseline="-25000" dirty="0" err="1"/>
              <a:t>o</a:t>
            </a:r>
            <a:r>
              <a:rPr lang="fi-FI" sz="1600" dirty="0"/>
              <a:t>, y</a:t>
            </a:r>
            <a:r>
              <a:rPr lang="fi-FI" sz="1600" baseline="-25000" dirty="0"/>
              <a:t>o</a:t>
            </a:r>
            <a:r>
              <a:rPr lang="fi-FI" sz="1600" dirty="0"/>
              <a:t>, </a:t>
            </a:r>
            <a:r>
              <a:rPr lang="fi-FI" sz="1600" dirty="0" err="1"/>
              <a:t>z</a:t>
            </a:r>
            <a:r>
              <a:rPr lang="fi-FI" sz="1600" baseline="-25000" dirty="0" err="1"/>
              <a:t>o</a:t>
            </a:r>
            <a:r>
              <a:rPr lang="fi-FI" sz="1600" dirty="0"/>
              <a:t>) = t* (x</a:t>
            </a:r>
            <a:r>
              <a:rPr lang="fi-FI" sz="1600" baseline="-25000" dirty="0"/>
              <a:t>c</a:t>
            </a:r>
            <a:r>
              <a:rPr lang="fi-FI" sz="1600" dirty="0"/>
              <a:t>, </a:t>
            </a:r>
            <a:r>
              <a:rPr lang="fi-FI" sz="1600" dirty="0" err="1"/>
              <a:t>y</a:t>
            </a:r>
            <a:r>
              <a:rPr lang="fi-FI" sz="1600" baseline="-25000" dirty="0" err="1"/>
              <a:t>c</a:t>
            </a:r>
            <a:r>
              <a:rPr lang="fi-FI" sz="1600" dirty="0"/>
              <a:t>, </a:t>
            </a:r>
            <a:r>
              <a:rPr lang="fi-FI" sz="1600" dirty="0" err="1"/>
              <a:t>z</a:t>
            </a:r>
            <a:r>
              <a:rPr lang="fi-FI" sz="1600" baseline="-25000" dirty="0" err="1"/>
              <a:t>c</a:t>
            </a:r>
            <a:r>
              <a:rPr lang="fi-FI" sz="1600" dirty="0"/>
              <a:t>)</a:t>
            </a:r>
            <a:endParaRPr lang="en-GB" sz="1600" dirty="0"/>
          </a:p>
        </p:txBody>
      </p:sp>
      <p:sp>
        <p:nvSpPr>
          <p:cNvPr id="2" name="Tekstiruutu 1">
            <a:extLst>
              <a:ext uri="{FF2B5EF4-FFF2-40B4-BE49-F238E27FC236}">
                <a16:creationId xmlns:a16="http://schemas.microsoft.com/office/drawing/2014/main" id="{F65EAA9C-3FC7-405F-836E-AB0712DCF0B0}"/>
              </a:ext>
            </a:extLst>
          </p:cNvPr>
          <p:cNvSpPr txBox="1"/>
          <p:nvPr/>
        </p:nvSpPr>
        <p:spPr>
          <a:xfrm>
            <a:off x="4916350" y="321177"/>
            <a:ext cx="4891668" cy="369332"/>
          </a:xfrm>
          <a:prstGeom prst="rect">
            <a:avLst/>
          </a:prstGeom>
          <a:noFill/>
        </p:spPr>
        <p:txBody>
          <a:bodyPr wrap="square" rtlCol="0">
            <a:spAutoFit/>
          </a:bodyPr>
          <a:lstStyle/>
          <a:p>
            <a:r>
              <a:rPr lang="fi-FI" dirty="0"/>
              <a:t>Object </a:t>
            </a:r>
            <a:r>
              <a:rPr lang="fi-FI" dirty="0" err="1"/>
              <a:t>location</a:t>
            </a:r>
            <a:r>
              <a:rPr lang="fi-FI" dirty="0"/>
              <a:t> in 3d </a:t>
            </a:r>
            <a:r>
              <a:rPr lang="fi-FI" dirty="0" err="1"/>
              <a:t>camera</a:t>
            </a:r>
            <a:r>
              <a:rPr lang="fi-FI" dirty="0"/>
              <a:t> </a:t>
            </a:r>
            <a:r>
              <a:rPr lang="fi-FI" dirty="0" err="1"/>
              <a:t>coordinates</a:t>
            </a:r>
            <a:r>
              <a:rPr lang="fi-FI" dirty="0"/>
              <a:t>:</a:t>
            </a:r>
            <a:endParaRPr lang="en-GB" dirty="0"/>
          </a:p>
        </p:txBody>
      </p:sp>
      <p:sp>
        <p:nvSpPr>
          <p:cNvPr id="4" name="Suorakulmio 3">
            <a:extLst>
              <a:ext uri="{FF2B5EF4-FFF2-40B4-BE49-F238E27FC236}">
                <a16:creationId xmlns:a16="http://schemas.microsoft.com/office/drawing/2014/main" id="{C483BF9D-E5E1-48A4-B3AB-C13A5B4BA23C}"/>
              </a:ext>
            </a:extLst>
          </p:cNvPr>
          <p:cNvSpPr/>
          <p:nvPr/>
        </p:nvSpPr>
        <p:spPr>
          <a:xfrm>
            <a:off x="4908335" y="1665593"/>
            <a:ext cx="3677610" cy="338554"/>
          </a:xfrm>
          <a:prstGeom prst="rect">
            <a:avLst/>
          </a:prstGeom>
        </p:spPr>
        <p:txBody>
          <a:bodyPr wrap="none">
            <a:spAutoFit/>
          </a:bodyPr>
          <a:lstStyle/>
          <a:p>
            <a:r>
              <a:rPr lang="fi-FI" sz="1600" dirty="0"/>
              <a:t>= </a:t>
            </a:r>
            <a:r>
              <a:rPr lang="en-GB" sz="1600" dirty="0"/>
              <a:t>2.0468e+03 </a:t>
            </a:r>
            <a:r>
              <a:rPr lang="fi-FI" sz="1600" dirty="0"/>
              <a:t>* (-0.0121, 0.0022, -0.0500)</a:t>
            </a:r>
            <a:endParaRPr lang="en-GB" sz="1600" dirty="0"/>
          </a:p>
        </p:txBody>
      </p:sp>
      <p:sp>
        <p:nvSpPr>
          <p:cNvPr id="20" name="Suorakulmio 19">
            <a:extLst>
              <a:ext uri="{FF2B5EF4-FFF2-40B4-BE49-F238E27FC236}">
                <a16:creationId xmlns:a16="http://schemas.microsoft.com/office/drawing/2014/main" id="{2C022AA4-8D99-4F33-9AC8-D8D46CBAC21B}"/>
              </a:ext>
            </a:extLst>
          </p:cNvPr>
          <p:cNvSpPr/>
          <p:nvPr/>
        </p:nvSpPr>
        <p:spPr>
          <a:xfrm>
            <a:off x="4916350" y="2137746"/>
            <a:ext cx="2659702" cy="338554"/>
          </a:xfrm>
          <a:prstGeom prst="rect">
            <a:avLst/>
          </a:prstGeom>
        </p:spPr>
        <p:txBody>
          <a:bodyPr wrap="none">
            <a:spAutoFit/>
          </a:bodyPr>
          <a:lstStyle/>
          <a:p>
            <a:r>
              <a:rPr lang="fi-FI" sz="1600" dirty="0"/>
              <a:t>(-24.7593, 4.5602, -102.3389)</a:t>
            </a:r>
            <a:endParaRPr lang="en-GB" sz="1600" dirty="0"/>
          </a:p>
        </p:txBody>
      </p:sp>
      <p:sp>
        <p:nvSpPr>
          <p:cNvPr id="6" name="Tekstiruutu 5">
            <a:extLst>
              <a:ext uri="{FF2B5EF4-FFF2-40B4-BE49-F238E27FC236}">
                <a16:creationId xmlns:a16="http://schemas.microsoft.com/office/drawing/2014/main" id="{F88F4510-14C7-4856-9027-1CA9687839A8}"/>
              </a:ext>
            </a:extLst>
          </p:cNvPr>
          <p:cNvSpPr txBox="1"/>
          <p:nvPr/>
        </p:nvSpPr>
        <p:spPr>
          <a:xfrm>
            <a:off x="4834575" y="4744004"/>
            <a:ext cx="3663119" cy="1200329"/>
          </a:xfrm>
          <a:prstGeom prst="rect">
            <a:avLst/>
          </a:prstGeom>
          <a:noFill/>
        </p:spPr>
        <p:txBody>
          <a:bodyPr wrap="none" rtlCol="0">
            <a:spAutoFit/>
          </a:bodyPr>
          <a:lstStyle/>
          <a:p>
            <a:r>
              <a:rPr lang="fi-FI" dirty="0">
                <a:solidFill>
                  <a:srgbClr val="FF0000"/>
                </a:solidFill>
              </a:rPr>
              <a:t>Open </a:t>
            </a:r>
            <a:r>
              <a:rPr lang="fi-FI" dirty="0" err="1">
                <a:solidFill>
                  <a:srgbClr val="FF0000"/>
                </a:solidFill>
              </a:rPr>
              <a:t>questions</a:t>
            </a:r>
            <a:r>
              <a:rPr lang="fi-FI" dirty="0">
                <a:solidFill>
                  <a:srgbClr val="FF0000"/>
                </a:solidFill>
              </a:rPr>
              <a:t>: </a:t>
            </a:r>
          </a:p>
          <a:p>
            <a:pPr marL="285750" indent="-285750">
              <a:buFont typeface="Arial" panose="020B0604020202020204" pitchFamily="34" charset="0"/>
              <a:buChar char="•"/>
            </a:pPr>
            <a:r>
              <a:rPr lang="fi-FI" dirty="0" err="1">
                <a:solidFill>
                  <a:srgbClr val="FF0000"/>
                </a:solidFill>
              </a:rPr>
              <a:t>Derivation</a:t>
            </a:r>
            <a:r>
              <a:rPr lang="fi-FI" dirty="0">
                <a:solidFill>
                  <a:srgbClr val="FF0000"/>
                </a:solidFill>
              </a:rPr>
              <a:t> ok?</a:t>
            </a:r>
          </a:p>
          <a:p>
            <a:pPr marL="285750" indent="-285750">
              <a:buFont typeface="Arial" panose="020B0604020202020204" pitchFamily="34" charset="0"/>
              <a:buChar char="•"/>
            </a:pPr>
            <a:r>
              <a:rPr lang="fi-FI" dirty="0" err="1">
                <a:solidFill>
                  <a:srgbClr val="FF0000"/>
                </a:solidFill>
              </a:rPr>
              <a:t>Assumptions</a:t>
            </a:r>
            <a:r>
              <a:rPr lang="fi-FI" dirty="0">
                <a:solidFill>
                  <a:srgbClr val="FF0000"/>
                </a:solidFill>
              </a:rPr>
              <a:t> ok?</a:t>
            </a:r>
          </a:p>
          <a:p>
            <a:pPr marL="742950" lvl="1" indent="-285750">
              <a:buFont typeface="Arial" panose="020B0604020202020204" pitchFamily="34" charset="0"/>
              <a:buChar char="•"/>
            </a:pPr>
            <a:r>
              <a:rPr lang="fi-FI" dirty="0">
                <a:solidFill>
                  <a:srgbClr val="FF0000"/>
                </a:solidFill>
              </a:rPr>
              <a:t>Optical </a:t>
            </a:r>
            <a:r>
              <a:rPr lang="fi-FI" dirty="0" err="1">
                <a:solidFill>
                  <a:srgbClr val="FF0000"/>
                </a:solidFill>
              </a:rPr>
              <a:t>axis</a:t>
            </a:r>
            <a:r>
              <a:rPr lang="fi-FI" dirty="0">
                <a:solidFill>
                  <a:srgbClr val="FF0000"/>
                </a:solidFill>
              </a:rPr>
              <a:t> in </a:t>
            </a:r>
            <a:r>
              <a:rPr lang="fi-FI" dirty="0" err="1">
                <a:solidFill>
                  <a:srgbClr val="FF0000"/>
                </a:solidFill>
              </a:rPr>
              <a:t>sensor</a:t>
            </a:r>
            <a:r>
              <a:rPr lang="fi-FI" dirty="0">
                <a:solidFill>
                  <a:srgbClr val="FF0000"/>
                </a:solidFill>
              </a:rPr>
              <a:t> center?</a:t>
            </a:r>
            <a:endParaRPr lang="en-GB" dirty="0">
              <a:solidFill>
                <a:srgbClr val="FF0000"/>
              </a:solidFill>
            </a:endParaRPr>
          </a:p>
        </p:txBody>
      </p:sp>
      <p:sp>
        <p:nvSpPr>
          <p:cNvPr id="22" name="Suorakulmio 21">
            <a:extLst>
              <a:ext uri="{FF2B5EF4-FFF2-40B4-BE49-F238E27FC236}">
                <a16:creationId xmlns:a16="http://schemas.microsoft.com/office/drawing/2014/main" id="{D08F7BD0-3F56-4D28-B6B9-4D542EB1CBD0}"/>
              </a:ext>
            </a:extLst>
          </p:cNvPr>
          <p:cNvSpPr/>
          <p:nvPr/>
        </p:nvSpPr>
        <p:spPr>
          <a:xfrm>
            <a:off x="5020427" y="3196963"/>
            <a:ext cx="1769327" cy="1011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Suora yhdysviiva 22">
            <a:extLst>
              <a:ext uri="{FF2B5EF4-FFF2-40B4-BE49-F238E27FC236}">
                <a16:creationId xmlns:a16="http://schemas.microsoft.com/office/drawing/2014/main" id="{AC75CEC2-8936-42AA-ABC7-D5CC458B60D7}"/>
              </a:ext>
            </a:extLst>
          </p:cNvPr>
          <p:cNvCxnSpPr/>
          <p:nvPr/>
        </p:nvCxnSpPr>
        <p:spPr>
          <a:xfrm>
            <a:off x="5295489" y="3553801"/>
            <a:ext cx="0" cy="13203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07364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2d -&gt; 3d</a:t>
            </a:r>
            <a:r>
              <a:rPr lang="en-US" sz="4800" kern="1200" dirty="0">
                <a:solidFill>
                  <a:schemeClr val="bg1"/>
                </a:solidFill>
                <a:latin typeface="+mj-lt"/>
                <a:ea typeface="+mj-ea"/>
                <a:cs typeface="+mj-cs"/>
              </a:rPr>
              <a:t> Transformation</a:t>
            </a:r>
          </a:p>
        </p:txBody>
      </p:sp>
      <mc:AlternateContent xmlns:mc="http://schemas.openxmlformats.org/markup-compatibility/2006" xmlns:a14="http://schemas.microsoft.com/office/drawing/2010/main">
        <mc:Choice Requires="a14">
          <p:sp>
            <p:nvSpPr>
              <p:cNvPr id="12" name="Suorakulmio 11">
                <a:extLst>
                  <a:ext uri="{FF2B5EF4-FFF2-40B4-BE49-F238E27FC236}">
                    <a16:creationId xmlns:a16="http://schemas.microsoft.com/office/drawing/2014/main" id="{26045B23-F10B-4760-B536-6DDAACCD24C7}"/>
                  </a:ext>
                </a:extLst>
              </p:cNvPr>
              <p:cNvSpPr/>
              <p:nvPr/>
            </p:nvSpPr>
            <p:spPr>
              <a:xfrm>
                <a:off x="5176274" y="581169"/>
                <a:ext cx="5774223" cy="1569660"/>
              </a:xfrm>
              <a:prstGeom prst="rect">
                <a:avLst/>
              </a:prstGeom>
            </p:spPr>
            <p:txBody>
              <a:bodyPr wrap="square">
                <a:spAutoFit/>
              </a:bodyPr>
              <a:lstStyle/>
              <a:p>
                <a:r>
                  <a:rPr lang="fi-FI" sz="1600" dirty="0" err="1"/>
                  <a:t>Parameters</a:t>
                </a:r>
                <a:r>
                  <a:rPr lang="fi-FI" sz="1600" dirty="0"/>
                  <a:t>:</a:t>
                </a:r>
                <a:endParaRPr lang="en-GB" sz="1600" dirty="0"/>
              </a:p>
              <a:p>
                <a:pPr lvl="1"/>
                <a:r>
                  <a:rPr lang="en-GB" sz="1600" dirty="0" err="1"/>
                  <a:t>s</a:t>
                </a:r>
                <a:r>
                  <a:rPr lang="en-GB" sz="1600" baseline="-25000" dirty="0" err="1"/>
                  <a:t>w</a:t>
                </a:r>
                <a14:m>
                  <m:oMath xmlns:m="http://schemas.openxmlformats.org/officeDocument/2006/math">
                    <m:r>
                      <a:rPr lang="en-GB" sz="1600" i="0" smtClean="0">
                        <a:latin typeface="Cambria Math" panose="02040503050406030204" pitchFamily="18" charset="0"/>
                      </a:rPr>
                      <m:t>=</m:t>
                    </m:r>
                    <m:r>
                      <m:rPr>
                        <m:sty m:val="p"/>
                      </m:rPr>
                      <a:rPr lang="fi-FI" sz="1600" i="0" smtClean="0">
                        <a:latin typeface="Cambria Math" panose="02040503050406030204" pitchFamily="18" charset="0"/>
                      </a:rPr>
                      <m:t>sensor</m:t>
                    </m:r>
                    <m:r>
                      <a:rPr lang="fi-FI" sz="1600" i="0" smtClean="0">
                        <a:latin typeface="Cambria Math" panose="02040503050406030204" pitchFamily="18" charset="0"/>
                      </a:rPr>
                      <m:t> </m:t>
                    </m:r>
                    <m:r>
                      <m:rPr>
                        <m:sty m:val="p"/>
                      </m:rPr>
                      <a:rPr lang="fi-FI" sz="1600" i="0" smtClean="0">
                        <a:latin typeface="Cambria Math" panose="02040503050406030204" pitchFamily="18" charset="0"/>
                      </a:rPr>
                      <m:t>width</m:t>
                    </m:r>
                    <m:r>
                      <a:rPr lang="fi-FI" sz="1600" i="0" smtClean="0">
                        <a:latin typeface="Cambria Math" panose="02040503050406030204" pitchFamily="18" charset="0"/>
                      </a:rPr>
                      <m:t> </m:t>
                    </m:r>
                    <m:d>
                      <m:dPr>
                        <m:ctrlPr>
                          <a:rPr lang="fi-FI" sz="1600" i="1">
                            <a:latin typeface="Cambria Math" panose="02040503050406030204" pitchFamily="18" charset="0"/>
                          </a:rPr>
                        </m:ctrlPr>
                      </m:dPr>
                      <m:e>
                        <m:r>
                          <m:rPr>
                            <m:sty m:val="p"/>
                          </m:rPr>
                          <a:rPr lang="fi-FI" sz="1600" i="0" smtClean="0">
                            <a:latin typeface="Cambria Math" panose="02040503050406030204" pitchFamily="18" charset="0"/>
                          </a:rPr>
                          <m:t>m</m:t>
                        </m:r>
                      </m:e>
                    </m:d>
                  </m:oMath>
                </a14:m>
                <a:endParaRPr lang="fi-FI" sz="1600" dirty="0"/>
              </a:p>
              <a:p>
                <a:pPr lvl="1"/>
                <a:r>
                  <a:rPr lang="en-GB" sz="1600" dirty="0"/>
                  <a:t>s</a:t>
                </a:r>
                <a:r>
                  <a:rPr lang="en-GB" sz="1600" baseline="-25000" dirty="0"/>
                  <a:t>h</a:t>
                </a:r>
                <a14:m>
                  <m:oMath xmlns:m="http://schemas.openxmlformats.org/officeDocument/2006/math">
                    <m:r>
                      <a:rPr lang="en-GB" sz="1600" i="0" smtClean="0">
                        <a:latin typeface="Cambria Math" panose="02040503050406030204" pitchFamily="18" charset="0"/>
                      </a:rPr>
                      <m:t>=</m:t>
                    </m:r>
                    <m:r>
                      <m:rPr>
                        <m:sty m:val="p"/>
                      </m:rPr>
                      <a:rPr lang="fi-FI" sz="1600" i="0" smtClean="0">
                        <a:latin typeface="Cambria Math" panose="02040503050406030204" pitchFamily="18" charset="0"/>
                      </a:rPr>
                      <m:t>sensor</m:t>
                    </m:r>
                    <m:r>
                      <a:rPr lang="fi-FI" sz="1600" i="0" smtClean="0">
                        <a:latin typeface="Cambria Math" panose="02040503050406030204" pitchFamily="18" charset="0"/>
                      </a:rPr>
                      <m:t> </m:t>
                    </m:r>
                    <m:r>
                      <m:rPr>
                        <m:sty m:val="p"/>
                      </m:rPr>
                      <a:rPr lang="fi-FI" sz="1600" i="0" smtClean="0">
                        <a:latin typeface="Cambria Math" panose="02040503050406030204" pitchFamily="18" charset="0"/>
                      </a:rPr>
                      <m:t>height</m:t>
                    </m:r>
                    <m:r>
                      <a:rPr lang="fi-FI" sz="1600" i="0" smtClean="0">
                        <a:latin typeface="Cambria Math" panose="02040503050406030204" pitchFamily="18" charset="0"/>
                      </a:rPr>
                      <m:t> </m:t>
                    </m:r>
                    <m:d>
                      <m:dPr>
                        <m:ctrlPr>
                          <a:rPr lang="fi-FI" sz="1600" i="1">
                            <a:latin typeface="Cambria Math" panose="02040503050406030204" pitchFamily="18" charset="0"/>
                          </a:rPr>
                        </m:ctrlPr>
                      </m:dPr>
                      <m:e>
                        <m:r>
                          <m:rPr>
                            <m:sty m:val="p"/>
                          </m:rPr>
                          <a:rPr lang="fi-FI" sz="1600" i="0" smtClean="0">
                            <a:latin typeface="Cambria Math" panose="02040503050406030204" pitchFamily="18" charset="0"/>
                          </a:rPr>
                          <m:t>m</m:t>
                        </m:r>
                      </m:e>
                    </m:d>
                  </m:oMath>
                </a14:m>
                <a:endParaRPr lang="fi-FI" sz="1600" dirty="0"/>
              </a:p>
              <a:p>
                <a:pPr lvl="1"/>
                <a:r>
                  <a:rPr lang="fi-FI" sz="1600" dirty="0" err="1"/>
                  <a:t>p</a:t>
                </a:r>
                <a:r>
                  <a:rPr lang="fi-FI" sz="1600" baseline="-25000" dirty="0" err="1"/>
                  <a:t>w</a:t>
                </a:r>
                <a:r>
                  <a:rPr lang="fi-FI" sz="1600" dirty="0"/>
                  <a:t>= image </a:t>
                </a:r>
                <a:r>
                  <a:rPr lang="fi-FI" sz="1600" dirty="0" err="1"/>
                  <a:t>width</a:t>
                </a:r>
                <a:r>
                  <a:rPr lang="fi-FI" sz="1600" dirty="0"/>
                  <a:t> (</a:t>
                </a:r>
                <a:r>
                  <a:rPr lang="fi-FI" sz="1600" dirty="0" err="1"/>
                  <a:t>pixels</a:t>
                </a:r>
                <a:r>
                  <a:rPr lang="fi-FI" sz="1600" dirty="0"/>
                  <a:t>)</a:t>
                </a:r>
              </a:p>
              <a:p>
                <a:pPr lvl="1"/>
                <a:r>
                  <a:rPr lang="fi-FI" sz="1600" dirty="0" err="1"/>
                  <a:t>p</a:t>
                </a:r>
                <a:r>
                  <a:rPr lang="fi-FI" sz="1600" baseline="-25000" dirty="0" err="1"/>
                  <a:t>h</a:t>
                </a:r>
                <a:r>
                  <a:rPr lang="fi-FI" sz="1600" dirty="0"/>
                  <a:t>= image </a:t>
                </a:r>
                <a:r>
                  <a:rPr lang="fi-FI" sz="1600" dirty="0" err="1"/>
                  <a:t>height</a:t>
                </a:r>
                <a:r>
                  <a:rPr lang="fi-FI" sz="1600" dirty="0"/>
                  <a:t> (</a:t>
                </a:r>
                <a:r>
                  <a:rPr lang="fi-FI" sz="1600" dirty="0" err="1"/>
                  <a:t>pixels</a:t>
                </a:r>
                <a:r>
                  <a:rPr lang="fi-FI" sz="1600" dirty="0"/>
                  <a:t>)</a:t>
                </a:r>
              </a:p>
              <a:p>
                <a:pPr lvl="1"/>
                <a:r>
                  <a:rPr lang="fi-FI" sz="1600" dirty="0"/>
                  <a:t>f = </a:t>
                </a:r>
                <a:r>
                  <a:rPr lang="fi-FI" sz="1600" dirty="0" err="1"/>
                  <a:t>focal</a:t>
                </a:r>
                <a:r>
                  <a:rPr lang="fi-FI" sz="1600" dirty="0"/>
                  <a:t> </a:t>
                </a:r>
                <a:r>
                  <a:rPr lang="fi-FI" sz="1600" dirty="0" err="1"/>
                  <a:t>length</a:t>
                </a:r>
                <a:r>
                  <a:rPr lang="fi-FI" sz="1600" dirty="0"/>
                  <a:t> (m)</a:t>
                </a:r>
              </a:p>
            </p:txBody>
          </p:sp>
        </mc:Choice>
        <mc:Fallback xmlns="">
          <p:sp>
            <p:nvSpPr>
              <p:cNvPr id="12" name="Suorakulmio 11">
                <a:extLst>
                  <a:ext uri="{FF2B5EF4-FFF2-40B4-BE49-F238E27FC236}">
                    <a16:creationId xmlns:a16="http://schemas.microsoft.com/office/drawing/2014/main" id="{26045B23-F10B-4760-B536-6DDAACCD24C7}"/>
                  </a:ext>
                </a:extLst>
              </p:cNvPr>
              <p:cNvSpPr>
                <a:spLocks noRot="1" noChangeAspect="1" noMove="1" noResize="1" noEditPoints="1" noAdjustHandles="1" noChangeArrowheads="1" noChangeShapeType="1" noTextEdit="1"/>
              </p:cNvSpPr>
              <p:nvPr/>
            </p:nvSpPr>
            <p:spPr>
              <a:xfrm>
                <a:off x="5176274" y="581169"/>
                <a:ext cx="5774223" cy="1569660"/>
              </a:xfrm>
              <a:prstGeom prst="rect">
                <a:avLst/>
              </a:prstGeom>
              <a:blipFill>
                <a:blip r:embed="rId2"/>
                <a:stretch>
                  <a:fillRect l="-528" t="-1163" b="-3876"/>
                </a:stretch>
              </a:blipFill>
            </p:spPr>
            <p:txBody>
              <a:bodyPr/>
              <a:lstStyle/>
              <a:p>
                <a:r>
                  <a:rPr lang="en-GB">
                    <a:noFill/>
                  </a:rPr>
                  <a:t> </a:t>
                </a:r>
              </a:p>
            </p:txBody>
          </p:sp>
        </mc:Fallback>
      </mc:AlternateContent>
      <p:sp>
        <p:nvSpPr>
          <p:cNvPr id="13" name="Tekstiruutu 12">
            <a:extLst>
              <a:ext uri="{FF2B5EF4-FFF2-40B4-BE49-F238E27FC236}">
                <a16:creationId xmlns:a16="http://schemas.microsoft.com/office/drawing/2014/main" id="{B1FB3344-9DCF-42A0-9B26-209695342C2A}"/>
              </a:ext>
            </a:extLst>
          </p:cNvPr>
          <p:cNvSpPr txBox="1"/>
          <p:nvPr/>
        </p:nvSpPr>
        <p:spPr>
          <a:xfrm>
            <a:off x="5176274" y="3509357"/>
            <a:ext cx="5785110" cy="923330"/>
          </a:xfrm>
          <a:prstGeom prst="rect">
            <a:avLst/>
          </a:prstGeom>
          <a:noFill/>
        </p:spPr>
        <p:txBody>
          <a:bodyPr wrap="none" rtlCol="0">
            <a:spAutoFit/>
          </a:bodyPr>
          <a:lstStyle/>
          <a:p>
            <a:r>
              <a:rPr lang="fi-FI" dirty="0">
                <a:solidFill>
                  <a:srgbClr val="FF0000"/>
                </a:solidFill>
              </a:rPr>
              <a:t>Open </a:t>
            </a:r>
            <a:r>
              <a:rPr lang="fi-FI" dirty="0" err="1">
                <a:solidFill>
                  <a:srgbClr val="FF0000"/>
                </a:solidFill>
              </a:rPr>
              <a:t>questions</a:t>
            </a:r>
            <a:r>
              <a:rPr lang="fi-FI" dirty="0">
                <a:solidFill>
                  <a:srgbClr val="FF0000"/>
                </a:solidFill>
              </a:rPr>
              <a:t>: </a:t>
            </a:r>
          </a:p>
          <a:p>
            <a:pPr marL="285750" indent="-285750">
              <a:buFont typeface="Arial" panose="020B0604020202020204" pitchFamily="34" charset="0"/>
              <a:buChar char="•"/>
            </a:pPr>
            <a:r>
              <a:rPr lang="fi-FI" dirty="0">
                <a:solidFill>
                  <a:srgbClr val="FF0000"/>
                </a:solidFill>
              </a:rPr>
              <a:t>Video metadata </a:t>
            </a:r>
            <a:r>
              <a:rPr lang="fi-FI" dirty="0" err="1">
                <a:solidFill>
                  <a:srgbClr val="FF0000"/>
                </a:solidFill>
              </a:rPr>
              <a:t>often</a:t>
            </a:r>
            <a:r>
              <a:rPr lang="fi-FI" dirty="0">
                <a:solidFill>
                  <a:srgbClr val="FF0000"/>
                </a:solidFill>
              </a:rPr>
              <a:t> </a:t>
            </a:r>
            <a:r>
              <a:rPr lang="fi-FI" dirty="0" err="1">
                <a:solidFill>
                  <a:srgbClr val="FF0000"/>
                </a:solidFill>
              </a:rPr>
              <a:t>lacks</a:t>
            </a:r>
            <a:r>
              <a:rPr lang="fi-FI" dirty="0">
                <a:solidFill>
                  <a:srgbClr val="FF0000"/>
                </a:solidFill>
              </a:rPr>
              <a:t> </a:t>
            </a:r>
            <a:r>
              <a:rPr lang="fi-FI" dirty="0" err="1">
                <a:solidFill>
                  <a:srgbClr val="FF0000"/>
                </a:solidFill>
              </a:rPr>
              <a:t>sensor</a:t>
            </a:r>
            <a:r>
              <a:rPr lang="fi-FI" dirty="0">
                <a:solidFill>
                  <a:srgbClr val="FF0000"/>
                </a:solidFill>
              </a:rPr>
              <a:t> and </a:t>
            </a:r>
            <a:r>
              <a:rPr lang="fi-FI" dirty="0" err="1">
                <a:solidFill>
                  <a:srgbClr val="FF0000"/>
                </a:solidFill>
              </a:rPr>
              <a:t>focal</a:t>
            </a:r>
            <a:r>
              <a:rPr lang="fi-FI" dirty="0">
                <a:solidFill>
                  <a:srgbClr val="FF0000"/>
                </a:solidFill>
              </a:rPr>
              <a:t> </a:t>
            </a:r>
            <a:r>
              <a:rPr lang="fi-FI" dirty="0" err="1">
                <a:solidFill>
                  <a:srgbClr val="FF0000"/>
                </a:solidFill>
              </a:rPr>
              <a:t>parameters</a:t>
            </a:r>
            <a:endParaRPr lang="fi-FI" dirty="0">
              <a:solidFill>
                <a:srgbClr val="FF0000"/>
              </a:solidFill>
            </a:endParaRPr>
          </a:p>
          <a:p>
            <a:pPr marL="285750" indent="-285750">
              <a:buFont typeface="Arial" panose="020B0604020202020204" pitchFamily="34" charset="0"/>
              <a:buChar char="•"/>
            </a:pPr>
            <a:r>
              <a:rPr lang="fi-FI" dirty="0" err="1">
                <a:solidFill>
                  <a:srgbClr val="FF0000"/>
                </a:solidFill>
              </a:rPr>
              <a:t>Focal</a:t>
            </a:r>
            <a:r>
              <a:rPr lang="fi-FI" dirty="0">
                <a:solidFill>
                  <a:srgbClr val="FF0000"/>
                </a:solidFill>
              </a:rPr>
              <a:t> </a:t>
            </a:r>
            <a:r>
              <a:rPr lang="fi-FI" dirty="0" err="1">
                <a:solidFill>
                  <a:srgbClr val="FF0000"/>
                </a:solidFill>
              </a:rPr>
              <a:t>length</a:t>
            </a:r>
            <a:r>
              <a:rPr lang="fi-FI" dirty="0">
                <a:solidFill>
                  <a:srgbClr val="FF0000"/>
                </a:solidFill>
              </a:rPr>
              <a:t> </a:t>
            </a:r>
            <a:r>
              <a:rPr lang="fi-FI" dirty="0" err="1">
                <a:solidFill>
                  <a:srgbClr val="FF0000"/>
                </a:solidFill>
              </a:rPr>
              <a:t>can</a:t>
            </a:r>
            <a:r>
              <a:rPr lang="fi-FI" dirty="0">
                <a:solidFill>
                  <a:srgbClr val="FF0000"/>
                </a:solidFill>
              </a:rPr>
              <a:t> </a:t>
            </a:r>
            <a:r>
              <a:rPr lang="fi-FI" dirty="0" err="1">
                <a:solidFill>
                  <a:srgbClr val="FF0000"/>
                </a:solidFill>
              </a:rPr>
              <a:t>change</a:t>
            </a:r>
            <a:r>
              <a:rPr lang="fi-FI" dirty="0">
                <a:solidFill>
                  <a:srgbClr val="FF0000"/>
                </a:solidFill>
              </a:rPr>
              <a:t> </a:t>
            </a:r>
            <a:r>
              <a:rPr lang="fi-FI" dirty="0" err="1">
                <a:solidFill>
                  <a:srgbClr val="FF0000"/>
                </a:solidFill>
              </a:rPr>
              <a:t>during</a:t>
            </a:r>
            <a:r>
              <a:rPr lang="fi-FI" dirty="0">
                <a:solidFill>
                  <a:srgbClr val="FF0000"/>
                </a:solidFill>
              </a:rPr>
              <a:t> </a:t>
            </a:r>
            <a:r>
              <a:rPr lang="fi-FI" dirty="0" err="1">
                <a:solidFill>
                  <a:srgbClr val="FF0000"/>
                </a:solidFill>
              </a:rPr>
              <a:t>shooting</a:t>
            </a:r>
            <a:r>
              <a:rPr lang="fi-FI" dirty="0">
                <a:solidFill>
                  <a:srgbClr val="FF0000"/>
                </a:solidFill>
              </a:rPr>
              <a:t> (</a:t>
            </a:r>
            <a:r>
              <a:rPr lang="fi-FI" dirty="0" err="1">
                <a:solidFill>
                  <a:srgbClr val="FF0000"/>
                </a:solidFill>
              </a:rPr>
              <a:t>zooming</a:t>
            </a:r>
            <a:r>
              <a:rPr lang="fi-FI" dirty="0">
                <a:solidFill>
                  <a:srgbClr val="FF0000"/>
                </a:solidFill>
              </a:rPr>
              <a:t>)</a:t>
            </a:r>
          </a:p>
        </p:txBody>
      </p:sp>
    </p:spTree>
    <p:extLst>
      <p:ext uri="{BB962C8B-B14F-4D97-AF65-F5344CB8AC3E}">
        <p14:creationId xmlns:p14="http://schemas.microsoft.com/office/powerpoint/2010/main" val="1121717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Map Presentation</a:t>
            </a:r>
            <a:endParaRPr lang="en-US" sz="4800" kern="1200" dirty="0">
              <a:solidFill>
                <a:schemeClr val="bg1"/>
              </a:solidFill>
              <a:latin typeface="+mj-lt"/>
              <a:ea typeface="+mj-ea"/>
              <a:cs typeface="+mj-cs"/>
            </a:endParaRPr>
          </a:p>
        </p:txBody>
      </p:sp>
      <p:sp>
        <p:nvSpPr>
          <p:cNvPr id="2" name="Suorakulmio 1">
            <a:extLst>
              <a:ext uri="{FF2B5EF4-FFF2-40B4-BE49-F238E27FC236}">
                <a16:creationId xmlns:a16="http://schemas.microsoft.com/office/drawing/2014/main" id="{13F807D7-280C-4F47-BCA7-CA0BB4D0C28C}"/>
              </a:ext>
            </a:extLst>
          </p:cNvPr>
          <p:cNvSpPr/>
          <p:nvPr/>
        </p:nvSpPr>
        <p:spPr>
          <a:xfrm>
            <a:off x="5621796" y="638499"/>
            <a:ext cx="3687271" cy="34957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solidFill>
                <a:schemeClr val="tx1"/>
              </a:solidFill>
            </a:endParaRPr>
          </a:p>
        </p:txBody>
      </p:sp>
      <p:cxnSp>
        <p:nvCxnSpPr>
          <p:cNvPr id="4" name="Suora nuoliyhdysviiva 3">
            <a:extLst>
              <a:ext uri="{FF2B5EF4-FFF2-40B4-BE49-F238E27FC236}">
                <a16:creationId xmlns:a16="http://schemas.microsoft.com/office/drawing/2014/main" id="{CBE482D2-980D-49A7-820E-9A2CC021E301}"/>
              </a:ext>
            </a:extLst>
          </p:cNvPr>
          <p:cNvCxnSpPr>
            <a:cxnSpLocks/>
          </p:cNvCxnSpPr>
          <p:nvPr/>
        </p:nvCxnSpPr>
        <p:spPr>
          <a:xfrm>
            <a:off x="7489862" y="2265770"/>
            <a:ext cx="0" cy="21282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uora nuoliyhdysviiva 6">
            <a:extLst>
              <a:ext uri="{FF2B5EF4-FFF2-40B4-BE49-F238E27FC236}">
                <a16:creationId xmlns:a16="http://schemas.microsoft.com/office/drawing/2014/main" id="{4418CF40-3981-410C-ADA3-4197230E06E6}"/>
              </a:ext>
            </a:extLst>
          </p:cNvPr>
          <p:cNvCxnSpPr>
            <a:cxnSpLocks/>
          </p:cNvCxnSpPr>
          <p:nvPr/>
        </p:nvCxnSpPr>
        <p:spPr>
          <a:xfrm>
            <a:off x="7489862" y="2273862"/>
            <a:ext cx="22172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kstiruutu 14">
            <a:extLst>
              <a:ext uri="{FF2B5EF4-FFF2-40B4-BE49-F238E27FC236}">
                <a16:creationId xmlns:a16="http://schemas.microsoft.com/office/drawing/2014/main" id="{64ED1A36-9807-45F7-832D-57EA79E9692D}"/>
              </a:ext>
            </a:extLst>
          </p:cNvPr>
          <p:cNvSpPr txBox="1"/>
          <p:nvPr/>
        </p:nvSpPr>
        <p:spPr>
          <a:xfrm>
            <a:off x="7547853" y="4270864"/>
            <a:ext cx="235962" cy="246221"/>
          </a:xfrm>
          <a:prstGeom prst="rect">
            <a:avLst/>
          </a:prstGeom>
          <a:noFill/>
        </p:spPr>
        <p:txBody>
          <a:bodyPr wrap="none" rtlCol="0">
            <a:spAutoFit/>
          </a:bodyPr>
          <a:lstStyle/>
          <a:p>
            <a:r>
              <a:rPr lang="fi-FI" sz="1000" dirty="0"/>
              <a:t>z</a:t>
            </a:r>
            <a:endParaRPr lang="en-GB" sz="1000" dirty="0"/>
          </a:p>
        </p:txBody>
      </p:sp>
      <p:sp>
        <p:nvSpPr>
          <p:cNvPr id="16" name="Tekstiruutu 15">
            <a:extLst>
              <a:ext uri="{FF2B5EF4-FFF2-40B4-BE49-F238E27FC236}">
                <a16:creationId xmlns:a16="http://schemas.microsoft.com/office/drawing/2014/main" id="{F59CF272-4753-4DA3-90E4-8DA50840D965}"/>
              </a:ext>
            </a:extLst>
          </p:cNvPr>
          <p:cNvSpPr txBox="1"/>
          <p:nvPr/>
        </p:nvSpPr>
        <p:spPr>
          <a:xfrm>
            <a:off x="9836222" y="2273862"/>
            <a:ext cx="240772" cy="246221"/>
          </a:xfrm>
          <a:prstGeom prst="rect">
            <a:avLst/>
          </a:prstGeom>
          <a:noFill/>
        </p:spPr>
        <p:txBody>
          <a:bodyPr wrap="none" rtlCol="0">
            <a:spAutoFit/>
          </a:bodyPr>
          <a:lstStyle/>
          <a:p>
            <a:r>
              <a:rPr lang="fi-FI" sz="1000" dirty="0"/>
              <a:t>x</a:t>
            </a:r>
            <a:endParaRPr lang="en-GB" sz="1000" dirty="0"/>
          </a:p>
        </p:txBody>
      </p:sp>
      <p:sp>
        <p:nvSpPr>
          <p:cNvPr id="17" name="Tekstiruutu 16">
            <a:extLst>
              <a:ext uri="{FF2B5EF4-FFF2-40B4-BE49-F238E27FC236}">
                <a16:creationId xmlns:a16="http://schemas.microsoft.com/office/drawing/2014/main" id="{CAE9A6BD-415E-4138-9CC7-A5EA270DF69C}"/>
              </a:ext>
            </a:extLst>
          </p:cNvPr>
          <p:cNvSpPr txBox="1"/>
          <p:nvPr/>
        </p:nvSpPr>
        <p:spPr>
          <a:xfrm>
            <a:off x="6677410" y="192921"/>
            <a:ext cx="1252266" cy="246221"/>
          </a:xfrm>
          <a:prstGeom prst="rect">
            <a:avLst/>
          </a:prstGeom>
          <a:noFill/>
        </p:spPr>
        <p:txBody>
          <a:bodyPr wrap="none" rtlCol="0">
            <a:spAutoFit/>
          </a:bodyPr>
          <a:lstStyle/>
          <a:p>
            <a:r>
              <a:rPr lang="fi-FI" sz="1000" dirty="0"/>
              <a:t>image x - </a:t>
            </a:r>
            <a:r>
              <a:rPr lang="fi-FI" sz="1000" dirty="0" err="1"/>
              <a:t>coordinate</a:t>
            </a:r>
            <a:endParaRPr lang="en-GB" sz="1000" dirty="0"/>
          </a:p>
        </p:txBody>
      </p:sp>
      <p:sp>
        <p:nvSpPr>
          <p:cNvPr id="18" name="Tekstiruutu 17">
            <a:extLst>
              <a:ext uri="{FF2B5EF4-FFF2-40B4-BE49-F238E27FC236}">
                <a16:creationId xmlns:a16="http://schemas.microsoft.com/office/drawing/2014/main" id="{E8757CD8-1361-49FC-871A-BD329EF1894D}"/>
              </a:ext>
            </a:extLst>
          </p:cNvPr>
          <p:cNvSpPr txBox="1"/>
          <p:nvPr/>
        </p:nvSpPr>
        <p:spPr>
          <a:xfrm>
            <a:off x="4737354" y="2037290"/>
            <a:ext cx="750526" cy="400110"/>
          </a:xfrm>
          <a:prstGeom prst="rect">
            <a:avLst/>
          </a:prstGeom>
          <a:noFill/>
        </p:spPr>
        <p:txBody>
          <a:bodyPr wrap="none" rtlCol="0">
            <a:spAutoFit/>
          </a:bodyPr>
          <a:lstStyle/>
          <a:p>
            <a:r>
              <a:rPr lang="fi-FI" sz="1000" dirty="0"/>
              <a:t>image y – </a:t>
            </a:r>
            <a:br>
              <a:rPr lang="fi-FI" sz="1000" dirty="0"/>
            </a:br>
            <a:r>
              <a:rPr lang="fi-FI" sz="1000" dirty="0" err="1"/>
              <a:t>coordinate</a:t>
            </a:r>
            <a:endParaRPr lang="en-GB" sz="1000" dirty="0"/>
          </a:p>
        </p:txBody>
      </p:sp>
      <p:cxnSp>
        <p:nvCxnSpPr>
          <p:cNvPr id="14" name="Suora yhdysviiva 13">
            <a:extLst>
              <a:ext uri="{FF2B5EF4-FFF2-40B4-BE49-F238E27FC236}">
                <a16:creationId xmlns:a16="http://schemas.microsoft.com/office/drawing/2014/main" id="{F15F5094-FDEE-40B1-AF85-6800B1381F04}"/>
              </a:ext>
            </a:extLst>
          </p:cNvPr>
          <p:cNvCxnSpPr/>
          <p:nvPr/>
        </p:nvCxnSpPr>
        <p:spPr>
          <a:xfrm flipV="1">
            <a:off x="7489862" y="647363"/>
            <a:ext cx="849664" cy="161840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uora yhdysviiva 19">
            <a:extLst>
              <a:ext uri="{FF2B5EF4-FFF2-40B4-BE49-F238E27FC236}">
                <a16:creationId xmlns:a16="http://schemas.microsoft.com/office/drawing/2014/main" id="{288C7D1B-EFEA-4C9F-80E6-D3D88FDF7495}"/>
              </a:ext>
            </a:extLst>
          </p:cNvPr>
          <p:cNvCxnSpPr>
            <a:cxnSpLocks/>
          </p:cNvCxnSpPr>
          <p:nvPr/>
        </p:nvCxnSpPr>
        <p:spPr>
          <a:xfrm flipH="1" flipV="1">
            <a:off x="6470266" y="647363"/>
            <a:ext cx="1019597" cy="16184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uora nuoliyhdysviiva 22">
            <a:extLst>
              <a:ext uri="{FF2B5EF4-FFF2-40B4-BE49-F238E27FC236}">
                <a16:creationId xmlns:a16="http://schemas.microsoft.com/office/drawing/2014/main" id="{C138E5C0-0B12-4652-90D1-CECFC1BB91C3}"/>
              </a:ext>
            </a:extLst>
          </p:cNvPr>
          <p:cNvCxnSpPr/>
          <p:nvPr/>
        </p:nvCxnSpPr>
        <p:spPr>
          <a:xfrm flipH="1" flipV="1">
            <a:off x="5625289" y="517877"/>
            <a:ext cx="3729146" cy="8111"/>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uora nuoliyhdysviiva 25">
            <a:extLst>
              <a:ext uri="{FF2B5EF4-FFF2-40B4-BE49-F238E27FC236}">
                <a16:creationId xmlns:a16="http://schemas.microsoft.com/office/drawing/2014/main" id="{498AFB8C-879E-4E17-A471-FB335F434A5A}"/>
              </a:ext>
            </a:extLst>
          </p:cNvPr>
          <p:cNvCxnSpPr>
            <a:cxnSpLocks/>
          </p:cNvCxnSpPr>
          <p:nvPr/>
        </p:nvCxnSpPr>
        <p:spPr>
          <a:xfrm>
            <a:off x="5487880" y="647363"/>
            <a:ext cx="22572" cy="3486886"/>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Tekstiruutu 28">
            <a:extLst>
              <a:ext uri="{FF2B5EF4-FFF2-40B4-BE49-F238E27FC236}">
                <a16:creationId xmlns:a16="http://schemas.microsoft.com/office/drawing/2014/main" id="{ECE75A47-BB43-4B7D-94C4-5DA51FB7D1EE}"/>
              </a:ext>
            </a:extLst>
          </p:cNvPr>
          <p:cNvSpPr txBox="1"/>
          <p:nvPr/>
        </p:nvSpPr>
        <p:spPr>
          <a:xfrm>
            <a:off x="7056504" y="1242813"/>
            <a:ext cx="817853" cy="246221"/>
          </a:xfrm>
          <a:prstGeom prst="rect">
            <a:avLst/>
          </a:prstGeom>
          <a:noFill/>
        </p:spPr>
        <p:txBody>
          <a:bodyPr wrap="none" rtlCol="0">
            <a:spAutoFit/>
          </a:bodyPr>
          <a:lstStyle/>
          <a:p>
            <a:r>
              <a:rPr lang="fi-FI" sz="1000" dirty="0" err="1">
                <a:solidFill>
                  <a:srgbClr val="FF0000"/>
                </a:solidFill>
              </a:rPr>
              <a:t>field</a:t>
            </a:r>
            <a:r>
              <a:rPr lang="fi-FI" sz="1000" dirty="0">
                <a:solidFill>
                  <a:srgbClr val="FF0000"/>
                </a:solidFill>
              </a:rPr>
              <a:t> of </a:t>
            </a:r>
            <a:r>
              <a:rPr lang="fi-FI" sz="1000" dirty="0" err="1">
                <a:solidFill>
                  <a:srgbClr val="FF0000"/>
                </a:solidFill>
              </a:rPr>
              <a:t>view</a:t>
            </a:r>
            <a:endParaRPr lang="en-GB" sz="1000" dirty="0">
              <a:solidFill>
                <a:srgbClr val="FF0000"/>
              </a:solidFill>
            </a:endParaRPr>
          </a:p>
        </p:txBody>
      </p:sp>
      <p:sp>
        <p:nvSpPr>
          <p:cNvPr id="27" name="Ellipsi 26">
            <a:extLst>
              <a:ext uri="{FF2B5EF4-FFF2-40B4-BE49-F238E27FC236}">
                <a16:creationId xmlns:a16="http://schemas.microsoft.com/office/drawing/2014/main" id="{5F7F4321-1A22-442B-BB23-5C37387287D0}"/>
              </a:ext>
            </a:extLst>
          </p:cNvPr>
          <p:cNvSpPr/>
          <p:nvPr/>
        </p:nvSpPr>
        <p:spPr>
          <a:xfrm>
            <a:off x="6951079" y="962952"/>
            <a:ext cx="57969" cy="613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kstiruutu 30">
            <a:extLst>
              <a:ext uri="{FF2B5EF4-FFF2-40B4-BE49-F238E27FC236}">
                <a16:creationId xmlns:a16="http://schemas.microsoft.com/office/drawing/2014/main" id="{78ED5AD6-7B7B-4F8A-9CFD-F1287691AB2F}"/>
              </a:ext>
            </a:extLst>
          </p:cNvPr>
          <p:cNvSpPr txBox="1"/>
          <p:nvPr/>
        </p:nvSpPr>
        <p:spPr>
          <a:xfrm>
            <a:off x="6962707" y="859977"/>
            <a:ext cx="511679" cy="246221"/>
          </a:xfrm>
          <a:prstGeom prst="rect">
            <a:avLst/>
          </a:prstGeom>
          <a:noFill/>
        </p:spPr>
        <p:txBody>
          <a:bodyPr wrap="none" rtlCol="0">
            <a:spAutoFit/>
          </a:bodyPr>
          <a:lstStyle/>
          <a:p>
            <a:r>
              <a:rPr lang="fi-FI" sz="1000" dirty="0" err="1"/>
              <a:t>object</a:t>
            </a:r>
            <a:endParaRPr lang="en-GB" sz="1000" dirty="0"/>
          </a:p>
        </p:txBody>
      </p:sp>
      <p:sp>
        <p:nvSpPr>
          <p:cNvPr id="28" name="Suorakulmio 27">
            <a:extLst>
              <a:ext uri="{FF2B5EF4-FFF2-40B4-BE49-F238E27FC236}">
                <a16:creationId xmlns:a16="http://schemas.microsoft.com/office/drawing/2014/main" id="{A9B76F4B-C669-41B9-91B1-BEDB04FD082F}"/>
              </a:ext>
            </a:extLst>
          </p:cNvPr>
          <p:cNvSpPr/>
          <p:nvPr/>
        </p:nvSpPr>
        <p:spPr>
          <a:xfrm>
            <a:off x="7383007" y="2177281"/>
            <a:ext cx="240772" cy="176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kstiruutu 32">
            <a:extLst>
              <a:ext uri="{FF2B5EF4-FFF2-40B4-BE49-F238E27FC236}">
                <a16:creationId xmlns:a16="http://schemas.microsoft.com/office/drawing/2014/main" id="{C7AFC4E6-8D61-4866-BB1F-270171FF8B00}"/>
              </a:ext>
            </a:extLst>
          </p:cNvPr>
          <p:cNvSpPr txBox="1"/>
          <p:nvPr/>
        </p:nvSpPr>
        <p:spPr>
          <a:xfrm>
            <a:off x="7547852" y="2314290"/>
            <a:ext cx="644728" cy="246221"/>
          </a:xfrm>
          <a:prstGeom prst="rect">
            <a:avLst/>
          </a:prstGeom>
          <a:noFill/>
        </p:spPr>
        <p:txBody>
          <a:bodyPr wrap="none" rtlCol="0">
            <a:spAutoFit/>
          </a:bodyPr>
          <a:lstStyle/>
          <a:p>
            <a:r>
              <a:rPr lang="fi-FI" sz="1000" dirty="0" err="1"/>
              <a:t>observer</a:t>
            </a:r>
            <a:endParaRPr lang="en-GB" sz="1000" dirty="0"/>
          </a:p>
        </p:txBody>
      </p:sp>
      <mc:AlternateContent xmlns:mc="http://schemas.openxmlformats.org/markup-compatibility/2006" xmlns:a14="http://schemas.microsoft.com/office/drawing/2010/main">
        <mc:Choice Requires="a14">
          <p:sp>
            <p:nvSpPr>
              <p:cNvPr id="34" name="Tekstiruutu 33">
                <a:extLst>
                  <a:ext uri="{FF2B5EF4-FFF2-40B4-BE49-F238E27FC236}">
                    <a16:creationId xmlns:a16="http://schemas.microsoft.com/office/drawing/2014/main" id="{B0E1292E-57FD-4787-921D-F934B7AAFF49}"/>
                  </a:ext>
                </a:extLst>
              </p:cNvPr>
              <p:cNvSpPr txBox="1"/>
              <p:nvPr/>
            </p:nvSpPr>
            <p:spPr>
              <a:xfrm>
                <a:off x="5382684" y="4822496"/>
                <a:ext cx="2627258" cy="1477328"/>
              </a:xfrm>
              <a:prstGeom prst="rect">
                <a:avLst/>
              </a:prstGeom>
              <a:noFill/>
              <a:ln>
                <a:noFill/>
              </a:ln>
            </p:spPr>
            <p:txBody>
              <a:bodyPr wrap="none" lIns="0" tIns="0" rIns="0" bIns="0" rtlCol="0">
                <a:spAutoFit/>
              </a:bodyPr>
              <a:lstStyle/>
              <a:p>
                <a:r>
                  <a:rPr lang="en-GB" sz="1200" i="1" dirty="0"/>
                  <a:t>x</a:t>
                </a:r>
                <a:r>
                  <a:rPr lang="en-GB" sz="1200" i="1" baseline="-25000" dirty="0" err="1"/>
                  <a:t>w</a:t>
                </a:r>
                <a14:m>
                  <m:oMath xmlns:m="http://schemas.openxmlformats.org/officeDocument/2006/math">
                    <m:r>
                      <a:rPr lang="en-GB" sz="1200" i="1" smtClean="0">
                        <a:latin typeface="Cambria Math" panose="02040503050406030204" pitchFamily="18" charset="0"/>
                      </a:rPr>
                      <m:t>=</m:t>
                    </m:r>
                    <m:r>
                      <a:rPr lang="fi-FI" sz="1200" b="0" i="1" smtClean="0">
                        <a:latin typeface="Cambria Math" panose="02040503050406030204" pitchFamily="18" charset="0"/>
                      </a:rPr>
                      <m:t>𝑜𝑏𝑗𝑒𝑐𝑡</m:t>
                    </m:r>
                    <m:r>
                      <a:rPr lang="fi-FI" sz="1200" b="0" i="1" smtClean="0">
                        <a:latin typeface="Cambria Math" panose="02040503050406030204" pitchFamily="18" charset="0"/>
                      </a:rPr>
                      <m:t> </m:t>
                    </m:r>
                    <m:r>
                      <a:rPr lang="fi-FI" sz="1200" b="0" i="1" smtClean="0">
                        <a:latin typeface="Cambria Math" panose="02040503050406030204" pitchFamily="18" charset="0"/>
                      </a:rPr>
                      <m:t>𝑤𝑜𝑟𝑙𝑑</m:t>
                    </m:r>
                    <m:r>
                      <a:rPr lang="fi-FI" sz="1200" b="0" i="1" smtClean="0">
                        <a:latin typeface="Cambria Math" panose="02040503050406030204" pitchFamily="18" charset="0"/>
                      </a:rPr>
                      <m:t> </m:t>
                    </m:r>
                    <m:r>
                      <a:rPr lang="fi-FI" sz="1200" b="0" i="1" smtClean="0">
                        <a:latin typeface="Cambria Math" panose="02040503050406030204" pitchFamily="18" charset="0"/>
                      </a:rPr>
                      <m:t>𝑥</m:t>
                    </m:r>
                    <m:r>
                      <a:rPr lang="fi-FI" sz="1200" b="0" i="1" smtClean="0">
                        <a:latin typeface="Cambria Math" panose="02040503050406030204" pitchFamily="18" charset="0"/>
                      </a:rPr>
                      <m:t> </m:t>
                    </m:r>
                    <m:r>
                      <a:rPr lang="fi-FI" sz="1200" b="0" i="1" smtClean="0">
                        <a:latin typeface="Cambria Math" panose="02040503050406030204" pitchFamily="18" charset="0"/>
                      </a:rPr>
                      <m:t>𝑐𝑜𝑜𝑟𝑑𝑖𝑛𝑎𝑡𝑒</m:t>
                    </m:r>
                    <m:r>
                      <a:rPr lang="fi-FI" sz="1200" b="0" i="1" smtClean="0">
                        <a:latin typeface="Cambria Math" panose="02040503050406030204" pitchFamily="18" charset="0"/>
                      </a:rPr>
                      <m:t> </m:t>
                    </m:r>
                    <m:d>
                      <m:dPr>
                        <m:ctrlPr>
                          <a:rPr lang="fi-FI" sz="1200" b="0" i="1" smtClean="0">
                            <a:latin typeface="Cambria Math" panose="02040503050406030204" pitchFamily="18" charset="0"/>
                          </a:rPr>
                        </m:ctrlPr>
                      </m:dPr>
                      <m:e>
                        <m:r>
                          <a:rPr lang="fi-FI" sz="1200" b="0" i="1" smtClean="0">
                            <a:latin typeface="Cambria Math" panose="02040503050406030204" pitchFamily="18" charset="0"/>
                          </a:rPr>
                          <m:t>𝑚</m:t>
                        </m:r>
                      </m:e>
                    </m:d>
                  </m:oMath>
                </a14:m>
                <a:endParaRPr lang="fi-FI" sz="1200" b="0" i="1" dirty="0"/>
              </a:p>
              <a:p>
                <a:r>
                  <a:rPr lang="en-GB" sz="1200" i="1" dirty="0" err="1"/>
                  <a:t>z</a:t>
                </a:r>
                <a:r>
                  <a:rPr lang="en-GB" sz="1200" i="1" baseline="-25000" dirty="0" err="1"/>
                  <a:t>w</a:t>
                </a:r>
                <a14:m>
                  <m:oMath xmlns:m="http://schemas.openxmlformats.org/officeDocument/2006/math">
                    <m:r>
                      <a:rPr lang="en-GB" sz="1200" i="1">
                        <a:latin typeface="Cambria Math" panose="02040503050406030204" pitchFamily="18" charset="0"/>
                      </a:rPr>
                      <m:t>=</m:t>
                    </m:r>
                    <m:r>
                      <a:rPr lang="fi-FI" sz="1200" i="1">
                        <a:latin typeface="Cambria Math" panose="02040503050406030204" pitchFamily="18" charset="0"/>
                      </a:rPr>
                      <m:t>𝑜𝑏𝑗𝑒𝑐𝑡</m:t>
                    </m:r>
                    <m:r>
                      <a:rPr lang="fi-FI" sz="1200" i="1">
                        <a:latin typeface="Cambria Math" panose="02040503050406030204" pitchFamily="18" charset="0"/>
                      </a:rPr>
                      <m:t> </m:t>
                    </m:r>
                    <m:r>
                      <a:rPr lang="fi-FI" sz="1200" i="1">
                        <a:latin typeface="Cambria Math" panose="02040503050406030204" pitchFamily="18" charset="0"/>
                      </a:rPr>
                      <m:t>𝑤𝑜𝑟𝑙𝑑</m:t>
                    </m:r>
                    <m:r>
                      <a:rPr lang="fi-FI" sz="1200" i="1">
                        <a:latin typeface="Cambria Math" panose="02040503050406030204" pitchFamily="18" charset="0"/>
                      </a:rPr>
                      <m:t> </m:t>
                    </m:r>
                    <m:r>
                      <a:rPr lang="fi-FI" sz="1200" b="0" i="1" smtClean="0">
                        <a:latin typeface="Cambria Math" panose="02040503050406030204" pitchFamily="18" charset="0"/>
                      </a:rPr>
                      <m:t>𝑧</m:t>
                    </m:r>
                    <m:r>
                      <a:rPr lang="fi-FI" sz="1200" i="1">
                        <a:latin typeface="Cambria Math" panose="02040503050406030204" pitchFamily="18" charset="0"/>
                      </a:rPr>
                      <m:t> </m:t>
                    </m:r>
                    <m:r>
                      <a:rPr lang="fi-FI" sz="1200" i="1">
                        <a:latin typeface="Cambria Math" panose="02040503050406030204" pitchFamily="18" charset="0"/>
                      </a:rPr>
                      <m:t>𝑐𝑜𝑜𝑟𝑑𝑖𝑛𝑎𝑡𝑒</m:t>
                    </m:r>
                    <m:d>
                      <m:dPr>
                        <m:ctrlPr>
                          <a:rPr lang="fi-FI" sz="1200" i="1">
                            <a:latin typeface="Cambria Math" panose="02040503050406030204" pitchFamily="18" charset="0"/>
                          </a:rPr>
                        </m:ctrlPr>
                      </m:dPr>
                      <m:e>
                        <m:r>
                          <a:rPr lang="fi-FI" sz="1200" i="1">
                            <a:latin typeface="Cambria Math" panose="02040503050406030204" pitchFamily="18" charset="0"/>
                          </a:rPr>
                          <m:t>𝑚</m:t>
                        </m:r>
                      </m:e>
                    </m:d>
                  </m:oMath>
                </a14:m>
                <a:endParaRPr lang="fi-FI" sz="1200" i="1" dirty="0"/>
              </a:p>
              <a:p>
                <a:r>
                  <a:rPr lang="en-GB" sz="1200" i="1" dirty="0"/>
                  <a:t>x</a:t>
                </a:r>
                <a:r>
                  <a:rPr lang="en-GB" sz="1200" i="1" baseline="-25000" dirty="0"/>
                  <a:t>i</a:t>
                </a:r>
                <a14:m>
                  <m:oMath xmlns:m="http://schemas.openxmlformats.org/officeDocument/2006/math">
                    <m:r>
                      <a:rPr lang="en-GB" sz="1200" i="1">
                        <a:latin typeface="Cambria Math" panose="02040503050406030204" pitchFamily="18" charset="0"/>
                      </a:rPr>
                      <m:t>=</m:t>
                    </m:r>
                    <m:r>
                      <a:rPr lang="fi-FI" sz="1200" i="1">
                        <a:latin typeface="Cambria Math" panose="02040503050406030204" pitchFamily="18" charset="0"/>
                      </a:rPr>
                      <m:t>𝑜𝑏𝑗𝑒𝑐𝑡</m:t>
                    </m:r>
                    <m:r>
                      <a:rPr lang="fi-FI" sz="1200" i="1">
                        <a:latin typeface="Cambria Math" panose="02040503050406030204" pitchFamily="18" charset="0"/>
                      </a:rPr>
                      <m:t> </m:t>
                    </m:r>
                    <m:r>
                      <a:rPr lang="fi-FI" sz="1200" b="0" i="1" smtClean="0">
                        <a:latin typeface="Cambria Math" panose="02040503050406030204" pitchFamily="18" charset="0"/>
                      </a:rPr>
                      <m:t>𝑖𝑚𝑎𝑔𝑒</m:t>
                    </m:r>
                    <m:r>
                      <a:rPr lang="fi-FI" sz="1200" i="1">
                        <a:latin typeface="Cambria Math" panose="02040503050406030204" pitchFamily="18" charset="0"/>
                      </a:rPr>
                      <m:t> </m:t>
                    </m:r>
                    <m:r>
                      <a:rPr lang="fi-FI" sz="1200" i="1">
                        <a:latin typeface="Cambria Math" panose="02040503050406030204" pitchFamily="18" charset="0"/>
                      </a:rPr>
                      <m:t>𝑥</m:t>
                    </m:r>
                    <m:r>
                      <a:rPr lang="fi-FI" sz="1200" i="1">
                        <a:latin typeface="Cambria Math" panose="02040503050406030204" pitchFamily="18" charset="0"/>
                      </a:rPr>
                      <m:t> </m:t>
                    </m:r>
                    <m:r>
                      <a:rPr lang="fi-FI" sz="1200" i="1">
                        <a:latin typeface="Cambria Math" panose="02040503050406030204" pitchFamily="18" charset="0"/>
                      </a:rPr>
                      <m:t>𝑐𝑜𝑜𝑟𝑑𝑖𝑛𝑎𝑡𝑒</m:t>
                    </m:r>
                    <m:r>
                      <a:rPr lang="fi-FI" sz="1200" i="1">
                        <a:latin typeface="Cambria Math" panose="02040503050406030204" pitchFamily="18" charset="0"/>
                      </a:rPr>
                      <m:t> </m:t>
                    </m:r>
                    <m:d>
                      <m:dPr>
                        <m:ctrlPr>
                          <a:rPr lang="fi-FI" sz="1200" i="1">
                            <a:latin typeface="Cambria Math" panose="02040503050406030204" pitchFamily="18" charset="0"/>
                          </a:rPr>
                        </m:ctrlPr>
                      </m:dPr>
                      <m:e>
                        <m:r>
                          <a:rPr lang="fi-FI" sz="1200" b="0" i="1" smtClean="0">
                            <a:latin typeface="Cambria Math" panose="02040503050406030204" pitchFamily="18" charset="0"/>
                          </a:rPr>
                          <m:t>𝑝𝑖𝑥𝑒𝑙</m:t>
                        </m:r>
                      </m:e>
                    </m:d>
                  </m:oMath>
                </a14:m>
                <a:endParaRPr lang="fi-FI" sz="1200" i="1" dirty="0"/>
              </a:p>
              <a:p>
                <a:r>
                  <a:rPr lang="en-GB" sz="1200" i="1" dirty="0" err="1"/>
                  <a:t>y</a:t>
                </a:r>
                <a:r>
                  <a:rPr lang="en-GB" sz="1200" i="1" baseline="-25000" dirty="0" err="1"/>
                  <a:t>i</a:t>
                </a:r>
                <a14:m>
                  <m:oMath xmlns:m="http://schemas.openxmlformats.org/officeDocument/2006/math">
                    <m:r>
                      <a:rPr lang="en-GB" sz="1200" i="1">
                        <a:latin typeface="Cambria Math" panose="02040503050406030204" pitchFamily="18" charset="0"/>
                      </a:rPr>
                      <m:t>=</m:t>
                    </m:r>
                    <m:r>
                      <a:rPr lang="fi-FI" sz="1200" i="1">
                        <a:latin typeface="Cambria Math" panose="02040503050406030204" pitchFamily="18" charset="0"/>
                      </a:rPr>
                      <m:t>𝑜𝑏𝑗𝑒𝑐𝑡</m:t>
                    </m:r>
                    <m:r>
                      <a:rPr lang="fi-FI" sz="1200" i="1">
                        <a:latin typeface="Cambria Math" panose="02040503050406030204" pitchFamily="18" charset="0"/>
                      </a:rPr>
                      <m:t> </m:t>
                    </m:r>
                    <m:r>
                      <a:rPr lang="fi-FI" sz="1200" b="0" i="1" smtClean="0">
                        <a:latin typeface="Cambria Math" panose="02040503050406030204" pitchFamily="18" charset="0"/>
                      </a:rPr>
                      <m:t>𝑖𝑚𝑎𝑔𝑒</m:t>
                    </m:r>
                    <m:r>
                      <a:rPr lang="fi-FI" sz="1200" i="1">
                        <a:latin typeface="Cambria Math" panose="02040503050406030204" pitchFamily="18" charset="0"/>
                      </a:rPr>
                      <m:t> </m:t>
                    </m:r>
                    <m:r>
                      <a:rPr lang="fi-FI" sz="1200" b="0" i="1" smtClean="0">
                        <a:latin typeface="Cambria Math" panose="02040503050406030204" pitchFamily="18" charset="0"/>
                      </a:rPr>
                      <m:t>𝑦</m:t>
                    </m:r>
                    <m:r>
                      <a:rPr lang="fi-FI" sz="1200" i="1">
                        <a:latin typeface="Cambria Math" panose="02040503050406030204" pitchFamily="18" charset="0"/>
                      </a:rPr>
                      <m:t> </m:t>
                    </m:r>
                    <m:r>
                      <a:rPr lang="fi-FI" sz="1200" i="1">
                        <a:latin typeface="Cambria Math" panose="02040503050406030204" pitchFamily="18" charset="0"/>
                      </a:rPr>
                      <m:t>𝑐𝑜𝑜𝑟𝑑𝑖𝑛𝑎𝑡𝑒</m:t>
                    </m:r>
                    <m:r>
                      <a:rPr lang="fi-FI" sz="1200" b="0" i="1" smtClean="0">
                        <a:latin typeface="Cambria Math" panose="02040503050406030204" pitchFamily="18" charset="0"/>
                      </a:rPr>
                      <m:t> (</m:t>
                    </m:r>
                    <m:r>
                      <a:rPr lang="fi-FI" sz="1200" b="0" i="1" smtClean="0">
                        <a:latin typeface="Cambria Math" panose="02040503050406030204" pitchFamily="18" charset="0"/>
                      </a:rPr>
                      <m:t>𝑝𝑖𝑥𝑒𝑙</m:t>
                    </m:r>
                    <m:r>
                      <a:rPr lang="fi-FI" sz="1200" b="0" i="1" smtClean="0">
                        <a:latin typeface="Cambria Math" panose="02040503050406030204" pitchFamily="18" charset="0"/>
                      </a:rPr>
                      <m:t>)</m:t>
                    </m:r>
                  </m:oMath>
                </a14:m>
                <a:endParaRPr lang="fi-FI" sz="1200" i="1" dirty="0"/>
              </a:p>
              <a:p>
                <a:r>
                  <a:rPr lang="fi-FI" sz="1200" i="1" dirty="0" err="1"/>
                  <a:t>h</a:t>
                </a:r>
                <a:r>
                  <a:rPr lang="fi-FI" sz="1200" i="1" baseline="-25000" dirty="0" err="1"/>
                  <a:t>w</a:t>
                </a:r>
                <a:r>
                  <a:rPr lang="fi-FI" sz="1200" i="1" dirty="0"/>
                  <a:t>= image </a:t>
                </a:r>
                <a:r>
                  <a:rPr lang="fi-FI" sz="1200" i="1" dirty="0" err="1"/>
                  <a:t>area</a:t>
                </a:r>
                <a:r>
                  <a:rPr lang="fi-FI" sz="1200" i="1" dirty="0"/>
                  <a:t> </a:t>
                </a:r>
                <a:r>
                  <a:rPr lang="fi-FI" sz="1200" i="1" dirty="0" err="1"/>
                  <a:t>world</a:t>
                </a:r>
                <a:r>
                  <a:rPr lang="fi-FI" sz="1200" i="1" dirty="0"/>
                  <a:t> </a:t>
                </a:r>
                <a:r>
                  <a:rPr lang="fi-FI" sz="1200" i="1" dirty="0" err="1"/>
                  <a:t>height</a:t>
                </a:r>
                <a:r>
                  <a:rPr lang="fi-FI" sz="1200" i="1" dirty="0"/>
                  <a:t> (m)</a:t>
                </a:r>
              </a:p>
              <a:p>
                <a:r>
                  <a:rPr lang="fi-FI" sz="1200" i="1" dirty="0"/>
                  <a:t>h</a:t>
                </a:r>
                <a:r>
                  <a:rPr lang="fi-FI" sz="1200" i="1" baseline="-25000" dirty="0"/>
                  <a:t>i</a:t>
                </a:r>
                <a:r>
                  <a:rPr lang="fi-FI" sz="1200" i="1" dirty="0"/>
                  <a:t> = image </a:t>
                </a:r>
                <a:r>
                  <a:rPr lang="fi-FI" sz="1200" i="1" dirty="0" err="1"/>
                  <a:t>area</a:t>
                </a:r>
                <a:r>
                  <a:rPr lang="fi-FI" sz="1200" i="1" dirty="0"/>
                  <a:t> image </a:t>
                </a:r>
                <a:r>
                  <a:rPr lang="fi-FI" sz="1200" i="1" dirty="0" err="1"/>
                  <a:t>height</a:t>
                </a:r>
                <a:r>
                  <a:rPr lang="fi-FI" sz="1200" i="1" dirty="0"/>
                  <a:t> (</a:t>
                </a:r>
                <a:r>
                  <a:rPr lang="fi-FI" sz="1200" i="1" dirty="0" err="1"/>
                  <a:t>pixels</a:t>
                </a:r>
                <a:r>
                  <a:rPr lang="fi-FI" sz="1200" i="1" dirty="0"/>
                  <a:t>)</a:t>
                </a:r>
              </a:p>
              <a:p>
                <a:r>
                  <a:rPr lang="fi-FI" sz="1200" i="1" dirty="0" err="1"/>
                  <a:t>w</a:t>
                </a:r>
                <a:r>
                  <a:rPr lang="fi-FI" sz="1200" i="1" baseline="-25000" dirty="0" err="1"/>
                  <a:t>w</a:t>
                </a:r>
                <a:r>
                  <a:rPr lang="fi-FI" sz="1200" i="1" dirty="0"/>
                  <a:t>= image </a:t>
                </a:r>
                <a:r>
                  <a:rPr lang="fi-FI" sz="1200" i="1" dirty="0" err="1"/>
                  <a:t>area</a:t>
                </a:r>
                <a:r>
                  <a:rPr lang="fi-FI" sz="1200" i="1" dirty="0"/>
                  <a:t> </a:t>
                </a:r>
                <a:r>
                  <a:rPr lang="fi-FI" sz="1200" i="1" dirty="0" err="1"/>
                  <a:t>world</a:t>
                </a:r>
                <a:r>
                  <a:rPr lang="fi-FI" sz="1200" i="1" dirty="0"/>
                  <a:t> </a:t>
                </a:r>
                <a:r>
                  <a:rPr lang="fi-FI" sz="1200" i="1" dirty="0" err="1"/>
                  <a:t>width</a:t>
                </a:r>
                <a:r>
                  <a:rPr lang="fi-FI" sz="1200" i="1" dirty="0"/>
                  <a:t> (m)</a:t>
                </a:r>
              </a:p>
              <a:p>
                <a:r>
                  <a:rPr lang="fi-FI" sz="1200" i="1" dirty="0" err="1"/>
                  <a:t>w</a:t>
                </a:r>
                <a:r>
                  <a:rPr lang="fi-FI" sz="1200" i="1" baseline="-25000" dirty="0" err="1"/>
                  <a:t>i</a:t>
                </a:r>
                <a:r>
                  <a:rPr lang="fi-FI" sz="1200" i="1" dirty="0"/>
                  <a:t> = image </a:t>
                </a:r>
                <a:r>
                  <a:rPr lang="fi-FI" sz="1200" i="1" dirty="0" err="1"/>
                  <a:t>area</a:t>
                </a:r>
                <a:r>
                  <a:rPr lang="fi-FI" sz="1200" i="1" dirty="0"/>
                  <a:t> image </a:t>
                </a:r>
                <a:r>
                  <a:rPr lang="fi-FI" sz="1200" i="1" dirty="0" err="1"/>
                  <a:t>width</a:t>
                </a:r>
                <a:r>
                  <a:rPr lang="fi-FI" sz="1200" i="1" dirty="0"/>
                  <a:t> (</a:t>
                </a:r>
                <a:r>
                  <a:rPr lang="fi-FI" sz="1200" i="1" dirty="0" err="1"/>
                  <a:t>pixels</a:t>
                </a:r>
                <a:r>
                  <a:rPr lang="fi-FI" sz="1200" i="1" dirty="0"/>
                  <a:t>)</a:t>
                </a:r>
              </a:p>
            </p:txBody>
          </p:sp>
        </mc:Choice>
        <mc:Fallback xmlns="">
          <p:sp>
            <p:nvSpPr>
              <p:cNvPr id="34" name="Tekstiruutu 33">
                <a:extLst>
                  <a:ext uri="{FF2B5EF4-FFF2-40B4-BE49-F238E27FC236}">
                    <a16:creationId xmlns:a16="http://schemas.microsoft.com/office/drawing/2014/main" id="{B0E1292E-57FD-4787-921D-F934B7AAFF49}"/>
                  </a:ext>
                </a:extLst>
              </p:cNvPr>
              <p:cNvSpPr txBox="1">
                <a:spLocks noRot="1" noChangeAspect="1" noMove="1" noResize="1" noEditPoints="1" noAdjustHandles="1" noChangeArrowheads="1" noChangeShapeType="1" noTextEdit="1"/>
              </p:cNvSpPr>
              <p:nvPr/>
            </p:nvSpPr>
            <p:spPr>
              <a:xfrm>
                <a:off x="5382684" y="4822496"/>
                <a:ext cx="2627258" cy="1477328"/>
              </a:xfrm>
              <a:prstGeom prst="rect">
                <a:avLst/>
              </a:prstGeom>
              <a:blipFill>
                <a:blip r:embed="rId2"/>
                <a:stretch>
                  <a:fillRect l="-3712" t="-3306" b="-5785"/>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9" name="Tekstiruutu 38">
                <a:extLst>
                  <a:ext uri="{FF2B5EF4-FFF2-40B4-BE49-F238E27FC236}">
                    <a16:creationId xmlns:a16="http://schemas.microsoft.com/office/drawing/2014/main" id="{E71A3BD4-3BB5-4D6B-ABA5-D22DEE205F8D}"/>
                  </a:ext>
                </a:extLst>
              </p:cNvPr>
              <p:cNvSpPr txBox="1"/>
              <p:nvPr/>
            </p:nvSpPr>
            <p:spPr>
              <a:xfrm>
                <a:off x="8240199" y="4681147"/>
                <a:ext cx="3548472" cy="491288"/>
              </a:xfrm>
              <a:prstGeom prst="rect">
                <a:avLst/>
              </a:prstGeom>
              <a:noFill/>
            </p:spPr>
            <p:txBody>
              <a:bodyPr wrap="none" rtlCol="0">
                <a:spAutoFit/>
              </a:bodyPr>
              <a:lstStyle/>
              <a:p>
                <a:r>
                  <a:rPr lang="fi-FI" dirty="0"/>
                  <a:t>(x</a:t>
                </a:r>
                <a:r>
                  <a:rPr lang="fi-FI" baseline="-25000" dirty="0"/>
                  <a:t>i</a:t>
                </a:r>
                <a:r>
                  <a:rPr lang="fi-FI" dirty="0"/>
                  <a:t>, y</a:t>
                </a:r>
                <a:r>
                  <a:rPr lang="fi-FI" baseline="-25000" dirty="0"/>
                  <a:t>i</a:t>
                </a:r>
                <a:r>
                  <a:rPr lang="fi-FI" dirty="0"/>
                  <a:t>) = (</a:t>
                </a:r>
                <a:r>
                  <a:rPr lang="en-GB" dirty="0"/>
                  <a:t> </a:t>
                </a:r>
                <a14:m>
                  <m:oMath xmlns:m="http://schemas.openxmlformats.org/officeDocument/2006/math">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fi-FI" b="0" i="1" smtClean="0">
                                <a:latin typeface="Cambria Math" panose="02040503050406030204" pitchFamily="18" charset="0"/>
                              </a:rPr>
                              <m:t>𝑤</m:t>
                            </m:r>
                          </m:e>
                          <m:sub>
                            <m:r>
                              <a:rPr lang="fi-FI" b="0" i="1" smtClean="0">
                                <a:latin typeface="Cambria Math" panose="02040503050406030204" pitchFamily="18" charset="0"/>
                              </a:rPr>
                              <m:t>𝑖</m:t>
                            </m:r>
                          </m:sub>
                        </m:sSub>
                      </m:num>
                      <m:den>
                        <m:r>
                          <a:rPr lang="fi-FI" b="0" i="1" smtClean="0">
                            <a:latin typeface="Cambria Math" panose="02040503050406030204" pitchFamily="18" charset="0"/>
                          </a:rPr>
                          <m:t>2</m:t>
                        </m:r>
                      </m:den>
                    </m:f>
                    <m:r>
                      <a:rPr lang="fi-FI" b="0" i="1" smtClean="0">
                        <a:latin typeface="Cambria Math" panose="02040503050406030204" pitchFamily="18" charset="0"/>
                      </a:rPr>
                      <m:t>+</m:t>
                    </m:r>
                    <m:r>
                      <a:rPr lang="fi-FI" b="0" i="1" smtClean="0">
                        <a:latin typeface="Cambria Math" panose="02040503050406030204" pitchFamily="18" charset="0"/>
                      </a:rPr>
                      <m:t>𝑥</m:t>
                    </m:r>
                  </m:oMath>
                </a14:m>
                <a:r>
                  <a:rPr lang="fi-FI" baseline="-25000" dirty="0"/>
                  <a:t>w</a:t>
                </a:r>
                <a:r>
                  <a:rPr lang="fi-FI" dirty="0"/>
                  <a:t>*</a:t>
                </a:r>
                <a:r>
                  <a:rPr lang="en-GB" dirty="0"/>
                  <a:t> </a:t>
                </a:r>
                <a14:m>
                  <m:oMath xmlns:m="http://schemas.openxmlformats.org/officeDocument/2006/math">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fi-FI" b="0" i="1" smtClean="0">
                                <a:latin typeface="Cambria Math" panose="02040503050406030204" pitchFamily="18" charset="0"/>
                              </a:rPr>
                              <m:t>𝑤</m:t>
                            </m:r>
                          </m:e>
                          <m:sub>
                            <m:r>
                              <a:rPr lang="fi-FI" b="0" i="1" smtClean="0">
                                <a:latin typeface="Cambria Math" panose="02040503050406030204" pitchFamily="18" charset="0"/>
                              </a:rPr>
                              <m:t>𝑖</m:t>
                            </m:r>
                          </m:sub>
                        </m:sSub>
                      </m:num>
                      <m:den>
                        <m:r>
                          <a:rPr lang="fi-FI" b="0" i="1" smtClean="0">
                            <a:latin typeface="Cambria Math" panose="02040503050406030204" pitchFamily="18" charset="0"/>
                          </a:rPr>
                          <m:t>𝑤</m:t>
                        </m:r>
                        <m:r>
                          <a:rPr lang="fi-FI" b="0" i="1" baseline="-25000" smtClean="0">
                            <a:latin typeface="Cambria Math" panose="02040503050406030204" pitchFamily="18" charset="0"/>
                          </a:rPr>
                          <m:t>𝑤</m:t>
                        </m:r>
                      </m:den>
                    </m:f>
                  </m:oMath>
                </a14:m>
                <a:r>
                  <a:rPr lang="fi-FI" dirty="0"/>
                  <a:t>,    </a:t>
                </a:r>
                <a14:m>
                  <m:oMath xmlns:m="http://schemas.openxmlformats.org/officeDocument/2006/math">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fi-FI" b="0" i="1" smtClean="0">
                                <a:latin typeface="Cambria Math" panose="02040503050406030204" pitchFamily="18" charset="0"/>
                              </a:rPr>
                              <m:t>h</m:t>
                            </m:r>
                          </m:e>
                          <m:sub>
                            <m:r>
                              <a:rPr lang="fi-FI" b="0" i="1" smtClean="0">
                                <a:latin typeface="Cambria Math" panose="02040503050406030204" pitchFamily="18" charset="0"/>
                              </a:rPr>
                              <m:t>𝑖</m:t>
                            </m:r>
                          </m:sub>
                        </m:sSub>
                      </m:num>
                      <m:den>
                        <m:r>
                          <a:rPr lang="fi-FI" i="1">
                            <a:latin typeface="Cambria Math" panose="02040503050406030204" pitchFamily="18" charset="0"/>
                          </a:rPr>
                          <m:t>2</m:t>
                        </m:r>
                      </m:den>
                    </m:f>
                    <m:r>
                      <a:rPr lang="fi-FI" b="0" i="1" smtClean="0">
                        <a:latin typeface="Cambria Math" panose="02040503050406030204" pitchFamily="18" charset="0"/>
                      </a:rPr>
                      <m:t>+</m:t>
                    </m:r>
                    <m:r>
                      <a:rPr lang="fi-FI" b="0" i="1" smtClean="0">
                        <a:latin typeface="Cambria Math" panose="02040503050406030204" pitchFamily="18" charset="0"/>
                      </a:rPr>
                      <m:t>𝑧𝑤</m:t>
                    </m:r>
                  </m:oMath>
                </a14:m>
                <a:r>
                  <a:rPr lang="fi-FI" dirty="0"/>
                  <a:t>*</a:t>
                </a:r>
                <a:r>
                  <a:rPr lang="en-GB" dirty="0"/>
                  <a:t> </a:t>
                </a:r>
                <a14:m>
                  <m:oMath xmlns:m="http://schemas.openxmlformats.org/officeDocument/2006/math">
                    <m:f>
                      <m:fPr>
                        <m:ctrlPr>
                          <a:rPr lang="en-GB" i="1">
                            <a:latin typeface="Cambria Math" panose="02040503050406030204" pitchFamily="18" charset="0"/>
                          </a:rPr>
                        </m:ctrlPr>
                      </m:fPr>
                      <m:num>
                        <m:r>
                          <a:rPr lang="fi-FI" b="0" i="1" smtClean="0">
                            <a:latin typeface="Cambria Math" panose="02040503050406030204" pitchFamily="18" charset="0"/>
                          </a:rPr>
                          <m:t>h</m:t>
                        </m:r>
                        <m:r>
                          <a:rPr lang="fi-FI" b="0" i="1" baseline="-25000" smtClean="0">
                            <a:latin typeface="Cambria Math" panose="02040503050406030204" pitchFamily="18" charset="0"/>
                          </a:rPr>
                          <m:t>𝑖</m:t>
                        </m:r>
                      </m:num>
                      <m:den>
                        <m:r>
                          <a:rPr lang="fi-FI" b="0" i="1" smtClean="0">
                            <a:latin typeface="Cambria Math" panose="02040503050406030204" pitchFamily="18" charset="0"/>
                          </a:rPr>
                          <m:t>h</m:t>
                        </m:r>
                        <m:r>
                          <a:rPr lang="fi-FI" b="0" i="1" baseline="-25000" smtClean="0">
                            <a:latin typeface="Cambria Math" panose="02040503050406030204" pitchFamily="18" charset="0"/>
                          </a:rPr>
                          <m:t>𝑤</m:t>
                        </m:r>
                      </m:den>
                    </m:f>
                  </m:oMath>
                </a14:m>
                <a:r>
                  <a:rPr lang="fi-FI" dirty="0"/>
                  <a:t>)</a:t>
                </a:r>
                <a:endParaRPr lang="en-GB" dirty="0"/>
              </a:p>
            </p:txBody>
          </p:sp>
        </mc:Choice>
        <mc:Fallback xmlns="">
          <p:sp>
            <p:nvSpPr>
              <p:cNvPr id="39" name="Tekstiruutu 38">
                <a:extLst>
                  <a:ext uri="{FF2B5EF4-FFF2-40B4-BE49-F238E27FC236}">
                    <a16:creationId xmlns:a16="http://schemas.microsoft.com/office/drawing/2014/main" id="{E71A3BD4-3BB5-4D6B-ABA5-D22DEE205F8D}"/>
                  </a:ext>
                </a:extLst>
              </p:cNvPr>
              <p:cNvSpPr txBox="1">
                <a:spLocks noRot="1" noChangeAspect="1" noMove="1" noResize="1" noEditPoints="1" noAdjustHandles="1" noChangeArrowheads="1" noChangeShapeType="1" noTextEdit="1"/>
              </p:cNvSpPr>
              <p:nvPr/>
            </p:nvSpPr>
            <p:spPr>
              <a:xfrm>
                <a:off x="8240199" y="4681147"/>
                <a:ext cx="3548472" cy="491288"/>
              </a:xfrm>
              <a:prstGeom prst="rect">
                <a:avLst/>
              </a:prstGeom>
              <a:blipFill>
                <a:blip r:embed="rId3"/>
                <a:stretch>
                  <a:fillRect l="-1546" r="-515" b="-875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0" name="Tekstiruutu 39">
                <a:extLst>
                  <a:ext uri="{FF2B5EF4-FFF2-40B4-BE49-F238E27FC236}">
                    <a16:creationId xmlns:a16="http://schemas.microsoft.com/office/drawing/2014/main" id="{CDA7925E-E983-4BBD-9F7B-04BAC0122EA6}"/>
                  </a:ext>
                </a:extLst>
              </p:cNvPr>
              <p:cNvSpPr txBox="1"/>
              <p:nvPr/>
            </p:nvSpPr>
            <p:spPr>
              <a:xfrm>
                <a:off x="8240199" y="5253355"/>
                <a:ext cx="2959400" cy="491288"/>
              </a:xfrm>
              <a:prstGeom prst="rect">
                <a:avLst/>
              </a:prstGeom>
              <a:noFill/>
            </p:spPr>
            <p:txBody>
              <a:bodyPr wrap="none" rtlCol="0">
                <a:spAutoFit/>
              </a:bodyPr>
              <a:lstStyle/>
              <a:p>
                <a14:m>
                  <m:oMath xmlns:m="http://schemas.openxmlformats.org/officeDocument/2006/math">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fi-FI" b="0" i="1" smtClean="0">
                                <a:latin typeface="Cambria Math" panose="02040503050406030204" pitchFamily="18" charset="0"/>
                              </a:rPr>
                              <m:t>𝑤</m:t>
                            </m:r>
                          </m:e>
                          <m:sub>
                            <m:r>
                              <a:rPr lang="fi-FI" b="0" i="1" smtClean="0">
                                <a:latin typeface="Cambria Math" panose="02040503050406030204" pitchFamily="18" charset="0"/>
                              </a:rPr>
                              <m:t>𝑖</m:t>
                            </m:r>
                          </m:sub>
                        </m:sSub>
                      </m:num>
                      <m:den>
                        <m:r>
                          <a:rPr lang="fi-FI" b="0" i="1" smtClean="0">
                            <a:latin typeface="Cambria Math" panose="02040503050406030204" pitchFamily="18" charset="0"/>
                          </a:rPr>
                          <m:t>𝑤</m:t>
                        </m:r>
                        <m:r>
                          <a:rPr lang="fi-FI" b="0" i="1" baseline="-25000" smtClean="0">
                            <a:latin typeface="Cambria Math" panose="02040503050406030204" pitchFamily="18" charset="0"/>
                          </a:rPr>
                          <m:t>𝑤</m:t>
                        </m:r>
                      </m:den>
                    </m:f>
                  </m:oMath>
                </a14:m>
                <a:r>
                  <a:rPr lang="en-GB" dirty="0"/>
                  <a:t> = </a:t>
                </a:r>
                <a14:m>
                  <m:oMath xmlns:m="http://schemas.openxmlformats.org/officeDocument/2006/math">
                    <m:f>
                      <m:fPr>
                        <m:ctrlPr>
                          <a:rPr lang="en-GB" i="1">
                            <a:latin typeface="Cambria Math" panose="02040503050406030204" pitchFamily="18" charset="0"/>
                          </a:rPr>
                        </m:ctrlPr>
                      </m:fPr>
                      <m:num>
                        <m:r>
                          <a:rPr lang="fi-FI" b="0" i="1" smtClean="0">
                            <a:latin typeface="Cambria Math" panose="02040503050406030204" pitchFamily="18" charset="0"/>
                          </a:rPr>
                          <m:t>h</m:t>
                        </m:r>
                        <m:r>
                          <a:rPr lang="fi-FI" b="0" i="1" baseline="-25000" smtClean="0">
                            <a:latin typeface="Cambria Math" panose="02040503050406030204" pitchFamily="18" charset="0"/>
                          </a:rPr>
                          <m:t>𝑖</m:t>
                        </m:r>
                      </m:num>
                      <m:den>
                        <m:r>
                          <a:rPr lang="fi-FI" b="0" i="1" smtClean="0">
                            <a:latin typeface="Cambria Math" panose="02040503050406030204" pitchFamily="18" charset="0"/>
                          </a:rPr>
                          <m:t>h</m:t>
                        </m:r>
                        <m:r>
                          <a:rPr lang="fi-FI" b="0" i="1" baseline="-25000" smtClean="0">
                            <a:latin typeface="Cambria Math" panose="02040503050406030204" pitchFamily="18" charset="0"/>
                          </a:rPr>
                          <m:t>𝑤</m:t>
                        </m:r>
                      </m:den>
                    </m:f>
                  </m:oMath>
                </a14:m>
                <a:r>
                  <a:rPr lang="en-GB" dirty="0"/>
                  <a:t> = p (pixel/meter ratio)</a:t>
                </a:r>
              </a:p>
            </p:txBody>
          </p:sp>
        </mc:Choice>
        <mc:Fallback xmlns="">
          <p:sp>
            <p:nvSpPr>
              <p:cNvPr id="40" name="Tekstiruutu 39">
                <a:extLst>
                  <a:ext uri="{FF2B5EF4-FFF2-40B4-BE49-F238E27FC236}">
                    <a16:creationId xmlns:a16="http://schemas.microsoft.com/office/drawing/2014/main" id="{CDA7925E-E983-4BBD-9F7B-04BAC0122EA6}"/>
                  </a:ext>
                </a:extLst>
              </p:cNvPr>
              <p:cNvSpPr txBox="1">
                <a:spLocks noRot="1" noChangeAspect="1" noMove="1" noResize="1" noEditPoints="1" noAdjustHandles="1" noChangeArrowheads="1" noChangeShapeType="1" noTextEdit="1"/>
              </p:cNvSpPr>
              <p:nvPr/>
            </p:nvSpPr>
            <p:spPr>
              <a:xfrm>
                <a:off x="8240199" y="5253355"/>
                <a:ext cx="2959400" cy="491288"/>
              </a:xfrm>
              <a:prstGeom prst="rect">
                <a:avLst/>
              </a:prstGeom>
              <a:blipFill>
                <a:blip r:embed="rId4"/>
                <a:stretch>
                  <a:fillRect r="-1031" b="-875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1" name="Tekstiruutu 40">
                <a:extLst>
                  <a:ext uri="{FF2B5EF4-FFF2-40B4-BE49-F238E27FC236}">
                    <a16:creationId xmlns:a16="http://schemas.microsoft.com/office/drawing/2014/main" id="{E2A6F846-99B6-4AD3-8262-34FE2452DFD7}"/>
                  </a:ext>
                </a:extLst>
              </p:cNvPr>
              <p:cNvSpPr txBox="1"/>
              <p:nvPr/>
            </p:nvSpPr>
            <p:spPr>
              <a:xfrm>
                <a:off x="8215923" y="5921663"/>
                <a:ext cx="3315075" cy="489814"/>
              </a:xfrm>
              <a:prstGeom prst="rect">
                <a:avLst/>
              </a:prstGeom>
              <a:noFill/>
            </p:spPr>
            <p:txBody>
              <a:bodyPr wrap="none" rtlCol="0">
                <a:spAutoFit/>
              </a:bodyPr>
              <a:lstStyle/>
              <a:p>
                <a:r>
                  <a:rPr lang="fi-FI" dirty="0"/>
                  <a:t>(x</a:t>
                </a:r>
                <a:r>
                  <a:rPr lang="fi-FI" baseline="-25000" dirty="0"/>
                  <a:t>i</a:t>
                </a:r>
                <a:r>
                  <a:rPr lang="fi-FI" dirty="0"/>
                  <a:t>, y</a:t>
                </a:r>
                <a:r>
                  <a:rPr lang="fi-FI" baseline="-25000" dirty="0"/>
                  <a:t>i</a:t>
                </a:r>
                <a:r>
                  <a:rPr lang="fi-FI" dirty="0"/>
                  <a:t>) = (</a:t>
                </a:r>
                <a:r>
                  <a:rPr lang="en-GB" dirty="0"/>
                  <a:t> </a:t>
                </a:r>
                <a14:m>
                  <m:oMath xmlns:m="http://schemas.openxmlformats.org/officeDocument/2006/math">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fi-FI" b="0" i="1" smtClean="0">
                                <a:latin typeface="Cambria Math" panose="02040503050406030204" pitchFamily="18" charset="0"/>
                              </a:rPr>
                              <m:t>𝑤</m:t>
                            </m:r>
                          </m:e>
                          <m:sub>
                            <m:r>
                              <a:rPr lang="fi-FI" b="0" i="1" smtClean="0">
                                <a:latin typeface="Cambria Math" panose="02040503050406030204" pitchFamily="18" charset="0"/>
                              </a:rPr>
                              <m:t>𝑖</m:t>
                            </m:r>
                          </m:sub>
                        </m:sSub>
                      </m:num>
                      <m:den>
                        <m:r>
                          <a:rPr lang="fi-FI" b="0" i="1" smtClean="0">
                            <a:latin typeface="Cambria Math" panose="02040503050406030204" pitchFamily="18" charset="0"/>
                          </a:rPr>
                          <m:t>2</m:t>
                        </m:r>
                      </m:den>
                    </m:f>
                    <m:r>
                      <a:rPr lang="fi-FI" b="0" i="1" smtClean="0">
                        <a:latin typeface="Cambria Math" panose="02040503050406030204" pitchFamily="18" charset="0"/>
                      </a:rPr>
                      <m:t>+</m:t>
                    </m:r>
                    <m:r>
                      <a:rPr lang="fi-FI" b="0" i="1" smtClean="0">
                        <a:latin typeface="Cambria Math" panose="02040503050406030204" pitchFamily="18" charset="0"/>
                      </a:rPr>
                      <m:t>𝑥</m:t>
                    </m:r>
                  </m:oMath>
                </a14:m>
                <a:r>
                  <a:rPr lang="fi-FI" baseline="-25000" dirty="0"/>
                  <a:t>w</a:t>
                </a:r>
                <a:r>
                  <a:rPr lang="fi-FI" dirty="0"/>
                  <a:t>*</a:t>
                </a:r>
                <a:r>
                  <a:rPr lang="en-GB" dirty="0"/>
                  <a:t> </a:t>
                </a:r>
                <a14:m>
                  <m:oMath xmlns:m="http://schemas.openxmlformats.org/officeDocument/2006/math">
                    <m:r>
                      <a:rPr lang="fi-FI" i="1" smtClean="0">
                        <a:latin typeface="Cambria Math" panose="02040503050406030204" pitchFamily="18" charset="0"/>
                      </a:rPr>
                      <m:t>𝑝</m:t>
                    </m:r>
                  </m:oMath>
                </a14:m>
                <a:r>
                  <a:rPr lang="fi-FI" dirty="0"/>
                  <a:t>,    </a:t>
                </a:r>
                <a14:m>
                  <m:oMath xmlns:m="http://schemas.openxmlformats.org/officeDocument/2006/math">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fi-FI" b="0" i="1" smtClean="0">
                                <a:latin typeface="Cambria Math" panose="02040503050406030204" pitchFamily="18" charset="0"/>
                              </a:rPr>
                              <m:t>h</m:t>
                            </m:r>
                          </m:e>
                          <m:sub>
                            <m:r>
                              <a:rPr lang="fi-FI" b="0" i="1" smtClean="0">
                                <a:latin typeface="Cambria Math" panose="02040503050406030204" pitchFamily="18" charset="0"/>
                              </a:rPr>
                              <m:t>𝑖</m:t>
                            </m:r>
                          </m:sub>
                        </m:sSub>
                      </m:num>
                      <m:den>
                        <m:r>
                          <a:rPr lang="fi-FI" i="1">
                            <a:latin typeface="Cambria Math" panose="02040503050406030204" pitchFamily="18" charset="0"/>
                          </a:rPr>
                          <m:t>2</m:t>
                        </m:r>
                      </m:den>
                    </m:f>
                    <m:r>
                      <a:rPr lang="fi-FI" b="0" i="1" smtClean="0">
                        <a:latin typeface="Cambria Math" panose="02040503050406030204" pitchFamily="18" charset="0"/>
                      </a:rPr>
                      <m:t>+</m:t>
                    </m:r>
                    <m:r>
                      <a:rPr lang="fi-FI" b="0" i="1" smtClean="0">
                        <a:latin typeface="Cambria Math" panose="02040503050406030204" pitchFamily="18" charset="0"/>
                      </a:rPr>
                      <m:t>𝑧𝑤</m:t>
                    </m:r>
                  </m:oMath>
                </a14:m>
                <a:r>
                  <a:rPr lang="fi-FI" dirty="0"/>
                  <a:t>*p)</a:t>
                </a:r>
                <a:endParaRPr lang="en-GB" dirty="0"/>
              </a:p>
            </p:txBody>
          </p:sp>
        </mc:Choice>
        <mc:Fallback xmlns="">
          <p:sp>
            <p:nvSpPr>
              <p:cNvPr id="41" name="Tekstiruutu 40">
                <a:extLst>
                  <a:ext uri="{FF2B5EF4-FFF2-40B4-BE49-F238E27FC236}">
                    <a16:creationId xmlns:a16="http://schemas.microsoft.com/office/drawing/2014/main" id="{E2A6F846-99B6-4AD3-8262-34FE2452DFD7}"/>
                  </a:ext>
                </a:extLst>
              </p:cNvPr>
              <p:cNvSpPr txBox="1">
                <a:spLocks noRot="1" noChangeAspect="1" noMove="1" noResize="1" noEditPoints="1" noAdjustHandles="1" noChangeArrowheads="1" noChangeShapeType="1" noTextEdit="1"/>
              </p:cNvSpPr>
              <p:nvPr/>
            </p:nvSpPr>
            <p:spPr>
              <a:xfrm>
                <a:off x="8215923" y="5921663"/>
                <a:ext cx="3315075" cy="489814"/>
              </a:xfrm>
              <a:prstGeom prst="rect">
                <a:avLst/>
              </a:prstGeom>
              <a:blipFill>
                <a:blip r:embed="rId5"/>
                <a:stretch>
                  <a:fillRect l="-1654" r="-551" b="-7407"/>
                </a:stretch>
              </a:blipFill>
            </p:spPr>
            <p:txBody>
              <a:bodyPr/>
              <a:lstStyle/>
              <a:p>
                <a:r>
                  <a:rPr lang="en-GB">
                    <a:noFill/>
                  </a:rPr>
                  <a:t> </a:t>
                </a:r>
              </a:p>
            </p:txBody>
          </p:sp>
        </mc:Fallback>
      </mc:AlternateContent>
    </p:spTree>
    <p:extLst>
      <p:ext uri="{BB962C8B-B14F-4D97-AF65-F5344CB8AC3E}">
        <p14:creationId xmlns:p14="http://schemas.microsoft.com/office/powerpoint/2010/main" val="2173498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Previous Audit</a:t>
            </a:r>
          </a:p>
        </p:txBody>
      </p:sp>
      <p:sp>
        <p:nvSpPr>
          <p:cNvPr id="2" name="Tekstiruutu 1">
            <a:extLst>
              <a:ext uri="{FF2B5EF4-FFF2-40B4-BE49-F238E27FC236}">
                <a16:creationId xmlns:a16="http://schemas.microsoft.com/office/drawing/2014/main" id="{2351A849-7652-496A-8029-F9213A5D2FB4}"/>
              </a:ext>
            </a:extLst>
          </p:cNvPr>
          <p:cNvSpPr txBox="1"/>
          <p:nvPr/>
        </p:nvSpPr>
        <p:spPr>
          <a:xfrm>
            <a:off x="5189516" y="415636"/>
            <a:ext cx="6323611" cy="6247864"/>
          </a:xfrm>
          <a:prstGeom prst="rect">
            <a:avLst/>
          </a:prstGeom>
          <a:noFill/>
        </p:spPr>
        <p:txBody>
          <a:bodyPr wrap="square" rtlCol="0">
            <a:spAutoFit/>
          </a:bodyPr>
          <a:lstStyle/>
          <a:p>
            <a:r>
              <a:rPr lang="fi-FI" sz="1600" dirty="0"/>
              <a:t>Open </a:t>
            </a:r>
            <a:r>
              <a:rPr lang="fi-FI" sz="1600" dirty="0" err="1"/>
              <a:t>questions</a:t>
            </a:r>
            <a:r>
              <a:rPr lang="fi-FI" sz="1600" dirty="0"/>
              <a:t>:</a:t>
            </a:r>
          </a:p>
          <a:p>
            <a:pPr marL="285750" indent="-285750">
              <a:buFont typeface="Arial" panose="020B0604020202020204" pitchFamily="34" charset="0"/>
              <a:buChar char="•"/>
            </a:pPr>
            <a:r>
              <a:rPr lang="fi-FI" sz="1600" dirty="0" err="1"/>
              <a:t>Role</a:t>
            </a:r>
            <a:r>
              <a:rPr lang="fi-FI" sz="1600" dirty="0"/>
              <a:t> of </a:t>
            </a:r>
            <a:r>
              <a:rPr lang="fi-FI" sz="1600" dirty="0" err="1"/>
              <a:t>classical</a:t>
            </a:r>
            <a:r>
              <a:rPr lang="fi-FI" sz="1600" dirty="0"/>
              <a:t> </a:t>
            </a:r>
            <a:r>
              <a:rPr lang="fi-FI" sz="1600" dirty="0" err="1"/>
              <a:t>object</a:t>
            </a:r>
            <a:r>
              <a:rPr lang="fi-FI" sz="1600" dirty="0"/>
              <a:t> </a:t>
            </a:r>
            <a:r>
              <a:rPr lang="fi-FI" sz="1600" dirty="0" err="1"/>
              <a:t>tracking</a:t>
            </a:r>
            <a:r>
              <a:rPr lang="fi-FI" sz="1600" dirty="0"/>
              <a:t> </a:t>
            </a:r>
            <a:r>
              <a:rPr lang="fi-FI" sz="1600" dirty="0" err="1"/>
              <a:t>alrorithms</a:t>
            </a:r>
            <a:r>
              <a:rPr lang="fi-FI" sz="1600" dirty="0"/>
              <a:t>?</a:t>
            </a:r>
          </a:p>
          <a:p>
            <a:pPr marL="285750" indent="-285750">
              <a:buFont typeface="Arial" panose="020B0604020202020204" pitchFamily="34" charset="0"/>
              <a:buChar char="•"/>
            </a:pPr>
            <a:r>
              <a:rPr lang="fi-FI" sz="1600" dirty="0" err="1"/>
              <a:t>What</a:t>
            </a:r>
            <a:r>
              <a:rPr lang="fi-FI" sz="1600" dirty="0"/>
              <a:t> to </a:t>
            </a:r>
            <a:r>
              <a:rPr lang="fi-FI" sz="1600" dirty="0" err="1"/>
              <a:t>do</a:t>
            </a:r>
            <a:r>
              <a:rPr lang="fi-FI" sz="1600" dirty="0"/>
              <a:t> </a:t>
            </a:r>
            <a:r>
              <a:rPr lang="fi-FI" sz="1600" dirty="0" err="1"/>
              <a:t>with</a:t>
            </a:r>
            <a:r>
              <a:rPr lang="fi-FI" sz="1600" dirty="0"/>
              <a:t> </a:t>
            </a:r>
            <a:r>
              <a:rPr lang="fi-FI" sz="1600" dirty="0" err="1"/>
              <a:t>multiple</a:t>
            </a:r>
            <a:r>
              <a:rPr lang="fi-FI" sz="1600" dirty="0"/>
              <a:t> </a:t>
            </a:r>
            <a:r>
              <a:rPr lang="fi-FI" sz="1600" dirty="0" err="1"/>
              <a:t>bounding</a:t>
            </a:r>
            <a:r>
              <a:rPr lang="fi-FI" sz="1600" dirty="0"/>
              <a:t> </a:t>
            </a:r>
            <a:r>
              <a:rPr lang="fi-FI" sz="1600" dirty="0" err="1"/>
              <a:t>boxes</a:t>
            </a:r>
            <a:r>
              <a:rPr lang="fi-FI" sz="1600" dirty="0"/>
              <a:t> </a:t>
            </a:r>
            <a:r>
              <a:rPr lang="fi-FI" sz="1600" dirty="0" err="1"/>
              <a:t>around</a:t>
            </a:r>
            <a:r>
              <a:rPr lang="fi-FI" sz="1600" dirty="0"/>
              <a:t> </a:t>
            </a:r>
            <a:r>
              <a:rPr lang="fi-FI" sz="1600" dirty="0" err="1"/>
              <a:t>one</a:t>
            </a:r>
            <a:r>
              <a:rPr lang="fi-FI" sz="1600" dirty="0"/>
              <a:t> </a:t>
            </a:r>
            <a:r>
              <a:rPr lang="fi-FI" sz="1600" dirty="0" err="1"/>
              <a:t>object</a:t>
            </a:r>
            <a:r>
              <a:rPr lang="fi-FI" sz="1600" dirty="0"/>
              <a:t>?</a:t>
            </a:r>
          </a:p>
          <a:p>
            <a:pPr marL="285750" indent="-285750">
              <a:buFont typeface="Arial" panose="020B0604020202020204" pitchFamily="34" charset="0"/>
              <a:buChar char="•"/>
            </a:pPr>
            <a:r>
              <a:rPr lang="fi-FI" sz="1600" dirty="0" err="1"/>
              <a:t>Appropriate</a:t>
            </a:r>
            <a:r>
              <a:rPr lang="fi-FI" sz="1600" dirty="0"/>
              <a:t> </a:t>
            </a:r>
            <a:r>
              <a:rPr lang="fi-FI" sz="1600" dirty="0" err="1"/>
              <a:t>minimum</a:t>
            </a:r>
            <a:r>
              <a:rPr lang="fi-FI" sz="1600" dirty="0"/>
              <a:t> </a:t>
            </a:r>
            <a:r>
              <a:rPr lang="fi-FI" sz="1600" dirty="0" err="1"/>
              <a:t>confidence</a:t>
            </a:r>
            <a:r>
              <a:rPr lang="fi-FI" sz="1600" dirty="0"/>
              <a:t> </a:t>
            </a:r>
            <a:r>
              <a:rPr lang="fi-FI" sz="1600" dirty="0" err="1"/>
              <a:t>level</a:t>
            </a:r>
            <a:r>
              <a:rPr lang="fi-FI" sz="1600" dirty="0"/>
              <a:t>?</a:t>
            </a:r>
          </a:p>
          <a:p>
            <a:pPr marL="285750" indent="-285750">
              <a:buFont typeface="Arial" panose="020B0604020202020204" pitchFamily="34" charset="0"/>
              <a:buChar char="•"/>
            </a:pPr>
            <a:r>
              <a:rPr lang="fi-FI" sz="1600" dirty="0" err="1"/>
              <a:t>What</a:t>
            </a:r>
            <a:r>
              <a:rPr lang="fi-FI" sz="1600" dirty="0"/>
              <a:t> to </a:t>
            </a:r>
            <a:r>
              <a:rPr lang="fi-FI" sz="1600" dirty="0" err="1"/>
              <a:t>do</a:t>
            </a:r>
            <a:r>
              <a:rPr lang="fi-FI" sz="1600" dirty="0"/>
              <a:t> </a:t>
            </a:r>
            <a:r>
              <a:rPr lang="fi-FI" sz="1600" dirty="0" err="1"/>
              <a:t>with</a:t>
            </a:r>
            <a:r>
              <a:rPr lang="fi-FI" sz="1600" dirty="0"/>
              <a:t> </a:t>
            </a:r>
            <a:r>
              <a:rPr lang="fi-FI" sz="1600" dirty="0" err="1"/>
              <a:t>false</a:t>
            </a:r>
            <a:r>
              <a:rPr lang="fi-FI" sz="1600" dirty="0"/>
              <a:t> </a:t>
            </a:r>
            <a:r>
              <a:rPr lang="fi-FI" sz="1600" dirty="0" err="1"/>
              <a:t>detections</a:t>
            </a:r>
            <a:r>
              <a:rPr lang="fi-FI" sz="1600" dirty="0"/>
              <a:t> inside </a:t>
            </a:r>
            <a:r>
              <a:rPr lang="fi-FI" sz="1600" dirty="0" err="1"/>
              <a:t>other</a:t>
            </a:r>
            <a:r>
              <a:rPr lang="fi-FI" sz="1600" dirty="0"/>
              <a:t> </a:t>
            </a:r>
            <a:r>
              <a:rPr lang="fi-FI" sz="1600" dirty="0" err="1"/>
              <a:t>objects</a:t>
            </a:r>
            <a:r>
              <a:rPr lang="fi-FI" sz="1600" dirty="0"/>
              <a:t>?</a:t>
            </a:r>
          </a:p>
          <a:p>
            <a:pPr marL="285750" indent="-285750">
              <a:buFont typeface="Arial" panose="020B0604020202020204" pitchFamily="34" charset="0"/>
              <a:buChar char="•"/>
            </a:pPr>
            <a:r>
              <a:rPr lang="fi-FI" sz="1600" dirty="0" err="1"/>
              <a:t>What</a:t>
            </a:r>
            <a:r>
              <a:rPr lang="fi-FI" sz="1600" dirty="0"/>
              <a:t> to </a:t>
            </a:r>
            <a:r>
              <a:rPr lang="fi-FI" sz="1600" dirty="0" err="1"/>
              <a:t>do</a:t>
            </a:r>
            <a:r>
              <a:rPr lang="fi-FI" sz="1600" dirty="0"/>
              <a:t> </a:t>
            </a:r>
            <a:r>
              <a:rPr lang="fi-FI" sz="1600" dirty="0" err="1"/>
              <a:t>with</a:t>
            </a:r>
            <a:r>
              <a:rPr lang="fi-FI" sz="1600" dirty="0"/>
              <a:t> </a:t>
            </a:r>
            <a:r>
              <a:rPr lang="fi-FI" sz="1600" dirty="0" err="1"/>
              <a:t>false</a:t>
            </a:r>
            <a:r>
              <a:rPr lang="fi-FI" sz="1600" dirty="0"/>
              <a:t> </a:t>
            </a:r>
            <a:r>
              <a:rPr lang="fi-FI" sz="1600" dirty="0" err="1"/>
              <a:t>detections</a:t>
            </a:r>
            <a:r>
              <a:rPr lang="fi-FI" sz="1600" dirty="0"/>
              <a:t> </a:t>
            </a:r>
            <a:r>
              <a:rPr lang="fi-FI" sz="1600" dirty="0" err="1"/>
              <a:t>from</a:t>
            </a:r>
            <a:r>
              <a:rPr lang="fi-FI" sz="1600" dirty="0"/>
              <a:t> </a:t>
            </a:r>
            <a:r>
              <a:rPr lang="fi-FI" sz="1600" dirty="0" err="1"/>
              <a:t>the</a:t>
            </a:r>
            <a:r>
              <a:rPr lang="fi-FI" sz="1600" dirty="0"/>
              <a:t> </a:t>
            </a:r>
            <a:r>
              <a:rPr lang="fi-FI" sz="1600" dirty="0" err="1"/>
              <a:t>background</a:t>
            </a:r>
            <a:r>
              <a:rPr lang="fi-FI" sz="1600" dirty="0"/>
              <a:t>?</a:t>
            </a:r>
          </a:p>
          <a:p>
            <a:pPr marL="285750" indent="-285750">
              <a:buFont typeface="Arial" panose="020B0604020202020204" pitchFamily="34" charset="0"/>
              <a:buChar char="•"/>
            </a:pPr>
            <a:r>
              <a:rPr lang="fi-FI" sz="1600" dirty="0"/>
              <a:t>How to set Kalman </a:t>
            </a:r>
            <a:r>
              <a:rPr lang="fi-FI" sz="1600" dirty="0" err="1"/>
              <a:t>filter</a:t>
            </a:r>
            <a:r>
              <a:rPr lang="fi-FI" sz="1600" dirty="0"/>
              <a:t> </a:t>
            </a:r>
            <a:r>
              <a:rPr lang="fi-FI" sz="1600" dirty="0" err="1"/>
              <a:t>parameters</a:t>
            </a:r>
            <a:r>
              <a:rPr lang="fi-FI" sz="1600" dirty="0"/>
              <a:t> for image </a:t>
            </a:r>
            <a:r>
              <a:rPr lang="fi-FI" sz="1600" dirty="0" err="1"/>
              <a:t>object</a:t>
            </a:r>
            <a:r>
              <a:rPr lang="fi-FI" sz="1600" dirty="0"/>
              <a:t> </a:t>
            </a:r>
            <a:r>
              <a:rPr lang="fi-FI" sz="1600" dirty="0" err="1"/>
              <a:t>filtering</a:t>
            </a:r>
            <a:r>
              <a:rPr lang="fi-FI" sz="1600" dirty="0"/>
              <a:t>?</a:t>
            </a:r>
          </a:p>
          <a:p>
            <a:pPr marL="285750" indent="-285750">
              <a:buFont typeface="Arial" panose="020B0604020202020204" pitchFamily="34" charset="0"/>
              <a:buChar char="•"/>
            </a:pPr>
            <a:r>
              <a:rPr lang="fi-FI" sz="1600" dirty="0" err="1"/>
              <a:t>Hungarian</a:t>
            </a:r>
            <a:r>
              <a:rPr lang="fi-FI" sz="1600" dirty="0"/>
              <a:t> </a:t>
            </a:r>
            <a:r>
              <a:rPr lang="fi-FI" sz="1600" dirty="0" err="1"/>
              <a:t>algorithms</a:t>
            </a:r>
            <a:r>
              <a:rPr lang="fi-FI" sz="1600" dirty="0"/>
              <a:t> </a:t>
            </a:r>
            <a:r>
              <a:rPr lang="fi-FI" sz="1600" dirty="0" err="1"/>
              <a:t>special</a:t>
            </a:r>
            <a:r>
              <a:rPr lang="fi-FI" sz="1600" dirty="0"/>
              <a:t> case for </a:t>
            </a:r>
            <a:r>
              <a:rPr lang="fi-FI" sz="1600" dirty="0" err="1"/>
              <a:t>hidden</a:t>
            </a:r>
            <a:r>
              <a:rPr lang="fi-FI" sz="1600" dirty="0"/>
              <a:t> </a:t>
            </a:r>
            <a:r>
              <a:rPr lang="fi-FI" sz="1600" dirty="0" err="1"/>
              <a:t>objects</a:t>
            </a:r>
            <a:endParaRPr lang="fi-FI" sz="1600" dirty="0"/>
          </a:p>
          <a:p>
            <a:endParaRPr lang="fi-FI" sz="1600" dirty="0"/>
          </a:p>
          <a:p>
            <a:r>
              <a:rPr lang="fi-FI" sz="1600" dirty="0"/>
              <a:t>To </a:t>
            </a:r>
            <a:r>
              <a:rPr lang="fi-FI" sz="1600" dirty="0" err="1"/>
              <a:t>do</a:t>
            </a:r>
            <a:r>
              <a:rPr lang="fi-FI" sz="1600" dirty="0"/>
              <a:t>:</a:t>
            </a:r>
          </a:p>
          <a:p>
            <a:pPr marL="285750" indent="-285750">
              <a:buFont typeface="Arial" panose="020B0604020202020204" pitchFamily="34" charset="0"/>
              <a:buChar char="•"/>
            </a:pPr>
            <a:r>
              <a:rPr lang="fi-FI" sz="1600" dirty="0" err="1"/>
              <a:t>Close</a:t>
            </a:r>
            <a:r>
              <a:rPr lang="fi-FI" sz="1600" dirty="0"/>
              <a:t> open </a:t>
            </a:r>
            <a:r>
              <a:rPr lang="fi-FI" sz="1600" dirty="0" err="1"/>
              <a:t>questions</a:t>
            </a:r>
            <a:endParaRPr lang="fi-FI" sz="1600" dirty="0"/>
          </a:p>
          <a:p>
            <a:pPr marL="285750" indent="-285750">
              <a:buFont typeface="Arial" panose="020B0604020202020204" pitchFamily="34" charset="0"/>
              <a:buChar char="•"/>
            </a:pPr>
            <a:r>
              <a:rPr lang="fi-FI" sz="1600" dirty="0"/>
              <a:t>Image </a:t>
            </a:r>
            <a:r>
              <a:rPr lang="fi-FI" sz="1600" dirty="0" err="1"/>
              <a:t>object</a:t>
            </a:r>
            <a:r>
              <a:rPr lang="fi-FI" sz="1600" dirty="0"/>
              <a:t> status</a:t>
            </a:r>
          </a:p>
          <a:p>
            <a:pPr marL="285750" indent="-285750">
              <a:buFont typeface="Arial" panose="020B0604020202020204" pitchFamily="34" charset="0"/>
              <a:buChar char="•"/>
            </a:pPr>
            <a:r>
              <a:rPr lang="fi-FI" sz="1600" dirty="0"/>
              <a:t>Image </a:t>
            </a:r>
            <a:r>
              <a:rPr lang="fi-FI" sz="1600" dirty="0" err="1"/>
              <a:t>object</a:t>
            </a:r>
            <a:r>
              <a:rPr lang="fi-FI" sz="1600" dirty="0"/>
              <a:t> </a:t>
            </a:r>
            <a:r>
              <a:rPr lang="fi-FI" sz="1600" dirty="0" err="1"/>
              <a:t>velocity</a:t>
            </a:r>
            <a:r>
              <a:rPr lang="fi-FI" sz="1600" dirty="0"/>
              <a:t> </a:t>
            </a:r>
            <a:r>
              <a:rPr lang="fi-FI" sz="1600" dirty="0" err="1"/>
              <a:t>estimation</a:t>
            </a:r>
            <a:endParaRPr lang="fi-FI" sz="1600" dirty="0"/>
          </a:p>
          <a:p>
            <a:pPr marL="285750" indent="-285750">
              <a:buFont typeface="Arial" panose="020B0604020202020204" pitchFamily="34" charset="0"/>
              <a:buChar char="•"/>
            </a:pPr>
            <a:r>
              <a:rPr lang="fi-FI" sz="1600" dirty="0" err="1"/>
              <a:t>Probabilistic</a:t>
            </a:r>
            <a:r>
              <a:rPr lang="fi-FI" sz="1600" dirty="0"/>
              <a:t> </a:t>
            </a:r>
            <a:r>
              <a:rPr lang="fi-FI" sz="1600" dirty="0" err="1"/>
              <a:t>approach</a:t>
            </a:r>
            <a:r>
              <a:rPr lang="fi-FI" sz="1600" dirty="0"/>
              <a:t> for </a:t>
            </a:r>
            <a:r>
              <a:rPr lang="fi-FI" sz="1600" dirty="0" err="1"/>
              <a:t>matching</a:t>
            </a:r>
            <a:r>
              <a:rPr lang="fi-FI" sz="1600" dirty="0"/>
              <a:t> </a:t>
            </a:r>
            <a:r>
              <a:rPr lang="fi-FI" sz="1600" dirty="0" err="1"/>
              <a:t>detected</a:t>
            </a:r>
            <a:r>
              <a:rPr lang="fi-FI" sz="1600" dirty="0"/>
              <a:t> and image </a:t>
            </a:r>
            <a:r>
              <a:rPr lang="fi-FI" sz="1600" dirty="0" err="1"/>
              <a:t>objects</a:t>
            </a:r>
            <a:endParaRPr lang="fi-FI" sz="1600" dirty="0"/>
          </a:p>
          <a:p>
            <a:pPr marL="285750" indent="-285750">
              <a:buFont typeface="Arial" panose="020B0604020202020204" pitchFamily="34" charset="0"/>
              <a:buChar char="•"/>
            </a:pPr>
            <a:r>
              <a:rPr lang="fi-FI" sz="1600" dirty="0"/>
              <a:t>2d -&gt; 3d </a:t>
            </a:r>
            <a:r>
              <a:rPr lang="fi-FI" sz="1600" dirty="0" err="1"/>
              <a:t>transformation</a:t>
            </a:r>
            <a:endParaRPr lang="fi-FI" sz="1600" dirty="0"/>
          </a:p>
          <a:p>
            <a:pPr marL="285750" indent="-285750">
              <a:buFont typeface="Arial" panose="020B0604020202020204" pitchFamily="34" charset="0"/>
              <a:buChar char="•"/>
            </a:pPr>
            <a:r>
              <a:rPr lang="fi-FI" sz="1600" dirty="0"/>
              <a:t>World </a:t>
            </a:r>
            <a:r>
              <a:rPr lang="fi-FI" sz="1600" dirty="0" err="1"/>
              <a:t>object</a:t>
            </a:r>
            <a:r>
              <a:rPr lang="fi-FI" sz="1600" dirty="0"/>
              <a:t> </a:t>
            </a:r>
            <a:r>
              <a:rPr lang="fi-FI" sz="1600" dirty="0" err="1"/>
              <a:t>state</a:t>
            </a:r>
            <a:r>
              <a:rPr lang="fi-FI" sz="1600" dirty="0"/>
              <a:t> </a:t>
            </a:r>
            <a:r>
              <a:rPr lang="fi-FI" sz="1600" dirty="0" err="1"/>
              <a:t>estimation</a:t>
            </a:r>
            <a:endParaRPr lang="fi-FI" sz="1600" dirty="0"/>
          </a:p>
          <a:p>
            <a:pPr marL="285750" indent="-285750">
              <a:buFont typeface="Arial" panose="020B0604020202020204" pitchFamily="34" charset="0"/>
              <a:buChar char="•"/>
            </a:pPr>
            <a:endParaRPr lang="fi-FI" sz="1600" dirty="0"/>
          </a:p>
          <a:p>
            <a:r>
              <a:rPr lang="fi-FI" sz="1600" dirty="0" err="1"/>
              <a:t>Other</a:t>
            </a:r>
            <a:r>
              <a:rPr lang="fi-FI" sz="1600" dirty="0"/>
              <a:t>:</a:t>
            </a:r>
          </a:p>
          <a:p>
            <a:pPr marL="285750" indent="-285750">
              <a:buFont typeface="Arial" panose="020B0604020202020204" pitchFamily="34" charset="0"/>
              <a:buChar char="•"/>
            </a:pPr>
            <a:r>
              <a:rPr lang="fi-FI" sz="1600" dirty="0" err="1"/>
              <a:t>Semantic</a:t>
            </a:r>
            <a:r>
              <a:rPr lang="fi-FI" sz="1600" dirty="0"/>
              <a:t> </a:t>
            </a:r>
            <a:r>
              <a:rPr lang="fi-FI" sz="1600" dirty="0" err="1"/>
              <a:t>segmentation</a:t>
            </a:r>
            <a:endParaRPr lang="fi-FI" sz="1600" dirty="0"/>
          </a:p>
          <a:p>
            <a:pPr marL="285750" indent="-285750">
              <a:buFont typeface="Arial" panose="020B0604020202020204" pitchFamily="34" charset="0"/>
              <a:buChar char="•"/>
            </a:pPr>
            <a:r>
              <a:rPr lang="fi-FI" sz="1600" dirty="0" err="1"/>
              <a:t>Organisations</a:t>
            </a:r>
            <a:r>
              <a:rPr lang="fi-FI" sz="1600" dirty="0"/>
              <a:t> to </a:t>
            </a:r>
            <a:r>
              <a:rPr lang="fi-FI" sz="1600" dirty="0" err="1"/>
              <a:t>follow</a:t>
            </a:r>
            <a:r>
              <a:rPr lang="fi-FI" sz="1600" dirty="0"/>
              <a:t>: ICCV, ICRA, NIPS, IROS, </a:t>
            </a:r>
            <a:r>
              <a:rPr lang="fi-FI" sz="1600" dirty="0" err="1"/>
              <a:t>arXiv</a:t>
            </a:r>
            <a:endParaRPr lang="fi-FI" sz="1600" dirty="0"/>
          </a:p>
          <a:p>
            <a:pPr marL="285750" indent="-285750">
              <a:buFont typeface="Arial" panose="020B0604020202020204" pitchFamily="34" charset="0"/>
              <a:buChar char="•"/>
            </a:pPr>
            <a:r>
              <a:rPr lang="fi-FI" sz="1600" dirty="0" err="1"/>
              <a:t>Camera</a:t>
            </a:r>
            <a:r>
              <a:rPr lang="fi-FI" sz="1600" dirty="0"/>
              <a:t> </a:t>
            </a:r>
            <a:r>
              <a:rPr lang="fi-FI" sz="1600" dirty="0" err="1"/>
              <a:t>motion</a:t>
            </a:r>
            <a:r>
              <a:rPr lang="fi-FI" sz="1600" dirty="0"/>
              <a:t> (</a:t>
            </a:r>
            <a:r>
              <a:rPr lang="fi-FI" sz="1600" dirty="0" err="1"/>
              <a:t>yaw</a:t>
            </a:r>
            <a:r>
              <a:rPr lang="fi-FI" sz="1600" dirty="0"/>
              <a:t>, </a:t>
            </a:r>
            <a:r>
              <a:rPr lang="fi-FI" sz="1600" dirty="0" err="1"/>
              <a:t>pitch</a:t>
            </a:r>
            <a:r>
              <a:rPr lang="fi-FI" sz="1600" dirty="0"/>
              <a:t>)</a:t>
            </a:r>
          </a:p>
          <a:p>
            <a:pPr marL="285750" indent="-285750">
              <a:buFont typeface="Arial" panose="020B0604020202020204" pitchFamily="34" charset="0"/>
              <a:buChar char="•"/>
            </a:pPr>
            <a:r>
              <a:rPr lang="fi-FI" sz="1600" dirty="0"/>
              <a:t>Grid </a:t>
            </a:r>
            <a:r>
              <a:rPr lang="fi-FI" sz="1600" dirty="0" err="1"/>
              <a:t>or</a:t>
            </a:r>
            <a:r>
              <a:rPr lang="fi-FI" sz="1600" dirty="0"/>
              <a:t> </a:t>
            </a:r>
            <a:r>
              <a:rPr lang="fi-FI" sz="1600" dirty="0" err="1"/>
              <a:t>continuos</a:t>
            </a:r>
            <a:r>
              <a:rPr lang="fi-FI" sz="1600" dirty="0"/>
              <a:t> </a:t>
            </a:r>
            <a:r>
              <a:rPr lang="fi-FI" sz="1600" dirty="0" err="1"/>
              <a:t>presentation</a:t>
            </a:r>
            <a:r>
              <a:rPr lang="fi-FI" sz="1600" dirty="0"/>
              <a:t>?</a:t>
            </a:r>
          </a:p>
          <a:p>
            <a:pPr marL="285750" indent="-285750">
              <a:buFont typeface="Arial" panose="020B0604020202020204" pitchFamily="34" charset="0"/>
              <a:buChar char="•"/>
            </a:pPr>
            <a:r>
              <a:rPr lang="fi-FI" sz="1600" dirty="0"/>
              <a:t>Class </a:t>
            </a:r>
            <a:r>
              <a:rPr lang="fi-FI" sz="1600" dirty="0" err="1"/>
              <a:t>specific</a:t>
            </a:r>
            <a:r>
              <a:rPr lang="fi-FI" sz="1600" dirty="0"/>
              <a:t>  </a:t>
            </a:r>
            <a:r>
              <a:rPr lang="fi-FI" sz="1600" dirty="0" err="1"/>
              <a:t>attributes</a:t>
            </a:r>
            <a:endParaRPr lang="fi-FI" sz="1600" dirty="0"/>
          </a:p>
          <a:p>
            <a:pPr marL="285750" indent="-285750">
              <a:buFont typeface="Arial" panose="020B0604020202020204" pitchFamily="34" charset="0"/>
              <a:buChar char="•"/>
            </a:pPr>
            <a:r>
              <a:rPr lang="fi-FI" sz="1600" dirty="0"/>
              <a:t>Object </a:t>
            </a:r>
            <a:r>
              <a:rPr lang="fi-FI" sz="1600" dirty="0" err="1"/>
              <a:t>history</a:t>
            </a:r>
            <a:endParaRPr lang="fi-FI" sz="1600" dirty="0"/>
          </a:p>
          <a:p>
            <a:pPr marL="285750" indent="-285750">
              <a:buFont typeface="Arial" panose="020B0604020202020204" pitchFamily="34" charset="0"/>
              <a:buChar char="•"/>
            </a:pPr>
            <a:endParaRPr lang="en-GB" sz="1600" dirty="0"/>
          </a:p>
        </p:txBody>
      </p:sp>
    </p:spTree>
    <p:extLst>
      <p:ext uri="{BB962C8B-B14F-4D97-AF65-F5344CB8AC3E}">
        <p14:creationId xmlns:p14="http://schemas.microsoft.com/office/powerpoint/2010/main" val="37633921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Map Presentation</a:t>
            </a:r>
            <a:endParaRPr lang="en-US" sz="4800" kern="1200" dirty="0">
              <a:solidFill>
                <a:schemeClr val="bg1"/>
              </a:solidFill>
              <a:latin typeface="+mj-lt"/>
              <a:ea typeface="+mj-ea"/>
              <a:cs typeface="+mj-cs"/>
            </a:endParaRPr>
          </a:p>
        </p:txBody>
      </p:sp>
      <p:sp>
        <p:nvSpPr>
          <p:cNvPr id="2" name="Suorakulmio 1">
            <a:extLst>
              <a:ext uri="{FF2B5EF4-FFF2-40B4-BE49-F238E27FC236}">
                <a16:creationId xmlns:a16="http://schemas.microsoft.com/office/drawing/2014/main" id="{13F807D7-280C-4F47-BCA7-CA0BB4D0C28C}"/>
              </a:ext>
            </a:extLst>
          </p:cNvPr>
          <p:cNvSpPr/>
          <p:nvPr/>
        </p:nvSpPr>
        <p:spPr>
          <a:xfrm>
            <a:off x="5621796" y="638499"/>
            <a:ext cx="3687271" cy="34957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solidFill>
                <a:schemeClr val="tx1"/>
              </a:solidFill>
            </a:endParaRPr>
          </a:p>
        </p:txBody>
      </p:sp>
      <p:cxnSp>
        <p:nvCxnSpPr>
          <p:cNvPr id="4" name="Suora nuoliyhdysviiva 3">
            <a:extLst>
              <a:ext uri="{FF2B5EF4-FFF2-40B4-BE49-F238E27FC236}">
                <a16:creationId xmlns:a16="http://schemas.microsoft.com/office/drawing/2014/main" id="{CBE482D2-980D-49A7-820E-9A2CC021E301}"/>
              </a:ext>
            </a:extLst>
          </p:cNvPr>
          <p:cNvCxnSpPr>
            <a:cxnSpLocks/>
          </p:cNvCxnSpPr>
          <p:nvPr/>
        </p:nvCxnSpPr>
        <p:spPr>
          <a:xfrm>
            <a:off x="7489862" y="2265770"/>
            <a:ext cx="0" cy="21282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uora nuoliyhdysviiva 6">
            <a:extLst>
              <a:ext uri="{FF2B5EF4-FFF2-40B4-BE49-F238E27FC236}">
                <a16:creationId xmlns:a16="http://schemas.microsoft.com/office/drawing/2014/main" id="{4418CF40-3981-410C-ADA3-4197230E06E6}"/>
              </a:ext>
            </a:extLst>
          </p:cNvPr>
          <p:cNvCxnSpPr>
            <a:cxnSpLocks/>
          </p:cNvCxnSpPr>
          <p:nvPr/>
        </p:nvCxnSpPr>
        <p:spPr>
          <a:xfrm>
            <a:off x="7489862" y="2273862"/>
            <a:ext cx="22172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kstiruutu 14">
            <a:extLst>
              <a:ext uri="{FF2B5EF4-FFF2-40B4-BE49-F238E27FC236}">
                <a16:creationId xmlns:a16="http://schemas.microsoft.com/office/drawing/2014/main" id="{64ED1A36-9807-45F7-832D-57EA79E9692D}"/>
              </a:ext>
            </a:extLst>
          </p:cNvPr>
          <p:cNvSpPr txBox="1"/>
          <p:nvPr/>
        </p:nvSpPr>
        <p:spPr>
          <a:xfrm>
            <a:off x="7547853" y="4270864"/>
            <a:ext cx="235962" cy="246221"/>
          </a:xfrm>
          <a:prstGeom prst="rect">
            <a:avLst/>
          </a:prstGeom>
          <a:noFill/>
        </p:spPr>
        <p:txBody>
          <a:bodyPr wrap="none" rtlCol="0">
            <a:spAutoFit/>
          </a:bodyPr>
          <a:lstStyle/>
          <a:p>
            <a:r>
              <a:rPr lang="fi-FI" sz="1000" dirty="0"/>
              <a:t>z</a:t>
            </a:r>
            <a:endParaRPr lang="en-GB" sz="1000" dirty="0"/>
          </a:p>
        </p:txBody>
      </p:sp>
      <p:sp>
        <p:nvSpPr>
          <p:cNvPr id="16" name="Tekstiruutu 15">
            <a:extLst>
              <a:ext uri="{FF2B5EF4-FFF2-40B4-BE49-F238E27FC236}">
                <a16:creationId xmlns:a16="http://schemas.microsoft.com/office/drawing/2014/main" id="{F59CF272-4753-4DA3-90E4-8DA50840D965}"/>
              </a:ext>
            </a:extLst>
          </p:cNvPr>
          <p:cNvSpPr txBox="1"/>
          <p:nvPr/>
        </p:nvSpPr>
        <p:spPr>
          <a:xfrm>
            <a:off x="9836222" y="2273862"/>
            <a:ext cx="240772" cy="246221"/>
          </a:xfrm>
          <a:prstGeom prst="rect">
            <a:avLst/>
          </a:prstGeom>
          <a:noFill/>
        </p:spPr>
        <p:txBody>
          <a:bodyPr wrap="none" rtlCol="0">
            <a:spAutoFit/>
          </a:bodyPr>
          <a:lstStyle/>
          <a:p>
            <a:r>
              <a:rPr lang="fi-FI" sz="1000" dirty="0"/>
              <a:t>x</a:t>
            </a:r>
            <a:endParaRPr lang="en-GB" sz="1000" dirty="0"/>
          </a:p>
        </p:txBody>
      </p:sp>
      <p:sp>
        <p:nvSpPr>
          <p:cNvPr id="17" name="Tekstiruutu 16">
            <a:extLst>
              <a:ext uri="{FF2B5EF4-FFF2-40B4-BE49-F238E27FC236}">
                <a16:creationId xmlns:a16="http://schemas.microsoft.com/office/drawing/2014/main" id="{CAE9A6BD-415E-4138-9CC7-A5EA270DF69C}"/>
              </a:ext>
            </a:extLst>
          </p:cNvPr>
          <p:cNvSpPr txBox="1"/>
          <p:nvPr/>
        </p:nvSpPr>
        <p:spPr>
          <a:xfrm>
            <a:off x="6677410" y="192921"/>
            <a:ext cx="1252266" cy="246221"/>
          </a:xfrm>
          <a:prstGeom prst="rect">
            <a:avLst/>
          </a:prstGeom>
          <a:noFill/>
        </p:spPr>
        <p:txBody>
          <a:bodyPr wrap="none" rtlCol="0">
            <a:spAutoFit/>
          </a:bodyPr>
          <a:lstStyle/>
          <a:p>
            <a:r>
              <a:rPr lang="fi-FI" sz="1000" dirty="0"/>
              <a:t>image x - </a:t>
            </a:r>
            <a:r>
              <a:rPr lang="fi-FI" sz="1000" dirty="0" err="1"/>
              <a:t>coordinate</a:t>
            </a:r>
            <a:endParaRPr lang="en-GB" sz="1000" dirty="0"/>
          </a:p>
        </p:txBody>
      </p:sp>
      <p:sp>
        <p:nvSpPr>
          <p:cNvPr id="18" name="Tekstiruutu 17">
            <a:extLst>
              <a:ext uri="{FF2B5EF4-FFF2-40B4-BE49-F238E27FC236}">
                <a16:creationId xmlns:a16="http://schemas.microsoft.com/office/drawing/2014/main" id="{E8757CD8-1361-49FC-871A-BD329EF1894D}"/>
              </a:ext>
            </a:extLst>
          </p:cNvPr>
          <p:cNvSpPr txBox="1"/>
          <p:nvPr/>
        </p:nvSpPr>
        <p:spPr>
          <a:xfrm>
            <a:off x="4737354" y="2037290"/>
            <a:ext cx="750526" cy="400110"/>
          </a:xfrm>
          <a:prstGeom prst="rect">
            <a:avLst/>
          </a:prstGeom>
          <a:noFill/>
        </p:spPr>
        <p:txBody>
          <a:bodyPr wrap="none" rtlCol="0">
            <a:spAutoFit/>
          </a:bodyPr>
          <a:lstStyle/>
          <a:p>
            <a:r>
              <a:rPr lang="fi-FI" sz="1000" dirty="0"/>
              <a:t>image y – </a:t>
            </a:r>
            <a:br>
              <a:rPr lang="fi-FI" sz="1000" dirty="0"/>
            </a:br>
            <a:r>
              <a:rPr lang="fi-FI" sz="1000" dirty="0" err="1"/>
              <a:t>coordinate</a:t>
            </a:r>
            <a:endParaRPr lang="en-GB" sz="1000" dirty="0"/>
          </a:p>
        </p:txBody>
      </p:sp>
      <p:cxnSp>
        <p:nvCxnSpPr>
          <p:cNvPr id="14" name="Suora yhdysviiva 13">
            <a:extLst>
              <a:ext uri="{FF2B5EF4-FFF2-40B4-BE49-F238E27FC236}">
                <a16:creationId xmlns:a16="http://schemas.microsoft.com/office/drawing/2014/main" id="{F15F5094-FDEE-40B1-AF85-6800B1381F04}"/>
              </a:ext>
            </a:extLst>
          </p:cNvPr>
          <p:cNvCxnSpPr/>
          <p:nvPr/>
        </p:nvCxnSpPr>
        <p:spPr>
          <a:xfrm flipV="1">
            <a:off x="7489862" y="647363"/>
            <a:ext cx="849664" cy="161840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uora yhdysviiva 19">
            <a:extLst>
              <a:ext uri="{FF2B5EF4-FFF2-40B4-BE49-F238E27FC236}">
                <a16:creationId xmlns:a16="http://schemas.microsoft.com/office/drawing/2014/main" id="{288C7D1B-EFEA-4C9F-80E6-D3D88FDF7495}"/>
              </a:ext>
            </a:extLst>
          </p:cNvPr>
          <p:cNvCxnSpPr>
            <a:cxnSpLocks/>
          </p:cNvCxnSpPr>
          <p:nvPr/>
        </p:nvCxnSpPr>
        <p:spPr>
          <a:xfrm flipH="1" flipV="1">
            <a:off x="6470266" y="647363"/>
            <a:ext cx="1019597" cy="16184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uora nuoliyhdysviiva 22">
            <a:extLst>
              <a:ext uri="{FF2B5EF4-FFF2-40B4-BE49-F238E27FC236}">
                <a16:creationId xmlns:a16="http://schemas.microsoft.com/office/drawing/2014/main" id="{C138E5C0-0B12-4652-90D1-CECFC1BB91C3}"/>
              </a:ext>
            </a:extLst>
          </p:cNvPr>
          <p:cNvCxnSpPr/>
          <p:nvPr/>
        </p:nvCxnSpPr>
        <p:spPr>
          <a:xfrm flipH="1" flipV="1">
            <a:off x="5625289" y="517877"/>
            <a:ext cx="3729146" cy="8111"/>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uora nuoliyhdysviiva 25">
            <a:extLst>
              <a:ext uri="{FF2B5EF4-FFF2-40B4-BE49-F238E27FC236}">
                <a16:creationId xmlns:a16="http://schemas.microsoft.com/office/drawing/2014/main" id="{498AFB8C-879E-4E17-A471-FB335F434A5A}"/>
              </a:ext>
            </a:extLst>
          </p:cNvPr>
          <p:cNvCxnSpPr>
            <a:cxnSpLocks/>
          </p:cNvCxnSpPr>
          <p:nvPr/>
        </p:nvCxnSpPr>
        <p:spPr>
          <a:xfrm>
            <a:off x="5487880" y="647363"/>
            <a:ext cx="22572" cy="3486886"/>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Tekstiruutu 28">
            <a:extLst>
              <a:ext uri="{FF2B5EF4-FFF2-40B4-BE49-F238E27FC236}">
                <a16:creationId xmlns:a16="http://schemas.microsoft.com/office/drawing/2014/main" id="{ECE75A47-BB43-4B7D-94C4-5DA51FB7D1EE}"/>
              </a:ext>
            </a:extLst>
          </p:cNvPr>
          <p:cNvSpPr txBox="1"/>
          <p:nvPr/>
        </p:nvSpPr>
        <p:spPr>
          <a:xfrm>
            <a:off x="7056504" y="1242813"/>
            <a:ext cx="817853" cy="246221"/>
          </a:xfrm>
          <a:prstGeom prst="rect">
            <a:avLst/>
          </a:prstGeom>
          <a:noFill/>
        </p:spPr>
        <p:txBody>
          <a:bodyPr wrap="none" rtlCol="0">
            <a:spAutoFit/>
          </a:bodyPr>
          <a:lstStyle/>
          <a:p>
            <a:r>
              <a:rPr lang="fi-FI" sz="1000" dirty="0" err="1">
                <a:solidFill>
                  <a:srgbClr val="FF0000"/>
                </a:solidFill>
              </a:rPr>
              <a:t>field</a:t>
            </a:r>
            <a:r>
              <a:rPr lang="fi-FI" sz="1000" dirty="0">
                <a:solidFill>
                  <a:srgbClr val="FF0000"/>
                </a:solidFill>
              </a:rPr>
              <a:t> of </a:t>
            </a:r>
            <a:r>
              <a:rPr lang="fi-FI" sz="1000" dirty="0" err="1">
                <a:solidFill>
                  <a:srgbClr val="FF0000"/>
                </a:solidFill>
              </a:rPr>
              <a:t>view</a:t>
            </a:r>
            <a:endParaRPr lang="en-GB" sz="1000" dirty="0">
              <a:solidFill>
                <a:srgbClr val="FF0000"/>
              </a:solidFill>
            </a:endParaRPr>
          </a:p>
        </p:txBody>
      </p:sp>
      <p:sp>
        <p:nvSpPr>
          <p:cNvPr id="27" name="Ellipsi 26">
            <a:extLst>
              <a:ext uri="{FF2B5EF4-FFF2-40B4-BE49-F238E27FC236}">
                <a16:creationId xmlns:a16="http://schemas.microsoft.com/office/drawing/2014/main" id="{5F7F4321-1A22-442B-BB23-5C37387287D0}"/>
              </a:ext>
            </a:extLst>
          </p:cNvPr>
          <p:cNvSpPr/>
          <p:nvPr/>
        </p:nvSpPr>
        <p:spPr>
          <a:xfrm>
            <a:off x="6951079" y="962952"/>
            <a:ext cx="57969" cy="613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kstiruutu 30">
            <a:extLst>
              <a:ext uri="{FF2B5EF4-FFF2-40B4-BE49-F238E27FC236}">
                <a16:creationId xmlns:a16="http://schemas.microsoft.com/office/drawing/2014/main" id="{78ED5AD6-7B7B-4F8A-9CFD-F1287691AB2F}"/>
              </a:ext>
            </a:extLst>
          </p:cNvPr>
          <p:cNvSpPr txBox="1"/>
          <p:nvPr/>
        </p:nvSpPr>
        <p:spPr>
          <a:xfrm>
            <a:off x="6962707" y="859977"/>
            <a:ext cx="511679" cy="246221"/>
          </a:xfrm>
          <a:prstGeom prst="rect">
            <a:avLst/>
          </a:prstGeom>
          <a:noFill/>
        </p:spPr>
        <p:txBody>
          <a:bodyPr wrap="none" rtlCol="0">
            <a:spAutoFit/>
          </a:bodyPr>
          <a:lstStyle/>
          <a:p>
            <a:r>
              <a:rPr lang="fi-FI" sz="1000" dirty="0" err="1"/>
              <a:t>object</a:t>
            </a:r>
            <a:endParaRPr lang="en-GB" sz="1000" dirty="0"/>
          </a:p>
        </p:txBody>
      </p:sp>
      <p:sp>
        <p:nvSpPr>
          <p:cNvPr id="28" name="Suorakulmio 27">
            <a:extLst>
              <a:ext uri="{FF2B5EF4-FFF2-40B4-BE49-F238E27FC236}">
                <a16:creationId xmlns:a16="http://schemas.microsoft.com/office/drawing/2014/main" id="{A9B76F4B-C669-41B9-91B1-BEDB04FD082F}"/>
              </a:ext>
            </a:extLst>
          </p:cNvPr>
          <p:cNvSpPr/>
          <p:nvPr/>
        </p:nvSpPr>
        <p:spPr>
          <a:xfrm>
            <a:off x="7383007" y="2177281"/>
            <a:ext cx="240772" cy="176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kstiruutu 32">
            <a:extLst>
              <a:ext uri="{FF2B5EF4-FFF2-40B4-BE49-F238E27FC236}">
                <a16:creationId xmlns:a16="http://schemas.microsoft.com/office/drawing/2014/main" id="{C7AFC4E6-8D61-4866-BB1F-270171FF8B00}"/>
              </a:ext>
            </a:extLst>
          </p:cNvPr>
          <p:cNvSpPr txBox="1"/>
          <p:nvPr/>
        </p:nvSpPr>
        <p:spPr>
          <a:xfrm>
            <a:off x="7547852" y="2314290"/>
            <a:ext cx="644728" cy="246221"/>
          </a:xfrm>
          <a:prstGeom prst="rect">
            <a:avLst/>
          </a:prstGeom>
          <a:noFill/>
        </p:spPr>
        <p:txBody>
          <a:bodyPr wrap="none" rtlCol="0">
            <a:spAutoFit/>
          </a:bodyPr>
          <a:lstStyle/>
          <a:p>
            <a:r>
              <a:rPr lang="fi-FI" sz="1000" dirty="0" err="1"/>
              <a:t>observer</a:t>
            </a:r>
            <a:endParaRPr lang="en-GB" sz="1000" dirty="0"/>
          </a:p>
        </p:txBody>
      </p:sp>
      <mc:AlternateContent xmlns:mc="http://schemas.openxmlformats.org/markup-compatibility/2006" xmlns:a14="http://schemas.microsoft.com/office/drawing/2010/main">
        <mc:Choice Requires="a14">
          <p:sp>
            <p:nvSpPr>
              <p:cNvPr id="24" name="Tekstiruutu 23">
                <a:extLst>
                  <a:ext uri="{FF2B5EF4-FFF2-40B4-BE49-F238E27FC236}">
                    <a16:creationId xmlns:a16="http://schemas.microsoft.com/office/drawing/2014/main" id="{C5A57789-9AB3-4D13-9C2C-D5CBC8B938B1}"/>
                  </a:ext>
                </a:extLst>
              </p:cNvPr>
              <p:cNvSpPr txBox="1"/>
              <p:nvPr/>
            </p:nvSpPr>
            <p:spPr>
              <a:xfrm>
                <a:off x="8810552" y="5429244"/>
                <a:ext cx="1481496" cy="369332"/>
              </a:xfrm>
              <a:prstGeom prst="rect">
                <a:avLst/>
              </a:prstGeom>
              <a:noFill/>
              <a:ln>
                <a:noFill/>
              </a:ln>
            </p:spPr>
            <p:txBody>
              <a:bodyPr wrap="none" lIns="0" tIns="0" rIns="0" bIns="0" rtlCol="0">
                <a:spAutoFit/>
              </a:bodyPr>
              <a:lstStyle/>
              <a:p>
                <a:r>
                  <a:rPr lang="en-GB" sz="1200" i="1" dirty="0"/>
                  <a:t>s</a:t>
                </a:r>
                <a:r>
                  <a:rPr lang="en-GB" sz="1200" i="1" baseline="-25000" dirty="0" err="1"/>
                  <a:t>w</a:t>
                </a:r>
                <a14:m>
                  <m:oMath xmlns:m="http://schemas.openxmlformats.org/officeDocument/2006/math">
                    <m:r>
                      <a:rPr lang="en-GB" sz="1200" i="1" smtClean="0">
                        <a:latin typeface="Cambria Math" panose="02040503050406030204" pitchFamily="18" charset="0"/>
                      </a:rPr>
                      <m:t>=</m:t>
                    </m:r>
                    <m:r>
                      <a:rPr lang="fi-FI" sz="1200" b="0" i="1" smtClean="0">
                        <a:latin typeface="Cambria Math" panose="02040503050406030204" pitchFamily="18" charset="0"/>
                      </a:rPr>
                      <m:t>𝑠𝑒𝑛𝑠𝑜𝑟</m:t>
                    </m:r>
                    <m:r>
                      <a:rPr lang="fi-FI" sz="1200" b="0" i="1" smtClean="0">
                        <a:latin typeface="Cambria Math" panose="02040503050406030204" pitchFamily="18" charset="0"/>
                      </a:rPr>
                      <m:t> </m:t>
                    </m:r>
                    <m:r>
                      <a:rPr lang="fi-FI" sz="1200" b="0" i="1" smtClean="0">
                        <a:latin typeface="Cambria Math" panose="02040503050406030204" pitchFamily="18" charset="0"/>
                      </a:rPr>
                      <m:t>𝑤𝑖𝑑𝑡h</m:t>
                    </m:r>
                    <m:r>
                      <a:rPr lang="fi-FI" sz="1200" b="0" i="1" smtClean="0">
                        <a:latin typeface="Cambria Math" panose="02040503050406030204" pitchFamily="18" charset="0"/>
                      </a:rPr>
                      <m:t> </m:t>
                    </m:r>
                    <m:d>
                      <m:dPr>
                        <m:ctrlPr>
                          <a:rPr lang="fi-FI" sz="1200" b="0" i="1" smtClean="0">
                            <a:latin typeface="Cambria Math" panose="02040503050406030204" pitchFamily="18" charset="0"/>
                          </a:rPr>
                        </m:ctrlPr>
                      </m:dPr>
                      <m:e>
                        <m:r>
                          <a:rPr lang="fi-FI" sz="1200" b="0" i="1" smtClean="0">
                            <a:latin typeface="Cambria Math" panose="02040503050406030204" pitchFamily="18" charset="0"/>
                          </a:rPr>
                          <m:t>𝑚</m:t>
                        </m:r>
                      </m:e>
                    </m:d>
                  </m:oMath>
                </a14:m>
                <a:endParaRPr lang="fi-FI" sz="1200" b="0" i="1" dirty="0"/>
              </a:p>
              <a:p>
                <a:r>
                  <a:rPr lang="fi-FI" sz="1200" i="1" dirty="0"/>
                  <a:t>f = </a:t>
                </a:r>
                <a:r>
                  <a:rPr lang="fi-FI" sz="1200" i="1" dirty="0" err="1"/>
                  <a:t>focal</a:t>
                </a:r>
                <a:r>
                  <a:rPr lang="fi-FI" sz="1200" i="1" dirty="0"/>
                  <a:t> </a:t>
                </a:r>
                <a:r>
                  <a:rPr lang="fi-FI" sz="1200" i="1" dirty="0" err="1"/>
                  <a:t>length</a:t>
                </a:r>
                <a:r>
                  <a:rPr lang="fi-FI" sz="1200" i="1" dirty="0"/>
                  <a:t> (m)</a:t>
                </a:r>
              </a:p>
            </p:txBody>
          </p:sp>
        </mc:Choice>
        <mc:Fallback xmlns="">
          <p:sp>
            <p:nvSpPr>
              <p:cNvPr id="24" name="Tekstiruutu 23">
                <a:extLst>
                  <a:ext uri="{FF2B5EF4-FFF2-40B4-BE49-F238E27FC236}">
                    <a16:creationId xmlns:a16="http://schemas.microsoft.com/office/drawing/2014/main" id="{C5A57789-9AB3-4D13-9C2C-D5CBC8B938B1}"/>
                  </a:ext>
                </a:extLst>
              </p:cNvPr>
              <p:cNvSpPr txBox="1">
                <a:spLocks noRot="1" noChangeAspect="1" noMove="1" noResize="1" noEditPoints="1" noAdjustHandles="1" noChangeArrowheads="1" noChangeShapeType="1" noTextEdit="1"/>
              </p:cNvSpPr>
              <p:nvPr/>
            </p:nvSpPr>
            <p:spPr>
              <a:xfrm>
                <a:off x="8810552" y="5429244"/>
                <a:ext cx="1481496" cy="369332"/>
              </a:xfrm>
              <a:prstGeom prst="rect">
                <a:avLst/>
              </a:prstGeom>
              <a:blipFill>
                <a:blip r:embed="rId2"/>
                <a:stretch>
                  <a:fillRect l="-6173" t="-13333" b="-25000"/>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kstiruutu 2">
                <a:extLst>
                  <a:ext uri="{FF2B5EF4-FFF2-40B4-BE49-F238E27FC236}">
                    <a16:creationId xmlns:a16="http://schemas.microsoft.com/office/drawing/2014/main" id="{60591A14-AD52-4159-A48F-D276B0F191AF}"/>
                  </a:ext>
                </a:extLst>
              </p:cNvPr>
              <p:cNvSpPr txBox="1"/>
              <p:nvPr/>
            </p:nvSpPr>
            <p:spPr>
              <a:xfrm>
                <a:off x="5420411" y="5297268"/>
                <a:ext cx="2245423" cy="5229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i-FI" b="0" i="1" smtClean="0">
                          <a:latin typeface="Cambria Math" panose="02040503050406030204" pitchFamily="18" charset="0"/>
                        </a:rPr>
                        <m:t>𝐹𝑂𝑉</m:t>
                      </m:r>
                      <m:r>
                        <a:rPr lang="en-GB" i="1" smtClean="0">
                          <a:latin typeface="Cambria Math" panose="02040503050406030204" pitchFamily="18" charset="0"/>
                        </a:rPr>
                        <m:t>=</m:t>
                      </m:r>
                      <m:r>
                        <a:rPr lang="fi-FI" b="0" i="1" smtClean="0">
                          <a:latin typeface="Cambria Math" panose="02040503050406030204" pitchFamily="18" charset="0"/>
                        </a:rPr>
                        <m:t>2∗</m:t>
                      </m:r>
                      <m:r>
                        <m:rPr>
                          <m:sty m:val="p"/>
                        </m:rPr>
                        <a:rPr lang="fi-FI" b="0" i="0" smtClean="0">
                          <a:latin typeface="Cambria Math" panose="02040503050406030204" pitchFamily="18" charset="0"/>
                        </a:rPr>
                        <m:t>atan</m:t>
                      </m:r>
                      <m:r>
                        <a:rPr lang="fi-FI" b="0" i="1" smtClean="0">
                          <a:latin typeface="Cambria Math" panose="02040503050406030204" pitchFamily="18" charset="0"/>
                        </a:rPr>
                        <m:t>⁡(</m:t>
                      </m:r>
                      <m:f>
                        <m:fPr>
                          <m:ctrlPr>
                            <a:rPr lang="fi-FI" b="0" i="1" smtClean="0">
                              <a:latin typeface="Cambria Math" panose="02040503050406030204" pitchFamily="18" charset="0"/>
                            </a:rPr>
                          </m:ctrlPr>
                        </m:fPr>
                        <m:num>
                          <m:sSub>
                            <m:sSubPr>
                              <m:ctrlPr>
                                <a:rPr lang="fi-FI" b="0" i="1" smtClean="0">
                                  <a:latin typeface="Cambria Math" panose="02040503050406030204" pitchFamily="18" charset="0"/>
                                </a:rPr>
                              </m:ctrlPr>
                            </m:sSubPr>
                            <m:e>
                              <m:r>
                                <a:rPr lang="fi-FI" b="0" i="1" smtClean="0">
                                  <a:latin typeface="Cambria Math" panose="02040503050406030204" pitchFamily="18" charset="0"/>
                                </a:rPr>
                                <m:t>𝑠</m:t>
                              </m:r>
                            </m:e>
                            <m:sub>
                              <m:r>
                                <a:rPr lang="fi-FI" b="0" i="1" smtClean="0">
                                  <a:latin typeface="Cambria Math" panose="02040503050406030204" pitchFamily="18" charset="0"/>
                                </a:rPr>
                                <m:t>𝑤</m:t>
                              </m:r>
                            </m:sub>
                          </m:sSub>
                        </m:num>
                        <m:den>
                          <m:r>
                            <a:rPr lang="fi-FI" b="0" i="1" smtClean="0">
                              <a:latin typeface="Cambria Math" panose="02040503050406030204" pitchFamily="18" charset="0"/>
                            </a:rPr>
                            <m:t>2∗</m:t>
                          </m:r>
                          <m:r>
                            <a:rPr lang="fi-FI" b="0" i="1" smtClean="0">
                              <a:latin typeface="Cambria Math" panose="02040503050406030204" pitchFamily="18" charset="0"/>
                            </a:rPr>
                            <m:t>𝑓</m:t>
                          </m:r>
                        </m:den>
                      </m:f>
                      <m:r>
                        <a:rPr lang="fi-FI" b="0" i="1" smtClean="0">
                          <a:latin typeface="Cambria Math" panose="02040503050406030204" pitchFamily="18" charset="0"/>
                        </a:rPr>
                        <m:t>)</m:t>
                      </m:r>
                    </m:oMath>
                  </m:oMathPara>
                </a14:m>
                <a:endParaRPr lang="en-GB" dirty="0"/>
              </a:p>
            </p:txBody>
          </p:sp>
        </mc:Choice>
        <mc:Fallback xmlns="">
          <p:sp>
            <p:nvSpPr>
              <p:cNvPr id="3" name="Tekstiruutu 2">
                <a:extLst>
                  <a:ext uri="{FF2B5EF4-FFF2-40B4-BE49-F238E27FC236}">
                    <a16:creationId xmlns:a16="http://schemas.microsoft.com/office/drawing/2014/main" id="{60591A14-AD52-4159-A48F-D276B0F191AF}"/>
                  </a:ext>
                </a:extLst>
              </p:cNvPr>
              <p:cNvSpPr txBox="1">
                <a:spLocks noRot="1" noChangeAspect="1" noMove="1" noResize="1" noEditPoints="1" noAdjustHandles="1" noChangeArrowheads="1" noChangeShapeType="1" noTextEdit="1"/>
              </p:cNvSpPr>
              <p:nvPr/>
            </p:nvSpPr>
            <p:spPr>
              <a:xfrm>
                <a:off x="5420411" y="5297268"/>
                <a:ext cx="2245423" cy="522900"/>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496227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orakulmio 7">
            <a:extLst>
              <a:ext uri="{FF2B5EF4-FFF2-40B4-BE49-F238E27FC236}">
                <a16:creationId xmlns:a16="http://schemas.microsoft.com/office/drawing/2014/main" id="{F45448E5-2E20-41FC-9CAF-A198A47FB42D}"/>
              </a:ext>
            </a:extLst>
          </p:cNvPr>
          <p:cNvSpPr/>
          <p:nvPr/>
        </p:nvSpPr>
        <p:spPr>
          <a:xfrm>
            <a:off x="5366342" y="3049204"/>
            <a:ext cx="4082143" cy="3282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Enti</a:t>
            </a:r>
            <a:r>
              <a:rPr lang="en-US" sz="4800" dirty="0">
                <a:solidFill>
                  <a:schemeClr val="bg1"/>
                </a:solidFill>
                <a:latin typeface="+mj-lt"/>
                <a:ea typeface="+mj-ea"/>
                <a:cs typeface="+mj-cs"/>
              </a:rPr>
              <a:t>ty Diagram</a:t>
            </a:r>
            <a:endParaRPr lang="en-US" sz="4800" kern="1200" dirty="0">
              <a:solidFill>
                <a:schemeClr val="bg1"/>
              </a:solidFill>
              <a:latin typeface="+mj-lt"/>
              <a:ea typeface="+mj-ea"/>
              <a:cs typeface="+mj-cs"/>
            </a:endParaRPr>
          </a:p>
        </p:txBody>
      </p:sp>
      <p:sp>
        <p:nvSpPr>
          <p:cNvPr id="6" name="Suorakulmio 5">
            <a:extLst>
              <a:ext uri="{FF2B5EF4-FFF2-40B4-BE49-F238E27FC236}">
                <a16:creationId xmlns:a16="http://schemas.microsoft.com/office/drawing/2014/main" id="{BEACC466-3E2F-4447-AF39-36361EDD3AF7}"/>
              </a:ext>
            </a:extLst>
          </p:cNvPr>
          <p:cNvSpPr/>
          <p:nvPr/>
        </p:nvSpPr>
        <p:spPr>
          <a:xfrm>
            <a:off x="10329068" y="1247611"/>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Detected</a:t>
            </a:r>
            <a:br>
              <a:rPr lang="fi-FI" sz="1400" dirty="0"/>
            </a:br>
            <a:r>
              <a:rPr lang="fi-FI" sz="1400" dirty="0"/>
              <a:t>Object</a:t>
            </a:r>
            <a:endParaRPr lang="en-GB" sz="1400" dirty="0"/>
          </a:p>
        </p:txBody>
      </p:sp>
      <p:sp>
        <p:nvSpPr>
          <p:cNvPr id="25" name="Suorakulmio 24">
            <a:extLst>
              <a:ext uri="{FF2B5EF4-FFF2-40B4-BE49-F238E27FC236}">
                <a16:creationId xmlns:a16="http://schemas.microsoft.com/office/drawing/2014/main" id="{274EC1DB-6D61-46E5-B1CE-15E570364972}"/>
              </a:ext>
            </a:extLst>
          </p:cNvPr>
          <p:cNvSpPr/>
          <p:nvPr/>
        </p:nvSpPr>
        <p:spPr>
          <a:xfrm>
            <a:off x="6946912" y="1617350"/>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a:t>Image</a:t>
            </a:r>
            <a:br>
              <a:rPr lang="fi-FI" sz="1400" dirty="0"/>
            </a:br>
            <a:r>
              <a:rPr lang="fi-FI" sz="1400" dirty="0"/>
              <a:t>Object</a:t>
            </a:r>
            <a:endParaRPr lang="en-GB" sz="1400" dirty="0"/>
          </a:p>
        </p:txBody>
      </p:sp>
      <p:sp>
        <p:nvSpPr>
          <p:cNvPr id="30" name="Suorakulmio 29">
            <a:extLst>
              <a:ext uri="{FF2B5EF4-FFF2-40B4-BE49-F238E27FC236}">
                <a16:creationId xmlns:a16="http://schemas.microsoft.com/office/drawing/2014/main" id="{A49D3F9E-38AA-44FA-A95C-852B55B43B40}"/>
              </a:ext>
            </a:extLst>
          </p:cNvPr>
          <p:cNvSpPr/>
          <p:nvPr/>
        </p:nvSpPr>
        <p:spPr>
          <a:xfrm>
            <a:off x="5456931" y="3183847"/>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Aero</a:t>
            </a:r>
            <a:r>
              <a:rPr lang="fi-FI" sz="1400" dirty="0"/>
              <a:t>-</a:t>
            </a:r>
          </a:p>
          <a:p>
            <a:pPr algn="ctr"/>
            <a:r>
              <a:rPr lang="fi-FI" sz="1400" dirty="0" err="1"/>
              <a:t>plane</a:t>
            </a:r>
            <a:endParaRPr lang="en-GB" sz="1400" dirty="0"/>
          </a:p>
        </p:txBody>
      </p:sp>
      <p:sp>
        <p:nvSpPr>
          <p:cNvPr id="32" name="Suorakulmio 31">
            <a:extLst>
              <a:ext uri="{FF2B5EF4-FFF2-40B4-BE49-F238E27FC236}">
                <a16:creationId xmlns:a16="http://schemas.microsoft.com/office/drawing/2014/main" id="{3A384F69-F1C3-4606-A43D-3CEDB10AD9CA}"/>
              </a:ext>
            </a:extLst>
          </p:cNvPr>
          <p:cNvSpPr/>
          <p:nvPr/>
        </p:nvSpPr>
        <p:spPr>
          <a:xfrm>
            <a:off x="5456931" y="3796920"/>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a:t>Bicycle</a:t>
            </a:r>
          </a:p>
        </p:txBody>
      </p:sp>
      <p:sp>
        <p:nvSpPr>
          <p:cNvPr id="34" name="Suorakulmio 33">
            <a:extLst>
              <a:ext uri="{FF2B5EF4-FFF2-40B4-BE49-F238E27FC236}">
                <a16:creationId xmlns:a16="http://schemas.microsoft.com/office/drawing/2014/main" id="{A88E6C4B-EAF2-460D-996A-AF6687EAEB2E}"/>
              </a:ext>
            </a:extLst>
          </p:cNvPr>
          <p:cNvSpPr/>
          <p:nvPr/>
        </p:nvSpPr>
        <p:spPr>
          <a:xfrm>
            <a:off x="5456930" y="5077961"/>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a:t>Boat</a:t>
            </a:r>
          </a:p>
        </p:txBody>
      </p:sp>
      <p:sp>
        <p:nvSpPr>
          <p:cNvPr id="35" name="Suorakulmio 34">
            <a:extLst>
              <a:ext uri="{FF2B5EF4-FFF2-40B4-BE49-F238E27FC236}">
                <a16:creationId xmlns:a16="http://schemas.microsoft.com/office/drawing/2014/main" id="{327B2259-90D9-4220-87AD-DCB9063D3156}"/>
              </a:ext>
            </a:extLst>
          </p:cNvPr>
          <p:cNvSpPr/>
          <p:nvPr/>
        </p:nvSpPr>
        <p:spPr>
          <a:xfrm>
            <a:off x="5443324" y="5744285"/>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Bottle</a:t>
            </a:r>
            <a:endParaRPr lang="fi-FI" sz="1400" dirty="0"/>
          </a:p>
        </p:txBody>
      </p:sp>
      <p:sp>
        <p:nvSpPr>
          <p:cNvPr id="36" name="Suorakulmio 35">
            <a:extLst>
              <a:ext uri="{FF2B5EF4-FFF2-40B4-BE49-F238E27FC236}">
                <a16:creationId xmlns:a16="http://schemas.microsoft.com/office/drawing/2014/main" id="{415AC65E-F2F0-447D-94F2-C1B59FE5182C}"/>
              </a:ext>
            </a:extLst>
          </p:cNvPr>
          <p:cNvSpPr/>
          <p:nvPr/>
        </p:nvSpPr>
        <p:spPr>
          <a:xfrm>
            <a:off x="6443248" y="3183847"/>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Bus</a:t>
            </a:r>
            <a:endParaRPr lang="fi-FI" sz="1400" dirty="0"/>
          </a:p>
        </p:txBody>
      </p:sp>
      <p:sp>
        <p:nvSpPr>
          <p:cNvPr id="37" name="Suorakulmio 36">
            <a:extLst>
              <a:ext uri="{FF2B5EF4-FFF2-40B4-BE49-F238E27FC236}">
                <a16:creationId xmlns:a16="http://schemas.microsoft.com/office/drawing/2014/main" id="{C6F64520-558F-4AC1-9001-F34D62A1BF47}"/>
              </a:ext>
            </a:extLst>
          </p:cNvPr>
          <p:cNvSpPr/>
          <p:nvPr/>
        </p:nvSpPr>
        <p:spPr>
          <a:xfrm>
            <a:off x="6443248" y="3799216"/>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Car</a:t>
            </a:r>
            <a:endParaRPr lang="en-GB" sz="1400" dirty="0"/>
          </a:p>
        </p:txBody>
      </p:sp>
      <p:sp>
        <p:nvSpPr>
          <p:cNvPr id="38" name="Suorakulmio 37">
            <a:extLst>
              <a:ext uri="{FF2B5EF4-FFF2-40B4-BE49-F238E27FC236}">
                <a16:creationId xmlns:a16="http://schemas.microsoft.com/office/drawing/2014/main" id="{FF4DCCAE-7A17-4A25-BBB9-9204FB568A06}"/>
              </a:ext>
            </a:extLst>
          </p:cNvPr>
          <p:cNvSpPr/>
          <p:nvPr/>
        </p:nvSpPr>
        <p:spPr>
          <a:xfrm>
            <a:off x="6432373" y="4438652"/>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a:t>Cat</a:t>
            </a:r>
          </a:p>
        </p:txBody>
      </p:sp>
      <p:sp>
        <p:nvSpPr>
          <p:cNvPr id="39" name="Suorakulmio 38">
            <a:extLst>
              <a:ext uri="{FF2B5EF4-FFF2-40B4-BE49-F238E27FC236}">
                <a16:creationId xmlns:a16="http://schemas.microsoft.com/office/drawing/2014/main" id="{FE40CAAB-5245-4C7C-85A4-740D6C8D12A6}"/>
              </a:ext>
            </a:extLst>
          </p:cNvPr>
          <p:cNvSpPr/>
          <p:nvPr/>
        </p:nvSpPr>
        <p:spPr>
          <a:xfrm>
            <a:off x="6437036" y="5074388"/>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a:t>Chair</a:t>
            </a:r>
          </a:p>
        </p:txBody>
      </p:sp>
      <p:sp>
        <p:nvSpPr>
          <p:cNvPr id="40" name="Suorakulmio 39">
            <a:extLst>
              <a:ext uri="{FF2B5EF4-FFF2-40B4-BE49-F238E27FC236}">
                <a16:creationId xmlns:a16="http://schemas.microsoft.com/office/drawing/2014/main" id="{BBE09E47-003B-4AEF-BDF1-4DB6DD27DB3C}"/>
              </a:ext>
            </a:extLst>
          </p:cNvPr>
          <p:cNvSpPr/>
          <p:nvPr/>
        </p:nvSpPr>
        <p:spPr>
          <a:xfrm>
            <a:off x="6454525" y="5738842"/>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Cow</a:t>
            </a:r>
            <a:endParaRPr lang="en-GB" sz="1400" dirty="0"/>
          </a:p>
        </p:txBody>
      </p:sp>
      <p:sp>
        <p:nvSpPr>
          <p:cNvPr id="41" name="Suorakulmio 40">
            <a:extLst>
              <a:ext uri="{FF2B5EF4-FFF2-40B4-BE49-F238E27FC236}">
                <a16:creationId xmlns:a16="http://schemas.microsoft.com/office/drawing/2014/main" id="{2A73C208-3B3A-44E3-AC49-1B8B7BCD1E3B}"/>
              </a:ext>
            </a:extLst>
          </p:cNvPr>
          <p:cNvSpPr/>
          <p:nvPr/>
        </p:nvSpPr>
        <p:spPr>
          <a:xfrm>
            <a:off x="7429565" y="3163504"/>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Dining</a:t>
            </a:r>
            <a:br>
              <a:rPr lang="fi-FI" sz="1400" dirty="0"/>
            </a:br>
            <a:r>
              <a:rPr lang="fi-FI" sz="1400" dirty="0" err="1"/>
              <a:t>Table</a:t>
            </a:r>
            <a:endParaRPr lang="en-GB" sz="1400" dirty="0"/>
          </a:p>
        </p:txBody>
      </p:sp>
      <p:sp>
        <p:nvSpPr>
          <p:cNvPr id="42" name="Suorakulmio 41">
            <a:extLst>
              <a:ext uri="{FF2B5EF4-FFF2-40B4-BE49-F238E27FC236}">
                <a16:creationId xmlns:a16="http://schemas.microsoft.com/office/drawing/2014/main" id="{037986D3-B3C7-405F-9604-7DB0BB8B70F2}"/>
              </a:ext>
            </a:extLst>
          </p:cNvPr>
          <p:cNvSpPr/>
          <p:nvPr/>
        </p:nvSpPr>
        <p:spPr>
          <a:xfrm>
            <a:off x="7429565" y="3796920"/>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Dog</a:t>
            </a:r>
            <a:endParaRPr lang="fi-FI" sz="1400" dirty="0"/>
          </a:p>
        </p:txBody>
      </p:sp>
      <p:sp>
        <p:nvSpPr>
          <p:cNvPr id="43" name="Suorakulmio 42">
            <a:extLst>
              <a:ext uri="{FF2B5EF4-FFF2-40B4-BE49-F238E27FC236}">
                <a16:creationId xmlns:a16="http://schemas.microsoft.com/office/drawing/2014/main" id="{2EAC4D93-B7B2-4954-9093-BEFC17399C38}"/>
              </a:ext>
            </a:extLst>
          </p:cNvPr>
          <p:cNvSpPr/>
          <p:nvPr/>
        </p:nvSpPr>
        <p:spPr>
          <a:xfrm>
            <a:off x="8415882" y="3163504"/>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Potted</a:t>
            </a:r>
            <a:br>
              <a:rPr lang="fi-FI" sz="1400" dirty="0"/>
            </a:br>
            <a:r>
              <a:rPr lang="fi-FI" sz="1400" dirty="0" err="1"/>
              <a:t>Plant</a:t>
            </a:r>
            <a:endParaRPr lang="fi-FI" sz="1400" dirty="0"/>
          </a:p>
        </p:txBody>
      </p:sp>
      <p:sp>
        <p:nvSpPr>
          <p:cNvPr id="44" name="Suorakulmio 43">
            <a:extLst>
              <a:ext uri="{FF2B5EF4-FFF2-40B4-BE49-F238E27FC236}">
                <a16:creationId xmlns:a16="http://schemas.microsoft.com/office/drawing/2014/main" id="{9ED07A40-31D6-4F8F-B63C-FB8D89835405}"/>
              </a:ext>
            </a:extLst>
          </p:cNvPr>
          <p:cNvSpPr/>
          <p:nvPr/>
        </p:nvSpPr>
        <p:spPr>
          <a:xfrm>
            <a:off x="7427235" y="5745468"/>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a:t>Person</a:t>
            </a:r>
          </a:p>
        </p:txBody>
      </p:sp>
      <p:sp>
        <p:nvSpPr>
          <p:cNvPr id="45" name="Suorakulmio 44">
            <a:extLst>
              <a:ext uri="{FF2B5EF4-FFF2-40B4-BE49-F238E27FC236}">
                <a16:creationId xmlns:a16="http://schemas.microsoft.com/office/drawing/2014/main" id="{A048CA2D-DABF-4DBD-A9ED-C488526ACCAD}"/>
              </a:ext>
            </a:extLst>
          </p:cNvPr>
          <p:cNvSpPr/>
          <p:nvPr/>
        </p:nvSpPr>
        <p:spPr>
          <a:xfrm>
            <a:off x="7440462" y="5078803"/>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a:t>Motor</a:t>
            </a:r>
            <a:br>
              <a:rPr lang="fi-FI" sz="1400" dirty="0"/>
            </a:br>
            <a:r>
              <a:rPr lang="fi-FI" sz="1400" dirty="0" err="1"/>
              <a:t>bike</a:t>
            </a:r>
            <a:endParaRPr lang="en-GB" sz="1400" dirty="0"/>
          </a:p>
        </p:txBody>
      </p:sp>
      <p:sp>
        <p:nvSpPr>
          <p:cNvPr id="46" name="Suorakulmio 45">
            <a:extLst>
              <a:ext uri="{FF2B5EF4-FFF2-40B4-BE49-F238E27FC236}">
                <a16:creationId xmlns:a16="http://schemas.microsoft.com/office/drawing/2014/main" id="{E31791F9-FAE1-4D30-B7D9-8F4F9E065946}"/>
              </a:ext>
            </a:extLst>
          </p:cNvPr>
          <p:cNvSpPr/>
          <p:nvPr/>
        </p:nvSpPr>
        <p:spPr>
          <a:xfrm>
            <a:off x="7427235" y="4430336"/>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Horse</a:t>
            </a:r>
            <a:endParaRPr lang="fi-FI" sz="1400" dirty="0"/>
          </a:p>
        </p:txBody>
      </p:sp>
      <p:sp>
        <p:nvSpPr>
          <p:cNvPr id="47" name="Suorakulmio 46">
            <a:extLst>
              <a:ext uri="{FF2B5EF4-FFF2-40B4-BE49-F238E27FC236}">
                <a16:creationId xmlns:a16="http://schemas.microsoft.com/office/drawing/2014/main" id="{FE759CBE-32B0-4570-82A5-C10617A7F6A8}"/>
              </a:ext>
            </a:extLst>
          </p:cNvPr>
          <p:cNvSpPr/>
          <p:nvPr/>
        </p:nvSpPr>
        <p:spPr>
          <a:xfrm>
            <a:off x="5456931" y="4435278"/>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a:t>Bird</a:t>
            </a:r>
          </a:p>
        </p:txBody>
      </p:sp>
      <p:sp>
        <p:nvSpPr>
          <p:cNvPr id="48" name="Suorakulmio 47">
            <a:extLst>
              <a:ext uri="{FF2B5EF4-FFF2-40B4-BE49-F238E27FC236}">
                <a16:creationId xmlns:a16="http://schemas.microsoft.com/office/drawing/2014/main" id="{850B231C-4C53-441C-A0BC-6EE5D9A4F2D9}"/>
              </a:ext>
            </a:extLst>
          </p:cNvPr>
          <p:cNvSpPr/>
          <p:nvPr/>
        </p:nvSpPr>
        <p:spPr>
          <a:xfrm>
            <a:off x="8432613" y="5733106"/>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a:t>TV</a:t>
            </a:r>
          </a:p>
          <a:p>
            <a:pPr algn="ctr"/>
            <a:r>
              <a:rPr lang="fi-FI" sz="1400" dirty="0" err="1"/>
              <a:t>Monitor</a:t>
            </a:r>
            <a:endParaRPr lang="fi-FI" sz="1400" dirty="0"/>
          </a:p>
        </p:txBody>
      </p:sp>
      <p:sp>
        <p:nvSpPr>
          <p:cNvPr id="49" name="Suorakulmio 48">
            <a:extLst>
              <a:ext uri="{FF2B5EF4-FFF2-40B4-BE49-F238E27FC236}">
                <a16:creationId xmlns:a16="http://schemas.microsoft.com/office/drawing/2014/main" id="{A48F19A2-9A37-43C9-8C8A-5DE9118A5D2C}"/>
              </a:ext>
            </a:extLst>
          </p:cNvPr>
          <p:cNvSpPr/>
          <p:nvPr/>
        </p:nvSpPr>
        <p:spPr>
          <a:xfrm>
            <a:off x="8432613" y="5072068"/>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a:t>Train</a:t>
            </a:r>
          </a:p>
        </p:txBody>
      </p:sp>
      <p:sp>
        <p:nvSpPr>
          <p:cNvPr id="50" name="Suorakulmio 49">
            <a:extLst>
              <a:ext uri="{FF2B5EF4-FFF2-40B4-BE49-F238E27FC236}">
                <a16:creationId xmlns:a16="http://schemas.microsoft.com/office/drawing/2014/main" id="{8CC3E81E-C735-4B4B-88CA-4DDBDC309496}"/>
              </a:ext>
            </a:extLst>
          </p:cNvPr>
          <p:cNvSpPr/>
          <p:nvPr/>
        </p:nvSpPr>
        <p:spPr>
          <a:xfrm>
            <a:off x="8422097" y="4438652"/>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Sofa</a:t>
            </a:r>
            <a:endParaRPr lang="fi-FI" sz="1400" dirty="0"/>
          </a:p>
        </p:txBody>
      </p:sp>
      <p:sp>
        <p:nvSpPr>
          <p:cNvPr id="51" name="Suorakulmio 50">
            <a:extLst>
              <a:ext uri="{FF2B5EF4-FFF2-40B4-BE49-F238E27FC236}">
                <a16:creationId xmlns:a16="http://schemas.microsoft.com/office/drawing/2014/main" id="{3B27AD58-10B6-4CE8-8E31-21AC7C5B0D87}"/>
              </a:ext>
            </a:extLst>
          </p:cNvPr>
          <p:cNvSpPr/>
          <p:nvPr/>
        </p:nvSpPr>
        <p:spPr>
          <a:xfrm>
            <a:off x="8415882" y="3796920"/>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Sheep</a:t>
            </a:r>
            <a:endParaRPr lang="fi-FI" sz="1400" dirty="0"/>
          </a:p>
        </p:txBody>
      </p:sp>
      <p:cxnSp>
        <p:nvCxnSpPr>
          <p:cNvPr id="10" name="Suora nuoliyhdysviiva 9">
            <a:extLst>
              <a:ext uri="{FF2B5EF4-FFF2-40B4-BE49-F238E27FC236}">
                <a16:creationId xmlns:a16="http://schemas.microsoft.com/office/drawing/2014/main" id="{A8A00797-08DE-44B8-B1D6-F464AFFB953D}"/>
              </a:ext>
            </a:extLst>
          </p:cNvPr>
          <p:cNvCxnSpPr>
            <a:stCxn id="8" idx="0"/>
            <a:endCxn id="25" idx="2"/>
          </p:cNvCxnSpPr>
          <p:nvPr/>
        </p:nvCxnSpPr>
        <p:spPr>
          <a:xfrm flipH="1" flipV="1">
            <a:off x="7398279" y="2139864"/>
            <a:ext cx="9135" cy="909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Suorakulmio 51">
            <a:extLst>
              <a:ext uri="{FF2B5EF4-FFF2-40B4-BE49-F238E27FC236}">
                <a16:creationId xmlns:a16="http://schemas.microsoft.com/office/drawing/2014/main" id="{D1DE8417-18B1-4374-B10F-78EA5333D386}"/>
              </a:ext>
            </a:extLst>
          </p:cNvPr>
          <p:cNvSpPr/>
          <p:nvPr/>
        </p:nvSpPr>
        <p:spPr>
          <a:xfrm>
            <a:off x="8334930" y="1607541"/>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Event</a:t>
            </a:r>
            <a:endParaRPr lang="en-GB" sz="1400" dirty="0"/>
          </a:p>
        </p:txBody>
      </p:sp>
      <p:sp>
        <p:nvSpPr>
          <p:cNvPr id="53" name="Suorakulmio 52">
            <a:extLst>
              <a:ext uri="{FF2B5EF4-FFF2-40B4-BE49-F238E27FC236}">
                <a16:creationId xmlns:a16="http://schemas.microsoft.com/office/drawing/2014/main" id="{FC4F93F1-C068-4EF1-9638-9A7B8C12381E}"/>
              </a:ext>
            </a:extLst>
          </p:cNvPr>
          <p:cNvSpPr/>
          <p:nvPr/>
        </p:nvSpPr>
        <p:spPr>
          <a:xfrm>
            <a:off x="7633885" y="321177"/>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a:t>Image</a:t>
            </a:r>
            <a:br>
              <a:rPr lang="fi-FI" sz="1400" dirty="0"/>
            </a:br>
            <a:r>
              <a:rPr lang="fi-FI" sz="1400" dirty="0"/>
              <a:t>World</a:t>
            </a:r>
            <a:endParaRPr lang="en-GB" sz="1400" dirty="0"/>
          </a:p>
        </p:txBody>
      </p:sp>
      <p:cxnSp>
        <p:nvCxnSpPr>
          <p:cNvPr id="12" name="Suora yhdysviiva 11">
            <a:extLst>
              <a:ext uri="{FF2B5EF4-FFF2-40B4-BE49-F238E27FC236}">
                <a16:creationId xmlns:a16="http://schemas.microsoft.com/office/drawing/2014/main" id="{144805A2-9C45-4C76-B815-6908AA6C9645}"/>
              </a:ext>
            </a:extLst>
          </p:cNvPr>
          <p:cNvCxnSpPr>
            <a:cxnSpLocks/>
            <a:stCxn id="53" idx="2"/>
          </p:cNvCxnSpPr>
          <p:nvPr/>
        </p:nvCxnSpPr>
        <p:spPr>
          <a:xfrm flipH="1">
            <a:off x="7398280" y="843691"/>
            <a:ext cx="686972" cy="744506"/>
          </a:xfrm>
          <a:prstGeom prst="line">
            <a:avLst/>
          </a:prstGeom>
          <a:ln>
            <a:tailEnd type="diamond" w="lg" len="lg"/>
          </a:ln>
        </p:spPr>
        <p:style>
          <a:lnRef idx="1">
            <a:schemeClr val="accent1"/>
          </a:lnRef>
          <a:fillRef idx="0">
            <a:schemeClr val="accent1"/>
          </a:fillRef>
          <a:effectRef idx="0">
            <a:schemeClr val="accent1"/>
          </a:effectRef>
          <a:fontRef idx="minor">
            <a:schemeClr val="tx1"/>
          </a:fontRef>
        </p:style>
      </p:cxnSp>
      <p:cxnSp>
        <p:nvCxnSpPr>
          <p:cNvPr id="55" name="Suora yhdysviiva 54">
            <a:extLst>
              <a:ext uri="{FF2B5EF4-FFF2-40B4-BE49-F238E27FC236}">
                <a16:creationId xmlns:a16="http://schemas.microsoft.com/office/drawing/2014/main" id="{043ADC59-5CD2-45D9-9BFA-B325D950F963}"/>
              </a:ext>
            </a:extLst>
          </p:cNvPr>
          <p:cNvCxnSpPr>
            <a:cxnSpLocks/>
            <a:stCxn id="53" idx="2"/>
            <a:endCxn id="52" idx="0"/>
          </p:cNvCxnSpPr>
          <p:nvPr/>
        </p:nvCxnSpPr>
        <p:spPr>
          <a:xfrm>
            <a:off x="8085252" y="843691"/>
            <a:ext cx="701045" cy="763850"/>
          </a:xfrm>
          <a:prstGeom prst="line">
            <a:avLst/>
          </a:prstGeom>
          <a:ln>
            <a:tailEnd type="diamond" w="lg" len="lg"/>
          </a:ln>
        </p:spPr>
        <p:style>
          <a:lnRef idx="1">
            <a:schemeClr val="accent1"/>
          </a:lnRef>
          <a:fillRef idx="0">
            <a:schemeClr val="accent1"/>
          </a:fillRef>
          <a:effectRef idx="0">
            <a:schemeClr val="accent1"/>
          </a:effectRef>
          <a:fontRef idx="minor">
            <a:schemeClr val="tx1"/>
          </a:fontRef>
        </p:style>
      </p:cxnSp>
      <p:sp>
        <p:nvSpPr>
          <p:cNvPr id="57" name="Tekstiruutu 56">
            <a:extLst>
              <a:ext uri="{FF2B5EF4-FFF2-40B4-BE49-F238E27FC236}">
                <a16:creationId xmlns:a16="http://schemas.microsoft.com/office/drawing/2014/main" id="{957EE039-98E6-48B8-BE2C-20EFEAEC8B92}"/>
              </a:ext>
            </a:extLst>
          </p:cNvPr>
          <p:cNvSpPr txBox="1"/>
          <p:nvPr/>
        </p:nvSpPr>
        <p:spPr>
          <a:xfrm>
            <a:off x="5364664" y="406535"/>
            <a:ext cx="803105" cy="369332"/>
          </a:xfrm>
          <a:prstGeom prst="rect">
            <a:avLst/>
          </a:prstGeom>
          <a:noFill/>
        </p:spPr>
        <p:txBody>
          <a:bodyPr wrap="none" rtlCol="0">
            <a:spAutoFit/>
          </a:bodyPr>
          <a:lstStyle/>
          <a:p>
            <a:r>
              <a:rPr lang="fi-FI" dirty="0" err="1"/>
              <a:t>Before</a:t>
            </a:r>
            <a:endParaRPr lang="en-GB" dirty="0"/>
          </a:p>
        </p:txBody>
      </p:sp>
    </p:spTree>
    <p:extLst>
      <p:ext uri="{BB962C8B-B14F-4D97-AF65-F5344CB8AC3E}">
        <p14:creationId xmlns:p14="http://schemas.microsoft.com/office/powerpoint/2010/main" val="25083789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Enti</a:t>
            </a:r>
            <a:r>
              <a:rPr lang="en-US" sz="4800" dirty="0">
                <a:solidFill>
                  <a:schemeClr val="bg1"/>
                </a:solidFill>
                <a:latin typeface="+mj-lt"/>
                <a:ea typeface="+mj-ea"/>
                <a:cs typeface="+mj-cs"/>
              </a:rPr>
              <a:t>ty Diagram</a:t>
            </a:r>
            <a:endParaRPr lang="en-US" sz="4800" kern="1200" dirty="0">
              <a:solidFill>
                <a:schemeClr val="bg1"/>
              </a:solidFill>
              <a:latin typeface="+mj-lt"/>
              <a:ea typeface="+mj-ea"/>
              <a:cs typeface="+mj-cs"/>
            </a:endParaRPr>
          </a:p>
        </p:txBody>
      </p:sp>
      <p:sp>
        <p:nvSpPr>
          <p:cNvPr id="29" name="Tekstiruutu 28">
            <a:extLst>
              <a:ext uri="{FF2B5EF4-FFF2-40B4-BE49-F238E27FC236}">
                <a16:creationId xmlns:a16="http://schemas.microsoft.com/office/drawing/2014/main" id="{2ABD744B-13A6-4597-83B7-497F1D6DF024}"/>
              </a:ext>
            </a:extLst>
          </p:cNvPr>
          <p:cNvSpPr txBox="1"/>
          <p:nvPr/>
        </p:nvSpPr>
        <p:spPr>
          <a:xfrm>
            <a:off x="5961163" y="1404172"/>
            <a:ext cx="5322932" cy="2862322"/>
          </a:xfrm>
          <a:prstGeom prst="rect">
            <a:avLst/>
          </a:prstGeom>
          <a:noFill/>
        </p:spPr>
        <p:txBody>
          <a:bodyPr wrap="square" rtlCol="0">
            <a:spAutoFit/>
          </a:bodyPr>
          <a:lstStyle/>
          <a:p>
            <a:r>
              <a:rPr lang="fi-FI" dirty="0"/>
              <a:t>V2.0 </a:t>
            </a:r>
            <a:r>
              <a:rPr lang="fi-FI" dirty="0" err="1"/>
              <a:t>goal</a:t>
            </a:r>
            <a:endParaRPr lang="fi-FI" dirty="0"/>
          </a:p>
          <a:p>
            <a:endParaRPr lang="fi-FI" dirty="0"/>
          </a:p>
          <a:p>
            <a:pPr marL="285750" indent="-285750">
              <a:buFont typeface="Arial" panose="020B0604020202020204" pitchFamily="34" charset="0"/>
              <a:buChar char="•"/>
            </a:pPr>
            <a:r>
              <a:rPr lang="fi-FI" dirty="0" err="1"/>
              <a:t>Detected</a:t>
            </a:r>
            <a:r>
              <a:rPr lang="fi-FI" dirty="0"/>
              <a:t> </a:t>
            </a:r>
            <a:r>
              <a:rPr lang="fi-FI" dirty="0" err="1"/>
              <a:t>classes</a:t>
            </a:r>
            <a:r>
              <a:rPr lang="fi-FI" dirty="0"/>
              <a:t> </a:t>
            </a:r>
            <a:r>
              <a:rPr lang="fi-FI" dirty="0" err="1"/>
              <a:t>not</a:t>
            </a:r>
            <a:r>
              <a:rPr lang="fi-FI" dirty="0"/>
              <a:t> </a:t>
            </a:r>
            <a:r>
              <a:rPr lang="fi-FI" dirty="0" err="1"/>
              <a:t>hardcoded</a:t>
            </a:r>
            <a:endParaRPr lang="fi-FI" dirty="0"/>
          </a:p>
          <a:p>
            <a:pPr marL="285750" indent="-285750">
              <a:buFont typeface="Arial" panose="020B0604020202020204" pitchFamily="34" charset="0"/>
              <a:buChar char="•"/>
            </a:pPr>
            <a:r>
              <a:rPr lang="fi-FI" dirty="0"/>
              <a:t>Object </a:t>
            </a:r>
            <a:r>
              <a:rPr lang="fi-FI" dirty="0" err="1"/>
              <a:t>class</a:t>
            </a:r>
            <a:r>
              <a:rPr lang="fi-FI" dirty="0"/>
              <a:t> </a:t>
            </a:r>
            <a:r>
              <a:rPr lang="fi-FI" dirty="0" err="1"/>
              <a:t>may</a:t>
            </a:r>
            <a:r>
              <a:rPr lang="fi-FI" dirty="0"/>
              <a:t> </a:t>
            </a:r>
            <a:r>
              <a:rPr lang="fi-FI" dirty="0" err="1"/>
              <a:t>change</a:t>
            </a:r>
            <a:endParaRPr lang="fi-FI" dirty="0"/>
          </a:p>
          <a:p>
            <a:pPr marL="285750" indent="-285750">
              <a:buFont typeface="Arial" panose="020B0604020202020204" pitchFamily="34" charset="0"/>
              <a:buChar char="•"/>
            </a:pPr>
            <a:r>
              <a:rPr lang="fi-FI" dirty="0" err="1"/>
              <a:t>Support</a:t>
            </a:r>
            <a:r>
              <a:rPr lang="fi-FI" dirty="0"/>
              <a:t> for </a:t>
            </a:r>
            <a:r>
              <a:rPr lang="fi-FI" dirty="0" err="1"/>
              <a:t>many</a:t>
            </a:r>
            <a:r>
              <a:rPr lang="fi-FI" dirty="0"/>
              <a:t> </a:t>
            </a:r>
            <a:r>
              <a:rPr lang="fi-FI" dirty="0" err="1"/>
              <a:t>cameras</a:t>
            </a:r>
            <a:r>
              <a:rPr lang="fi-FI" dirty="0"/>
              <a:t> , </a:t>
            </a:r>
            <a:r>
              <a:rPr lang="fi-FI" dirty="0" err="1"/>
              <a:t>rotations</a:t>
            </a:r>
            <a:endParaRPr lang="fi-FI" dirty="0"/>
          </a:p>
          <a:p>
            <a:pPr marL="285750" indent="-285750">
              <a:buFont typeface="Arial" panose="020B0604020202020204" pitchFamily="34" charset="0"/>
              <a:buChar char="•"/>
            </a:pPr>
            <a:r>
              <a:rPr lang="fi-FI" dirty="0" err="1"/>
              <a:t>Names</a:t>
            </a:r>
            <a:r>
              <a:rPr lang="fi-FI" dirty="0"/>
              <a:t> </a:t>
            </a:r>
            <a:r>
              <a:rPr lang="fi-FI" dirty="0" err="1"/>
              <a:t>less</a:t>
            </a:r>
            <a:r>
              <a:rPr lang="fi-FI" dirty="0"/>
              <a:t> </a:t>
            </a:r>
            <a:r>
              <a:rPr lang="fi-FI" dirty="0" err="1"/>
              <a:t>awkward</a:t>
            </a:r>
            <a:endParaRPr lang="fi-FI" dirty="0"/>
          </a:p>
          <a:p>
            <a:pPr marL="285750" indent="-285750">
              <a:buFont typeface="Arial" panose="020B0604020202020204" pitchFamily="34" charset="0"/>
              <a:buChar char="•"/>
            </a:pPr>
            <a:r>
              <a:rPr lang="fi-FI" dirty="0" err="1"/>
              <a:t>Cleaning</a:t>
            </a:r>
            <a:endParaRPr lang="fi-FI" dirty="0"/>
          </a:p>
          <a:p>
            <a:pPr marL="285750" indent="-285750">
              <a:buFont typeface="Arial" panose="020B0604020202020204" pitchFamily="34" charset="0"/>
              <a:buChar char="•"/>
            </a:pPr>
            <a:r>
              <a:rPr lang="fi-FI" dirty="0"/>
              <a:t>Python </a:t>
            </a:r>
            <a:r>
              <a:rPr lang="fi-FI" dirty="0" err="1"/>
              <a:t>style</a:t>
            </a:r>
            <a:r>
              <a:rPr lang="fi-FI" dirty="0"/>
              <a:t> </a:t>
            </a:r>
            <a:r>
              <a:rPr lang="fi-FI" dirty="0" err="1"/>
              <a:t>guide</a:t>
            </a:r>
            <a:r>
              <a:rPr lang="fi-FI" dirty="0"/>
              <a:t> </a:t>
            </a:r>
            <a:r>
              <a:rPr lang="fi-FI" dirty="0" err="1"/>
              <a:t>followed</a:t>
            </a:r>
            <a:r>
              <a:rPr lang="fi-FI" dirty="0"/>
              <a:t>, </a:t>
            </a:r>
            <a:r>
              <a:rPr lang="fi-FI" dirty="0" err="1"/>
              <a:t>excluding</a:t>
            </a:r>
            <a:r>
              <a:rPr lang="fi-FI" dirty="0"/>
              <a:t> </a:t>
            </a:r>
            <a:r>
              <a:rPr lang="fi-FI" dirty="0" err="1"/>
              <a:t>line</a:t>
            </a:r>
            <a:r>
              <a:rPr lang="fi-FI" dirty="0"/>
              <a:t> </a:t>
            </a:r>
            <a:r>
              <a:rPr lang="fi-FI" dirty="0" err="1"/>
              <a:t>length</a:t>
            </a:r>
            <a:endParaRPr lang="fi-FI" dirty="0"/>
          </a:p>
          <a:p>
            <a:pPr marL="285750" indent="-285750">
              <a:buFont typeface="Arial" panose="020B0604020202020204" pitchFamily="34" charset="0"/>
              <a:buChar char="•"/>
            </a:pPr>
            <a:r>
              <a:rPr lang="fi-FI" dirty="0" err="1"/>
              <a:t>Code</a:t>
            </a:r>
            <a:r>
              <a:rPr lang="fi-FI" dirty="0"/>
              <a:t> </a:t>
            </a:r>
            <a:r>
              <a:rPr lang="fi-FI" dirty="0" err="1"/>
              <a:t>optimization</a:t>
            </a:r>
            <a:endParaRPr lang="fi-FI" dirty="0"/>
          </a:p>
          <a:p>
            <a:pPr marL="285750" indent="-285750">
              <a:buFont typeface="Arial" panose="020B0604020202020204" pitchFamily="34" charset="0"/>
              <a:buChar char="•"/>
            </a:pPr>
            <a:r>
              <a:rPr lang="fi-FI" dirty="0"/>
              <a:t>One </a:t>
            </a:r>
            <a:r>
              <a:rPr lang="fi-FI" dirty="0" err="1"/>
              <a:t>package</a:t>
            </a:r>
            <a:endParaRPr lang="en-GB" dirty="0"/>
          </a:p>
        </p:txBody>
      </p:sp>
      <p:sp>
        <p:nvSpPr>
          <p:cNvPr id="39" name="Tekstiruutu 38">
            <a:extLst>
              <a:ext uri="{FF2B5EF4-FFF2-40B4-BE49-F238E27FC236}">
                <a16:creationId xmlns:a16="http://schemas.microsoft.com/office/drawing/2014/main" id="{4478F502-7529-4F48-B637-0784A4FF6235}"/>
              </a:ext>
            </a:extLst>
          </p:cNvPr>
          <p:cNvSpPr txBox="1"/>
          <p:nvPr/>
        </p:nvSpPr>
        <p:spPr>
          <a:xfrm>
            <a:off x="5961163" y="5084496"/>
            <a:ext cx="5322932" cy="646331"/>
          </a:xfrm>
          <a:prstGeom prst="rect">
            <a:avLst/>
          </a:prstGeom>
          <a:noFill/>
        </p:spPr>
        <p:txBody>
          <a:bodyPr wrap="square" rtlCol="0">
            <a:spAutoFit/>
          </a:bodyPr>
          <a:lstStyle/>
          <a:p>
            <a:r>
              <a:rPr lang="fi-FI" dirty="0" err="1"/>
              <a:t>Name</a:t>
            </a:r>
            <a:r>
              <a:rPr lang="fi-FI" dirty="0"/>
              <a:t> of </a:t>
            </a:r>
            <a:r>
              <a:rPr lang="fi-FI" dirty="0" err="1"/>
              <a:t>the</a:t>
            </a:r>
            <a:r>
              <a:rPr lang="fi-FI" dirty="0"/>
              <a:t> software </a:t>
            </a:r>
            <a:r>
              <a:rPr lang="fi-FI" dirty="0" err="1"/>
              <a:t>package</a:t>
            </a:r>
            <a:r>
              <a:rPr lang="fi-FI" dirty="0"/>
              <a:t>: </a:t>
            </a:r>
            <a:r>
              <a:rPr lang="fi-FI" dirty="0" err="1"/>
              <a:t>ShadowWorld</a:t>
            </a:r>
            <a:endParaRPr lang="fi-FI" dirty="0"/>
          </a:p>
          <a:p>
            <a:r>
              <a:rPr lang="fi-FI" dirty="0"/>
              <a:t>(</a:t>
            </a:r>
            <a:r>
              <a:rPr lang="fi-FI" dirty="0" err="1"/>
              <a:t>Plato</a:t>
            </a:r>
            <a:r>
              <a:rPr lang="fi-FI" dirty="0"/>
              <a:t>: </a:t>
            </a:r>
            <a:r>
              <a:rPr lang="fi-FI" dirty="0" err="1"/>
              <a:t>Allegory</a:t>
            </a:r>
            <a:r>
              <a:rPr lang="fi-FI" dirty="0"/>
              <a:t> of </a:t>
            </a:r>
            <a:r>
              <a:rPr lang="fi-FI" dirty="0" err="1"/>
              <a:t>the</a:t>
            </a:r>
            <a:r>
              <a:rPr lang="fi-FI" dirty="0"/>
              <a:t> </a:t>
            </a:r>
            <a:r>
              <a:rPr lang="fi-FI" dirty="0" err="1"/>
              <a:t>Cave</a:t>
            </a:r>
            <a:r>
              <a:rPr lang="fi-FI" dirty="0"/>
              <a:t>)</a:t>
            </a:r>
          </a:p>
        </p:txBody>
      </p:sp>
    </p:spTree>
    <p:extLst>
      <p:ext uri="{BB962C8B-B14F-4D97-AF65-F5344CB8AC3E}">
        <p14:creationId xmlns:p14="http://schemas.microsoft.com/office/powerpoint/2010/main" val="14483194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Suorakulmio 60">
            <a:extLst>
              <a:ext uri="{FF2B5EF4-FFF2-40B4-BE49-F238E27FC236}">
                <a16:creationId xmlns:a16="http://schemas.microsoft.com/office/drawing/2014/main" id="{6FC7DA83-29F7-4F4F-AD70-50C533320A2A}"/>
              </a:ext>
            </a:extLst>
          </p:cNvPr>
          <p:cNvSpPr/>
          <p:nvPr/>
        </p:nvSpPr>
        <p:spPr>
          <a:xfrm>
            <a:off x="9195239" y="3045150"/>
            <a:ext cx="1439415" cy="959251"/>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Suorakulmio 44">
            <a:extLst>
              <a:ext uri="{FF2B5EF4-FFF2-40B4-BE49-F238E27FC236}">
                <a16:creationId xmlns:a16="http://schemas.microsoft.com/office/drawing/2014/main" id="{3206FB31-207D-45A7-82A9-E9EBDE3C60CD}"/>
              </a:ext>
            </a:extLst>
          </p:cNvPr>
          <p:cNvSpPr/>
          <p:nvPr/>
        </p:nvSpPr>
        <p:spPr>
          <a:xfrm>
            <a:off x="9016241" y="3246488"/>
            <a:ext cx="1439415" cy="95925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Suorakulmio 17">
            <a:extLst>
              <a:ext uri="{FF2B5EF4-FFF2-40B4-BE49-F238E27FC236}">
                <a16:creationId xmlns:a16="http://schemas.microsoft.com/office/drawing/2014/main" id="{97F6E6D6-ED6B-4B4D-A419-FE2A4987A895}"/>
              </a:ext>
            </a:extLst>
          </p:cNvPr>
          <p:cNvSpPr/>
          <p:nvPr/>
        </p:nvSpPr>
        <p:spPr>
          <a:xfrm>
            <a:off x="5211861" y="3062708"/>
            <a:ext cx="1439415" cy="95925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Suorakulmio 16">
            <a:extLst>
              <a:ext uri="{FF2B5EF4-FFF2-40B4-BE49-F238E27FC236}">
                <a16:creationId xmlns:a16="http://schemas.microsoft.com/office/drawing/2014/main" id="{7CB33338-C409-4B17-B5C4-F8768B297662}"/>
              </a:ext>
            </a:extLst>
          </p:cNvPr>
          <p:cNvSpPr/>
          <p:nvPr/>
        </p:nvSpPr>
        <p:spPr>
          <a:xfrm>
            <a:off x="5181310" y="1032055"/>
            <a:ext cx="5199161" cy="1096763"/>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Enti</a:t>
            </a:r>
            <a:r>
              <a:rPr lang="en-US" sz="4800" dirty="0">
                <a:solidFill>
                  <a:schemeClr val="bg1"/>
                </a:solidFill>
                <a:latin typeface="+mj-lt"/>
                <a:ea typeface="+mj-ea"/>
                <a:cs typeface="+mj-cs"/>
              </a:rPr>
              <a:t>ty Diagram</a:t>
            </a:r>
            <a:endParaRPr lang="en-US" sz="4800" kern="1200" dirty="0">
              <a:solidFill>
                <a:schemeClr val="bg1"/>
              </a:solidFill>
              <a:latin typeface="+mj-lt"/>
              <a:ea typeface="+mj-ea"/>
              <a:cs typeface="+mj-cs"/>
            </a:endParaRPr>
          </a:p>
        </p:txBody>
      </p:sp>
      <p:sp>
        <p:nvSpPr>
          <p:cNvPr id="6" name="Suorakulmio 5">
            <a:extLst>
              <a:ext uri="{FF2B5EF4-FFF2-40B4-BE49-F238E27FC236}">
                <a16:creationId xmlns:a16="http://schemas.microsoft.com/office/drawing/2014/main" id="{BEACC466-3E2F-4447-AF39-36361EDD3AF7}"/>
              </a:ext>
            </a:extLst>
          </p:cNvPr>
          <p:cNvSpPr/>
          <p:nvPr/>
        </p:nvSpPr>
        <p:spPr>
          <a:xfrm>
            <a:off x="10902631" y="4790481"/>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Detection</a:t>
            </a:r>
            <a:endParaRPr lang="en-GB" sz="1400" dirty="0"/>
          </a:p>
        </p:txBody>
      </p:sp>
      <p:sp>
        <p:nvSpPr>
          <p:cNvPr id="25" name="Suorakulmio 24">
            <a:extLst>
              <a:ext uri="{FF2B5EF4-FFF2-40B4-BE49-F238E27FC236}">
                <a16:creationId xmlns:a16="http://schemas.microsoft.com/office/drawing/2014/main" id="{274EC1DB-6D61-46E5-B1CE-15E570364972}"/>
              </a:ext>
            </a:extLst>
          </p:cNvPr>
          <p:cNvSpPr/>
          <p:nvPr/>
        </p:nvSpPr>
        <p:spPr>
          <a:xfrm>
            <a:off x="9298450" y="4802053"/>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Pattern</a:t>
            </a:r>
            <a:endParaRPr lang="en-GB" sz="1400" dirty="0"/>
          </a:p>
        </p:txBody>
      </p:sp>
      <p:sp>
        <p:nvSpPr>
          <p:cNvPr id="52" name="Suorakulmio 51">
            <a:extLst>
              <a:ext uri="{FF2B5EF4-FFF2-40B4-BE49-F238E27FC236}">
                <a16:creationId xmlns:a16="http://schemas.microsoft.com/office/drawing/2014/main" id="{D1DE8417-18B1-4374-B10F-78EA5333D386}"/>
              </a:ext>
            </a:extLst>
          </p:cNvPr>
          <p:cNvSpPr/>
          <p:nvPr/>
        </p:nvSpPr>
        <p:spPr>
          <a:xfrm>
            <a:off x="5649622" y="4720228"/>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Event</a:t>
            </a:r>
            <a:endParaRPr lang="en-GB" sz="1400" dirty="0"/>
          </a:p>
        </p:txBody>
      </p:sp>
      <p:sp>
        <p:nvSpPr>
          <p:cNvPr id="53" name="Suorakulmio 52">
            <a:extLst>
              <a:ext uri="{FF2B5EF4-FFF2-40B4-BE49-F238E27FC236}">
                <a16:creationId xmlns:a16="http://schemas.microsoft.com/office/drawing/2014/main" id="{FC4F93F1-C068-4EF1-9638-9A7B8C12381E}"/>
              </a:ext>
            </a:extLst>
          </p:cNvPr>
          <p:cNvSpPr/>
          <p:nvPr/>
        </p:nvSpPr>
        <p:spPr>
          <a:xfrm>
            <a:off x="7158229" y="3495219"/>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a:t>World</a:t>
            </a:r>
            <a:endParaRPr lang="en-GB" sz="1400" dirty="0"/>
          </a:p>
        </p:txBody>
      </p:sp>
      <p:cxnSp>
        <p:nvCxnSpPr>
          <p:cNvPr id="12" name="Suora yhdysviiva 11">
            <a:extLst>
              <a:ext uri="{FF2B5EF4-FFF2-40B4-BE49-F238E27FC236}">
                <a16:creationId xmlns:a16="http://schemas.microsoft.com/office/drawing/2014/main" id="{144805A2-9C45-4C76-B815-6908AA6C9645}"/>
              </a:ext>
            </a:extLst>
          </p:cNvPr>
          <p:cNvCxnSpPr>
            <a:cxnSpLocks/>
            <a:stCxn id="53" idx="2"/>
            <a:endCxn id="56" idx="0"/>
          </p:cNvCxnSpPr>
          <p:nvPr/>
        </p:nvCxnSpPr>
        <p:spPr>
          <a:xfrm>
            <a:off x="7609596" y="4017733"/>
            <a:ext cx="1" cy="792698"/>
          </a:xfrm>
          <a:prstGeom prst="line">
            <a:avLst/>
          </a:prstGeom>
          <a:ln>
            <a:tailEnd type="diamond" w="lg" len="lg"/>
          </a:ln>
        </p:spPr>
        <p:style>
          <a:lnRef idx="1">
            <a:schemeClr val="accent1"/>
          </a:lnRef>
          <a:fillRef idx="0">
            <a:schemeClr val="accent1"/>
          </a:fillRef>
          <a:effectRef idx="0">
            <a:schemeClr val="accent1"/>
          </a:effectRef>
          <a:fontRef idx="minor">
            <a:schemeClr val="tx1"/>
          </a:fontRef>
        </p:style>
      </p:cxnSp>
      <p:sp>
        <p:nvSpPr>
          <p:cNvPr id="57" name="Tekstiruutu 56">
            <a:extLst>
              <a:ext uri="{FF2B5EF4-FFF2-40B4-BE49-F238E27FC236}">
                <a16:creationId xmlns:a16="http://schemas.microsoft.com/office/drawing/2014/main" id="{957EE039-98E6-48B8-BE2C-20EFEAEC8B92}"/>
              </a:ext>
            </a:extLst>
          </p:cNvPr>
          <p:cNvSpPr txBox="1"/>
          <p:nvPr/>
        </p:nvSpPr>
        <p:spPr>
          <a:xfrm>
            <a:off x="5018460" y="192370"/>
            <a:ext cx="607859" cy="369332"/>
          </a:xfrm>
          <a:prstGeom prst="rect">
            <a:avLst/>
          </a:prstGeom>
          <a:noFill/>
        </p:spPr>
        <p:txBody>
          <a:bodyPr wrap="none" rtlCol="0">
            <a:spAutoFit/>
          </a:bodyPr>
          <a:lstStyle/>
          <a:p>
            <a:r>
              <a:rPr lang="fi-FI" dirty="0"/>
              <a:t>V2.0</a:t>
            </a:r>
            <a:endParaRPr lang="en-GB" dirty="0"/>
          </a:p>
        </p:txBody>
      </p:sp>
      <p:sp>
        <p:nvSpPr>
          <p:cNvPr id="54" name="Suorakulmio 53">
            <a:extLst>
              <a:ext uri="{FF2B5EF4-FFF2-40B4-BE49-F238E27FC236}">
                <a16:creationId xmlns:a16="http://schemas.microsoft.com/office/drawing/2014/main" id="{14082D5C-F184-4269-9634-AC97F1857C8A}"/>
              </a:ext>
            </a:extLst>
          </p:cNvPr>
          <p:cNvSpPr/>
          <p:nvPr/>
        </p:nvSpPr>
        <p:spPr>
          <a:xfrm>
            <a:off x="9284588" y="3489484"/>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Camera</a:t>
            </a:r>
            <a:endParaRPr lang="en-GB" sz="1400" dirty="0"/>
          </a:p>
        </p:txBody>
      </p:sp>
      <p:sp>
        <p:nvSpPr>
          <p:cNvPr id="56" name="Suorakulmio 55">
            <a:extLst>
              <a:ext uri="{FF2B5EF4-FFF2-40B4-BE49-F238E27FC236}">
                <a16:creationId xmlns:a16="http://schemas.microsoft.com/office/drawing/2014/main" id="{9A75DD22-8B98-406E-8887-C226C8700C24}"/>
              </a:ext>
            </a:extLst>
          </p:cNvPr>
          <p:cNvSpPr/>
          <p:nvPr/>
        </p:nvSpPr>
        <p:spPr>
          <a:xfrm>
            <a:off x="7158230" y="4810431"/>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Body</a:t>
            </a:r>
            <a:endParaRPr lang="en-GB" sz="1400" dirty="0"/>
          </a:p>
        </p:txBody>
      </p:sp>
      <p:cxnSp>
        <p:nvCxnSpPr>
          <p:cNvPr id="58" name="Suora yhdysviiva 57">
            <a:extLst>
              <a:ext uri="{FF2B5EF4-FFF2-40B4-BE49-F238E27FC236}">
                <a16:creationId xmlns:a16="http://schemas.microsoft.com/office/drawing/2014/main" id="{592ECC62-FC6F-40FC-BDB3-886AE72979E3}"/>
              </a:ext>
            </a:extLst>
          </p:cNvPr>
          <p:cNvCxnSpPr>
            <a:cxnSpLocks/>
            <a:stCxn id="53" idx="3"/>
            <a:endCxn id="54" idx="1"/>
          </p:cNvCxnSpPr>
          <p:nvPr/>
        </p:nvCxnSpPr>
        <p:spPr>
          <a:xfrm flipV="1">
            <a:off x="8060962" y="3750741"/>
            <a:ext cx="1223626" cy="5735"/>
          </a:xfrm>
          <a:prstGeom prst="line">
            <a:avLst/>
          </a:prstGeom>
          <a:ln>
            <a:tailEnd type="diamond" w="lg" len="lg"/>
          </a:ln>
        </p:spPr>
        <p:style>
          <a:lnRef idx="1">
            <a:schemeClr val="accent1"/>
          </a:lnRef>
          <a:fillRef idx="0">
            <a:schemeClr val="accent1"/>
          </a:fillRef>
          <a:effectRef idx="0">
            <a:schemeClr val="accent1"/>
          </a:effectRef>
          <a:fontRef idx="minor">
            <a:schemeClr val="tx1"/>
          </a:fontRef>
        </p:style>
      </p:cxnSp>
      <p:cxnSp>
        <p:nvCxnSpPr>
          <p:cNvPr id="59" name="Suora yhdysviiva 58">
            <a:extLst>
              <a:ext uri="{FF2B5EF4-FFF2-40B4-BE49-F238E27FC236}">
                <a16:creationId xmlns:a16="http://schemas.microsoft.com/office/drawing/2014/main" id="{2DF7824D-EF7E-4C71-98A7-62238CD3FF54}"/>
              </a:ext>
            </a:extLst>
          </p:cNvPr>
          <p:cNvCxnSpPr>
            <a:cxnSpLocks/>
            <a:stCxn id="54" idx="2"/>
            <a:endCxn id="25" idx="0"/>
          </p:cNvCxnSpPr>
          <p:nvPr/>
        </p:nvCxnSpPr>
        <p:spPr>
          <a:xfrm>
            <a:off x="9735955" y="4011998"/>
            <a:ext cx="13862" cy="790055"/>
          </a:xfrm>
          <a:prstGeom prst="line">
            <a:avLst/>
          </a:prstGeom>
          <a:ln>
            <a:tailEnd type="diamond" w="lg" len="lg"/>
          </a:ln>
        </p:spPr>
        <p:style>
          <a:lnRef idx="1">
            <a:schemeClr val="accent1"/>
          </a:lnRef>
          <a:fillRef idx="0">
            <a:schemeClr val="accent1"/>
          </a:fillRef>
          <a:effectRef idx="0">
            <a:schemeClr val="accent1"/>
          </a:effectRef>
          <a:fontRef idx="minor">
            <a:schemeClr val="tx1"/>
          </a:fontRef>
        </p:style>
      </p:cxnSp>
      <p:cxnSp>
        <p:nvCxnSpPr>
          <p:cNvPr id="60" name="Suora yhdysviiva 59">
            <a:extLst>
              <a:ext uri="{FF2B5EF4-FFF2-40B4-BE49-F238E27FC236}">
                <a16:creationId xmlns:a16="http://schemas.microsoft.com/office/drawing/2014/main" id="{E558373A-9029-4FAA-BBE9-3A2C70A6C624}"/>
              </a:ext>
            </a:extLst>
          </p:cNvPr>
          <p:cNvCxnSpPr>
            <a:cxnSpLocks/>
            <a:stCxn id="25" idx="3"/>
            <a:endCxn id="6" idx="1"/>
          </p:cNvCxnSpPr>
          <p:nvPr/>
        </p:nvCxnSpPr>
        <p:spPr>
          <a:xfrm flipV="1">
            <a:off x="10201183" y="5051738"/>
            <a:ext cx="701448" cy="11572"/>
          </a:xfrm>
          <a:prstGeom prst="line">
            <a:avLst/>
          </a:prstGeom>
          <a:ln>
            <a:tailEnd type="diamond" w="lg" len="lg"/>
          </a:ln>
        </p:spPr>
        <p:style>
          <a:lnRef idx="1">
            <a:schemeClr val="accent1"/>
          </a:lnRef>
          <a:fillRef idx="0">
            <a:schemeClr val="accent1"/>
          </a:fillRef>
          <a:effectRef idx="0">
            <a:schemeClr val="accent1"/>
          </a:effectRef>
          <a:fontRef idx="minor">
            <a:schemeClr val="tx1"/>
          </a:fontRef>
        </p:style>
      </p:cxnSp>
      <p:sp>
        <p:nvSpPr>
          <p:cNvPr id="70" name="Tekstiruutu 69">
            <a:extLst>
              <a:ext uri="{FF2B5EF4-FFF2-40B4-BE49-F238E27FC236}">
                <a16:creationId xmlns:a16="http://schemas.microsoft.com/office/drawing/2014/main" id="{F1E5B7A4-BBC8-441C-951F-3ABB6CFC50D8}"/>
              </a:ext>
            </a:extLst>
          </p:cNvPr>
          <p:cNvSpPr txBox="1"/>
          <p:nvPr/>
        </p:nvSpPr>
        <p:spPr>
          <a:xfrm>
            <a:off x="7522811" y="4507026"/>
            <a:ext cx="1034257" cy="261610"/>
          </a:xfrm>
          <a:prstGeom prst="rect">
            <a:avLst/>
          </a:prstGeom>
          <a:noFill/>
        </p:spPr>
        <p:txBody>
          <a:bodyPr wrap="none" rtlCol="0">
            <a:spAutoFit/>
          </a:bodyPr>
          <a:lstStyle/>
          <a:p>
            <a:r>
              <a:rPr lang="fi-FI" sz="1100" dirty="0"/>
              <a:t>”</a:t>
            </a:r>
            <a:r>
              <a:rPr lang="fi-FI" sz="1100" dirty="0" err="1"/>
              <a:t>WorldObject</a:t>
            </a:r>
            <a:r>
              <a:rPr lang="fi-FI" sz="1100" dirty="0"/>
              <a:t>”</a:t>
            </a:r>
            <a:endParaRPr lang="en-GB" sz="1100" dirty="0"/>
          </a:p>
        </p:txBody>
      </p:sp>
      <p:sp>
        <p:nvSpPr>
          <p:cNvPr id="74" name="Tekstiruutu 73">
            <a:extLst>
              <a:ext uri="{FF2B5EF4-FFF2-40B4-BE49-F238E27FC236}">
                <a16:creationId xmlns:a16="http://schemas.microsoft.com/office/drawing/2014/main" id="{B392B1F6-F64F-479E-BFB9-81D7106A3755}"/>
              </a:ext>
            </a:extLst>
          </p:cNvPr>
          <p:cNvSpPr txBox="1"/>
          <p:nvPr/>
        </p:nvSpPr>
        <p:spPr>
          <a:xfrm>
            <a:off x="8755414" y="4458618"/>
            <a:ext cx="1031051" cy="261610"/>
          </a:xfrm>
          <a:prstGeom prst="rect">
            <a:avLst/>
          </a:prstGeom>
          <a:noFill/>
        </p:spPr>
        <p:txBody>
          <a:bodyPr wrap="none" rtlCol="0">
            <a:spAutoFit/>
          </a:bodyPr>
          <a:lstStyle/>
          <a:p>
            <a:r>
              <a:rPr lang="fi-FI" sz="1100" dirty="0"/>
              <a:t>”ImageObject”</a:t>
            </a:r>
            <a:endParaRPr lang="en-GB" sz="1100" dirty="0"/>
          </a:p>
        </p:txBody>
      </p:sp>
      <p:sp>
        <p:nvSpPr>
          <p:cNvPr id="75" name="Tekstiruutu 74">
            <a:extLst>
              <a:ext uri="{FF2B5EF4-FFF2-40B4-BE49-F238E27FC236}">
                <a16:creationId xmlns:a16="http://schemas.microsoft.com/office/drawing/2014/main" id="{5616542A-33A4-4DA9-8D85-6D57C2C4E21F}"/>
              </a:ext>
            </a:extLst>
          </p:cNvPr>
          <p:cNvSpPr txBox="1"/>
          <p:nvPr/>
        </p:nvSpPr>
        <p:spPr>
          <a:xfrm>
            <a:off x="10924077" y="4335878"/>
            <a:ext cx="1204176" cy="261610"/>
          </a:xfrm>
          <a:prstGeom prst="rect">
            <a:avLst/>
          </a:prstGeom>
          <a:noFill/>
        </p:spPr>
        <p:txBody>
          <a:bodyPr wrap="none" rtlCol="0">
            <a:spAutoFit/>
          </a:bodyPr>
          <a:lstStyle/>
          <a:p>
            <a:r>
              <a:rPr lang="fi-FI" sz="1100" dirty="0"/>
              <a:t>”</a:t>
            </a:r>
            <a:r>
              <a:rPr lang="fi-FI" sz="1100" dirty="0" err="1"/>
              <a:t>DetectedObject</a:t>
            </a:r>
            <a:r>
              <a:rPr lang="fi-FI" sz="1100" dirty="0"/>
              <a:t>”</a:t>
            </a:r>
            <a:endParaRPr lang="en-GB" sz="1100" dirty="0"/>
          </a:p>
        </p:txBody>
      </p:sp>
      <p:sp>
        <p:nvSpPr>
          <p:cNvPr id="84" name="Suorakulmio 83">
            <a:extLst>
              <a:ext uri="{FF2B5EF4-FFF2-40B4-BE49-F238E27FC236}">
                <a16:creationId xmlns:a16="http://schemas.microsoft.com/office/drawing/2014/main" id="{AA7589FB-0E66-4DC1-8273-ED11EF4B19F4}"/>
              </a:ext>
            </a:extLst>
          </p:cNvPr>
          <p:cNvSpPr/>
          <p:nvPr/>
        </p:nvSpPr>
        <p:spPr>
          <a:xfrm>
            <a:off x="6785167" y="5911926"/>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Trace</a:t>
            </a:r>
            <a:endParaRPr lang="en-GB" sz="1400" dirty="0"/>
          </a:p>
        </p:txBody>
      </p:sp>
      <p:cxnSp>
        <p:nvCxnSpPr>
          <p:cNvPr id="85" name="Suora yhdysviiva 84">
            <a:extLst>
              <a:ext uri="{FF2B5EF4-FFF2-40B4-BE49-F238E27FC236}">
                <a16:creationId xmlns:a16="http://schemas.microsoft.com/office/drawing/2014/main" id="{0F3A1815-F72A-4B39-B0D1-7CB31CB723E5}"/>
              </a:ext>
            </a:extLst>
          </p:cNvPr>
          <p:cNvCxnSpPr>
            <a:cxnSpLocks/>
            <a:endCxn id="84" idx="0"/>
          </p:cNvCxnSpPr>
          <p:nvPr/>
        </p:nvCxnSpPr>
        <p:spPr>
          <a:xfrm flipH="1">
            <a:off x="7236534" y="5299724"/>
            <a:ext cx="286277" cy="612202"/>
          </a:xfrm>
          <a:prstGeom prst="line">
            <a:avLst/>
          </a:prstGeom>
          <a:ln>
            <a:tailEnd type="diamond" w="lg" len="lg"/>
          </a:ln>
        </p:spPr>
        <p:style>
          <a:lnRef idx="1">
            <a:schemeClr val="accent1"/>
          </a:lnRef>
          <a:fillRef idx="0">
            <a:schemeClr val="accent1"/>
          </a:fillRef>
          <a:effectRef idx="0">
            <a:schemeClr val="accent1"/>
          </a:effectRef>
          <a:fontRef idx="minor">
            <a:schemeClr val="tx1"/>
          </a:fontRef>
        </p:style>
      </p:cxnSp>
      <p:sp>
        <p:nvSpPr>
          <p:cNvPr id="30" name="Suorakulmio 29">
            <a:extLst>
              <a:ext uri="{FF2B5EF4-FFF2-40B4-BE49-F238E27FC236}">
                <a16:creationId xmlns:a16="http://schemas.microsoft.com/office/drawing/2014/main" id="{6A6FA8DE-5DA7-4637-A395-BBBB3FF52C8A}"/>
              </a:ext>
            </a:extLst>
          </p:cNvPr>
          <p:cNvSpPr/>
          <p:nvPr/>
        </p:nvSpPr>
        <p:spPr>
          <a:xfrm>
            <a:off x="5391760" y="3287743"/>
            <a:ext cx="1034257"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Speech</a:t>
            </a:r>
            <a:endParaRPr lang="fi-FI" sz="1400" dirty="0"/>
          </a:p>
          <a:p>
            <a:pPr algn="ctr"/>
            <a:r>
              <a:rPr lang="fi-FI" sz="1400" dirty="0" err="1"/>
              <a:t>Synthesizer</a:t>
            </a:r>
            <a:endParaRPr lang="en-GB" sz="1400" dirty="0"/>
          </a:p>
        </p:txBody>
      </p:sp>
      <p:cxnSp>
        <p:nvCxnSpPr>
          <p:cNvPr id="9" name="Suora yhdysviiva 8">
            <a:extLst>
              <a:ext uri="{FF2B5EF4-FFF2-40B4-BE49-F238E27FC236}">
                <a16:creationId xmlns:a16="http://schemas.microsoft.com/office/drawing/2014/main" id="{8BFF7B3F-0FBB-4738-95C4-3D48343BA5C4}"/>
              </a:ext>
            </a:extLst>
          </p:cNvPr>
          <p:cNvCxnSpPr>
            <a:stCxn id="53" idx="1"/>
            <a:endCxn id="30" idx="3"/>
          </p:cNvCxnSpPr>
          <p:nvPr/>
        </p:nvCxnSpPr>
        <p:spPr>
          <a:xfrm flipH="1" flipV="1">
            <a:off x="6426017" y="3549000"/>
            <a:ext cx="732212" cy="207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uora yhdysviiva 35">
            <a:extLst>
              <a:ext uri="{FF2B5EF4-FFF2-40B4-BE49-F238E27FC236}">
                <a16:creationId xmlns:a16="http://schemas.microsoft.com/office/drawing/2014/main" id="{12A98C7A-6DD1-41DF-90C9-44182ADC3627}"/>
              </a:ext>
            </a:extLst>
          </p:cNvPr>
          <p:cNvCxnSpPr>
            <a:cxnSpLocks/>
            <a:endCxn id="52" idx="0"/>
          </p:cNvCxnSpPr>
          <p:nvPr/>
        </p:nvCxnSpPr>
        <p:spPr>
          <a:xfrm flipH="1">
            <a:off x="6100989" y="4021959"/>
            <a:ext cx="1112806" cy="698269"/>
          </a:xfrm>
          <a:prstGeom prst="line">
            <a:avLst/>
          </a:prstGeom>
          <a:ln>
            <a:tailEnd type="diamond" w="lg" len="lg"/>
          </a:ln>
        </p:spPr>
        <p:style>
          <a:lnRef idx="1">
            <a:schemeClr val="accent1"/>
          </a:lnRef>
          <a:fillRef idx="0">
            <a:schemeClr val="accent1"/>
          </a:fillRef>
          <a:effectRef idx="0">
            <a:schemeClr val="accent1"/>
          </a:effectRef>
          <a:fontRef idx="minor">
            <a:schemeClr val="tx1"/>
          </a:fontRef>
        </p:style>
      </p:cxnSp>
      <p:sp>
        <p:nvSpPr>
          <p:cNvPr id="27" name="Suorakulmio 26">
            <a:extLst>
              <a:ext uri="{FF2B5EF4-FFF2-40B4-BE49-F238E27FC236}">
                <a16:creationId xmlns:a16="http://schemas.microsoft.com/office/drawing/2014/main" id="{2DD1B54C-0440-4B6F-8236-610B0C17DD2A}"/>
              </a:ext>
            </a:extLst>
          </p:cNvPr>
          <p:cNvSpPr/>
          <p:nvPr/>
        </p:nvSpPr>
        <p:spPr>
          <a:xfrm>
            <a:off x="5387306" y="1302614"/>
            <a:ext cx="1121937"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a:t>Presentation3D</a:t>
            </a:r>
            <a:endParaRPr lang="en-GB" sz="1400" dirty="0"/>
          </a:p>
        </p:txBody>
      </p:sp>
      <p:sp>
        <p:nvSpPr>
          <p:cNvPr id="32" name="Suorakulmio 31">
            <a:extLst>
              <a:ext uri="{FF2B5EF4-FFF2-40B4-BE49-F238E27FC236}">
                <a16:creationId xmlns:a16="http://schemas.microsoft.com/office/drawing/2014/main" id="{8607468F-35E2-4BF1-B4A7-27259D5AA676}"/>
              </a:ext>
            </a:extLst>
          </p:cNvPr>
          <p:cNvSpPr/>
          <p:nvPr/>
        </p:nvSpPr>
        <p:spPr>
          <a:xfrm>
            <a:off x="7009431" y="2522636"/>
            <a:ext cx="1194387"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a:t>Presentation</a:t>
            </a:r>
            <a:endParaRPr lang="en-GB" sz="1400" dirty="0"/>
          </a:p>
        </p:txBody>
      </p:sp>
      <p:cxnSp>
        <p:nvCxnSpPr>
          <p:cNvPr id="34" name="Suora yhdysviiva 33">
            <a:extLst>
              <a:ext uri="{FF2B5EF4-FFF2-40B4-BE49-F238E27FC236}">
                <a16:creationId xmlns:a16="http://schemas.microsoft.com/office/drawing/2014/main" id="{0D3611DB-B326-43D3-874F-D05283346FCB}"/>
              </a:ext>
            </a:extLst>
          </p:cNvPr>
          <p:cNvCxnSpPr>
            <a:cxnSpLocks/>
            <a:stCxn id="53" idx="0"/>
            <a:endCxn id="32" idx="2"/>
          </p:cNvCxnSpPr>
          <p:nvPr/>
        </p:nvCxnSpPr>
        <p:spPr>
          <a:xfrm flipH="1" flipV="1">
            <a:off x="7606625" y="3045150"/>
            <a:ext cx="2971" cy="450069"/>
          </a:xfrm>
          <a:prstGeom prst="line">
            <a:avLst/>
          </a:prstGeom>
          <a:ln>
            <a:tailEnd type="diamond" w="lg" len="lg"/>
          </a:ln>
        </p:spPr>
        <p:style>
          <a:lnRef idx="1">
            <a:schemeClr val="accent1"/>
          </a:lnRef>
          <a:fillRef idx="0">
            <a:schemeClr val="accent1"/>
          </a:fillRef>
          <a:effectRef idx="0">
            <a:schemeClr val="accent1"/>
          </a:effectRef>
          <a:fontRef idx="minor">
            <a:schemeClr val="tx1"/>
          </a:fontRef>
        </p:style>
      </p:cxnSp>
      <p:cxnSp>
        <p:nvCxnSpPr>
          <p:cNvPr id="16" name="Suora nuoliyhdysviiva 15">
            <a:extLst>
              <a:ext uri="{FF2B5EF4-FFF2-40B4-BE49-F238E27FC236}">
                <a16:creationId xmlns:a16="http://schemas.microsoft.com/office/drawing/2014/main" id="{466BEEC1-806B-42E9-8318-4EDC13576ADF}"/>
              </a:ext>
            </a:extLst>
          </p:cNvPr>
          <p:cNvCxnSpPr>
            <a:cxnSpLocks/>
            <a:stCxn id="27" idx="2"/>
          </p:cNvCxnSpPr>
          <p:nvPr/>
        </p:nvCxnSpPr>
        <p:spPr>
          <a:xfrm>
            <a:off x="5948275" y="1825128"/>
            <a:ext cx="1101699" cy="695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kstiruutu 25">
            <a:extLst>
              <a:ext uri="{FF2B5EF4-FFF2-40B4-BE49-F238E27FC236}">
                <a16:creationId xmlns:a16="http://schemas.microsoft.com/office/drawing/2014/main" id="{01054B19-D50E-490C-811B-E53429C0633F}"/>
              </a:ext>
            </a:extLst>
          </p:cNvPr>
          <p:cNvSpPr txBox="1"/>
          <p:nvPr/>
        </p:nvSpPr>
        <p:spPr>
          <a:xfrm>
            <a:off x="9564266" y="1369675"/>
            <a:ext cx="343364" cy="369332"/>
          </a:xfrm>
          <a:prstGeom prst="rect">
            <a:avLst/>
          </a:prstGeom>
          <a:noFill/>
        </p:spPr>
        <p:txBody>
          <a:bodyPr wrap="none" rtlCol="0">
            <a:spAutoFit/>
          </a:bodyPr>
          <a:lstStyle/>
          <a:p>
            <a:r>
              <a:rPr lang="fi-FI" dirty="0"/>
              <a:t>…</a:t>
            </a:r>
            <a:endParaRPr lang="en-GB" dirty="0"/>
          </a:p>
        </p:txBody>
      </p:sp>
      <p:sp>
        <p:nvSpPr>
          <p:cNvPr id="62" name="Suorakulmio 61">
            <a:extLst>
              <a:ext uri="{FF2B5EF4-FFF2-40B4-BE49-F238E27FC236}">
                <a16:creationId xmlns:a16="http://schemas.microsoft.com/office/drawing/2014/main" id="{62ED518C-0060-4A95-9B9A-4C7F1C0CF71F}"/>
              </a:ext>
            </a:extLst>
          </p:cNvPr>
          <p:cNvSpPr/>
          <p:nvPr/>
        </p:nvSpPr>
        <p:spPr>
          <a:xfrm>
            <a:off x="6676021" y="1293084"/>
            <a:ext cx="1121937"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PresentationMap</a:t>
            </a:r>
            <a:endParaRPr lang="en-GB" sz="1400" dirty="0"/>
          </a:p>
        </p:txBody>
      </p:sp>
      <p:cxnSp>
        <p:nvCxnSpPr>
          <p:cNvPr id="40" name="Suora nuoliyhdysviiva 39">
            <a:extLst>
              <a:ext uri="{FF2B5EF4-FFF2-40B4-BE49-F238E27FC236}">
                <a16:creationId xmlns:a16="http://schemas.microsoft.com/office/drawing/2014/main" id="{19E494FB-1018-4B33-852B-00BDC96C8CF8}"/>
              </a:ext>
            </a:extLst>
          </p:cNvPr>
          <p:cNvCxnSpPr>
            <a:cxnSpLocks/>
            <a:stCxn id="62" idx="2"/>
          </p:cNvCxnSpPr>
          <p:nvPr/>
        </p:nvCxnSpPr>
        <p:spPr>
          <a:xfrm>
            <a:off x="7236990" y="1815598"/>
            <a:ext cx="169972" cy="704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uora yhdysviiva 41">
            <a:extLst>
              <a:ext uri="{FF2B5EF4-FFF2-40B4-BE49-F238E27FC236}">
                <a16:creationId xmlns:a16="http://schemas.microsoft.com/office/drawing/2014/main" id="{5E79AE49-F827-4BE2-9F1C-4B037C609A56}"/>
              </a:ext>
            </a:extLst>
          </p:cNvPr>
          <p:cNvCxnSpPr>
            <a:cxnSpLocks/>
          </p:cNvCxnSpPr>
          <p:nvPr/>
        </p:nvCxnSpPr>
        <p:spPr>
          <a:xfrm flipV="1">
            <a:off x="8057990" y="5063310"/>
            <a:ext cx="1212950" cy="8378"/>
          </a:xfrm>
          <a:prstGeom prst="line">
            <a:avLst/>
          </a:prstGeom>
          <a:ln>
            <a:tailEnd type="diamond" w="lg" len="lg"/>
          </a:ln>
        </p:spPr>
        <p:style>
          <a:lnRef idx="1">
            <a:schemeClr val="accent1"/>
          </a:lnRef>
          <a:fillRef idx="0">
            <a:schemeClr val="accent1"/>
          </a:fillRef>
          <a:effectRef idx="0">
            <a:schemeClr val="accent1"/>
          </a:effectRef>
          <a:fontRef idx="minor">
            <a:schemeClr val="tx1"/>
          </a:fontRef>
        </p:style>
      </p:cxnSp>
      <p:sp>
        <p:nvSpPr>
          <p:cNvPr id="51" name="Suorakulmio 50">
            <a:extLst>
              <a:ext uri="{FF2B5EF4-FFF2-40B4-BE49-F238E27FC236}">
                <a16:creationId xmlns:a16="http://schemas.microsoft.com/office/drawing/2014/main" id="{EEC7556A-4BF5-46F9-B2E7-D790A3700D9D}"/>
              </a:ext>
            </a:extLst>
          </p:cNvPr>
          <p:cNvSpPr/>
          <p:nvPr/>
        </p:nvSpPr>
        <p:spPr>
          <a:xfrm>
            <a:off x="10092689" y="5911926"/>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Bounding</a:t>
            </a:r>
            <a:endParaRPr lang="fi-FI" sz="1400" dirty="0"/>
          </a:p>
          <a:p>
            <a:pPr algn="ctr"/>
            <a:r>
              <a:rPr lang="fi-FI" sz="1400" dirty="0"/>
              <a:t>Box</a:t>
            </a:r>
            <a:endParaRPr lang="en-GB" sz="1400" dirty="0"/>
          </a:p>
        </p:txBody>
      </p:sp>
      <p:cxnSp>
        <p:nvCxnSpPr>
          <p:cNvPr id="19" name="Suora nuoliyhdysviiva 18">
            <a:extLst>
              <a:ext uri="{FF2B5EF4-FFF2-40B4-BE49-F238E27FC236}">
                <a16:creationId xmlns:a16="http://schemas.microsoft.com/office/drawing/2014/main" id="{E23BE853-C62A-42EF-8525-ABF3F1C5822A}"/>
              </a:ext>
            </a:extLst>
          </p:cNvPr>
          <p:cNvCxnSpPr>
            <a:cxnSpLocks/>
            <a:stCxn id="25" idx="2"/>
          </p:cNvCxnSpPr>
          <p:nvPr/>
        </p:nvCxnSpPr>
        <p:spPr>
          <a:xfrm>
            <a:off x="9749817" y="5324567"/>
            <a:ext cx="630654" cy="575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uora nuoliyhdysviiva 20">
            <a:extLst>
              <a:ext uri="{FF2B5EF4-FFF2-40B4-BE49-F238E27FC236}">
                <a16:creationId xmlns:a16="http://schemas.microsoft.com/office/drawing/2014/main" id="{FE02D9B3-5E62-48C1-8223-826CD18979A7}"/>
              </a:ext>
            </a:extLst>
          </p:cNvPr>
          <p:cNvCxnSpPr>
            <a:cxnSpLocks/>
            <a:stCxn id="6" idx="2"/>
          </p:cNvCxnSpPr>
          <p:nvPr/>
        </p:nvCxnSpPr>
        <p:spPr>
          <a:xfrm flipH="1">
            <a:off x="10817265" y="5312995"/>
            <a:ext cx="536733" cy="587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Suorakulmio 62">
            <a:extLst>
              <a:ext uri="{FF2B5EF4-FFF2-40B4-BE49-F238E27FC236}">
                <a16:creationId xmlns:a16="http://schemas.microsoft.com/office/drawing/2014/main" id="{E83AACC2-4F26-4FD1-93DA-8904B72F9E2E}"/>
              </a:ext>
            </a:extLst>
          </p:cNvPr>
          <p:cNvSpPr/>
          <p:nvPr/>
        </p:nvSpPr>
        <p:spPr>
          <a:xfrm>
            <a:off x="8014311" y="1308460"/>
            <a:ext cx="1121936"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PresentationLog</a:t>
            </a:r>
            <a:endParaRPr lang="en-GB" sz="1400" dirty="0"/>
          </a:p>
        </p:txBody>
      </p:sp>
      <p:cxnSp>
        <p:nvCxnSpPr>
          <p:cNvPr id="43" name="Suora nuoliyhdysviiva 42">
            <a:extLst>
              <a:ext uri="{FF2B5EF4-FFF2-40B4-BE49-F238E27FC236}">
                <a16:creationId xmlns:a16="http://schemas.microsoft.com/office/drawing/2014/main" id="{1D2C8FD2-633E-4B07-8E17-CB22BCA44E12}"/>
              </a:ext>
            </a:extLst>
          </p:cNvPr>
          <p:cNvCxnSpPr>
            <a:cxnSpLocks/>
          </p:cNvCxnSpPr>
          <p:nvPr/>
        </p:nvCxnSpPr>
        <p:spPr>
          <a:xfrm flipH="1">
            <a:off x="7816939" y="1823155"/>
            <a:ext cx="691723" cy="733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uora yhdysviiva 75">
            <a:extLst>
              <a:ext uri="{FF2B5EF4-FFF2-40B4-BE49-F238E27FC236}">
                <a16:creationId xmlns:a16="http://schemas.microsoft.com/office/drawing/2014/main" id="{8174A33F-847D-49FE-A81D-6EA562567268}"/>
              </a:ext>
            </a:extLst>
          </p:cNvPr>
          <p:cNvCxnSpPr>
            <a:cxnSpLocks/>
            <a:endCxn id="6" idx="0"/>
          </p:cNvCxnSpPr>
          <p:nvPr/>
        </p:nvCxnSpPr>
        <p:spPr>
          <a:xfrm>
            <a:off x="9797858" y="4011998"/>
            <a:ext cx="1556140" cy="778483"/>
          </a:xfrm>
          <a:prstGeom prst="line">
            <a:avLst/>
          </a:prstGeom>
          <a:ln>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82" name="Suorakulmio 81">
            <a:extLst>
              <a:ext uri="{FF2B5EF4-FFF2-40B4-BE49-F238E27FC236}">
                <a16:creationId xmlns:a16="http://schemas.microsoft.com/office/drawing/2014/main" id="{EB7531FD-2B6E-4201-9B92-FC25A3C7BADB}"/>
              </a:ext>
            </a:extLst>
          </p:cNvPr>
          <p:cNvSpPr/>
          <p:nvPr/>
        </p:nvSpPr>
        <p:spPr>
          <a:xfrm>
            <a:off x="7826529" y="5911926"/>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Forecast</a:t>
            </a:r>
            <a:endParaRPr lang="en-GB" sz="1400" dirty="0"/>
          </a:p>
        </p:txBody>
      </p:sp>
      <p:cxnSp>
        <p:nvCxnSpPr>
          <p:cNvPr id="83" name="Suora yhdysviiva 82">
            <a:extLst>
              <a:ext uri="{FF2B5EF4-FFF2-40B4-BE49-F238E27FC236}">
                <a16:creationId xmlns:a16="http://schemas.microsoft.com/office/drawing/2014/main" id="{560BD738-A4C1-474D-9351-715C901E62BE}"/>
              </a:ext>
            </a:extLst>
          </p:cNvPr>
          <p:cNvCxnSpPr>
            <a:cxnSpLocks/>
            <a:endCxn id="82" idx="0"/>
          </p:cNvCxnSpPr>
          <p:nvPr/>
        </p:nvCxnSpPr>
        <p:spPr>
          <a:xfrm>
            <a:off x="7797958" y="5312995"/>
            <a:ext cx="479938" cy="598931"/>
          </a:xfrm>
          <a:prstGeom prst="line">
            <a:avLst/>
          </a:prstGeom>
          <a:ln>
            <a:tailEnd type="diamond"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48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Entities</a:t>
            </a:r>
          </a:p>
        </p:txBody>
      </p:sp>
      <p:sp>
        <p:nvSpPr>
          <p:cNvPr id="2" name="Tekstiruutu 1">
            <a:extLst>
              <a:ext uri="{FF2B5EF4-FFF2-40B4-BE49-F238E27FC236}">
                <a16:creationId xmlns:a16="http://schemas.microsoft.com/office/drawing/2014/main" id="{7942C94A-FC6C-4DA0-9DF9-240CD065D3C9}"/>
              </a:ext>
            </a:extLst>
          </p:cNvPr>
          <p:cNvSpPr txBox="1"/>
          <p:nvPr/>
        </p:nvSpPr>
        <p:spPr>
          <a:xfrm>
            <a:off x="10020558" y="321177"/>
            <a:ext cx="1822935" cy="3139321"/>
          </a:xfrm>
          <a:prstGeom prst="rect">
            <a:avLst/>
          </a:prstGeom>
          <a:noFill/>
        </p:spPr>
        <p:txBody>
          <a:bodyPr wrap="none" rtlCol="0">
            <a:spAutoFit/>
          </a:bodyPr>
          <a:lstStyle/>
          <a:p>
            <a:r>
              <a:rPr lang="fi-FI" sz="1100" dirty="0" err="1"/>
              <a:t>Detection</a:t>
            </a:r>
            <a:endParaRPr lang="fi-FI" sz="1100" dirty="0"/>
          </a:p>
          <a:p>
            <a:r>
              <a:rPr lang="fi-FI" sz="1100" dirty="0"/>
              <a:t>-----------------------</a:t>
            </a:r>
          </a:p>
          <a:p>
            <a:r>
              <a:rPr lang="fi-FI" sz="1100" dirty="0"/>
              <a:t>id</a:t>
            </a:r>
          </a:p>
          <a:p>
            <a:r>
              <a:rPr lang="fi-FI" sz="1100" dirty="0" err="1"/>
              <a:t>pattern</a:t>
            </a:r>
            <a:endParaRPr lang="fi-FI" sz="1100" dirty="0"/>
          </a:p>
          <a:p>
            <a:r>
              <a:rPr lang="fi-FI" sz="1100" dirty="0" err="1"/>
              <a:t>time</a:t>
            </a:r>
            <a:endParaRPr lang="fi-FI" sz="1100" dirty="0"/>
          </a:p>
          <a:p>
            <a:r>
              <a:rPr lang="fi-FI" sz="1100" dirty="0" err="1"/>
              <a:t>class_id</a:t>
            </a:r>
            <a:endParaRPr lang="fi-FI" sz="1100" dirty="0"/>
          </a:p>
          <a:p>
            <a:r>
              <a:rPr lang="fi-FI" sz="1100" dirty="0" err="1"/>
              <a:t>x_min</a:t>
            </a:r>
            <a:endParaRPr lang="fi-FI" sz="1100" dirty="0"/>
          </a:p>
          <a:p>
            <a:r>
              <a:rPr lang="fi-FI" sz="1100" dirty="0" err="1"/>
              <a:t>x_max</a:t>
            </a:r>
            <a:endParaRPr lang="fi-FI" sz="1100" dirty="0"/>
          </a:p>
          <a:p>
            <a:r>
              <a:rPr lang="fi-FI" sz="1100" dirty="0" err="1"/>
              <a:t>y_min</a:t>
            </a:r>
            <a:endParaRPr lang="fi-FI" sz="1100" dirty="0"/>
          </a:p>
          <a:p>
            <a:r>
              <a:rPr lang="fi-FI" sz="1100" dirty="0" err="1"/>
              <a:t>y_max</a:t>
            </a:r>
            <a:endParaRPr lang="fi-FI" sz="1100" dirty="0"/>
          </a:p>
          <a:p>
            <a:r>
              <a:rPr lang="fi-FI" sz="1100" dirty="0" err="1"/>
              <a:t>appearance</a:t>
            </a:r>
            <a:endParaRPr lang="fi-FI" sz="1100" dirty="0"/>
          </a:p>
          <a:p>
            <a:r>
              <a:rPr lang="fi-FI" sz="1100" dirty="0" err="1"/>
              <a:t>confidence</a:t>
            </a:r>
            <a:endParaRPr lang="fi-FI" sz="1100" dirty="0"/>
          </a:p>
          <a:p>
            <a:r>
              <a:rPr lang="fi-FI" sz="1100" dirty="0" err="1"/>
              <a:t>matched</a:t>
            </a:r>
            <a:endParaRPr lang="fi-FI" sz="1100" dirty="0"/>
          </a:p>
          <a:p>
            <a:r>
              <a:rPr lang="fi-FI" sz="1100" dirty="0"/>
              <a:t>-----------------------</a:t>
            </a:r>
          </a:p>
          <a:p>
            <a:r>
              <a:rPr lang="fi-FI" sz="1100" dirty="0"/>
              <a:t>__</a:t>
            </a:r>
            <a:r>
              <a:rPr lang="fi-FI" sz="1100" dirty="0" err="1"/>
              <a:t>init</a:t>
            </a:r>
            <a:r>
              <a:rPr lang="fi-FI" sz="1100" dirty="0"/>
              <a:t>__</a:t>
            </a:r>
          </a:p>
          <a:p>
            <a:r>
              <a:rPr lang="fi-FI" sz="1100" dirty="0" err="1"/>
              <a:t>pattern_distance</a:t>
            </a:r>
            <a:endParaRPr lang="fi-FI" sz="1100" dirty="0"/>
          </a:p>
          <a:p>
            <a:r>
              <a:rPr lang="fi-FI" sz="1100" dirty="0" err="1"/>
              <a:t>pattern_distance_with_class</a:t>
            </a:r>
            <a:endParaRPr lang="fi-FI" sz="1100" dirty="0"/>
          </a:p>
          <a:p>
            <a:endParaRPr lang="fi-FI" sz="1100" dirty="0"/>
          </a:p>
        </p:txBody>
      </p:sp>
      <p:sp>
        <p:nvSpPr>
          <p:cNvPr id="43" name="Tekstiruutu 42">
            <a:extLst>
              <a:ext uri="{FF2B5EF4-FFF2-40B4-BE49-F238E27FC236}">
                <a16:creationId xmlns:a16="http://schemas.microsoft.com/office/drawing/2014/main" id="{02948103-23AC-4358-818F-5E04B882C836}"/>
              </a:ext>
            </a:extLst>
          </p:cNvPr>
          <p:cNvSpPr txBox="1"/>
          <p:nvPr/>
        </p:nvSpPr>
        <p:spPr>
          <a:xfrm>
            <a:off x="7522808" y="321177"/>
            <a:ext cx="1467068" cy="6524863"/>
          </a:xfrm>
          <a:prstGeom prst="rect">
            <a:avLst/>
          </a:prstGeom>
          <a:noFill/>
        </p:spPr>
        <p:txBody>
          <a:bodyPr wrap="none" rtlCol="0">
            <a:spAutoFit/>
          </a:bodyPr>
          <a:lstStyle/>
          <a:p>
            <a:r>
              <a:rPr lang="fi-FI" sz="1100" dirty="0" err="1"/>
              <a:t>Pattern</a:t>
            </a:r>
            <a:endParaRPr lang="fi-FI" sz="1100" dirty="0"/>
          </a:p>
          <a:p>
            <a:r>
              <a:rPr lang="fi-FI" sz="1100" dirty="0"/>
              <a:t>-----------------------</a:t>
            </a:r>
          </a:p>
          <a:p>
            <a:r>
              <a:rPr lang="fi-FI" sz="1100" dirty="0"/>
              <a:t>id</a:t>
            </a:r>
          </a:p>
          <a:p>
            <a:r>
              <a:rPr lang="fi-FI" sz="1100" dirty="0" err="1"/>
              <a:t>camera</a:t>
            </a:r>
            <a:endParaRPr lang="fi-FI" sz="1100" dirty="0"/>
          </a:p>
          <a:p>
            <a:r>
              <a:rPr lang="fi-FI" sz="1100" dirty="0" err="1"/>
              <a:t>detections</a:t>
            </a:r>
            <a:endParaRPr lang="fi-FI" sz="1100" dirty="0"/>
          </a:p>
          <a:p>
            <a:r>
              <a:rPr lang="fi-FI" sz="1100" dirty="0" err="1"/>
              <a:t>class_id</a:t>
            </a:r>
            <a:endParaRPr lang="fi-FI" sz="1100" dirty="0"/>
          </a:p>
          <a:p>
            <a:r>
              <a:rPr lang="fi-FI" sz="1100" dirty="0" err="1"/>
              <a:t>x_min</a:t>
            </a:r>
            <a:endParaRPr lang="fi-FI" sz="1100" dirty="0"/>
          </a:p>
          <a:p>
            <a:r>
              <a:rPr lang="fi-FI" sz="1100" dirty="0" err="1"/>
              <a:t>x_max</a:t>
            </a:r>
            <a:endParaRPr lang="fi-FI" sz="1100" dirty="0"/>
          </a:p>
          <a:p>
            <a:r>
              <a:rPr lang="fi-FI" sz="1100" dirty="0" err="1"/>
              <a:t>y_min</a:t>
            </a:r>
            <a:endParaRPr lang="fi-FI" sz="1100" dirty="0"/>
          </a:p>
          <a:p>
            <a:r>
              <a:rPr lang="fi-FI" sz="1100" dirty="0" err="1"/>
              <a:t>y_max</a:t>
            </a:r>
            <a:endParaRPr lang="fi-FI" sz="1100" dirty="0"/>
          </a:p>
          <a:p>
            <a:r>
              <a:rPr lang="fi-FI" sz="1100" dirty="0" err="1"/>
              <a:t>vx_min</a:t>
            </a:r>
            <a:endParaRPr lang="fi-FI" sz="1100" dirty="0"/>
          </a:p>
          <a:p>
            <a:r>
              <a:rPr lang="fi-FI" sz="1100" dirty="0" err="1"/>
              <a:t>vx_max</a:t>
            </a:r>
            <a:endParaRPr lang="fi-FI" sz="1100" dirty="0"/>
          </a:p>
          <a:p>
            <a:r>
              <a:rPr lang="fi-FI" sz="1100" dirty="0" err="1"/>
              <a:t>vy_min</a:t>
            </a:r>
            <a:endParaRPr lang="fi-FI" sz="1100" dirty="0"/>
          </a:p>
          <a:p>
            <a:r>
              <a:rPr lang="fi-FI" sz="1100" dirty="0" err="1"/>
              <a:t>vy_max</a:t>
            </a:r>
            <a:endParaRPr lang="fi-FI" sz="1100" dirty="0"/>
          </a:p>
          <a:p>
            <a:r>
              <a:rPr lang="fi-FI" sz="1100" dirty="0" err="1"/>
              <a:t>sigma_x_min</a:t>
            </a:r>
            <a:endParaRPr lang="fi-FI" sz="1100" dirty="0"/>
          </a:p>
          <a:p>
            <a:r>
              <a:rPr lang="fi-FI" sz="1100" dirty="0" err="1"/>
              <a:t>sigma_x_max</a:t>
            </a:r>
            <a:endParaRPr lang="fi-FI" sz="1100" dirty="0"/>
          </a:p>
          <a:p>
            <a:r>
              <a:rPr lang="fi-FI" sz="1100" dirty="0" err="1"/>
              <a:t>sigma_y_min</a:t>
            </a:r>
            <a:endParaRPr lang="fi-FI" sz="1100" dirty="0"/>
          </a:p>
          <a:p>
            <a:r>
              <a:rPr lang="fi-FI" sz="1100" dirty="0" err="1"/>
              <a:t>sigma_x_max</a:t>
            </a:r>
            <a:endParaRPr lang="fi-FI" sz="1100" dirty="0"/>
          </a:p>
          <a:p>
            <a:r>
              <a:rPr lang="fi-FI" sz="1100" dirty="0" err="1"/>
              <a:t>appearance</a:t>
            </a:r>
            <a:endParaRPr lang="fi-FI" sz="1100" dirty="0"/>
          </a:p>
          <a:p>
            <a:r>
              <a:rPr lang="fi-FI" sz="1100" dirty="0" err="1"/>
              <a:t>confidence</a:t>
            </a:r>
            <a:endParaRPr lang="fi-FI" sz="1100" dirty="0"/>
          </a:p>
          <a:p>
            <a:r>
              <a:rPr lang="fi-FI" sz="1100" dirty="0" err="1"/>
              <a:t>bounding_box_color</a:t>
            </a:r>
            <a:endParaRPr lang="fi-FI" sz="1100" dirty="0"/>
          </a:p>
          <a:p>
            <a:r>
              <a:rPr lang="fi-FI" sz="1100" dirty="0" err="1"/>
              <a:t>border_left</a:t>
            </a:r>
            <a:endParaRPr lang="fi-FI" sz="1100" dirty="0"/>
          </a:p>
          <a:p>
            <a:r>
              <a:rPr lang="fi-FI" sz="1100" dirty="0" err="1"/>
              <a:t>border_right</a:t>
            </a:r>
            <a:endParaRPr lang="fi-FI" sz="1100" dirty="0"/>
          </a:p>
          <a:p>
            <a:r>
              <a:rPr lang="fi-FI" sz="1100" dirty="0" err="1"/>
              <a:t>border_top</a:t>
            </a:r>
            <a:endParaRPr lang="fi-FI" sz="1100" dirty="0"/>
          </a:p>
          <a:p>
            <a:r>
              <a:rPr lang="fi-FI" sz="1100" dirty="0" err="1"/>
              <a:t>border_bottom</a:t>
            </a:r>
            <a:endParaRPr lang="fi-FI" sz="1100" dirty="0"/>
          </a:p>
          <a:p>
            <a:r>
              <a:rPr lang="fi-FI" sz="1100" dirty="0" err="1"/>
              <a:t>retention_count</a:t>
            </a:r>
            <a:endParaRPr lang="fi-FI" sz="1100" dirty="0"/>
          </a:p>
          <a:p>
            <a:r>
              <a:rPr lang="fi-FI" sz="1100" dirty="0" err="1"/>
              <a:t>matched</a:t>
            </a:r>
            <a:endParaRPr lang="fi-FI" sz="1100" dirty="0"/>
          </a:p>
          <a:p>
            <a:r>
              <a:rPr lang="fi-FI" sz="1100" dirty="0"/>
              <a:t>----------------------</a:t>
            </a:r>
          </a:p>
          <a:p>
            <a:r>
              <a:rPr lang="fi-FI" sz="1100" dirty="0"/>
              <a:t>__</a:t>
            </a:r>
            <a:r>
              <a:rPr lang="fi-FI" sz="1100" dirty="0" err="1"/>
              <a:t>init</a:t>
            </a:r>
            <a:r>
              <a:rPr lang="fi-FI" sz="1100" dirty="0"/>
              <a:t>__</a:t>
            </a:r>
          </a:p>
          <a:p>
            <a:r>
              <a:rPr lang="fi-FI" sz="1100" dirty="0" err="1"/>
              <a:t>border_count</a:t>
            </a:r>
            <a:endParaRPr lang="fi-FI" sz="1100" dirty="0"/>
          </a:p>
          <a:p>
            <a:r>
              <a:rPr lang="fi-FI" sz="1100" dirty="0" err="1"/>
              <a:t>center_point</a:t>
            </a:r>
            <a:endParaRPr lang="fi-FI" sz="1100" dirty="0"/>
          </a:p>
          <a:p>
            <a:r>
              <a:rPr lang="fi-FI" sz="1100" dirty="0" err="1"/>
              <a:t>center_point_velocity</a:t>
            </a:r>
            <a:endParaRPr lang="fi-FI" sz="1100" dirty="0"/>
          </a:p>
          <a:p>
            <a:r>
              <a:rPr lang="fi-FI" sz="1100" dirty="0" err="1"/>
              <a:t>correct</a:t>
            </a:r>
            <a:endParaRPr lang="fi-FI" sz="1100" dirty="0"/>
          </a:p>
          <a:p>
            <a:r>
              <a:rPr lang="fi-FI" sz="1100" dirty="0" err="1"/>
              <a:t>Is_center_reliable</a:t>
            </a:r>
            <a:endParaRPr lang="fi-FI" sz="1100" dirty="0"/>
          </a:p>
          <a:p>
            <a:r>
              <a:rPr lang="fi-FI" sz="1100" dirty="0" err="1"/>
              <a:t>Is_vanished</a:t>
            </a:r>
            <a:endParaRPr lang="fi-FI" sz="1100" dirty="0"/>
          </a:p>
          <a:p>
            <a:r>
              <a:rPr lang="fi-FI" sz="1100" dirty="0" err="1"/>
              <a:t>location_variance</a:t>
            </a:r>
            <a:endParaRPr lang="fi-FI" sz="1100" dirty="0"/>
          </a:p>
          <a:p>
            <a:r>
              <a:rPr lang="fi-FI" sz="1100" dirty="0" err="1"/>
              <a:t>predict</a:t>
            </a:r>
            <a:endParaRPr lang="fi-FI" sz="1100" dirty="0"/>
          </a:p>
          <a:p>
            <a:r>
              <a:rPr lang="fi-FI" sz="1100" dirty="0" err="1"/>
              <a:t>set_border_behaviour</a:t>
            </a:r>
            <a:endParaRPr lang="fi-FI" sz="1100" dirty="0"/>
          </a:p>
        </p:txBody>
      </p:sp>
      <p:sp>
        <p:nvSpPr>
          <p:cNvPr id="44" name="Tekstiruutu 43">
            <a:extLst>
              <a:ext uri="{FF2B5EF4-FFF2-40B4-BE49-F238E27FC236}">
                <a16:creationId xmlns:a16="http://schemas.microsoft.com/office/drawing/2014/main" id="{2B9CF260-940F-406A-AD01-A41B2E3F6E7E}"/>
              </a:ext>
            </a:extLst>
          </p:cNvPr>
          <p:cNvSpPr txBox="1"/>
          <p:nvPr/>
        </p:nvSpPr>
        <p:spPr>
          <a:xfrm>
            <a:off x="5296694" y="321177"/>
            <a:ext cx="1180131" cy="3477875"/>
          </a:xfrm>
          <a:prstGeom prst="rect">
            <a:avLst/>
          </a:prstGeom>
          <a:noFill/>
        </p:spPr>
        <p:txBody>
          <a:bodyPr wrap="none" rtlCol="0">
            <a:spAutoFit/>
          </a:bodyPr>
          <a:lstStyle/>
          <a:p>
            <a:r>
              <a:rPr lang="fi-FI" sz="1100" dirty="0" err="1"/>
              <a:t>Camera</a:t>
            </a:r>
            <a:endParaRPr lang="fi-FI" sz="1100" dirty="0"/>
          </a:p>
          <a:p>
            <a:r>
              <a:rPr lang="fi-FI" sz="1100" dirty="0"/>
              <a:t>-----------------------</a:t>
            </a:r>
          </a:p>
          <a:p>
            <a:r>
              <a:rPr lang="fi-FI" sz="1100" dirty="0"/>
              <a:t>id</a:t>
            </a:r>
          </a:p>
          <a:p>
            <a:r>
              <a:rPr lang="fi-FI" sz="1100" dirty="0" err="1"/>
              <a:t>world</a:t>
            </a:r>
            <a:endParaRPr lang="fi-FI" sz="1100" dirty="0"/>
          </a:p>
          <a:p>
            <a:r>
              <a:rPr lang="fi-FI" sz="1100" dirty="0" err="1"/>
              <a:t>patterns</a:t>
            </a:r>
            <a:endParaRPr lang="fi-FI" sz="1100" dirty="0"/>
          </a:p>
          <a:p>
            <a:r>
              <a:rPr lang="fi-FI" sz="1100" dirty="0" err="1"/>
              <a:t>image_width</a:t>
            </a:r>
            <a:endParaRPr lang="fi-FI" sz="1100" dirty="0"/>
          </a:p>
          <a:p>
            <a:r>
              <a:rPr lang="fi-FI" sz="1100" dirty="0" err="1"/>
              <a:t>image_height</a:t>
            </a:r>
            <a:endParaRPr lang="fi-FI" sz="1100" dirty="0"/>
          </a:p>
          <a:p>
            <a:r>
              <a:rPr lang="fi-FI" sz="1100" dirty="0" err="1"/>
              <a:t>focal_length</a:t>
            </a:r>
            <a:endParaRPr lang="fi-FI" sz="1100" dirty="0"/>
          </a:p>
          <a:p>
            <a:r>
              <a:rPr lang="fi-FI" sz="1100" dirty="0" err="1"/>
              <a:t>sensor_width</a:t>
            </a:r>
            <a:endParaRPr lang="fi-FI" sz="1100" dirty="0"/>
          </a:p>
          <a:p>
            <a:r>
              <a:rPr lang="fi-FI" sz="1100" dirty="0" err="1"/>
              <a:t>sensor_height</a:t>
            </a:r>
            <a:endParaRPr lang="fi-FI" sz="1100" dirty="0"/>
          </a:p>
          <a:p>
            <a:r>
              <a:rPr lang="fi-FI" sz="1100" dirty="0" err="1"/>
              <a:t>field_of_view</a:t>
            </a:r>
            <a:endParaRPr lang="fi-FI" sz="1100" dirty="0"/>
          </a:p>
          <a:p>
            <a:r>
              <a:rPr lang="fi-FI" sz="1100" dirty="0"/>
              <a:t>x</a:t>
            </a:r>
          </a:p>
          <a:p>
            <a:r>
              <a:rPr lang="fi-FI" sz="1100" dirty="0"/>
              <a:t>y</a:t>
            </a:r>
          </a:p>
          <a:p>
            <a:r>
              <a:rPr lang="fi-FI" sz="1100" dirty="0"/>
              <a:t>z</a:t>
            </a:r>
          </a:p>
          <a:p>
            <a:r>
              <a:rPr lang="fi-FI" sz="1100" dirty="0" err="1"/>
              <a:t>yaw</a:t>
            </a:r>
            <a:endParaRPr lang="fi-FI" sz="1100" dirty="0"/>
          </a:p>
          <a:p>
            <a:r>
              <a:rPr lang="fi-FI" sz="1100" dirty="0" err="1"/>
              <a:t>pitch</a:t>
            </a:r>
            <a:endParaRPr lang="fi-FI" sz="1100" dirty="0"/>
          </a:p>
          <a:p>
            <a:r>
              <a:rPr lang="fi-FI" sz="1100" dirty="0"/>
              <a:t>roll</a:t>
            </a:r>
          </a:p>
          <a:p>
            <a:r>
              <a:rPr lang="fi-FI" sz="1100" dirty="0"/>
              <a:t>-----------------------</a:t>
            </a:r>
          </a:p>
          <a:p>
            <a:r>
              <a:rPr lang="fi-FI" sz="1100" dirty="0"/>
              <a:t>__</a:t>
            </a:r>
            <a:r>
              <a:rPr lang="fi-FI" sz="1100" dirty="0" err="1"/>
              <a:t>init</a:t>
            </a:r>
            <a:r>
              <a:rPr lang="fi-FI" sz="1100" dirty="0"/>
              <a:t>__</a:t>
            </a:r>
          </a:p>
          <a:p>
            <a:endParaRPr lang="fi-FI" sz="1100" dirty="0"/>
          </a:p>
        </p:txBody>
      </p:sp>
    </p:spTree>
    <p:extLst>
      <p:ext uri="{BB962C8B-B14F-4D97-AF65-F5344CB8AC3E}">
        <p14:creationId xmlns:p14="http://schemas.microsoft.com/office/powerpoint/2010/main" val="11530434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Entities</a:t>
            </a:r>
          </a:p>
        </p:txBody>
      </p:sp>
      <p:sp>
        <p:nvSpPr>
          <p:cNvPr id="2" name="Tekstiruutu 1">
            <a:extLst>
              <a:ext uri="{FF2B5EF4-FFF2-40B4-BE49-F238E27FC236}">
                <a16:creationId xmlns:a16="http://schemas.microsoft.com/office/drawing/2014/main" id="{7942C94A-FC6C-4DA0-9DF9-240CD065D3C9}"/>
              </a:ext>
            </a:extLst>
          </p:cNvPr>
          <p:cNvSpPr txBox="1"/>
          <p:nvPr/>
        </p:nvSpPr>
        <p:spPr>
          <a:xfrm>
            <a:off x="10020558" y="321177"/>
            <a:ext cx="1180131" cy="1785104"/>
          </a:xfrm>
          <a:prstGeom prst="rect">
            <a:avLst/>
          </a:prstGeom>
          <a:noFill/>
        </p:spPr>
        <p:txBody>
          <a:bodyPr wrap="none" rtlCol="0">
            <a:spAutoFit/>
          </a:bodyPr>
          <a:lstStyle/>
          <a:p>
            <a:r>
              <a:rPr lang="fi-FI" sz="1100" dirty="0" err="1"/>
              <a:t>Event</a:t>
            </a:r>
            <a:endParaRPr lang="fi-FI" sz="1100" dirty="0"/>
          </a:p>
          <a:p>
            <a:r>
              <a:rPr lang="fi-FI" sz="1100" dirty="0"/>
              <a:t>-----------------------</a:t>
            </a:r>
          </a:p>
          <a:p>
            <a:r>
              <a:rPr lang="fi-FI" sz="1100" dirty="0"/>
              <a:t>body1</a:t>
            </a:r>
          </a:p>
          <a:p>
            <a:r>
              <a:rPr lang="fi-FI" sz="1100" dirty="0"/>
              <a:t>body2</a:t>
            </a:r>
          </a:p>
          <a:p>
            <a:r>
              <a:rPr lang="fi-FI" sz="1100" dirty="0" err="1"/>
              <a:t>time</a:t>
            </a:r>
            <a:endParaRPr lang="fi-FI" sz="1100" dirty="0"/>
          </a:p>
          <a:p>
            <a:r>
              <a:rPr lang="fi-FI" sz="1100" dirty="0" err="1"/>
              <a:t>category</a:t>
            </a:r>
            <a:endParaRPr lang="fi-FI" sz="1100" dirty="0"/>
          </a:p>
          <a:p>
            <a:r>
              <a:rPr lang="fi-FI" sz="1100" dirty="0" err="1"/>
              <a:t>priority</a:t>
            </a:r>
            <a:endParaRPr lang="fi-FI" sz="1100" dirty="0"/>
          </a:p>
          <a:p>
            <a:r>
              <a:rPr lang="fi-FI" sz="1100" dirty="0"/>
              <a:t>-----------------------</a:t>
            </a:r>
          </a:p>
          <a:p>
            <a:r>
              <a:rPr lang="fi-FI" sz="1100" dirty="0"/>
              <a:t>__</a:t>
            </a:r>
            <a:r>
              <a:rPr lang="fi-FI" sz="1100" dirty="0" err="1"/>
              <a:t>init</a:t>
            </a:r>
            <a:r>
              <a:rPr lang="fi-FI" sz="1100" dirty="0"/>
              <a:t>__</a:t>
            </a:r>
          </a:p>
          <a:p>
            <a:endParaRPr lang="fi-FI" sz="1100" dirty="0"/>
          </a:p>
        </p:txBody>
      </p:sp>
      <p:sp>
        <p:nvSpPr>
          <p:cNvPr id="43" name="Tekstiruutu 42">
            <a:extLst>
              <a:ext uri="{FF2B5EF4-FFF2-40B4-BE49-F238E27FC236}">
                <a16:creationId xmlns:a16="http://schemas.microsoft.com/office/drawing/2014/main" id="{02948103-23AC-4358-818F-5E04B882C836}"/>
              </a:ext>
            </a:extLst>
          </p:cNvPr>
          <p:cNvSpPr txBox="1"/>
          <p:nvPr/>
        </p:nvSpPr>
        <p:spPr>
          <a:xfrm>
            <a:off x="7522808" y="321177"/>
            <a:ext cx="1467068" cy="6524863"/>
          </a:xfrm>
          <a:prstGeom prst="rect">
            <a:avLst/>
          </a:prstGeom>
          <a:noFill/>
        </p:spPr>
        <p:txBody>
          <a:bodyPr wrap="none" rtlCol="0">
            <a:spAutoFit/>
          </a:bodyPr>
          <a:lstStyle/>
          <a:p>
            <a:r>
              <a:rPr lang="fi-FI" sz="1100" dirty="0" err="1"/>
              <a:t>Body</a:t>
            </a:r>
            <a:endParaRPr lang="fi-FI" sz="1100" dirty="0"/>
          </a:p>
          <a:p>
            <a:r>
              <a:rPr lang="fi-FI" sz="1100" dirty="0"/>
              <a:t>-----------------------</a:t>
            </a:r>
          </a:p>
          <a:p>
            <a:r>
              <a:rPr lang="fi-FI" sz="1100" dirty="0"/>
              <a:t>id</a:t>
            </a:r>
          </a:p>
          <a:p>
            <a:r>
              <a:rPr lang="fi-FI" sz="1100" dirty="0" err="1"/>
              <a:t>world</a:t>
            </a:r>
            <a:endParaRPr lang="fi-FI" sz="1100" dirty="0"/>
          </a:p>
          <a:p>
            <a:r>
              <a:rPr lang="fi-FI" sz="1100" dirty="0" err="1"/>
              <a:t>events</a:t>
            </a:r>
            <a:endParaRPr lang="fi-FI" sz="1100" dirty="0"/>
          </a:p>
          <a:p>
            <a:r>
              <a:rPr lang="fi-FI" sz="1100" dirty="0" err="1"/>
              <a:t>traces</a:t>
            </a:r>
            <a:endParaRPr lang="fi-FI" sz="1100" dirty="0"/>
          </a:p>
          <a:p>
            <a:r>
              <a:rPr lang="fi-FI" sz="1100" dirty="0"/>
              <a:t>x</a:t>
            </a:r>
          </a:p>
          <a:p>
            <a:r>
              <a:rPr lang="fi-FI" sz="1100" dirty="0"/>
              <a:t>y</a:t>
            </a:r>
          </a:p>
          <a:p>
            <a:r>
              <a:rPr lang="fi-FI" sz="1100" dirty="0"/>
              <a:t>z</a:t>
            </a:r>
          </a:p>
          <a:p>
            <a:r>
              <a:rPr lang="fi-FI" sz="1100" dirty="0" err="1"/>
              <a:t>vx</a:t>
            </a:r>
            <a:endParaRPr lang="fi-FI" sz="1100" dirty="0"/>
          </a:p>
          <a:p>
            <a:r>
              <a:rPr lang="fi-FI" sz="1100" dirty="0" err="1"/>
              <a:t>vy</a:t>
            </a:r>
            <a:endParaRPr lang="fi-FI" sz="1100" dirty="0"/>
          </a:p>
          <a:p>
            <a:r>
              <a:rPr lang="fi-FI" sz="1100" dirty="0" err="1"/>
              <a:t>vz</a:t>
            </a:r>
            <a:endParaRPr lang="fi-FI" sz="1100" dirty="0"/>
          </a:p>
          <a:p>
            <a:r>
              <a:rPr lang="fi-FI" sz="1100" dirty="0"/>
              <a:t>ax</a:t>
            </a:r>
          </a:p>
          <a:p>
            <a:r>
              <a:rPr lang="fi-FI" sz="1100" dirty="0"/>
              <a:t>ay</a:t>
            </a:r>
          </a:p>
          <a:p>
            <a:r>
              <a:rPr lang="fi-FI" sz="1100" dirty="0" err="1"/>
              <a:t>az</a:t>
            </a:r>
            <a:endParaRPr lang="fi-FI" sz="1100" dirty="0"/>
          </a:p>
          <a:p>
            <a:r>
              <a:rPr lang="fi-FI" sz="1100" dirty="0" err="1"/>
              <a:t>height_min</a:t>
            </a:r>
            <a:endParaRPr lang="fi-FI" sz="1100" dirty="0"/>
          </a:p>
          <a:p>
            <a:r>
              <a:rPr lang="fi-FI" sz="1100" dirty="0" err="1"/>
              <a:t>height_mean</a:t>
            </a:r>
            <a:endParaRPr lang="fi-FI" sz="1100" dirty="0"/>
          </a:p>
          <a:p>
            <a:r>
              <a:rPr lang="fi-FI" sz="1100" dirty="0" err="1"/>
              <a:t>height_max</a:t>
            </a:r>
            <a:endParaRPr lang="fi-FI" sz="1100" dirty="0"/>
          </a:p>
          <a:p>
            <a:r>
              <a:rPr lang="fi-FI" sz="1100" dirty="0" err="1"/>
              <a:t>width_min</a:t>
            </a:r>
            <a:endParaRPr lang="fi-FI" sz="1100" dirty="0"/>
          </a:p>
          <a:p>
            <a:r>
              <a:rPr lang="fi-FI" sz="1100" dirty="0" err="1"/>
              <a:t>width_mean</a:t>
            </a:r>
            <a:endParaRPr lang="fi-FI" sz="1100" dirty="0"/>
          </a:p>
          <a:p>
            <a:r>
              <a:rPr lang="fi-FI" sz="1100" dirty="0" err="1"/>
              <a:t>width_max</a:t>
            </a:r>
            <a:endParaRPr lang="fi-FI" sz="1100" dirty="0"/>
          </a:p>
          <a:p>
            <a:r>
              <a:rPr lang="fi-FI" sz="1100" dirty="0" err="1"/>
              <a:t>length_min</a:t>
            </a:r>
            <a:endParaRPr lang="fi-FI" sz="1100" dirty="0"/>
          </a:p>
          <a:p>
            <a:r>
              <a:rPr lang="fi-FI" sz="1100" dirty="0" err="1"/>
              <a:t>length_mean</a:t>
            </a:r>
            <a:endParaRPr lang="fi-FI" sz="1100" dirty="0"/>
          </a:p>
          <a:p>
            <a:r>
              <a:rPr lang="fi-FI" sz="1100" dirty="0" err="1"/>
              <a:t>length_max</a:t>
            </a:r>
            <a:endParaRPr lang="fi-FI" sz="1100" dirty="0"/>
          </a:p>
          <a:p>
            <a:r>
              <a:rPr lang="fi-FI" sz="1100" dirty="0" err="1"/>
              <a:t>velocity_max</a:t>
            </a:r>
            <a:endParaRPr lang="fi-FI" sz="1100" dirty="0"/>
          </a:p>
          <a:p>
            <a:r>
              <a:rPr lang="fi-FI" sz="1100" dirty="0" err="1"/>
              <a:t>acceleration_max</a:t>
            </a:r>
            <a:endParaRPr lang="fi-FI" sz="1100" dirty="0"/>
          </a:p>
          <a:p>
            <a:endParaRPr lang="fi-FI" sz="1100" dirty="0"/>
          </a:p>
          <a:p>
            <a:r>
              <a:rPr lang="fi-FI" sz="1100" dirty="0"/>
              <a:t>----------------------</a:t>
            </a:r>
          </a:p>
          <a:p>
            <a:r>
              <a:rPr lang="fi-FI" sz="1100" dirty="0"/>
              <a:t>__</a:t>
            </a:r>
            <a:r>
              <a:rPr lang="fi-FI" sz="1100" dirty="0" err="1"/>
              <a:t>init</a:t>
            </a:r>
            <a:r>
              <a:rPr lang="fi-FI" sz="1100" dirty="0"/>
              <a:t>__</a:t>
            </a:r>
          </a:p>
          <a:p>
            <a:r>
              <a:rPr lang="fi-FI" sz="1100" dirty="0" err="1"/>
              <a:t>border_count</a:t>
            </a:r>
            <a:endParaRPr lang="fi-FI" sz="1100" dirty="0"/>
          </a:p>
          <a:p>
            <a:r>
              <a:rPr lang="fi-FI" sz="1100" dirty="0" err="1"/>
              <a:t>center_point</a:t>
            </a:r>
            <a:endParaRPr lang="fi-FI" sz="1100" dirty="0"/>
          </a:p>
          <a:p>
            <a:r>
              <a:rPr lang="fi-FI" sz="1100" dirty="0" err="1"/>
              <a:t>center_point_velocity</a:t>
            </a:r>
            <a:endParaRPr lang="fi-FI" sz="1100" dirty="0"/>
          </a:p>
          <a:p>
            <a:r>
              <a:rPr lang="fi-FI" sz="1100" dirty="0" err="1"/>
              <a:t>correct</a:t>
            </a:r>
            <a:endParaRPr lang="fi-FI" sz="1100" dirty="0"/>
          </a:p>
          <a:p>
            <a:r>
              <a:rPr lang="fi-FI" sz="1100" dirty="0" err="1"/>
              <a:t>Is_center_reliable</a:t>
            </a:r>
            <a:endParaRPr lang="fi-FI" sz="1100" dirty="0"/>
          </a:p>
          <a:p>
            <a:r>
              <a:rPr lang="fi-FI" sz="1100" dirty="0" err="1"/>
              <a:t>Is_vanished</a:t>
            </a:r>
            <a:endParaRPr lang="fi-FI" sz="1100" dirty="0"/>
          </a:p>
          <a:p>
            <a:r>
              <a:rPr lang="fi-FI" sz="1100" dirty="0" err="1"/>
              <a:t>location_variance</a:t>
            </a:r>
            <a:endParaRPr lang="fi-FI" sz="1100" dirty="0"/>
          </a:p>
          <a:p>
            <a:r>
              <a:rPr lang="fi-FI" sz="1100" dirty="0" err="1"/>
              <a:t>predict</a:t>
            </a:r>
            <a:endParaRPr lang="fi-FI" sz="1100" dirty="0"/>
          </a:p>
          <a:p>
            <a:r>
              <a:rPr lang="fi-FI" sz="1100" dirty="0" err="1"/>
              <a:t>set_border_behaviour</a:t>
            </a:r>
            <a:endParaRPr lang="fi-FI" sz="1100" dirty="0"/>
          </a:p>
        </p:txBody>
      </p:sp>
      <p:sp>
        <p:nvSpPr>
          <p:cNvPr id="44" name="Tekstiruutu 43">
            <a:extLst>
              <a:ext uri="{FF2B5EF4-FFF2-40B4-BE49-F238E27FC236}">
                <a16:creationId xmlns:a16="http://schemas.microsoft.com/office/drawing/2014/main" id="{2B9CF260-940F-406A-AD01-A41B2E3F6E7E}"/>
              </a:ext>
            </a:extLst>
          </p:cNvPr>
          <p:cNvSpPr txBox="1"/>
          <p:nvPr/>
        </p:nvSpPr>
        <p:spPr>
          <a:xfrm>
            <a:off x="5296694" y="321177"/>
            <a:ext cx="1303562" cy="1615827"/>
          </a:xfrm>
          <a:prstGeom prst="rect">
            <a:avLst/>
          </a:prstGeom>
          <a:noFill/>
        </p:spPr>
        <p:txBody>
          <a:bodyPr wrap="none" rtlCol="0">
            <a:spAutoFit/>
          </a:bodyPr>
          <a:lstStyle/>
          <a:p>
            <a:r>
              <a:rPr lang="fi-FI" sz="1100" dirty="0"/>
              <a:t>World</a:t>
            </a:r>
          </a:p>
          <a:p>
            <a:r>
              <a:rPr lang="fi-FI" sz="1100" dirty="0"/>
              <a:t>-----------------------</a:t>
            </a:r>
          </a:p>
          <a:p>
            <a:r>
              <a:rPr lang="fi-FI" sz="1100" dirty="0" err="1"/>
              <a:t>bodies</a:t>
            </a:r>
            <a:endParaRPr lang="fi-FI" sz="1100" dirty="0"/>
          </a:p>
          <a:p>
            <a:r>
              <a:rPr lang="fi-FI" sz="1100" dirty="0" err="1"/>
              <a:t>cameras</a:t>
            </a:r>
            <a:endParaRPr lang="fi-FI" sz="1100" dirty="0"/>
          </a:p>
          <a:p>
            <a:r>
              <a:rPr lang="fi-FI" sz="1100" dirty="0" err="1"/>
              <a:t>speech_synthesizer</a:t>
            </a:r>
            <a:endParaRPr lang="fi-FI" sz="1100" dirty="0"/>
          </a:p>
          <a:p>
            <a:r>
              <a:rPr lang="fi-FI" sz="1100" dirty="0"/>
              <a:t>-----------------------</a:t>
            </a:r>
          </a:p>
          <a:p>
            <a:r>
              <a:rPr lang="fi-FI" sz="1100" dirty="0"/>
              <a:t>__</a:t>
            </a:r>
            <a:r>
              <a:rPr lang="fi-FI" sz="1100" dirty="0" err="1"/>
              <a:t>init</a:t>
            </a:r>
            <a:r>
              <a:rPr lang="fi-FI" sz="1100" dirty="0"/>
              <a:t>__</a:t>
            </a:r>
          </a:p>
          <a:p>
            <a:r>
              <a:rPr lang="fi-FI" sz="1100" dirty="0" err="1"/>
              <a:t>update</a:t>
            </a:r>
            <a:endParaRPr lang="fi-FI" sz="1100" dirty="0"/>
          </a:p>
          <a:p>
            <a:endParaRPr lang="fi-FI" sz="1100" dirty="0"/>
          </a:p>
        </p:txBody>
      </p:sp>
      <p:sp>
        <p:nvSpPr>
          <p:cNvPr id="8" name="Tekstiruutu 7">
            <a:extLst>
              <a:ext uri="{FF2B5EF4-FFF2-40B4-BE49-F238E27FC236}">
                <a16:creationId xmlns:a16="http://schemas.microsoft.com/office/drawing/2014/main" id="{78A23EDA-16DF-4FC3-9225-50D09EBE476F}"/>
              </a:ext>
            </a:extLst>
          </p:cNvPr>
          <p:cNvSpPr txBox="1"/>
          <p:nvPr/>
        </p:nvSpPr>
        <p:spPr>
          <a:xfrm>
            <a:off x="10020557" y="2518401"/>
            <a:ext cx="1180131" cy="1785104"/>
          </a:xfrm>
          <a:prstGeom prst="rect">
            <a:avLst/>
          </a:prstGeom>
          <a:noFill/>
        </p:spPr>
        <p:txBody>
          <a:bodyPr wrap="none" rtlCol="0">
            <a:spAutoFit/>
          </a:bodyPr>
          <a:lstStyle/>
          <a:p>
            <a:r>
              <a:rPr lang="fi-FI" sz="1100" dirty="0" err="1"/>
              <a:t>Trace</a:t>
            </a:r>
            <a:endParaRPr lang="fi-FI" sz="1100" dirty="0"/>
          </a:p>
          <a:p>
            <a:r>
              <a:rPr lang="fi-FI" sz="1100" dirty="0"/>
              <a:t>-----------------------</a:t>
            </a:r>
          </a:p>
          <a:p>
            <a:r>
              <a:rPr lang="fi-FI" sz="1100" dirty="0" err="1"/>
              <a:t>body</a:t>
            </a:r>
            <a:endParaRPr lang="fi-FI" sz="1100" dirty="0"/>
          </a:p>
          <a:p>
            <a:r>
              <a:rPr lang="fi-FI" sz="1100" dirty="0" err="1"/>
              <a:t>time</a:t>
            </a:r>
            <a:endParaRPr lang="fi-FI" sz="1100" dirty="0"/>
          </a:p>
          <a:p>
            <a:r>
              <a:rPr lang="fi-FI" sz="1100" dirty="0"/>
              <a:t>x</a:t>
            </a:r>
          </a:p>
          <a:p>
            <a:r>
              <a:rPr lang="fi-FI" sz="1100" dirty="0"/>
              <a:t>Y</a:t>
            </a:r>
          </a:p>
          <a:p>
            <a:r>
              <a:rPr lang="fi-FI" sz="1100" dirty="0"/>
              <a:t>z</a:t>
            </a:r>
          </a:p>
          <a:p>
            <a:r>
              <a:rPr lang="fi-FI" sz="1100" dirty="0"/>
              <a:t>-----------------------</a:t>
            </a:r>
          </a:p>
          <a:p>
            <a:r>
              <a:rPr lang="fi-FI" sz="1100" dirty="0"/>
              <a:t>__</a:t>
            </a:r>
            <a:r>
              <a:rPr lang="fi-FI" sz="1100" dirty="0" err="1"/>
              <a:t>init</a:t>
            </a:r>
            <a:r>
              <a:rPr lang="fi-FI" sz="1100" dirty="0"/>
              <a:t>__</a:t>
            </a:r>
          </a:p>
          <a:p>
            <a:endParaRPr lang="fi-FI" sz="1100" dirty="0"/>
          </a:p>
        </p:txBody>
      </p:sp>
      <p:sp>
        <p:nvSpPr>
          <p:cNvPr id="9" name="Tekstiruutu 8">
            <a:extLst>
              <a:ext uri="{FF2B5EF4-FFF2-40B4-BE49-F238E27FC236}">
                <a16:creationId xmlns:a16="http://schemas.microsoft.com/office/drawing/2014/main" id="{1077E1F0-D4BC-4B52-B3E0-7CA49458700E}"/>
              </a:ext>
            </a:extLst>
          </p:cNvPr>
          <p:cNvSpPr txBox="1"/>
          <p:nvPr/>
        </p:nvSpPr>
        <p:spPr>
          <a:xfrm>
            <a:off x="5296694" y="2216696"/>
            <a:ext cx="1252266" cy="1277273"/>
          </a:xfrm>
          <a:prstGeom prst="rect">
            <a:avLst/>
          </a:prstGeom>
          <a:noFill/>
        </p:spPr>
        <p:txBody>
          <a:bodyPr wrap="none" rtlCol="0">
            <a:spAutoFit/>
          </a:bodyPr>
          <a:lstStyle/>
          <a:p>
            <a:r>
              <a:rPr lang="fi-FI" sz="1100" dirty="0" err="1"/>
              <a:t>SpeechSynthesizer</a:t>
            </a:r>
            <a:endParaRPr lang="fi-FI" sz="1100" dirty="0"/>
          </a:p>
          <a:p>
            <a:r>
              <a:rPr lang="fi-FI" sz="1100" dirty="0"/>
              <a:t>-----------------------</a:t>
            </a:r>
          </a:p>
          <a:p>
            <a:r>
              <a:rPr lang="fi-FI" sz="1100" dirty="0" err="1"/>
              <a:t>engine</a:t>
            </a:r>
            <a:endParaRPr lang="fi-FI" sz="1100" dirty="0"/>
          </a:p>
          <a:p>
            <a:r>
              <a:rPr lang="fi-FI" sz="1100" dirty="0"/>
              <a:t>-----------------------</a:t>
            </a:r>
          </a:p>
          <a:p>
            <a:r>
              <a:rPr lang="fi-FI" sz="1100" dirty="0"/>
              <a:t>__</a:t>
            </a:r>
            <a:r>
              <a:rPr lang="fi-FI" sz="1100" dirty="0" err="1"/>
              <a:t>init</a:t>
            </a:r>
            <a:r>
              <a:rPr lang="fi-FI" sz="1100" dirty="0"/>
              <a:t>__</a:t>
            </a:r>
          </a:p>
          <a:p>
            <a:r>
              <a:rPr lang="fi-FI" sz="1100" dirty="0" err="1"/>
              <a:t>say</a:t>
            </a:r>
            <a:endParaRPr lang="fi-FI" sz="1100" dirty="0"/>
          </a:p>
          <a:p>
            <a:endParaRPr lang="fi-FI" sz="1100" dirty="0"/>
          </a:p>
        </p:txBody>
      </p:sp>
    </p:spTree>
    <p:extLst>
      <p:ext uri="{BB962C8B-B14F-4D97-AF65-F5344CB8AC3E}">
        <p14:creationId xmlns:p14="http://schemas.microsoft.com/office/powerpoint/2010/main" val="4910484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14">
            <a:extLst>
              <a:ext uri="{FF2B5EF4-FFF2-40B4-BE49-F238E27FC236}">
                <a16:creationId xmlns:a16="http://schemas.microsoft.com/office/drawing/2014/main" id="{C66F2F30-5DC0-44A0-BFA6-E12F46ED16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 name="Freeform: Shape 8">
            <a:extLst>
              <a:ext uri="{FF2B5EF4-FFF2-40B4-BE49-F238E27FC236}">
                <a16:creationId xmlns:a16="http://schemas.microsoft.com/office/drawing/2014/main" id="{04DC2037-48A0-4F22-B9D4-8EAEBC780A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1" name="Freeform 22">
            <a:extLst>
              <a:ext uri="{FF2B5EF4-FFF2-40B4-BE49-F238E27FC236}">
                <a16:creationId xmlns:a16="http://schemas.microsoft.com/office/drawing/2014/main" id="{0006CBFD-ADA0-43D1-9332-9C34CA1C76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5">
            <a:extLst>
              <a:ext uri="{FF2B5EF4-FFF2-40B4-BE49-F238E27FC236}">
                <a16:creationId xmlns:a16="http://schemas.microsoft.com/office/drawing/2014/main" id="{2B931666-F28F-45F3-A074-66D2272D58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49E609EE-A375-424B-9FE9-E5C311FC51C5}"/>
              </a:ext>
            </a:extLst>
          </p:cNvPr>
          <p:cNvSpPr>
            <a:spLocks noGrp="1"/>
          </p:cNvSpPr>
          <p:nvPr>
            <p:ph type="ctrTitle"/>
          </p:nvPr>
        </p:nvSpPr>
        <p:spPr>
          <a:xfrm>
            <a:off x="1524000" y="2245809"/>
            <a:ext cx="9144000" cy="1564716"/>
          </a:xfrm>
        </p:spPr>
        <p:txBody>
          <a:bodyPr>
            <a:normAutofit/>
          </a:bodyPr>
          <a:lstStyle/>
          <a:p>
            <a:pPr algn="l"/>
            <a:r>
              <a:rPr lang="fi-FI" sz="4800" dirty="0" err="1"/>
              <a:t>Work</a:t>
            </a:r>
            <a:r>
              <a:rPr lang="fi-FI" sz="4800" dirty="0"/>
              <a:t> in </a:t>
            </a:r>
            <a:r>
              <a:rPr lang="fi-FI" sz="4800" dirty="0" err="1"/>
              <a:t>Progress</a:t>
            </a:r>
            <a:endParaRPr lang="en-GB" sz="4800" dirty="0"/>
          </a:p>
        </p:txBody>
      </p:sp>
    </p:spTree>
    <p:extLst>
      <p:ext uri="{BB962C8B-B14F-4D97-AF65-F5344CB8AC3E}">
        <p14:creationId xmlns:p14="http://schemas.microsoft.com/office/powerpoint/2010/main" val="11186778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Perception</a:t>
            </a:r>
          </a:p>
        </p:txBody>
      </p:sp>
      <p:sp>
        <p:nvSpPr>
          <p:cNvPr id="44" name="Tekstiruutu 43">
            <a:extLst>
              <a:ext uri="{FF2B5EF4-FFF2-40B4-BE49-F238E27FC236}">
                <a16:creationId xmlns:a16="http://schemas.microsoft.com/office/drawing/2014/main" id="{A2FDF6B1-AC81-41A7-9D40-341BFEE80CEF}"/>
              </a:ext>
            </a:extLst>
          </p:cNvPr>
          <p:cNvSpPr txBox="1"/>
          <p:nvPr/>
        </p:nvSpPr>
        <p:spPr>
          <a:xfrm>
            <a:off x="5128665" y="2473105"/>
            <a:ext cx="6561338" cy="1569660"/>
          </a:xfrm>
          <a:prstGeom prst="rect">
            <a:avLst/>
          </a:prstGeom>
          <a:noFill/>
        </p:spPr>
        <p:txBody>
          <a:bodyPr wrap="square" rtlCol="0">
            <a:spAutoFit/>
          </a:bodyPr>
          <a:lstStyle/>
          <a:p>
            <a:r>
              <a:rPr lang="en-GB" sz="1600" dirty="0"/>
              <a:t>“The first step in achieving SA is to perceive the status, attributes, and dynamics of relevant elements in the environment. Thus, Level 1 SA, the most basic level of SA, involves the processes of monitoring, cue detection, and simple recognition, which lead to an awareness of multiple situational elements (objects, events, people, systems, environmental factors) and their current states (locations, conditions, modes, actions).”</a:t>
            </a:r>
          </a:p>
        </p:txBody>
      </p:sp>
    </p:spTree>
    <p:extLst>
      <p:ext uri="{BB962C8B-B14F-4D97-AF65-F5344CB8AC3E}">
        <p14:creationId xmlns:p14="http://schemas.microsoft.com/office/powerpoint/2010/main" val="6066531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14">
            <a:extLst>
              <a:ext uri="{FF2B5EF4-FFF2-40B4-BE49-F238E27FC236}">
                <a16:creationId xmlns:a16="http://schemas.microsoft.com/office/drawing/2014/main" id="{C66F2F30-5DC0-44A0-BFA6-E12F46ED16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 name="Freeform: Shape 8">
            <a:extLst>
              <a:ext uri="{FF2B5EF4-FFF2-40B4-BE49-F238E27FC236}">
                <a16:creationId xmlns:a16="http://schemas.microsoft.com/office/drawing/2014/main" id="{04DC2037-48A0-4F22-B9D4-8EAEBC780A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1" name="Freeform 22">
            <a:extLst>
              <a:ext uri="{FF2B5EF4-FFF2-40B4-BE49-F238E27FC236}">
                <a16:creationId xmlns:a16="http://schemas.microsoft.com/office/drawing/2014/main" id="{0006CBFD-ADA0-43D1-9332-9C34CA1C76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5">
            <a:extLst>
              <a:ext uri="{FF2B5EF4-FFF2-40B4-BE49-F238E27FC236}">
                <a16:creationId xmlns:a16="http://schemas.microsoft.com/office/drawing/2014/main" id="{2B931666-F28F-45F3-A074-66D2272D58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49E609EE-A375-424B-9FE9-E5C311FC51C5}"/>
              </a:ext>
            </a:extLst>
          </p:cNvPr>
          <p:cNvSpPr>
            <a:spLocks noGrp="1"/>
          </p:cNvSpPr>
          <p:nvPr>
            <p:ph type="ctrTitle"/>
          </p:nvPr>
        </p:nvSpPr>
        <p:spPr>
          <a:xfrm>
            <a:off x="1524000" y="2245809"/>
            <a:ext cx="9144000" cy="1564716"/>
          </a:xfrm>
        </p:spPr>
        <p:txBody>
          <a:bodyPr>
            <a:normAutofit/>
          </a:bodyPr>
          <a:lstStyle/>
          <a:p>
            <a:pPr algn="l"/>
            <a:r>
              <a:rPr lang="fi-FI" sz="4800" dirty="0"/>
              <a:t>Next </a:t>
            </a:r>
            <a:r>
              <a:rPr lang="fi-FI" sz="4800" dirty="0" err="1"/>
              <a:t>Steps</a:t>
            </a:r>
            <a:endParaRPr lang="en-GB" sz="4800" dirty="0"/>
          </a:p>
        </p:txBody>
      </p:sp>
    </p:spTree>
    <p:extLst>
      <p:ext uri="{BB962C8B-B14F-4D97-AF65-F5344CB8AC3E}">
        <p14:creationId xmlns:p14="http://schemas.microsoft.com/office/powerpoint/2010/main" val="6822788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Next </a:t>
            </a:r>
            <a:r>
              <a:rPr lang="en-US" sz="4800" dirty="0">
                <a:solidFill>
                  <a:schemeClr val="bg1"/>
                </a:solidFill>
                <a:latin typeface="+mj-lt"/>
                <a:ea typeface="+mj-ea"/>
                <a:cs typeface="+mj-cs"/>
              </a:rPr>
              <a:t>steps</a:t>
            </a:r>
            <a:endParaRPr lang="en-US" sz="4800" kern="1200" dirty="0">
              <a:solidFill>
                <a:schemeClr val="bg1"/>
              </a:solidFill>
              <a:latin typeface="+mj-lt"/>
              <a:ea typeface="+mj-ea"/>
              <a:cs typeface="+mj-cs"/>
            </a:endParaRPr>
          </a:p>
        </p:txBody>
      </p:sp>
      <p:sp>
        <p:nvSpPr>
          <p:cNvPr id="2" name="Tekstiruutu 1">
            <a:extLst>
              <a:ext uri="{FF2B5EF4-FFF2-40B4-BE49-F238E27FC236}">
                <a16:creationId xmlns:a16="http://schemas.microsoft.com/office/drawing/2014/main" id="{D65D9A76-79B6-4456-A8A1-C4D9F49FD5D1}"/>
              </a:ext>
            </a:extLst>
          </p:cNvPr>
          <p:cNvSpPr txBox="1"/>
          <p:nvPr/>
        </p:nvSpPr>
        <p:spPr>
          <a:xfrm>
            <a:off x="6406100" y="2226367"/>
            <a:ext cx="3308598" cy="1754326"/>
          </a:xfrm>
          <a:prstGeom prst="rect">
            <a:avLst/>
          </a:prstGeom>
          <a:noFill/>
        </p:spPr>
        <p:txBody>
          <a:bodyPr wrap="none" rtlCol="0">
            <a:spAutoFit/>
          </a:bodyPr>
          <a:lstStyle/>
          <a:p>
            <a:r>
              <a:rPr lang="fi-FI" b="1" dirty="0" err="1"/>
              <a:t>Comprehension</a:t>
            </a:r>
            <a:r>
              <a:rPr lang="fi-FI" b="1" dirty="0"/>
              <a:t>:</a:t>
            </a:r>
            <a:br>
              <a:rPr lang="fi-FI" b="1" dirty="0"/>
            </a:br>
            <a:endParaRPr lang="fi-FI" b="1" dirty="0"/>
          </a:p>
          <a:p>
            <a:pPr marL="342900" indent="-342900">
              <a:buFont typeface="+mj-lt"/>
              <a:buAutoNum type="arabicPeriod"/>
            </a:pPr>
            <a:r>
              <a:rPr lang="fi-FI" dirty="0" err="1"/>
              <a:t>Closing</a:t>
            </a:r>
            <a:r>
              <a:rPr lang="fi-FI" dirty="0"/>
              <a:t> </a:t>
            </a:r>
            <a:r>
              <a:rPr lang="fi-FI" dirty="0" err="1"/>
              <a:t>the</a:t>
            </a:r>
            <a:r>
              <a:rPr lang="fi-FI" dirty="0"/>
              <a:t> open </a:t>
            </a:r>
            <a:r>
              <a:rPr lang="fi-FI" dirty="0" err="1"/>
              <a:t>questions</a:t>
            </a:r>
            <a:endParaRPr lang="fi-FI" dirty="0"/>
          </a:p>
          <a:p>
            <a:pPr marL="342900" indent="-342900">
              <a:buFont typeface="+mj-lt"/>
              <a:buAutoNum type="arabicPeriod"/>
            </a:pPr>
            <a:r>
              <a:rPr lang="fi-FI" dirty="0"/>
              <a:t>2d -&gt; 3d </a:t>
            </a:r>
            <a:r>
              <a:rPr lang="fi-FI" dirty="0" err="1"/>
              <a:t>transformation</a:t>
            </a:r>
            <a:endParaRPr lang="fi-FI" dirty="0"/>
          </a:p>
          <a:p>
            <a:pPr marL="342900" indent="-342900">
              <a:buFont typeface="+mj-lt"/>
              <a:buAutoNum type="arabicPeriod"/>
            </a:pPr>
            <a:r>
              <a:rPr lang="fi-FI" dirty="0"/>
              <a:t>World </a:t>
            </a:r>
            <a:r>
              <a:rPr lang="fi-FI" dirty="0" err="1"/>
              <a:t>object</a:t>
            </a:r>
            <a:r>
              <a:rPr lang="fi-FI" dirty="0"/>
              <a:t> </a:t>
            </a:r>
            <a:r>
              <a:rPr lang="fi-FI" dirty="0" err="1"/>
              <a:t>state</a:t>
            </a:r>
            <a:r>
              <a:rPr lang="fi-FI" dirty="0"/>
              <a:t> </a:t>
            </a:r>
            <a:r>
              <a:rPr lang="fi-FI" dirty="0" err="1"/>
              <a:t>estimation</a:t>
            </a:r>
            <a:endParaRPr lang="fi-FI" dirty="0"/>
          </a:p>
          <a:p>
            <a:pPr marL="342900" indent="-342900">
              <a:buFont typeface="+mj-lt"/>
              <a:buAutoNum type="arabicPeriod"/>
            </a:pPr>
            <a:endParaRPr lang="en-GB" dirty="0"/>
          </a:p>
        </p:txBody>
      </p:sp>
    </p:spTree>
    <p:extLst>
      <p:ext uri="{BB962C8B-B14F-4D97-AF65-F5344CB8AC3E}">
        <p14:creationId xmlns:p14="http://schemas.microsoft.com/office/powerpoint/2010/main" val="430660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14">
            <a:extLst>
              <a:ext uri="{FF2B5EF4-FFF2-40B4-BE49-F238E27FC236}">
                <a16:creationId xmlns:a16="http://schemas.microsoft.com/office/drawing/2014/main" id="{C66F2F30-5DC0-44A0-BFA6-E12F46ED16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 name="Freeform: Shape 8">
            <a:extLst>
              <a:ext uri="{FF2B5EF4-FFF2-40B4-BE49-F238E27FC236}">
                <a16:creationId xmlns:a16="http://schemas.microsoft.com/office/drawing/2014/main" id="{04DC2037-48A0-4F22-B9D4-8EAEBC780A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1" name="Freeform 22">
            <a:extLst>
              <a:ext uri="{FF2B5EF4-FFF2-40B4-BE49-F238E27FC236}">
                <a16:creationId xmlns:a16="http://schemas.microsoft.com/office/drawing/2014/main" id="{0006CBFD-ADA0-43D1-9332-9C34CA1C76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5">
            <a:extLst>
              <a:ext uri="{FF2B5EF4-FFF2-40B4-BE49-F238E27FC236}">
                <a16:creationId xmlns:a16="http://schemas.microsoft.com/office/drawing/2014/main" id="{2B931666-F28F-45F3-A074-66D2272D58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49E609EE-A375-424B-9FE9-E5C311FC51C5}"/>
              </a:ext>
            </a:extLst>
          </p:cNvPr>
          <p:cNvSpPr>
            <a:spLocks noGrp="1"/>
          </p:cNvSpPr>
          <p:nvPr>
            <p:ph type="ctrTitle"/>
          </p:nvPr>
        </p:nvSpPr>
        <p:spPr>
          <a:xfrm>
            <a:off x="1524000" y="2245809"/>
            <a:ext cx="9144000" cy="1564716"/>
          </a:xfrm>
        </p:spPr>
        <p:txBody>
          <a:bodyPr>
            <a:normAutofit/>
          </a:bodyPr>
          <a:lstStyle/>
          <a:p>
            <a:pPr algn="l"/>
            <a:r>
              <a:rPr lang="fi-FI" sz="4800" dirty="0"/>
              <a:t>Project Plan</a:t>
            </a:r>
            <a:endParaRPr lang="en-GB" sz="4800" dirty="0"/>
          </a:p>
        </p:txBody>
      </p:sp>
    </p:spTree>
    <p:extLst>
      <p:ext uri="{BB962C8B-B14F-4D97-AF65-F5344CB8AC3E}">
        <p14:creationId xmlns:p14="http://schemas.microsoft.com/office/powerpoint/2010/main" val="4829207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14">
            <a:extLst>
              <a:ext uri="{FF2B5EF4-FFF2-40B4-BE49-F238E27FC236}">
                <a16:creationId xmlns:a16="http://schemas.microsoft.com/office/drawing/2014/main" id="{C66F2F30-5DC0-44A0-BFA6-E12F46ED16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 name="Freeform: Shape 8">
            <a:extLst>
              <a:ext uri="{FF2B5EF4-FFF2-40B4-BE49-F238E27FC236}">
                <a16:creationId xmlns:a16="http://schemas.microsoft.com/office/drawing/2014/main" id="{04DC2037-48A0-4F22-B9D4-8EAEBC780A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1" name="Freeform 22">
            <a:extLst>
              <a:ext uri="{FF2B5EF4-FFF2-40B4-BE49-F238E27FC236}">
                <a16:creationId xmlns:a16="http://schemas.microsoft.com/office/drawing/2014/main" id="{0006CBFD-ADA0-43D1-9332-9C34CA1C76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5">
            <a:extLst>
              <a:ext uri="{FF2B5EF4-FFF2-40B4-BE49-F238E27FC236}">
                <a16:creationId xmlns:a16="http://schemas.microsoft.com/office/drawing/2014/main" id="{2B931666-F28F-45F3-A074-66D2272D58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49E609EE-A375-424B-9FE9-E5C311FC51C5}"/>
              </a:ext>
            </a:extLst>
          </p:cNvPr>
          <p:cNvSpPr>
            <a:spLocks noGrp="1"/>
          </p:cNvSpPr>
          <p:nvPr>
            <p:ph type="ctrTitle"/>
          </p:nvPr>
        </p:nvSpPr>
        <p:spPr>
          <a:xfrm>
            <a:off x="1524000" y="2245809"/>
            <a:ext cx="9144000" cy="1564716"/>
          </a:xfrm>
        </p:spPr>
        <p:txBody>
          <a:bodyPr>
            <a:normAutofit/>
          </a:bodyPr>
          <a:lstStyle/>
          <a:p>
            <a:pPr algn="l"/>
            <a:r>
              <a:rPr lang="fi-FI" sz="4800" dirty="0"/>
              <a:t>To </a:t>
            </a:r>
            <a:r>
              <a:rPr lang="fi-FI" sz="4800" dirty="0" err="1"/>
              <a:t>Be</a:t>
            </a:r>
            <a:r>
              <a:rPr lang="fi-FI" sz="4800" dirty="0"/>
              <a:t> </a:t>
            </a:r>
            <a:r>
              <a:rPr lang="fi-FI" sz="4800" dirty="0" err="1"/>
              <a:t>Discussed</a:t>
            </a:r>
            <a:endParaRPr lang="en-GB" sz="4800" dirty="0"/>
          </a:p>
        </p:txBody>
      </p:sp>
    </p:spTree>
    <p:extLst>
      <p:ext uri="{BB962C8B-B14F-4D97-AF65-F5344CB8AC3E}">
        <p14:creationId xmlns:p14="http://schemas.microsoft.com/office/powerpoint/2010/main" val="33415350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To Be Discussed</a:t>
            </a:r>
            <a:endParaRPr lang="en-US" sz="4800" kern="1200" dirty="0">
              <a:solidFill>
                <a:schemeClr val="bg1"/>
              </a:solidFill>
              <a:latin typeface="+mj-lt"/>
              <a:ea typeface="+mj-ea"/>
              <a:cs typeface="+mj-cs"/>
            </a:endParaRPr>
          </a:p>
        </p:txBody>
      </p:sp>
      <p:sp>
        <p:nvSpPr>
          <p:cNvPr id="2" name="Tekstiruutu 1">
            <a:extLst>
              <a:ext uri="{FF2B5EF4-FFF2-40B4-BE49-F238E27FC236}">
                <a16:creationId xmlns:a16="http://schemas.microsoft.com/office/drawing/2014/main" id="{6BB30F7A-5F1A-4DE8-836D-D8A2D0BA3F2D}"/>
              </a:ext>
            </a:extLst>
          </p:cNvPr>
          <p:cNvSpPr txBox="1"/>
          <p:nvPr/>
        </p:nvSpPr>
        <p:spPr>
          <a:xfrm>
            <a:off x="6192216" y="2597184"/>
            <a:ext cx="5650265" cy="923330"/>
          </a:xfrm>
          <a:prstGeom prst="rect">
            <a:avLst/>
          </a:prstGeom>
          <a:noFill/>
        </p:spPr>
        <p:txBody>
          <a:bodyPr wrap="none" rtlCol="0">
            <a:spAutoFit/>
          </a:bodyPr>
          <a:lstStyle/>
          <a:p>
            <a:pPr marL="285750" indent="-285750">
              <a:buFont typeface="Arial" panose="020B0604020202020204" pitchFamily="34" charset="0"/>
              <a:buChar char="•"/>
            </a:pPr>
            <a:r>
              <a:rPr lang="fi-FI" dirty="0"/>
              <a:t>Activity </a:t>
            </a:r>
            <a:r>
              <a:rPr lang="fi-FI" dirty="0" err="1"/>
              <a:t>recognition</a:t>
            </a:r>
            <a:r>
              <a:rPr lang="fi-FI" dirty="0"/>
              <a:t>?</a:t>
            </a:r>
          </a:p>
          <a:p>
            <a:pPr marL="285750" indent="-285750">
              <a:buFont typeface="Arial" panose="020B0604020202020204" pitchFamily="34" charset="0"/>
              <a:buChar char="•"/>
            </a:pPr>
            <a:r>
              <a:rPr lang="fi-FI" dirty="0" err="1"/>
              <a:t>Emotion</a:t>
            </a:r>
            <a:r>
              <a:rPr lang="fi-FI" dirty="0"/>
              <a:t> </a:t>
            </a:r>
            <a:r>
              <a:rPr lang="fi-FI" dirty="0" err="1"/>
              <a:t>recognition</a:t>
            </a:r>
            <a:r>
              <a:rPr lang="fi-FI" dirty="0"/>
              <a:t>?</a:t>
            </a:r>
          </a:p>
          <a:p>
            <a:pPr marL="285750" indent="-285750">
              <a:buFont typeface="Arial" panose="020B0604020202020204" pitchFamily="34" charset="0"/>
              <a:buChar char="•"/>
            </a:pPr>
            <a:r>
              <a:rPr lang="fi-FI" dirty="0" err="1"/>
              <a:t>Turning</a:t>
            </a:r>
            <a:r>
              <a:rPr lang="fi-FI" dirty="0"/>
              <a:t> </a:t>
            </a:r>
            <a:r>
              <a:rPr lang="fi-FI" dirty="0" err="1"/>
              <a:t>camera</a:t>
            </a:r>
            <a:r>
              <a:rPr lang="fi-FI" dirty="0"/>
              <a:t>, </a:t>
            </a:r>
            <a:r>
              <a:rPr lang="fi-FI" dirty="0" err="1"/>
              <a:t>estimation</a:t>
            </a:r>
            <a:r>
              <a:rPr lang="fi-FI" dirty="0"/>
              <a:t> </a:t>
            </a:r>
            <a:r>
              <a:rPr lang="fi-FI" dirty="0" err="1"/>
              <a:t>by</a:t>
            </a:r>
            <a:r>
              <a:rPr lang="fi-FI" dirty="0"/>
              <a:t> </a:t>
            </a:r>
            <a:r>
              <a:rPr lang="fi-FI" dirty="0" err="1"/>
              <a:t>background</a:t>
            </a:r>
            <a:r>
              <a:rPr lang="fi-FI" dirty="0"/>
              <a:t> </a:t>
            </a:r>
            <a:r>
              <a:rPr lang="fi-FI" dirty="0" err="1"/>
              <a:t>movement</a:t>
            </a:r>
            <a:r>
              <a:rPr lang="fi-FI" dirty="0"/>
              <a:t>?</a:t>
            </a:r>
          </a:p>
        </p:txBody>
      </p:sp>
    </p:spTree>
    <p:extLst>
      <p:ext uri="{BB962C8B-B14F-4D97-AF65-F5344CB8AC3E}">
        <p14:creationId xmlns:p14="http://schemas.microsoft.com/office/powerpoint/2010/main" val="29801592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49E609EE-A375-424B-9FE9-E5C311FC51C5}"/>
              </a:ext>
            </a:extLst>
          </p:cNvPr>
          <p:cNvSpPr>
            <a:spLocks noGrp="1"/>
          </p:cNvSpPr>
          <p:nvPr>
            <p:ph type="ctrTitle"/>
          </p:nvPr>
        </p:nvSpPr>
        <p:spPr/>
        <p:txBody>
          <a:bodyPr/>
          <a:lstStyle/>
          <a:p>
            <a:r>
              <a:rPr lang="fi-FI" dirty="0" err="1"/>
              <a:t>Thank</a:t>
            </a:r>
            <a:r>
              <a:rPr lang="fi-FI" dirty="0"/>
              <a:t> </a:t>
            </a:r>
            <a:r>
              <a:rPr lang="fi-FI" dirty="0" err="1"/>
              <a:t>you</a:t>
            </a:r>
            <a:r>
              <a:rPr lang="fi-FI" dirty="0"/>
              <a:t>!</a:t>
            </a:r>
            <a:endParaRPr lang="en-GB" dirty="0"/>
          </a:p>
        </p:txBody>
      </p:sp>
      <p:sp>
        <p:nvSpPr>
          <p:cNvPr id="3" name="Tekstiruutu 2">
            <a:extLst>
              <a:ext uri="{FF2B5EF4-FFF2-40B4-BE49-F238E27FC236}">
                <a16:creationId xmlns:a16="http://schemas.microsoft.com/office/drawing/2014/main" id="{1506AA38-8F86-4309-9943-7572D6D5FD0A}"/>
              </a:ext>
            </a:extLst>
          </p:cNvPr>
          <p:cNvSpPr txBox="1"/>
          <p:nvPr/>
        </p:nvSpPr>
        <p:spPr>
          <a:xfrm>
            <a:off x="3872287" y="4812307"/>
            <a:ext cx="4089196" cy="923330"/>
          </a:xfrm>
          <a:prstGeom prst="rect">
            <a:avLst/>
          </a:prstGeom>
          <a:noFill/>
        </p:spPr>
        <p:txBody>
          <a:bodyPr wrap="none" rtlCol="0">
            <a:spAutoFit/>
          </a:bodyPr>
          <a:lstStyle/>
          <a:p>
            <a:pPr algn="ctr"/>
            <a:r>
              <a:rPr lang="fi-FI" dirty="0">
                <a:hlinkClick r:id="rId2"/>
              </a:rPr>
              <a:t>lampola@student.tut.fi</a:t>
            </a:r>
            <a:endParaRPr lang="fi-FI" dirty="0"/>
          </a:p>
          <a:p>
            <a:pPr algn="ctr"/>
            <a:r>
              <a:rPr lang="en-GB" dirty="0">
                <a:hlinkClick r:id="rId3"/>
              </a:rPr>
              <a:t>https://github.com/SakariLampola/Thesis</a:t>
            </a:r>
            <a:endParaRPr lang="en-GB" dirty="0"/>
          </a:p>
          <a:p>
            <a:pPr algn="ctr"/>
            <a:endParaRPr lang="en-GB" dirty="0"/>
          </a:p>
        </p:txBody>
      </p:sp>
    </p:spTree>
    <p:extLst>
      <p:ext uri="{BB962C8B-B14F-4D97-AF65-F5344CB8AC3E}">
        <p14:creationId xmlns:p14="http://schemas.microsoft.com/office/powerpoint/2010/main" val="4154642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Project Plan</a:t>
            </a:r>
          </a:p>
        </p:txBody>
      </p:sp>
      <p:pic>
        <p:nvPicPr>
          <p:cNvPr id="6" name="Kuva 5">
            <a:extLst>
              <a:ext uri="{FF2B5EF4-FFF2-40B4-BE49-F238E27FC236}">
                <a16:creationId xmlns:a16="http://schemas.microsoft.com/office/drawing/2014/main" id="{23EDA17F-EF68-450E-B01E-B1DDC55663B3}"/>
              </a:ext>
            </a:extLst>
          </p:cNvPr>
          <p:cNvPicPr>
            <a:picLocks noChangeAspect="1"/>
          </p:cNvPicPr>
          <p:nvPr/>
        </p:nvPicPr>
        <p:blipFill>
          <a:blip r:embed="rId2"/>
          <a:stretch>
            <a:fillRect/>
          </a:stretch>
        </p:blipFill>
        <p:spPr>
          <a:xfrm>
            <a:off x="4978603" y="318034"/>
            <a:ext cx="6477000" cy="2876550"/>
          </a:xfrm>
          <a:prstGeom prst="rect">
            <a:avLst/>
          </a:prstGeom>
        </p:spPr>
      </p:pic>
      <p:cxnSp>
        <p:nvCxnSpPr>
          <p:cNvPr id="4" name="Suora yhdysviiva 3">
            <a:extLst>
              <a:ext uri="{FF2B5EF4-FFF2-40B4-BE49-F238E27FC236}">
                <a16:creationId xmlns:a16="http://schemas.microsoft.com/office/drawing/2014/main" id="{AF91EE34-7C47-48F8-9D7E-D2F813BD758E}"/>
              </a:ext>
            </a:extLst>
          </p:cNvPr>
          <p:cNvCxnSpPr>
            <a:cxnSpLocks/>
          </p:cNvCxnSpPr>
          <p:nvPr/>
        </p:nvCxnSpPr>
        <p:spPr>
          <a:xfrm>
            <a:off x="7122656" y="266977"/>
            <a:ext cx="0" cy="300784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Suorakulmio 8">
            <a:extLst>
              <a:ext uri="{FF2B5EF4-FFF2-40B4-BE49-F238E27FC236}">
                <a16:creationId xmlns:a16="http://schemas.microsoft.com/office/drawing/2014/main" id="{BA6129A9-E230-4C7A-BEB1-A0966545754D}"/>
              </a:ext>
            </a:extLst>
          </p:cNvPr>
          <p:cNvSpPr/>
          <p:nvPr/>
        </p:nvSpPr>
        <p:spPr>
          <a:xfrm>
            <a:off x="4978603" y="3582819"/>
            <a:ext cx="6282877" cy="2068515"/>
          </a:xfrm>
          <a:prstGeom prst="rect">
            <a:avLst/>
          </a:prstGeom>
        </p:spPr>
        <p:txBody>
          <a:bodyPr wrap="square">
            <a:spAutoFit/>
          </a:bodyPr>
          <a:lstStyle/>
          <a:p>
            <a:pPr marL="342900" lvl="0" indent="-342900">
              <a:lnSpc>
                <a:spcPct val="107000"/>
              </a:lnSpc>
              <a:spcAft>
                <a:spcPts val="0"/>
              </a:spcAft>
              <a:buFont typeface="+mj-lt"/>
              <a:buAutoNum type="arabicPeriod"/>
            </a:pPr>
            <a:r>
              <a:rPr lang="en-GB" sz="1200" dirty="0">
                <a:latin typeface="Calibri" panose="020F0502020204030204" pitchFamily="34" charset="0"/>
                <a:ea typeface="Calibri" panose="020F0502020204030204" pitchFamily="34" charset="0"/>
                <a:cs typeface="Arial" panose="020B0604020202020204" pitchFamily="34" charset="0"/>
              </a:rPr>
              <a:t>Methodology / Preparation of research infra</a:t>
            </a:r>
          </a:p>
          <a:p>
            <a:pPr marL="742950" lvl="1" indent="-285750">
              <a:lnSpc>
                <a:spcPct val="107000"/>
              </a:lnSpc>
              <a:spcAft>
                <a:spcPts val="0"/>
              </a:spcAft>
              <a:buFont typeface="+mj-lt"/>
              <a:buAutoNum type="alphaLcPeriod"/>
            </a:pPr>
            <a:r>
              <a:rPr lang="en-GB" sz="1200" dirty="0">
                <a:latin typeface="Calibri" panose="020F0502020204030204" pitchFamily="34" charset="0"/>
                <a:ea typeface="Calibri" panose="020F0502020204030204" pitchFamily="34" charset="0"/>
                <a:cs typeface="Arial" panose="020B0604020202020204" pitchFamily="34" charset="0"/>
              </a:rPr>
              <a:t>Software platforms are constructed and tested</a:t>
            </a:r>
          </a:p>
          <a:p>
            <a:pPr marL="742950" lvl="1" indent="-285750">
              <a:lnSpc>
                <a:spcPct val="107000"/>
              </a:lnSpc>
              <a:spcAft>
                <a:spcPts val="0"/>
              </a:spcAft>
              <a:buFont typeface="+mj-lt"/>
              <a:buAutoNum type="alphaLcPeriod"/>
            </a:pPr>
            <a:r>
              <a:rPr lang="en-GB" sz="1200" dirty="0">
                <a:latin typeface="Calibri" panose="020F0502020204030204" pitchFamily="34" charset="0"/>
                <a:ea typeface="Calibri" panose="020F0502020204030204" pitchFamily="34" charset="0"/>
                <a:cs typeface="Arial" panose="020B0604020202020204" pitchFamily="34" charset="0"/>
              </a:rPr>
              <a:t>Off-the-shelf models are acquired and tested</a:t>
            </a:r>
          </a:p>
          <a:p>
            <a:pPr marL="742950" lvl="1" indent="-285750">
              <a:lnSpc>
                <a:spcPct val="107000"/>
              </a:lnSpc>
              <a:spcAft>
                <a:spcPts val="0"/>
              </a:spcAft>
              <a:buFont typeface="+mj-lt"/>
              <a:buAutoNum type="alphaLcPeriod"/>
            </a:pPr>
            <a:r>
              <a:rPr lang="en-GB" sz="1200" dirty="0">
                <a:latin typeface="Calibri" panose="020F0502020204030204" pitchFamily="34" charset="0"/>
                <a:ea typeface="Calibri" panose="020F0502020204030204" pitchFamily="34" charset="0"/>
                <a:cs typeface="Arial" panose="020B0604020202020204" pitchFamily="34" charset="0"/>
              </a:rPr>
              <a:t>Necessary skills on platforms are learned</a:t>
            </a:r>
          </a:p>
          <a:p>
            <a:pPr marL="342900" lvl="0" indent="-342900">
              <a:lnSpc>
                <a:spcPct val="107000"/>
              </a:lnSpc>
              <a:spcAft>
                <a:spcPts val="0"/>
              </a:spcAft>
              <a:buFont typeface="+mj-lt"/>
              <a:buAutoNum type="arabicPeriod"/>
            </a:pPr>
            <a:r>
              <a:rPr lang="en-GB" sz="1200" dirty="0">
                <a:latin typeface="Calibri" panose="020F0502020204030204" pitchFamily="34" charset="0"/>
                <a:ea typeface="Calibri" panose="020F0502020204030204" pitchFamily="34" charset="0"/>
                <a:cs typeface="Arial" panose="020B0604020202020204" pitchFamily="34" charset="0"/>
              </a:rPr>
              <a:t>Methodology / Method survey</a:t>
            </a:r>
          </a:p>
          <a:p>
            <a:pPr marL="742950" lvl="1" indent="-285750">
              <a:lnSpc>
                <a:spcPct val="107000"/>
              </a:lnSpc>
              <a:spcAft>
                <a:spcPts val="0"/>
              </a:spcAft>
              <a:buFont typeface="+mj-lt"/>
              <a:buAutoNum type="alphaLcPeriod"/>
            </a:pPr>
            <a:r>
              <a:rPr lang="en-GB" sz="1200" dirty="0">
                <a:latin typeface="Calibri" panose="020F0502020204030204" pitchFamily="34" charset="0"/>
                <a:ea typeface="Calibri" panose="020F0502020204030204" pitchFamily="34" charset="0"/>
                <a:cs typeface="Arial" panose="020B0604020202020204" pitchFamily="34" charset="0"/>
              </a:rPr>
              <a:t>Current state-of-art methods are studied</a:t>
            </a:r>
          </a:p>
          <a:p>
            <a:pPr marL="742950" lvl="1" indent="-285750">
              <a:lnSpc>
                <a:spcPct val="107000"/>
              </a:lnSpc>
              <a:spcAft>
                <a:spcPts val="0"/>
              </a:spcAft>
              <a:buFont typeface="+mj-lt"/>
              <a:buAutoNum type="alphaLcPeriod"/>
            </a:pPr>
            <a:r>
              <a:rPr lang="en-GB" sz="1200" dirty="0">
                <a:latin typeface="Calibri" panose="020F0502020204030204" pitchFamily="34" charset="0"/>
                <a:ea typeface="Calibri" panose="020F0502020204030204" pitchFamily="34" charset="0"/>
                <a:cs typeface="Arial" panose="020B0604020202020204" pitchFamily="34" charset="0"/>
              </a:rPr>
              <a:t>Methods are constructed and tested on the software platforms</a:t>
            </a:r>
          </a:p>
          <a:p>
            <a:pPr marL="342900" lvl="0" indent="-342900">
              <a:lnSpc>
                <a:spcPct val="107000"/>
              </a:lnSpc>
              <a:spcAft>
                <a:spcPts val="0"/>
              </a:spcAft>
              <a:buFont typeface="+mj-lt"/>
              <a:buAutoNum type="arabicPeriod"/>
            </a:pPr>
            <a:r>
              <a:rPr lang="en-GB" sz="1200" dirty="0">
                <a:latin typeface="Calibri" panose="020F0502020204030204" pitchFamily="34" charset="0"/>
                <a:ea typeface="Calibri" panose="020F0502020204030204" pitchFamily="34" charset="0"/>
                <a:cs typeface="Arial" panose="020B0604020202020204" pitchFamily="34" charset="0"/>
              </a:rPr>
              <a:t>Method follow-up</a:t>
            </a:r>
          </a:p>
          <a:p>
            <a:pPr marL="742950" lvl="1" indent="-285750">
              <a:lnSpc>
                <a:spcPct val="107000"/>
              </a:lnSpc>
              <a:spcAft>
                <a:spcPts val="0"/>
              </a:spcAft>
              <a:buFont typeface="+mj-lt"/>
              <a:buAutoNum type="alphaLcPeriod"/>
            </a:pPr>
            <a:r>
              <a:rPr lang="en-GB" sz="1200" dirty="0">
                <a:latin typeface="Calibri" panose="020F0502020204030204" pitchFamily="34" charset="0"/>
                <a:ea typeface="Calibri" panose="020F0502020204030204" pitchFamily="34" charset="0"/>
                <a:cs typeface="Arial" panose="020B0604020202020204" pitchFamily="34" charset="0"/>
              </a:rPr>
              <a:t>Screening of conference papers related to the subject</a:t>
            </a:r>
          </a:p>
          <a:p>
            <a:pPr marL="742950" lvl="1" indent="-285750">
              <a:lnSpc>
                <a:spcPct val="107000"/>
              </a:lnSpc>
              <a:spcAft>
                <a:spcPts val="0"/>
              </a:spcAft>
              <a:buFont typeface="+mj-lt"/>
              <a:buAutoNum type="alphaLcPeriod"/>
            </a:pPr>
            <a:r>
              <a:rPr lang="en-GB" sz="1200" dirty="0">
                <a:latin typeface="Calibri" panose="020F0502020204030204" pitchFamily="34" charset="0"/>
                <a:ea typeface="Calibri" panose="020F0502020204030204" pitchFamily="34" charset="0"/>
                <a:cs typeface="Arial" panose="020B0604020202020204" pitchFamily="34" charset="0"/>
              </a:rPr>
              <a:t>Possibly integrating new methods to the project</a:t>
            </a:r>
          </a:p>
        </p:txBody>
      </p:sp>
    </p:spTree>
    <p:extLst>
      <p:ext uri="{BB962C8B-B14F-4D97-AF65-F5344CB8AC3E}">
        <p14:creationId xmlns:p14="http://schemas.microsoft.com/office/powerpoint/2010/main" val="2520179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14">
            <a:extLst>
              <a:ext uri="{FF2B5EF4-FFF2-40B4-BE49-F238E27FC236}">
                <a16:creationId xmlns:a16="http://schemas.microsoft.com/office/drawing/2014/main" id="{C66F2F30-5DC0-44A0-BFA6-E12F46ED16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 name="Freeform: Shape 8">
            <a:extLst>
              <a:ext uri="{FF2B5EF4-FFF2-40B4-BE49-F238E27FC236}">
                <a16:creationId xmlns:a16="http://schemas.microsoft.com/office/drawing/2014/main" id="{04DC2037-48A0-4F22-B9D4-8EAEBC780A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1" name="Freeform 22">
            <a:extLst>
              <a:ext uri="{FF2B5EF4-FFF2-40B4-BE49-F238E27FC236}">
                <a16:creationId xmlns:a16="http://schemas.microsoft.com/office/drawing/2014/main" id="{0006CBFD-ADA0-43D1-9332-9C34CA1C76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5">
            <a:extLst>
              <a:ext uri="{FF2B5EF4-FFF2-40B4-BE49-F238E27FC236}">
                <a16:creationId xmlns:a16="http://schemas.microsoft.com/office/drawing/2014/main" id="{2B931666-F28F-45F3-A074-66D2272D58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49E609EE-A375-424B-9FE9-E5C311FC51C5}"/>
              </a:ext>
            </a:extLst>
          </p:cNvPr>
          <p:cNvSpPr>
            <a:spLocks noGrp="1"/>
          </p:cNvSpPr>
          <p:nvPr>
            <p:ph type="ctrTitle"/>
          </p:nvPr>
        </p:nvSpPr>
        <p:spPr>
          <a:xfrm>
            <a:off x="1524000" y="2245809"/>
            <a:ext cx="9144000" cy="1564716"/>
          </a:xfrm>
        </p:spPr>
        <p:txBody>
          <a:bodyPr>
            <a:normAutofit/>
          </a:bodyPr>
          <a:lstStyle/>
          <a:p>
            <a:pPr algn="l"/>
            <a:r>
              <a:rPr lang="fi-FI" sz="4800" dirty="0" err="1"/>
              <a:t>Work</a:t>
            </a:r>
            <a:r>
              <a:rPr lang="fi-FI" sz="4800" dirty="0"/>
              <a:t> </a:t>
            </a:r>
            <a:r>
              <a:rPr lang="fi-FI" sz="4800" dirty="0" err="1"/>
              <a:t>Done</a:t>
            </a:r>
            <a:endParaRPr lang="en-GB" sz="4800" dirty="0"/>
          </a:p>
        </p:txBody>
      </p:sp>
    </p:spTree>
    <p:extLst>
      <p:ext uri="{BB962C8B-B14F-4D97-AF65-F5344CB8AC3E}">
        <p14:creationId xmlns:p14="http://schemas.microsoft.com/office/powerpoint/2010/main" val="2861606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Method Follow-Up</a:t>
            </a:r>
          </a:p>
        </p:txBody>
      </p:sp>
      <p:pic>
        <p:nvPicPr>
          <p:cNvPr id="2" name="Kuva 1">
            <a:extLst>
              <a:ext uri="{FF2B5EF4-FFF2-40B4-BE49-F238E27FC236}">
                <a16:creationId xmlns:a16="http://schemas.microsoft.com/office/drawing/2014/main" id="{E9B15303-257B-4D7C-ADF9-CEA2DE600F4B}"/>
              </a:ext>
            </a:extLst>
          </p:cNvPr>
          <p:cNvPicPr>
            <a:picLocks noChangeAspect="1"/>
          </p:cNvPicPr>
          <p:nvPr/>
        </p:nvPicPr>
        <p:blipFill>
          <a:blip r:embed="rId2"/>
          <a:stretch>
            <a:fillRect/>
          </a:stretch>
        </p:blipFill>
        <p:spPr>
          <a:xfrm>
            <a:off x="4854791" y="297110"/>
            <a:ext cx="4070507" cy="3757177"/>
          </a:xfrm>
          <a:prstGeom prst="rect">
            <a:avLst/>
          </a:prstGeom>
        </p:spPr>
      </p:pic>
      <p:pic>
        <p:nvPicPr>
          <p:cNvPr id="3" name="Kuva 2">
            <a:extLst>
              <a:ext uri="{FF2B5EF4-FFF2-40B4-BE49-F238E27FC236}">
                <a16:creationId xmlns:a16="http://schemas.microsoft.com/office/drawing/2014/main" id="{FDF19A69-18CD-4A6F-B071-F447CE85BE67}"/>
              </a:ext>
            </a:extLst>
          </p:cNvPr>
          <p:cNvPicPr>
            <a:picLocks noChangeAspect="1"/>
          </p:cNvPicPr>
          <p:nvPr/>
        </p:nvPicPr>
        <p:blipFill>
          <a:blip r:embed="rId3"/>
          <a:stretch>
            <a:fillRect/>
          </a:stretch>
        </p:blipFill>
        <p:spPr>
          <a:xfrm>
            <a:off x="8337176" y="4397187"/>
            <a:ext cx="3437511" cy="1978650"/>
          </a:xfrm>
          <a:prstGeom prst="rect">
            <a:avLst/>
          </a:prstGeom>
        </p:spPr>
      </p:pic>
      <p:sp>
        <p:nvSpPr>
          <p:cNvPr id="6" name="Nuoli: Oikea 5">
            <a:extLst>
              <a:ext uri="{FF2B5EF4-FFF2-40B4-BE49-F238E27FC236}">
                <a16:creationId xmlns:a16="http://schemas.microsoft.com/office/drawing/2014/main" id="{8EED9BC4-934F-421D-A284-0A657C7CC57C}"/>
              </a:ext>
            </a:extLst>
          </p:cNvPr>
          <p:cNvSpPr/>
          <p:nvPr/>
        </p:nvSpPr>
        <p:spPr>
          <a:xfrm rot="2331369">
            <a:off x="9126884" y="3432736"/>
            <a:ext cx="1002767" cy="5379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17873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Image Object Velocity Estimation</a:t>
            </a:r>
            <a:endParaRPr lang="en-US" sz="4800" kern="1200" dirty="0">
              <a:solidFill>
                <a:schemeClr val="bg1"/>
              </a:solidFill>
              <a:latin typeface="+mj-lt"/>
              <a:ea typeface="+mj-ea"/>
              <a:cs typeface="+mj-cs"/>
            </a:endParaRPr>
          </a:p>
        </p:txBody>
      </p:sp>
      <p:sp>
        <p:nvSpPr>
          <p:cNvPr id="8" name="Tekstiruutu 7">
            <a:extLst>
              <a:ext uri="{FF2B5EF4-FFF2-40B4-BE49-F238E27FC236}">
                <a16:creationId xmlns:a16="http://schemas.microsoft.com/office/drawing/2014/main" id="{9B206AA3-16A3-48F3-A1A4-0A4F62824601}"/>
              </a:ext>
            </a:extLst>
          </p:cNvPr>
          <p:cNvSpPr txBox="1"/>
          <p:nvPr/>
        </p:nvSpPr>
        <p:spPr>
          <a:xfrm>
            <a:off x="5210629" y="277635"/>
            <a:ext cx="3753463" cy="369332"/>
          </a:xfrm>
          <a:prstGeom prst="rect">
            <a:avLst/>
          </a:prstGeom>
          <a:noFill/>
        </p:spPr>
        <p:txBody>
          <a:bodyPr wrap="none" rtlCol="0">
            <a:spAutoFit/>
          </a:bodyPr>
          <a:lstStyle/>
          <a:p>
            <a:r>
              <a:rPr lang="fi-FI" dirty="0"/>
              <a:t>Image </a:t>
            </a:r>
            <a:r>
              <a:rPr lang="fi-FI" dirty="0" err="1"/>
              <a:t>object</a:t>
            </a:r>
            <a:r>
              <a:rPr lang="fi-FI" dirty="0"/>
              <a:t> </a:t>
            </a:r>
            <a:r>
              <a:rPr lang="fi-FI" dirty="0" err="1"/>
              <a:t>velocity</a:t>
            </a:r>
            <a:r>
              <a:rPr lang="fi-FI" dirty="0"/>
              <a:t> is </a:t>
            </a:r>
            <a:r>
              <a:rPr lang="fi-FI" dirty="0" err="1"/>
              <a:t>necessary</a:t>
            </a:r>
            <a:r>
              <a:rPr lang="fi-FI" dirty="0"/>
              <a:t> for:</a:t>
            </a:r>
            <a:endParaRPr lang="en-GB" dirty="0"/>
          </a:p>
        </p:txBody>
      </p:sp>
      <p:sp>
        <p:nvSpPr>
          <p:cNvPr id="4" name="Tekstiruutu 3">
            <a:extLst>
              <a:ext uri="{FF2B5EF4-FFF2-40B4-BE49-F238E27FC236}">
                <a16:creationId xmlns:a16="http://schemas.microsoft.com/office/drawing/2014/main" id="{970F89D4-A2DF-4165-A957-7BF55DA0DB29}"/>
              </a:ext>
            </a:extLst>
          </p:cNvPr>
          <p:cNvSpPr txBox="1"/>
          <p:nvPr/>
        </p:nvSpPr>
        <p:spPr>
          <a:xfrm>
            <a:off x="5298115" y="745022"/>
            <a:ext cx="4088507" cy="1015663"/>
          </a:xfrm>
          <a:prstGeom prst="rect">
            <a:avLst/>
          </a:prstGeom>
          <a:noFill/>
        </p:spPr>
        <p:txBody>
          <a:bodyPr wrap="square" rtlCol="0">
            <a:spAutoFit/>
          </a:bodyPr>
          <a:lstStyle/>
          <a:p>
            <a:pPr marL="285750" indent="-285750">
              <a:buFont typeface="Arial" panose="020B0604020202020204" pitchFamily="34" charset="0"/>
              <a:buChar char="•"/>
            </a:pPr>
            <a:r>
              <a:rPr lang="fi-FI" sz="1200" dirty="0" err="1"/>
              <a:t>predicting</a:t>
            </a:r>
            <a:r>
              <a:rPr lang="fi-FI" sz="1200" dirty="0"/>
              <a:t> image </a:t>
            </a:r>
            <a:r>
              <a:rPr lang="fi-FI" sz="1200" dirty="0" err="1"/>
              <a:t>object</a:t>
            </a:r>
            <a:r>
              <a:rPr lang="fi-FI" sz="1200" dirty="0"/>
              <a:t> </a:t>
            </a:r>
            <a:r>
              <a:rPr lang="fi-FI" sz="1200" dirty="0" err="1"/>
              <a:t>locations</a:t>
            </a:r>
            <a:r>
              <a:rPr lang="fi-FI" sz="1200" dirty="0"/>
              <a:t> </a:t>
            </a:r>
            <a:r>
              <a:rPr lang="fi-FI" sz="1200" dirty="0" err="1"/>
              <a:t>when</a:t>
            </a:r>
            <a:r>
              <a:rPr lang="fi-FI" sz="1200" dirty="0"/>
              <a:t> </a:t>
            </a:r>
            <a:r>
              <a:rPr lang="fi-FI" sz="1200" dirty="0" err="1"/>
              <a:t>matching</a:t>
            </a:r>
            <a:r>
              <a:rPr lang="fi-FI" sz="1200" dirty="0"/>
              <a:t> </a:t>
            </a:r>
            <a:r>
              <a:rPr lang="fi-FI" sz="1200" dirty="0" err="1"/>
              <a:t>new</a:t>
            </a:r>
            <a:r>
              <a:rPr lang="fi-FI" sz="1200" dirty="0"/>
              <a:t> </a:t>
            </a:r>
            <a:r>
              <a:rPr lang="fi-FI" sz="1200" dirty="0" err="1"/>
              <a:t>measurements</a:t>
            </a:r>
            <a:endParaRPr lang="fi-FI" sz="1200" dirty="0"/>
          </a:p>
          <a:p>
            <a:pPr marL="285750" indent="-285750">
              <a:buFont typeface="Arial" panose="020B0604020202020204" pitchFamily="34" charset="0"/>
              <a:buChar char="•"/>
            </a:pPr>
            <a:r>
              <a:rPr lang="fi-FI" sz="1200" dirty="0" err="1"/>
              <a:t>identifying</a:t>
            </a:r>
            <a:r>
              <a:rPr lang="fi-FI" sz="1200" dirty="0"/>
              <a:t> image </a:t>
            </a:r>
            <a:r>
              <a:rPr lang="fi-FI" sz="1200" dirty="0" err="1"/>
              <a:t>objects</a:t>
            </a:r>
            <a:endParaRPr lang="fi-FI" sz="1200" dirty="0"/>
          </a:p>
          <a:p>
            <a:pPr marL="285750" indent="-285750">
              <a:buFont typeface="Arial" panose="020B0604020202020204" pitchFamily="34" charset="0"/>
              <a:buChar char="•"/>
            </a:pPr>
            <a:r>
              <a:rPr lang="fi-FI" sz="1200" dirty="0" err="1"/>
              <a:t>predicting</a:t>
            </a:r>
            <a:r>
              <a:rPr lang="fi-FI" sz="1200" dirty="0"/>
              <a:t> image </a:t>
            </a:r>
            <a:r>
              <a:rPr lang="fi-FI" sz="1200" dirty="0" err="1"/>
              <a:t>object</a:t>
            </a:r>
            <a:r>
              <a:rPr lang="fi-FI" sz="1200" dirty="0"/>
              <a:t> </a:t>
            </a:r>
            <a:r>
              <a:rPr lang="fi-FI" sz="1200" dirty="0" err="1"/>
              <a:t>locations</a:t>
            </a:r>
            <a:r>
              <a:rPr lang="fi-FI" sz="1200" dirty="0"/>
              <a:t> for </a:t>
            </a:r>
            <a:r>
              <a:rPr lang="fi-FI" sz="1200" dirty="0" err="1"/>
              <a:t>hidden</a:t>
            </a:r>
            <a:r>
              <a:rPr lang="fi-FI" sz="1200" dirty="0"/>
              <a:t> </a:t>
            </a:r>
            <a:r>
              <a:rPr lang="fi-FI" sz="1200" dirty="0" err="1"/>
              <a:t>objects</a:t>
            </a:r>
            <a:endParaRPr lang="fi-FI" sz="1200" dirty="0"/>
          </a:p>
          <a:p>
            <a:pPr marL="285750" indent="-285750">
              <a:buFont typeface="Arial" panose="020B0604020202020204" pitchFamily="34" charset="0"/>
              <a:buChar char="•"/>
            </a:pPr>
            <a:endParaRPr lang="en-GB" sz="1200" dirty="0"/>
          </a:p>
        </p:txBody>
      </p:sp>
      <p:sp>
        <p:nvSpPr>
          <p:cNvPr id="11" name="Tekstiruutu 10">
            <a:extLst>
              <a:ext uri="{FF2B5EF4-FFF2-40B4-BE49-F238E27FC236}">
                <a16:creationId xmlns:a16="http://schemas.microsoft.com/office/drawing/2014/main" id="{D1C0B85C-DDEF-4CCB-B745-B773EA571FE9}"/>
              </a:ext>
            </a:extLst>
          </p:cNvPr>
          <p:cNvSpPr txBox="1"/>
          <p:nvPr/>
        </p:nvSpPr>
        <p:spPr>
          <a:xfrm>
            <a:off x="9660557" y="646967"/>
            <a:ext cx="2194559" cy="2031325"/>
          </a:xfrm>
          <a:prstGeom prst="rect">
            <a:avLst/>
          </a:prstGeom>
          <a:noFill/>
        </p:spPr>
        <p:txBody>
          <a:bodyPr wrap="square" rtlCol="0">
            <a:spAutoFit/>
          </a:bodyPr>
          <a:lstStyle/>
          <a:p>
            <a:r>
              <a:rPr lang="fi-FI" sz="900" b="1" dirty="0"/>
              <a:t>Image </a:t>
            </a:r>
            <a:r>
              <a:rPr lang="fi-FI" sz="900" b="1" dirty="0" err="1"/>
              <a:t>object</a:t>
            </a:r>
            <a:endParaRPr lang="fi-FI" sz="900" b="1" dirty="0"/>
          </a:p>
          <a:p>
            <a:pPr marL="742950" lvl="1" indent="-285750">
              <a:buFont typeface="Arial" panose="020B0604020202020204" pitchFamily="34" charset="0"/>
              <a:buChar char="•"/>
            </a:pPr>
            <a:r>
              <a:rPr lang="fi-FI" sz="900" dirty="0"/>
              <a:t>id</a:t>
            </a:r>
          </a:p>
          <a:p>
            <a:pPr marL="742950" lvl="1" indent="-285750">
              <a:buFont typeface="Arial" panose="020B0604020202020204" pitchFamily="34" charset="0"/>
              <a:buChar char="•"/>
            </a:pPr>
            <a:r>
              <a:rPr lang="fi-FI" sz="900" dirty="0"/>
              <a:t>status</a:t>
            </a:r>
          </a:p>
          <a:p>
            <a:pPr marL="742950" lvl="1" indent="-285750">
              <a:buFont typeface="Arial" panose="020B0604020202020204" pitchFamily="34" charset="0"/>
              <a:buChar char="•"/>
            </a:pPr>
            <a:r>
              <a:rPr lang="fi-FI" sz="900" dirty="0" err="1"/>
              <a:t>x_min</a:t>
            </a:r>
            <a:endParaRPr lang="fi-FI" sz="900" dirty="0"/>
          </a:p>
          <a:p>
            <a:pPr marL="742950" lvl="1" indent="-285750">
              <a:buFont typeface="Arial" panose="020B0604020202020204" pitchFamily="34" charset="0"/>
              <a:buChar char="•"/>
            </a:pPr>
            <a:r>
              <a:rPr lang="fi-FI" sz="900" dirty="0" err="1"/>
              <a:t>x_max</a:t>
            </a:r>
            <a:endParaRPr lang="fi-FI" sz="900" dirty="0"/>
          </a:p>
          <a:p>
            <a:pPr marL="742950" lvl="1" indent="-285750">
              <a:buFont typeface="Arial" panose="020B0604020202020204" pitchFamily="34" charset="0"/>
              <a:buChar char="•"/>
            </a:pPr>
            <a:r>
              <a:rPr lang="fi-FI" sz="900" dirty="0" err="1"/>
              <a:t>y_min</a:t>
            </a:r>
            <a:endParaRPr lang="fi-FI" sz="900" dirty="0"/>
          </a:p>
          <a:p>
            <a:pPr marL="742950" lvl="1" indent="-285750">
              <a:buFont typeface="Arial" panose="020B0604020202020204" pitchFamily="34" charset="0"/>
              <a:buChar char="•"/>
            </a:pPr>
            <a:r>
              <a:rPr lang="fi-FI" sz="900" dirty="0" err="1"/>
              <a:t>y_max</a:t>
            </a:r>
            <a:endParaRPr lang="fi-FI" sz="900" dirty="0"/>
          </a:p>
          <a:p>
            <a:pPr marL="742950" lvl="1" indent="-285750">
              <a:buFont typeface="Arial" panose="020B0604020202020204" pitchFamily="34" charset="0"/>
              <a:buChar char="•"/>
            </a:pPr>
            <a:r>
              <a:rPr lang="fi-FI" sz="900" dirty="0" err="1"/>
              <a:t>vx_min</a:t>
            </a:r>
            <a:endParaRPr lang="fi-FI" sz="900" dirty="0"/>
          </a:p>
          <a:p>
            <a:pPr marL="742950" lvl="1" indent="-285750">
              <a:buFont typeface="Arial" panose="020B0604020202020204" pitchFamily="34" charset="0"/>
              <a:buChar char="•"/>
            </a:pPr>
            <a:r>
              <a:rPr lang="fi-FI" sz="900" dirty="0" err="1"/>
              <a:t>vx_max</a:t>
            </a:r>
            <a:endParaRPr lang="fi-FI" sz="900" dirty="0"/>
          </a:p>
          <a:p>
            <a:pPr marL="742950" lvl="1" indent="-285750">
              <a:buFont typeface="Arial" panose="020B0604020202020204" pitchFamily="34" charset="0"/>
              <a:buChar char="•"/>
            </a:pPr>
            <a:r>
              <a:rPr lang="fi-FI" sz="900" dirty="0" err="1"/>
              <a:t>vy_min</a:t>
            </a:r>
            <a:endParaRPr lang="fi-FI" sz="900" dirty="0"/>
          </a:p>
          <a:p>
            <a:pPr marL="742950" lvl="1" indent="-285750">
              <a:buFont typeface="Arial" panose="020B0604020202020204" pitchFamily="34" charset="0"/>
              <a:buChar char="•"/>
            </a:pPr>
            <a:r>
              <a:rPr lang="fi-FI" sz="900" dirty="0" err="1"/>
              <a:t>vy_max</a:t>
            </a:r>
            <a:endParaRPr lang="fi-FI" sz="900" dirty="0"/>
          </a:p>
          <a:p>
            <a:pPr marL="742950" lvl="1" indent="-285750">
              <a:buFont typeface="Arial" panose="020B0604020202020204" pitchFamily="34" charset="0"/>
              <a:buChar char="•"/>
            </a:pPr>
            <a:r>
              <a:rPr lang="fi-FI" sz="900" dirty="0" err="1"/>
              <a:t>class</a:t>
            </a:r>
            <a:endParaRPr lang="fi-FI" sz="900" dirty="0"/>
          </a:p>
          <a:p>
            <a:pPr marL="742950" lvl="1" indent="-285750">
              <a:buFont typeface="Arial" panose="020B0604020202020204" pitchFamily="34" charset="0"/>
              <a:buChar char="•"/>
            </a:pPr>
            <a:r>
              <a:rPr lang="fi-FI" sz="900" dirty="0" err="1"/>
              <a:t>confidence</a:t>
            </a:r>
            <a:endParaRPr lang="fi-FI" sz="900" dirty="0"/>
          </a:p>
          <a:p>
            <a:pPr marL="742950" lvl="1" indent="-285750">
              <a:buFont typeface="Arial" panose="020B0604020202020204" pitchFamily="34" charset="0"/>
              <a:buChar char="•"/>
            </a:pPr>
            <a:r>
              <a:rPr lang="fi-FI" sz="900" dirty="0" err="1"/>
              <a:t>appearance</a:t>
            </a:r>
            <a:endParaRPr lang="en-GB" sz="900" dirty="0"/>
          </a:p>
        </p:txBody>
      </p:sp>
      <p:sp>
        <p:nvSpPr>
          <p:cNvPr id="12" name="Tekstiruutu 11">
            <a:extLst>
              <a:ext uri="{FF2B5EF4-FFF2-40B4-BE49-F238E27FC236}">
                <a16:creationId xmlns:a16="http://schemas.microsoft.com/office/drawing/2014/main" id="{0055E88A-FB29-4B73-9AC1-DA797C904430}"/>
              </a:ext>
            </a:extLst>
          </p:cNvPr>
          <p:cNvSpPr txBox="1"/>
          <p:nvPr/>
        </p:nvSpPr>
        <p:spPr>
          <a:xfrm>
            <a:off x="5210629" y="2108122"/>
            <a:ext cx="2142061" cy="369332"/>
          </a:xfrm>
          <a:prstGeom prst="rect">
            <a:avLst/>
          </a:prstGeom>
          <a:noFill/>
        </p:spPr>
        <p:txBody>
          <a:bodyPr wrap="none" rtlCol="0">
            <a:spAutoFit/>
          </a:bodyPr>
          <a:lstStyle/>
          <a:p>
            <a:r>
              <a:rPr lang="fi-FI" dirty="0" err="1"/>
              <a:t>Estimation</a:t>
            </a:r>
            <a:r>
              <a:rPr lang="fi-FI" dirty="0"/>
              <a:t> </a:t>
            </a:r>
            <a:r>
              <a:rPr lang="fi-FI" dirty="0" err="1"/>
              <a:t>algorithm</a:t>
            </a:r>
            <a:endParaRPr lang="en-GB" dirty="0"/>
          </a:p>
        </p:txBody>
      </p:sp>
      <p:pic>
        <p:nvPicPr>
          <p:cNvPr id="7" name="Kuva 6">
            <a:extLst>
              <a:ext uri="{FF2B5EF4-FFF2-40B4-BE49-F238E27FC236}">
                <a16:creationId xmlns:a16="http://schemas.microsoft.com/office/drawing/2014/main" id="{136E1E2E-2147-4AF4-A2E5-97606A9C6109}"/>
              </a:ext>
            </a:extLst>
          </p:cNvPr>
          <p:cNvPicPr>
            <a:picLocks noChangeAspect="1"/>
          </p:cNvPicPr>
          <p:nvPr/>
        </p:nvPicPr>
        <p:blipFill>
          <a:blip r:embed="rId2"/>
          <a:stretch>
            <a:fillRect/>
          </a:stretch>
        </p:blipFill>
        <p:spPr>
          <a:xfrm>
            <a:off x="5327391" y="2477454"/>
            <a:ext cx="4029953" cy="3922267"/>
          </a:xfrm>
          <a:prstGeom prst="rect">
            <a:avLst/>
          </a:prstGeom>
        </p:spPr>
      </p:pic>
      <p:sp>
        <p:nvSpPr>
          <p:cNvPr id="9" name="Tekstiruutu 8">
            <a:extLst>
              <a:ext uri="{FF2B5EF4-FFF2-40B4-BE49-F238E27FC236}">
                <a16:creationId xmlns:a16="http://schemas.microsoft.com/office/drawing/2014/main" id="{F77F2547-D40C-4961-AC79-1DAF7909C200}"/>
              </a:ext>
            </a:extLst>
          </p:cNvPr>
          <p:cNvSpPr txBox="1"/>
          <p:nvPr/>
        </p:nvSpPr>
        <p:spPr>
          <a:xfrm>
            <a:off x="7410339" y="5097316"/>
            <a:ext cx="3903633" cy="400110"/>
          </a:xfrm>
          <a:prstGeom prst="rect">
            <a:avLst/>
          </a:prstGeom>
          <a:noFill/>
        </p:spPr>
        <p:txBody>
          <a:bodyPr wrap="none" rtlCol="0">
            <a:spAutoFit/>
          </a:bodyPr>
          <a:lstStyle/>
          <a:p>
            <a:r>
              <a:rPr lang="fi-FI" sz="1000" dirty="0" err="1"/>
              <a:t>Numerical</a:t>
            </a:r>
            <a:r>
              <a:rPr lang="fi-FI" sz="1000" dirty="0"/>
              <a:t> </a:t>
            </a:r>
            <a:r>
              <a:rPr lang="fi-FI" sz="1000" dirty="0" err="1"/>
              <a:t>values</a:t>
            </a:r>
            <a:r>
              <a:rPr lang="fi-FI" sz="1000" dirty="0"/>
              <a:t> </a:t>
            </a:r>
            <a:r>
              <a:rPr lang="fi-FI" sz="1000" dirty="0" err="1"/>
              <a:t>are</a:t>
            </a:r>
            <a:r>
              <a:rPr lang="fi-FI" sz="1000" dirty="0"/>
              <a:t> </a:t>
            </a:r>
            <a:r>
              <a:rPr lang="fi-FI" sz="1000" dirty="0" err="1"/>
              <a:t>estimated</a:t>
            </a:r>
            <a:r>
              <a:rPr lang="fi-FI" sz="1000" dirty="0"/>
              <a:t> </a:t>
            </a:r>
            <a:r>
              <a:rPr lang="fi-FI" sz="1000" dirty="0" err="1"/>
              <a:t>using</a:t>
            </a:r>
            <a:r>
              <a:rPr lang="fi-FI" sz="1000" dirty="0"/>
              <a:t> </a:t>
            </a:r>
            <a:r>
              <a:rPr lang="fi-FI" sz="1000" dirty="0" err="1"/>
              <a:t>grid</a:t>
            </a:r>
            <a:r>
              <a:rPr lang="fi-FI" sz="1000" dirty="0"/>
              <a:t> </a:t>
            </a:r>
            <a:r>
              <a:rPr lang="fi-FI" sz="1000" dirty="0" err="1"/>
              <a:t>search</a:t>
            </a:r>
            <a:r>
              <a:rPr lang="fi-FI" sz="1000" dirty="0"/>
              <a:t> and 10 </a:t>
            </a:r>
            <a:r>
              <a:rPr lang="fi-FI" sz="1000" dirty="0" err="1"/>
              <a:t>step</a:t>
            </a:r>
            <a:r>
              <a:rPr lang="fi-FI" sz="1000" dirty="0"/>
              <a:t> </a:t>
            </a:r>
            <a:r>
              <a:rPr lang="fi-FI" sz="1000" dirty="0" err="1"/>
              <a:t>ahead</a:t>
            </a:r>
            <a:endParaRPr lang="fi-FI" sz="1000" dirty="0"/>
          </a:p>
          <a:p>
            <a:r>
              <a:rPr lang="fi-FI" sz="1000" dirty="0" err="1"/>
              <a:t>mean</a:t>
            </a:r>
            <a:r>
              <a:rPr lang="fi-FI" sz="1000" dirty="0"/>
              <a:t> </a:t>
            </a:r>
            <a:r>
              <a:rPr lang="fi-FI" sz="1000" dirty="0" err="1"/>
              <a:t>prediction</a:t>
            </a:r>
            <a:r>
              <a:rPr lang="fi-FI" sz="1000" dirty="0"/>
              <a:t> </a:t>
            </a:r>
            <a:r>
              <a:rPr lang="fi-FI" sz="1000" dirty="0" err="1"/>
              <a:t>error</a:t>
            </a:r>
            <a:r>
              <a:rPr lang="fi-FI" sz="1000" dirty="0"/>
              <a:t>. </a:t>
            </a:r>
            <a:r>
              <a:rPr lang="fi-FI" sz="1000" dirty="0" err="1"/>
              <a:t>Values</a:t>
            </a:r>
            <a:r>
              <a:rPr lang="fi-FI" sz="1000" dirty="0"/>
              <a:t> </a:t>
            </a:r>
            <a:r>
              <a:rPr lang="fi-FI" sz="1000" dirty="0" err="1"/>
              <a:t>rounded</a:t>
            </a:r>
            <a:r>
              <a:rPr lang="fi-FI" sz="1000" dirty="0"/>
              <a:t>. </a:t>
            </a:r>
            <a:r>
              <a:rPr lang="fi-FI" sz="1000" dirty="0" err="1"/>
              <a:t>Later</a:t>
            </a:r>
            <a:r>
              <a:rPr lang="fi-FI" sz="1000" dirty="0"/>
              <a:t> </a:t>
            </a:r>
            <a:r>
              <a:rPr lang="fi-FI" sz="1000" dirty="0" err="1"/>
              <a:t>adjusted</a:t>
            </a:r>
            <a:r>
              <a:rPr lang="fi-FI" sz="1000" dirty="0"/>
              <a:t> </a:t>
            </a:r>
            <a:r>
              <a:rPr lang="fi-FI" sz="1000" dirty="0" err="1"/>
              <a:t>by</a:t>
            </a:r>
            <a:r>
              <a:rPr lang="fi-FI" sz="1000" dirty="0"/>
              <a:t> </a:t>
            </a:r>
            <a:r>
              <a:rPr lang="fi-FI" sz="1000" dirty="0" err="1"/>
              <a:t>experiments</a:t>
            </a:r>
            <a:r>
              <a:rPr lang="fi-FI" sz="1000" dirty="0"/>
              <a:t>.</a:t>
            </a:r>
            <a:endParaRPr lang="en-GB" sz="1000" dirty="0"/>
          </a:p>
        </p:txBody>
      </p:sp>
    </p:spTree>
    <p:extLst>
      <p:ext uri="{BB962C8B-B14F-4D97-AF65-F5344CB8AC3E}">
        <p14:creationId xmlns:p14="http://schemas.microsoft.com/office/powerpoint/2010/main" val="1665708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Image Object Velocity Estimation</a:t>
            </a:r>
            <a:endParaRPr lang="en-US" sz="4800" kern="1200" dirty="0">
              <a:solidFill>
                <a:schemeClr val="bg1"/>
              </a:solidFill>
              <a:latin typeface="+mj-lt"/>
              <a:ea typeface="+mj-ea"/>
              <a:cs typeface="+mj-cs"/>
            </a:endParaRPr>
          </a:p>
        </p:txBody>
      </p:sp>
      <p:sp>
        <p:nvSpPr>
          <p:cNvPr id="8" name="Tekstiruutu 7">
            <a:extLst>
              <a:ext uri="{FF2B5EF4-FFF2-40B4-BE49-F238E27FC236}">
                <a16:creationId xmlns:a16="http://schemas.microsoft.com/office/drawing/2014/main" id="{9B206AA3-16A3-48F3-A1A4-0A4F62824601}"/>
              </a:ext>
            </a:extLst>
          </p:cNvPr>
          <p:cNvSpPr txBox="1"/>
          <p:nvPr/>
        </p:nvSpPr>
        <p:spPr>
          <a:xfrm>
            <a:off x="5210629" y="277635"/>
            <a:ext cx="2012346" cy="369332"/>
          </a:xfrm>
          <a:prstGeom prst="rect">
            <a:avLst/>
          </a:prstGeom>
          <a:noFill/>
        </p:spPr>
        <p:txBody>
          <a:bodyPr wrap="none" rtlCol="0">
            <a:spAutoFit/>
          </a:bodyPr>
          <a:lstStyle/>
          <a:p>
            <a:r>
              <a:rPr lang="fi-FI" dirty="0" err="1"/>
              <a:t>Moving</a:t>
            </a:r>
            <a:r>
              <a:rPr lang="fi-FI" dirty="0"/>
              <a:t> </a:t>
            </a:r>
            <a:r>
              <a:rPr lang="fi-FI" dirty="0" err="1"/>
              <a:t>object</a:t>
            </a:r>
            <a:r>
              <a:rPr lang="fi-FI" dirty="0"/>
              <a:t> (</a:t>
            </a:r>
            <a:r>
              <a:rPr lang="fi-FI" dirty="0" err="1"/>
              <a:t>car</a:t>
            </a:r>
            <a:r>
              <a:rPr lang="fi-FI" dirty="0"/>
              <a:t>)</a:t>
            </a:r>
            <a:endParaRPr lang="en-GB" dirty="0"/>
          </a:p>
        </p:txBody>
      </p:sp>
      <p:pic>
        <p:nvPicPr>
          <p:cNvPr id="2" name="Kuva 1">
            <a:extLst>
              <a:ext uri="{FF2B5EF4-FFF2-40B4-BE49-F238E27FC236}">
                <a16:creationId xmlns:a16="http://schemas.microsoft.com/office/drawing/2014/main" id="{85B2F468-93D9-4C02-91D7-B3A80D2AA1A4}"/>
              </a:ext>
            </a:extLst>
          </p:cNvPr>
          <p:cNvPicPr>
            <a:picLocks noChangeAspect="1"/>
          </p:cNvPicPr>
          <p:nvPr/>
        </p:nvPicPr>
        <p:blipFill>
          <a:blip r:embed="rId2"/>
          <a:stretch>
            <a:fillRect/>
          </a:stretch>
        </p:blipFill>
        <p:spPr>
          <a:xfrm>
            <a:off x="5263491" y="955950"/>
            <a:ext cx="2906732" cy="1999880"/>
          </a:xfrm>
          <a:prstGeom prst="rect">
            <a:avLst/>
          </a:prstGeom>
        </p:spPr>
      </p:pic>
      <p:sp>
        <p:nvSpPr>
          <p:cNvPr id="3" name="Tekstiruutu 2">
            <a:extLst>
              <a:ext uri="{FF2B5EF4-FFF2-40B4-BE49-F238E27FC236}">
                <a16:creationId xmlns:a16="http://schemas.microsoft.com/office/drawing/2014/main" id="{E022C834-D3DD-42C3-A8A3-5F3C71A7619D}"/>
              </a:ext>
            </a:extLst>
          </p:cNvPr>
          <p:cNvSpPr txBox="1"/>
          <p:nvPr/>
        </p:nvSpPr>
        <p:spPr>
          <a:xfrm>
            <a:off x="5356054" y="2939584"/>
            <a:ext cx="2273379" cy="215444"/>
          </a:xfrm>
          <a:prstGeom prst="rect">
            <a:avLst/>
          </a:prstGeom>
          <a:noFill/>
        </p:spPr>
        <p:txBody>
          <a:bodyPr wrap="none" rtlCol="0">
            <a:spAutoFit/>
          </a:bodyPr>
          <a:lstStyle/>
          <a:p>
            <a:r>
              <a:rPr lang="fi-FI" sz="800" dirty="0" err="1"/>
              <a:t>Measured</a:t>
            </a:r>
            <a:r>
              <a:rPr lang="fi-FI" sz="800" dirty="0"/>
              <a:t> and </a:t>
            </a:r>
            <a:r>
              <a:rPr lang="fi-FI" sz="800" dirty="0" err="1"/>
              <a:t>filtered</a:t>
            </a:r>
            <a:r>
              <a:rPr lang="fi-FI" sz="800" dirty="0"/>
              <a:t> </a:t>
            </a:r>
            <a:r>
              <a:rPr lang="fi-FI" sz="800" dirty="0" err="1"/>
              <a:t>location</a:t>
            </a:r>
            <a:r>
              <a:rPr lang="fi-FI" sz="800" dirty="0"/>
              <a:t> (</a:t>
            </a:r>
            <a:r>
              <a:rPr lang="fi-FI" sz="800" dirty="0" err="1"/>
              <a:t>upper</a:t>
            </a:r>
            <a:r>
              <a:rPr lang="fi-FI" sz="800" dirty="0"/>
              <a:t> </a:t>
            </a:r>
            <a:r>
              <a:rPr lang="fi-FI" sz="800" dirty="0" err="1"/>
              <a:t>left</a:t>
            </a:r>
            <a:r>
              <a:rPr lang="fi-FI" sz="800" dirty="0"/>
              <a:t> </a:t>
            </a:r>
            <a:r>
              <a:rPr lang="fi-FI" sz="800" dirty="0" err="1"/>
              <a:t>corner</a:t>
            </a:r>
            <a:r>
              <a:rPr lang="fi-FI" sz="800" dirty="0"/>
              <a:t>)</a:t>
            </a:r>
            <a:endParaRPr lang="en-GB" sz="800" dirty="0"/>
          </a:p>
        </p:txBody>
      </p:sp>
      <p:pic>
        <p:nvPicPr>
          <p:cNvPr id="6" name="Kuva 5">
            <a:extLst>
              <a:ext uri="{FF2B5EF4-FFF2-40B4-BE49-F238E27FC236}">
                <a16:creationId xmlns:a16="http://schemas.microsoft.com/office/drawing/2014/main" id="{8D319349-0F6D-4590-96C3-51318B343936}"/>
              </a:ext>
            </a:extLst>
          </p:cNvPr>
          <p:cNvPicPr>
            <a:picLocks noChangeAspect="1"/>
          </p:cNvPicPr>
          <p:nvPr/>
        </p:nvPicPr>
        <p:blipFill>
          <a:blip r:embed="rId3"/>
          <a:stretch>
            <a:fillRect/>
          </a:stretch>
        </p:blipFill>
        <p:spPr>
          <a:xfrm>
            <a:off x="8342724" y="952761"/>
            <a:ext cx="2924749" cy="1999880"/>
          </a:xfrm>
          <a:prstGeom prst="rect">
            <a:avLst/>
          </a:prstGeom>
        </p:spPr>
      </p:pic>
      <p:sp>
        <p:nvSpPr>
          <p:cNvPr id="14" name="Tekstiruutu 13">
            <a:extLst>
              <a:ext uri="{FF2B5EF4-FFF2-40B4-BE49-F238E27FC236}">
                <a16:creationId xmlns:a16="http://schemas.microsoft.com/office/drawing/2014/main" id="{6D849E38-B2E4-4FC2-85B3-B39442565905}"/>
              </a:ext>
            </a:extLst>
          </p:cNvPr>
          <p:cNvSpPr txBox="1"/>
          <p:nvPr/>
        </p:nvSpPr>
        <p:spPr>
          <a:xfrm>
            <a:off x="8450037" y="2955830"/>
            <a:ext cx="949299" cy="215444"/>
          </a:xfrm>
          <a:prstGeom prst="rect">
            <a:avLst/>
          </a:prstGeom>
          <a:noFill/>
        </p:spPr>
        <p:txBody>
          <a:bodyPr wrap="none" rtlCol="0">
            <a:spAutoFit/>
          </a:bodyPr>
          <a:lstStyle/>
          <a:p>
            <a:r>
              <a:rPr lang="fi-FI" sz="800" dirty="0" err="1"/>
              <a:t>Estimated</a:t>
            </a:r>
            <a:r>
              <a:rPr lang="fi-FI" sz="800" dirty="0"/>
              <a:t> </a:t>
            </a:r>
            <a:r>
              <a:rPr lang="fi-FI" sz="800" dirty="0" err="1"/>
              <a:t>velocity</a:t>
            </a:r>
            <a:endParaRPr lang="en-GB" sz="800" dirty="0"/>
          </a:p>
        </p:txBody>
      </p:sp>
      <p:pic>
        <p:nvPicPr>
          <p:cNvPr id="10" name="Kuva 9">
            <a:extLst>
              <a:ext uri="{FF2B5EF4-FFF2-40B4-BE49-F238E27FC236}">
                <a16:creationId xmlns:a16="http://schemas.microsoft.com/office/drawing/2014/main" id="{A13C760E-BA1B-4FF9-BB89-A2CD5F00DEB9}"/>
              </a:ext>
            </a:extLst>
          </p:cNvPr>
          <p:cNvPicPr>
            <a:picLocks noChangeAspect="1"/>
          </p:cNvPicPr>
          <p:nvPr/>
        </p:nvPicPr>
        <p:blipFill>
          <a:blip r:embed="rId4"/>
          <a:stretch>
            <a:fillRect/>
          </a:stretch>
        </p:blipFill>
        <p:spPr>
          <a:xfrm>
            <a:off x="5263491" y="3628460"/>
            <a:ext cx="2906732" cy="1992322"/>
          </a:xfrm>
          <a:prstGeom prst="rect">
            <a:avLst/>
          </a:prstGeom>
        </p:spPr>
      </p:pic>
      <p:sp>
        <p:nvSpPr>
          <p:cNvPr id="16" name="Tekstiruutu 15">
            <a:extLst>
              <a:ext uri="{FF2B5EF4-FFF2-40B4-BE49-F238E27FC236}">
                <a16:creationId xmlns:a16="http://schemas.microsoft.com/office/drawing/2014/main" id="{65803031-0CCF-453A-B280-A6410B1621CD}"/>
              </a:ext>
            </a:extLst>
          </p:cNvPr>
          <p:cNvSpPr txBox="1"/>
          <p:nvPr/>
        </p:nvSpPr>
        <p:spPr>
          <a:xfrm>
            <a:off x="5356054" y="5752056"/>
            <a:ext cx="918841" cy="215444"/>
          </a:xfrm>
          <a:prstGeom prst="rect">
            <a:avLst/>
          </a:prstGeom>
          <a:noFill/>
        </p:spPr>
        <p:txBody>
          <a:bodyPr wrap="none" rtlCol="0">
            <a:spAutoFit/>
          </a:bodyPr>
          <a:lstStyle/>
          <a:p>
            <a:r>
              <a:rPr lang="fi-FI" sz="800" dirty="0" err="1"/>
              <a:t>Location</a:t>
            </a:r>
            <a:r>
              <a:rPr lang="fi-FI" sz="800" dirty="0"/>
              <a:t> </a:t>
            </a:r>
            <a:r>
              <a:rPr lang="fi-FI" sz="800" dirty="0" err="1"/>
              <a:t>variance</a:t>
            </a:r>
            <a:endParaRPr lang="en-GB" sz="800" dirty="0"/>
          </a:p>
        </p:txBody>
      </p:sp>
      <p:pic>
        <p:nvPicPr>
          <p:cNvPr id="13" name="Kuva 12">
            <a:extLst>
              <a:ext uri="{FF2B5EF4-FFF2-40B4-BE49-F238E27FC236}">
                <a16:creationId xmlns:a16="http://schemas.microsoft.com/office/drawing/2014/main" id="{D8EA34DE-DAA6-484F-A948-BA89448DC6F0}"/>
              </a:ext>
            </a:extLst>
          </p:cNvPr>
          <p:cNvPicPr>
            <a:picLocks noChangeAspect="1"/>
          </p:cNvPicPr>
          <p:nvPr/>
        </p:nvPicPr>
        <p:blipFill>
          <a:blip r:embed="rId5"/>
          <a:stretch>
            <a:fillRect/>
          </a:stretch>
        </p:blipFill>
        <p:spPr>
          <a:xfrm>
            <a:off x="8342724" y="3628460"/>
            <a:ext cx="2935118" cy="1992322"/>
          </a:xfrm>
          <a:prstGeom prst="rect">
            <a:avLst/>
          </a:prstGeom>
        </p:spPr>
      </p:pic>
      <p:sp>
        <p:nvSpPr>
          <p:cNvPr id="18" name="Tekstiruutu 17">
            <a:extLst>
              <a:ext uri="{FF2B5EF4-FFF2-40B4-BE49-F238E27FC236}">
                <a16:creationId xmlns:a16="http://schemas.microsoft.com/office/drawing/2014/main" id="{BD3E7608-9966-4A17-8503-C32F66CAF62D}"/>
              </a:ext>
            </a:extLst>
          </p:cNvPr>
          <p:cNvSpPr txBox="1"/>
          <p:nvPr/>
        </p:nvSpPr>
        <p:spPr>
          <a:xfrm>
            <a:off x="8476486" y="5752056"/>
            <a:ext cx="896399" cy="215444"/>
          </a:xfrm>
          <a:prstGeom prst="rect">
            <a:avLst/>
          </a:prstGeom>
          <a:noFill/>
        </p:spPr>
        <p:txBody>
          <a:bodyPr wrap="none" rtlCol="0">
            <a:spAutoFit/>
          </a:bodyPr>
          <a:lstStyle/>
          <a:p>
            <a:r>
              <a:rPr lang="fi-FI" sz="800" dirty="0" err="1"/>
              <a:t>Velocity</a:t>
            </a:r>
            <a:r>
              <a:rPr lang="fi-FI" sz="800" dirty="0"/>
              <a:t> </a:t>
            </a:r>
            <a:r>
              <a:rPr lang="fi-FI" sz="800" dirty="0" err="1"/>
              <a:t>variance</a:t>
            </a:r>
            <a:endParaRPr lang="en-GB" sz="800" dirty="0"/>
          </a:p>
        </p:txBody>
      </p:sp>
    </p:spTree>
    <p:extLst>
      <p:ext uri="{BB962C8B-B14F-4D97-AF65-F5344CB8AC3E}">
        <p14:creationId xmlns:p14="http://schemas.microsoft.com/office/powerpoint/2010/main" val="478398921"/>
      </p:ext>
    </p:extLst>
  </p:cSld>
  <p:clrMapOvr>
    <a:masterClrMapping/>
  </p:clrMapOvr>
</p:sld>
</file>

<file path=ppt/theme/theme1.xml><?xml version="1.0" encoding="utf-8"?>
<a:theme xmlns:a="http://schemas.openxmlformats.org/drawingml/2006/main" name="Office-te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4931</TotalTime>
  <Words>1981</Words>
  <Application>Microsoft Office PowerPoint</Application>
  <PresentationFormat>Laajakuva</PresentationFormat>
  <Paragraphs>510</Paragraphs>
  <Slides>42</Slides>
  <Notes>0</Notes>
  <HiddenSlides>0</HiddenSlides>
  <MMClips>0</MMClips>
  <ScaleCrop>false</ScaleCrop>
  <HeadingPairs>
    <vt:vector size="6" baseType="variant">
      <vt:variant>
        <vt:lpstr>Käytetyt fontit</vt:lpstr>
      </vt:variant>
      <vt:variant>
        <vt:i4>4</vt:i4>
      </vt:variant>
      <vt:variant>
        <vt:lpstr>Teema</vt:lpstr>
      </vt:variant>
      <vt:variant>
        <vt:i4>1</vt:i4>
      </vt:variant>
      <vt:variant>
        <vt:lpstr>Dian otsikot</vt:lpstr>
      </vt:variant>
      <vt:variant>
        <vt:i4>42</vt:i4>
      </vt:variant>
    </vt:vector>
  </HeadingPairs>
  <TitlesOfParts>
    <vt:vector size="47" baseType="lpstr">
      <vt:lpstr>Arial</vt:lpstr>
      <vt:lpstr>Calibri</vt:lpstr>
      <vt:lpstr>Calibri Light</vt:lpstr>
      <vt:lpstr>Cambria Math</vt:lpstr>
      <vt:lpstr>Office-teema</vt:lpstr>
      <vt:lpstr>Image-Based Situation Awareness Audit 1.3.2018</vt:lpstr>
      <vt:lpstr>Previous Audit 11.1.2018</vt:lpstr>
      <vt:lpstr>PowerPoint-esitys</vt:lpstr>
      <vt:lpstr>Project Plan</vt:lpstr>
      <vt:lpstr>PowerPoint-esitys</vt:lpstr>
      <vt:lpstr>Work Done</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Work in Progress</vt:lpstr>
      <vt:lpstr>PowerPoint-esitys</vt:lpstr>
      <vt:lpstr>Next Steps</vt:lpstr>
      <vt:lpstr>PowerPoint-esitys</vt:lpstr>
      <vt:lpstr>To Be Discussed</vt:lpstr>
      <vt:lpstr>PowerPoint-esitys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Image-Based Situation Awareness</dc:title>
  <dc:creator>Sakari Lampola</dc:creator>
  <cp:lastModifiedBy>Sakari Lampola</cp:lastModifiedBy>
  <cp:revision>615</cp:revision>
  <dcterms:created xsi:type="dcterms:W3CDTF">2017-12-07T08:30:07Z</dcterms:created>
  <dcterms:modified xsi:type="dcterms:W3CDTF">2018-01-31T10:04:03Z</dcterms:modified>
</cp:coreProperties>
</file>