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335" r:id="rId3"/>
    <p:sldId id="377" r:id="rId4"/>
    <p:sldId id="388" r:id="rId5"/>
    <p:sldId id="389" r:id="rId6"/>
    <p:sldId id="390" r:id="rId7"/>
    <p:sldId id="391" r:id="rId8"/>
    <p:sldId id="387" r:id="rId9"/>
    <p:sldId id="336" r:id="rId10"/>
    <p:sldId id="356" r:id="rId11"/>
    <p:sldId id="357" r:id="rId12"/>
    <p:sldId id="368" r:id="rId13"/>
    <p:sldId id="371" r:id="rId14"/>
    <p:sldId id="29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19" d="100"/>
          <a:sy n="119" d="100"/>
        </p:scale>
        <p:origin x="1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Päivämäärän paikkamerkki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9674A6-AE52-4650-90C3-47547F301181}" type="datetimeFigureOut">
              <a:rPr lang="en-GB" smtClean="0"/>
              <a:t>17/01/2018</a:t>
            </a:fld>
            <a:endParaRPr lang="en-GB"/>
          </a:p>
        </p:txBody>
      </p:sp>
      <p:sp>
        <p:nvSpPr>
          <p:cNvPr id="4" name="Dian kuvan paikkamerkki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Huomautusten paikkamerkki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6" name="Alatunnisteen paikkamerk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Dian numeron paikkamerkki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8A2AD9-3B6E-41EC-8D11-2E2F87A963CA}" type="slidenum">
              <a:rPr lang="en-GB" smtClean="0"/>
              <a:t>‹#›</a:t>
            </a:fld>
            <a:endParaRPr lang="en-GB"/>
          </a:p>
        </p:txBody>
      </p:sp>
    </p:spTree>
    <p:extLst>
      <p:ext uri="{BB962C8B-B14F-4D97-AF65-F5344CB8AC3E}">
        <p14:creationId xmlns:p14="http://schemas.microsoft.com/office/powerpoint/2010/main" val="3769546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45619AD-4C03-4C97-B1A2-CEC03E5008AD}"/>
              </a:ext>
            </a:extLst>
          </p:cNvPr>
          <p:cNvSpPr>
            <a:spLocks noGrp="1"/>
          </p:cNvSpPr>
          <p:nvPr>
            <p:ph type="ctrTitle"/>
          </p:nvPr>
        </p:nvSpPr>
        <p:spPr>
          <a:xfrm>
            <a:off x="1524000" y="1122363"/>
            <a:ext cx="9144000" cy="2387600"/>
          </a:xfrm>
        </p:spPr>
        <p:txBody>
          <a:bodyPr anchor="b"/>
          <a:lstStyle>
            <a:lvl1pPr algn="ctr">
              <a:defRPr sz="6000"/>
            </a:lvl1pPr>
          </a:lstStyle>
          <a:p>
            <a:r>
              <a:rPr lang="fi-FI"/>
              <a:t>Muokkaa ots. perustyyl. napsautt.</a:t>
            </a:r>
            <a:endParaRPr lang="en-GB"/>
          </a:p>
        </p:txBody>
      </p:sp>
      <p:sp>
        <p:nvSpPr>
          <p:cNvPr id="3" name="Alaotsikko 2">
            <a:extLst>
              <a:ext uri="{FF2B5EF4-FFF2-40B4-BE49-F238E27FC236}">
                <a16:creationId xmlns:a16="http://schemas.microsoft.com/office/drawing/2014/main" id="{9C805F29-D415-42C3-A9CA-2D304409C9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i-FI"/>
              <a:t>Muokkaa alaotsikon perustyyliä napsautt.</a:t>
            </a:r>
            <a:endParaRPr lang="en-GB"/>
          </a:p>
        </p:txBody>
      </p:sp>
      <p:sp>
        <p:nvSpPr>
          <p:cNvPr id="4" name="Päivämäärän paikkamerkki 3">
            <a:extLst>
              <a:ext uri="{FF2B5EF4-FFF2-40B4-BE49-F238E27FC236}">
                <a16:creationId xmlns:a16="http://schemas.microsoft.com/office/drawing/2014/main" id="{3994E670-4156-41CD-89CE-A16832DFF527}"/>
              </a:ext>
            </a:extLst>
          </p:cNvPr>
          <p:cNvSpPr>
            <a:spLocks noGrp="1"/>
          </p:cNvSpPr>
          <p:nvPr>
            <p:ph type="dt" sz="half" idx="10"/>
          </p:nvPr>
        </p:nvSpPr>
        <p:spPr/>
        <p:txBody>
          <a:bodyPr/>
          <a:lstStyle/>
          <a:p>
            <a:fld id="{044A8A7F-4678-4ADA-A967-6C2095B09219}" type="datetimeFigureOut">
              <a:rPr lang="en-GB" smtClean="0"/>
              <a:t>17/01/2018</a:t>
            </a:fld>
            <a:endParaRPr lang="en-GB"/>
          </a:p>
        </p:txBody>
      </p:sp>
      <p:sp>
        <p:nvSpPr>
          <p:cNvPr id="5" name="Alatunnisteen paikkamerkki 4">
            <a:extLst>
              <a:ext uri="{FF2B5EF4-FFF2-40B4-BE49-F238E27FC236}">
                <a16:creationId xmlns:a16="http://schemas.microsoft.com/office/drawing/2014/main" id="{BD43BAA7-6C17-41AB-B576-A8F6B40140E8}"/>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53601941-1E16-4D93-9464-B3A49967D195}"/>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760689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64680E97-FE15-456F-9914-93B2CEA70544}"/>
              </a:ext>
            </a:extLst>
          </p:cNvPr>
          <p:cNvSpPr>
            <a:spLocks noGrp="1"/>
          </p:cNvSpPr>
          <p:nvPr>
            <p:ph type="title"/>
          </p:nvPr>
        </p:nvSpPr>
        <p:spPr/>
        <p:txBody>
          <a:bodyPr/>
          <a:lstStyle/>
          <a:p>
            <a:r>
              <a:rPr lang="fi-FI"/>
              <a:t>Muokkaa ots. perustyyl. napsautt.</a:t>
            </a:r>
            <a:endParaRPr lang="en-GB"/>
          </a:p>
        </p:txBody>
      </p:sp>
      <p:sp>
        <p:nvSpPr>
          <p:cNvPr id="3" name="Pystysuoran tekstin paikkamerkki 2">
            <a:extLst>
              <a:ext uri="{FF2B5EF4-FFF2-40B4-BE49-F238E27FC236}">
                <a16:creationId xmlns:a16="http://schemas.microsoft.com/office/drawing/2014/main" id="{25D99309-EE30-47F9-BFC1-8A7F2CBF4FAB}"/>
              </a:ext>
            </a:extLst>
          </p:cNvPr>
          <p:cNvSpPr>
            <a:spLocks noGrp="1"/>
          </p:cNvSpPr>
          <p:nvPr>
            <p:ph type="body" orient="vert" idx="1"/>
          </p:nvPr>
        </p:nvSpPr>
        <p:spPr/>
        <p:txBody>
          <a:bodyPr vert="eaVert"/>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Päivämäärän paikkamerkki 3">
            <a:extLst>
              <a:ext uri="{FF2B5EF4-FFF2-40B4-BE49-F238E27FC236}">
                <a16:creationId xmlns:a16="http://schemas.microsoft.com/office/drawing/2014/main" id="{5CE1241F-262E-4C89-86CA-4476D5055CF3}"/>
              </a:ext>
            </a:extLst>
          </p:cNvPr>
          <p:cNvSpPr>
            <a:spLocks noGrp="1"/>
          </p:cNvSpPr>
          <p:nvPr>
            <p:ph type="dt" sz="half" idx="10"/>
          </p:nvPr>
        </p:nvSpPr>
        <p:spPr/>
        <p:txBody>
          <a:bodyPr/>
          <a:lstStyle/>
          <a:p>
            <a:fld id="{044A8A7F-4678-4ADA-A967-6C2095B09219}" type="datetimeFigureOut">
              <a:rPr lang="en-GB" smtClean="0"/>
              <a:t>17/01/2018</a:t>
            </a:fld>
            <a:endParaRPr lang="en-GB"/>
          </a:p>
        </p:txBody>
      </p:sp>
      <p:sp>
        <p:nvSpPr>
          <p:cNvPr id="5" name="Alatunnisteen paikkamerkki 4">
            <a:extLst>
              <a:ext uri="{FF2B5EF4-FFF2-40B4-BE49-F238E27FC236}">
                <a16:creationId xmlns:a16="http://schemas.microsoft.com/office/drawing/2014/main" id="{6904502A-37F4-4655-BACE-3D86B0212F43}"/>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761F5B60-F57C-4030-AD81-CB40AAD5990B}"/>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4165130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Pystysuora otsikko 1">
            <a:extLst>
              <a:ext uri="{FF2B5EF4-FFF2-40B4-BE49-F238E27FC236}">
                <a16:creationId xmlns:a16="http://schemas.microsoft.com/office/drawing/2014/main" id="{F699F60B-46A0-41F8-8EBB-1D757CCAE906}"/>
              </a:ext>
            </a:extLst>
          </p:cNvPr>
          <p:cNvSpPr>
            <a:spLocks noGrp="1"/>
          </p:cNvSpPr>
          <p:nvPr>
            <p:ph type="title" orient="vert"/>
          </p:nvPr>
        </p:nvSpPr>
        <p:spPr>
          <a:xfrm>
            <a:off x="8724900" y="365125"/>
            <a:ext cx="2628900" cy="5811838"/>
          </a:xfrm>
        </p:spPr>
        <p:txBody>
          <a:bodyPr vert="eaVert"/>
          <a:lstStyle/>
          <a:p>
            <a:r>
              <a:rPr lang="fi-FI"/>
              <a:t>Muokkaa ots. perustyyl. napsautt.</a:t>
            </a:r>
            <a:endParaRPr lang="en-GB"/>
          </a:p>
        </p:txBody>
      </p:sp>
      <p:sp>
        <p:nvSpPr>
          <p:cNvPr id="3" name="Pystysuoran tekstin paikkamerkki 2">
            <a:extLst>
              <a:ext uri="{FF2B5EF4-FFF2-40B4-BE49-F238E27FC236}">
                <a16:creationId xmlns:a16="http://schemas.microsoft.com/office/drawing/2014/main" id="{17F35B8B-2908-4330-BCCA-0320689E4C61}"/>
              </a:ext>
            </a:extLst>
          </p:cNvPr>
          <p:cNvSpPr>
            <a:spLocks noGrp="1"/>
          </p:cNvSpPr>
          <p:nvPr>
            <p:ph type="body" orient="vert" idx="1"/>
          </p:nvPr>
        </p:nvSpPr>
        <p:spPr>
          <a:xfrm>
            <a:off x="838200" y="365125"/>
            <a:ext cx="7734300" cy="5811838"/>
          </a:xfrm>
        </p:spPr>
        <p:txBody>
          <a:bodyPr vert="eaVert"/>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Päivämäärän paikkamerkki 3">
            <a:extLst>
              <a:ext uri="{FF2B5EF4-FFF2-40B4-BE49-F238E27FC236}">
                <a16:creationId xmlns:a16="http://schemas.microsoft.com/office/drawing/2014/main" id="{D6062A0E-6C8E-42C4-BC9C-69A10824E972}"/>
              </a:ext>
            </a:extLst>
          </p:cNvPr>
          <p:cNvSpPr>
            <a:spLocks noGrp="1"/>
          </p:cNvSpPr>
          <p:nvPr>
            <p:ph type="dt" sz="half" idx="10"/>
          </p:nvPr>
        </p:nvSpPr>
        <p:spPr/>
        <p:txBody>
          <a:bodyPr/>
          <a:lstStyle/>
          <a:p>
            <a:fld id="{044A8A7F-4678-4ADA-A967-6C2095B09219}" type="datetimeFigureOut">
              <a:rPr lang="en-GB" smtClean="0"/>
              <a:t>17/01/2018</a:t>
            </a:fld>
            <a:endParaRPr lang="en-GB"/>
          </a:p>
        </p:txBody>
      </p:sp>
      <p:sp>
        <p:nvSpPr>
          <p:cNvPr id="5" name="Alatunnisteen paikkamerkki 4">
            <a:extLst>
              <a:ext uri="{FF2B5EF4-FFF2-40B4-BE49-F238E27FC236}">
                <a16:creationId xmlns:a16="http://schemas.microsoft.com/office/drawing/2014/main" id="{6763B5D6-35EE-4CA6-B158-8AD1EB0767B8}"/>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46B977AF-AD34-4503-A73C-54714D2760A1}"/>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78978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193A9A5-EE83-464B-A980-CC642A67A29E}"/>
              </a:ext>
            </a:extLst>
          </p:cNvPr>
          <p:cNvSpPr>
            <a:spLocks noGrp="1"/>
          </p:cNvSpPr>
          <p:nvPr>
            <p:ph type="title"/>
          </p:nvPr>
        </p:nvSpPr>
        <p:spPr/>
        <p:txBody>
          <a:bodyPr/>
          <a:lstStyle/>
          <a:p>
            <a:r>
              <a:rPr lang="fi-FI"/>
              <a:t>Muokkaa ots. perustyyl. napsautt.</a:t>
            </a:r>
            <a:endParaRPr lang="en-GB"/>
          </a:p>
        </p:txBody>
      </p:sp>
      <p:sp>
        <p:nvSpPr>
          <p:cNvPr id="3" name="Sisällön paikkamerkki 2">
            <a:extLst>
              <a:ext uri="{FF2B5EF4-FFF2-40B4-BE49-F238E27FC236}">
                <a16:creationId xmlns:a16="http://schemas.microsoft.com/office/drawing/2014/main" id="{DF5DF075-CD7E-4249-B64F-F5F1A7AAAE76}"/>
              </a:ext>
            </a:extLst>
          </p:cNvPr>
          <p:cNvSpPr>
            <a:spLocks noGrp="1"/>
          </p:cNvSpPr>
          <p:nvPr>
            <p:ph idx="1"/>
          </p:nvPr>
        </p:nvSpPr>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Päivämäärän paikkamerkki 3">
            <a:extLst>
              <a:ext uri="{FF2B5EF4-FFF2-40B4-BE49-F238E27FC236}">
                <a16:creationId xmlns:a16="http://schemas.microsoft.com/office/drawing/2014/main" id="{0717C454-417C-496E-A895-41A7A2D5E25C}"/>
              </a:ext>
            </a:extLst>
          </p:cNvPr>
          <p:cNvSpPr>
            <a:spLocks noGrp="1"/>
          </p:cNvSpPr>
          <p:nvPr>
            <p:ph type="dt" sz="half" idx="10"/>
          </p:nvPr>
        </p:nvSpPr>
        <p:spPr/>
        <p:txBody>
          <a:bodyPr/>
          <a:lstStyle/>
          <a:p>
            <a:fld id="{044A8A7F-4678-4ADA-A967-6C2095B09219}" type="datetimeFigureOut">
              <a:rPr lang="en-GB" smtClean="0"/>
              <a:t>17/01/2018</a:t>
            </a:fld>
            <a:endParaRPr lang="en-GB"/>
          </a:p>
        </p:txBody>
      </p:sp>
      <p:sp>
        <p:nvSpPr>
          <p:cNvPr id="5" name="Alatunnisteen paikkamerkki 4">
            <a:extLst>
              <a:ext uri="{FF2B5EF4-FFF2-40B4-BE49-F238E27FC236}">
                <a16:creationId xmlns:a16="http://schemas.microsoft.com/office/drawing/2014/main" id="{DDB8A788-936A-4D85-B9F1-0E2C04C51FE0}"/>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18B0B214-8A1E-429C-925A-31480DA19650}"/>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336473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A0E6A84-1542-46A5-86C8-B4733C546864}"/>
              </a:ext>
            </a:extLst>
          </p:cNvPr>
          <p:cNvSpPr>
            <a:spLocks noGrp="1"/>
          </p:cNvSpPr>
          <p:nvPr>
            <p:ph type="title"/>
          </p:nvPr>
        </p:nvSpPr>
        <p:spPr>
          <a:xfrm>
            <a:off x="831850" y="1709738"/>
            <a:ext cx="10515600" cy="2852737"/>
          </a:xfrm>
        </p:spPr>
        <p:txBody>
          <a:bodyPr anchor="b"/>
          <a:lstStyle>
            <a:lvl1pPr>
              <a:defRPr sz="6000"/>
            </a:lvl1pPr>
          </a:lstStyle>
          <a:p>
            <a:r>
              <a:rPr lang="fi-FI"/>
              <a:t>Muokkaa ots. perustyyl. napsautt.</a:t>
            </a:r>
            <a:endParaRPr lang="en-GB"/>
          </a:p>
        </p:txBody>
      </p:sp>
      <p:sp>
        <p:nvSpPr>
          <p:cNvPr id="3" name="Tekstin paikkamerkki 2">
            <a:extLst>
              <a:ext uri="{FF2B5EF4-FFF2-40B4-BE49-F238E27FC236}">
                <a16:creationId xmlns:a16="http://schemas.microsoft.com/office/drawing/2014/main" id="{CCCBC647-E756-47EF-87C7-30C8FACDDF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i-FI"/>
              <a:t>Muokkaa tekstin perustyylejä</a:t>
            </a:r>
          </a:p>
        </p:txBody>
      </p:sp>
      <p:sp>
        <p:nvSpPr>
          <p:cNvPr id="4" name="Päivämäärän paikkamerkki 3">
            <a:extLst>
              <a:ext uri="{FF2B5EF4-FFF2-40B4-BE49-F238E27FC236}">
                <a16:creationId xmlns:a16="http://schemas.microsoft.com/office/drawing/2014/main" id="{EA6147ED-8664-42A1-AD4F-28FEB3776A62}"/>
              </a:ext>
            </a:extLst>
          </p:cNvPr>
          <p:cNvSpPr>
            <a:spLocks noGrp="1"/>
          </p:cNvSpPr>
          <p:nvPr>
            <p:ph type="dt" sz="half" idx="10"/>
          </p:nvPr>
        </p:nvSpPr>
        <p:spPr/>
        <p:txBody>
          <a:bodyPr/>
          <a:lstStyle/>
          <a:p>
            <a:fld id="{044A8A7F-4678-4ADA-A967-6C2095B09219}" type="datetimeFigureOut">
              <a:rPr lang="en-GB" smtClean="0"/>
              <a:t>17/01/2018</a:t>
            </a:fld>
            <a:endParaRPr lang="en-GB"/>
          </a:p>
        </p:txBody>
      </p:sp>
      <p:sp>
        <p:nvSpPr>
          <p:cNvPr id="5" name="Alatunnisteen paikkamerkki 4">
            <a:extLst>
              <a:ext uri="{FF2B5EF4-FFF2-40B4-BE49-F238E27FC236}">
                <a16:creationId xmlns:a16="http://schemas.microsoft.com/office/drawing/2014/main" id="{5A8D0104-2358-4B28-BD74-2284FD3369F2}"/>
              </a:ext>
            </a:extLst>
          </p:cNvPr>
          <p:cNvSpPr>
            <a:spLocks noGrp="1"/>
          </p:cNvSpPr>
          <p:nvPr>
            <p:ph type="ftr" sz="quarter" idx="11"/>
          </p:nvPr>
        </p:nvSpPr>
        <p:spPr/>
        <p:txBody>
          <a:bodyPr/>
          <a:lstStyle/>
          <a:p>
            <a:endParaRPr lang="en-GB"/>
          </a:p>
        </p:txBody>
      </p:sp>
      <p:sp>
        <p:nvSpPr>
          <p:cNvPr id="6" name="Dian numeron paikkamerkki 5">
            <a:extLst>
              <a:ext uri="{FF2B5EF4-FFF2-40B4-BE49-F238E27FC236}">
                <a16:creationId xmlns:a16="http://schemas.microsoft.com/office/drawing/2014/main" id="{4ABE51ED-3A0F-40A1-87C0-7872DACB31D9}"/>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935354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638849C-5E2B-4A16-B941-4F0F3EACDE16}"/>
              </a:ext>
            </a:extLst>
          </p:cNvPr>
          <p:cNvSpPr>
            <a:spLocks noGrp="1"/>
          </p:cNvSpPr>
          <p:nvPr>
            <p:ph type="title"/>
          </p:nvPr>
        </p:nvSpPr>
        <p:spPr/>
        <p:txBody>
          <a:bodyPr/>
          <a:lstStyle/>
          <a:p>
            <a:r>
              <a:rPr lang="fi-FI"/>
              <a:t>Muokkaa ots. perustyyl. napsautt.</a:t>
            </a:r>
            <a:endParaRPr lang="en-GB"/>
          </a:p>
        </p:txBody>
      </p:sp>
      <p:sp>
        <p:nvSpPr>
          <p:cNvPr id="3" name="Sisällön paikkamerkki 2">
            <a:extLst>
              <a:ext uri="{FF2B5EF4-FFF2-40B4-BE49-F238E27FC236}">
                <a16:creationId xmlns:a16="http://schemas.microsoft.com/office/drawing/2014/main" id="{EEF72B60-2A49-47B4-91C7-7FE0FCED8BAF}"/>
              </a:ext>
            </a:extLst>
          </p:cNvPr>
          <p:cNvSpPr>
            <a:spLocks noGrp="1"/>
          </p:cNvSpPr>
          <p:nvPr>
            <p:ph sz="half" idx="1"/>
          </p:nvPr>
        </p:nvSpPr>
        <p:spPr>
          <a:xfrm>
            <a:off x="838200" y="1825625"/>
            <a:ext cx="5181600" cy="4351338"/>
          </a:xfrm>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Sisällön paikkamerkki 3">
            <a:extLst>
              <a:ext uri="{FF2B5EF4-FFF2-40B4-BE49-F238E27FC236}">
                <a16:creationId xmlns:a16="http://schemas.microsoft.com/office/drawing/2014/main" id="{4167EA60-7634-4045-A553-E5AA296496C6}"/>
              </a:ext>
            </a:extLst>
          </p:cNvPr>
          <p:cNvSpPr>
            <a:spLocks noGrp="1"/>
          </p:cNvSpPr>
          <p:nvPr>
            <p:ph sz="half" idx="2"/>
          </p:nvPr>
        </p:nvSpPr>
        <p:spPr>
          <a:xfrm>
            <a:off x="6172200" y="1825625"/>
            <a:ext cx="5181600" cy="4351338"/>
          </a:xfrm>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5" name="Päivämäärän paikkamerkki 4">
            <a:extLst>
              <a:ext uri="{FF2B5EF4-FFF2-40B4-BE49-F238E27FC236}">
                <a16:creationId xmlns:a16="http://schemas.microsoft.com/office/drawing/2014/main" id="{3BF95800-CC67-48C6-883C-D2CB10576413}"/>
              </a:ext>
            </a:extLst>
          </p:cNvPr>
          <p:cNvSpPr>
            <a:spLocks noGrp="1"/>
          </p:cNvSpPr>
          <p:nvPr>
            <p:ph type="dt" sz="half" idx="10"/>
          </p:nvPr>
        </p:nvSpPr>
        <p:spPr/>
        <p:txBody>
          <a:bodyPr/>
          <a:lstStyle/>
          <a:p>
            <a:fld id="{044A8A7F-4678-4ADA-A967-6C2095B09219}" type="datetimeFigureOut">
              <a:rPr lang="en-GB" smtClean="0"/>
              <a:t>17/01/2018</a:t>
            </a:fld>
            <a:endParaRPr lang="en-GB"/>
          </a:p>
        </p:txBody>
      </p:sp>
      <p:sp>
        <p:nvSpPr>
          <p:cNvPr id="6" name="Alatunnisteen paikkamerkki 5">
            <a:extLst>
              <a:ext uri="{FF2B5EF4-FFF2-40B4-BE49-F238E27FC236}">
                <a16:creationId xmlns:a16="http://schemas.microsoft.com/office/drawing/2014/main" id="{45C27344-F518-42B9-A80B-414F970471BE}"/>
              </a:ext>
            </a:extLst>
          </p:cNvPr>
          <p:cNvSpPr>
            <a:spLocks noGrp="1"/>
          </p:cNvSpPr>
          <p:nvPr>
            <p:ph type="ftr" sz="quarter" idx="11"/>
          </p:nvPr>
        </p:nvSpPr>
        <p:spPr/>
        <p:txBody>
          <a:bodyPr/>
          <a:lstStyle/>
          <a:p>
            <a:endParaRPr lang="en-GB"/>
          </a:p>
        </p:txBody>
      </p:sp>
      <p:sp>
        <p:nvSpPr>
          <p:cNvPr id="7" name="Dian numeron paikkamerkki 6">
            <a:extLst>
              <a:ext uri="{FF2B5EF4-FFF2-40B4-BE49-F238E27FC236}">
                <a16:creationId xmlns:a16="http://schemas.microsoft.com/office/drawing/2014/main" id="{D7BCF28C-AC09-4E48-BDBD-8ADECD7BDB22}"/>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2348757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04795BC-E549-43F7-A57D-6D9FDA45FE9F}"/>
              </a:ext>
            </a:extLst>
          </p:cNvPr>
          <p:cNvSpPr>
            <a:spLocks noGrp="1"/>
          </p:cNvSpPr>
          <p:nvPr>
            <p:ph type="title"/>
          </p:nvPr>
        </p:nvSpPr>
        <p:spPr>
          <a:xfrm>
            <a:off x="839788" y="365125"/>
            <a:ext cx="10515600" cy="1325563"/>
          </a:xfrm>
        </p:spPr>
        <p:txBody>
          <a:bodyPr/>
          <a:lstStyle/>
          <a:p>
            <a:r>
              <a:rPr lang="fi-FI"/>
              <a:t>Muokkaa ots. perustyyl. napsautt.</a:t>
            </a:r>
            <a:endParaRPr lang="en-GB"/>
          </a:p>
        </p:txBody>
      </p:sp>
      <p:sp>
        <p:nvSpPr>
          <p:cNvPr id="3" name="Tekstin paikkamerkki 2">
            <a:extLst>
              <a:ext uri="{FF2B5EF4-FFF2-40B4-BE49-F238E27FC236}">
                <a16:creationId xmlns:a16="http://schemas.microsoft.com/office/drawing/2014/main" id="{28146493-E18A-41C8-A4F5-7440301C70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a:t>
            </a:r>
          </a:p>
        </p:txBody>
      </p:sp>
      <p:sp>
        <p:nvSpPr>
          <p:cNvPr id="4" name="Sisällön paikkamerkki 3">
            <a:extLst>
              <a:ext uri="{FF2B5EF4-FFF2-40B4-BE49-F238E27FC236}">
                <a16:creationId xmlns:a16="http://schemas.microsoft.com/office/drawing/2014/main" id="{3CD57C54-1640-4512-B3B8-2C3E01BDED13}"/>
              </a:ext>
            </a:extLst>
          </p:cNvPr>
          <p:cNvSpPr>
            <a:spLocks noGrp="1"/>
          </p:cNvSpPr>
          <p:nvPr>
            <p:ph sz="half" idx="2"/>
          </p:nvPr>
        </p:nvSpPr>
        <p:spPr>
          <a:xfrm>
            <a:off x="839788" y="2505075"/>
            <a:ext cx="5157787" cy="3684588"/>
          </a:xfrm>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5" name="Tekstin paikkamerkki 4">
            <a:extLst>
              <a:ext uri="{FF2B5EF4-FFF2-40B4-BE49-F238E27FC236}">
                <a16:creationId xmlns:a16="http://schemas.microsoft.com/office/drawing/2014/main" id="{B0B93C9E-8A66-4B62-B855-EF9C0CBDDA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a:t>
            </a:r>
          </a:p>
        </p:txBody>
      </p:sp>
      <p:sp>
        <p:nvSpPr>
          <p:cNvPr id="6" name="Sisällön paikkamerkki 5">
            <a:extLst>
              <a:ext uri="{FF2B5EF4-FFF2-40B4-BE49-F238E27FC236}">
                <a16:creationId xmlns:a16="http://schemas.microsoft.com/office/drawing/2014/main" id="{3E0653D3-5347-4933-8CA4-0592B43508EB}"/>
              </a:ext>
            </a:extLst>
          </p:cNvPr>
          <p:cNvSpPr>
            <a:spLocks noGrp="1"/>
          </p:cNvSpPr>
          <p:nvPr>
            <p:ph sz="quarter" idx="4"/>
          </p:nvPr>
        </p:nvSpPr>
        <p:spPr>
          <a:xfrm>
            <a:off x="6172200" y="2505075"/>
            <a:ext cx="5183188" cy="3684588"/>
          </a:xfrm>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7" name="Päivämäärän paikkamerkki 6">
            <a:extLst>
              <a:ext uri="{FF2B5EF4-FFF2-40B4-BE49-F238E27FC236}">
                <a16:creationId xmlns:a16="http://schemas.microsoft.com/office/drawing/2014/main" id="{0A4CB4FB-DA1C-428A-8911-BCE3BDD2F5B7}"/>
              </a:ext>
            </a:extLst>
          </p:cNvPr>
          <p:cNvSpPr>
            <a:spLocks noGrp="1"/>
          </p:cNvSpPr>
          <p:nvPr>
            <p:ph type="dt" sz="half" idx="10"/>
          </p:nvPr>
        </p:nvSpPr>
        <p:spPr/>
        <p:txBody>
          <a:bodyPr/>
          <a:lstStyle/>
          <a:p>
            <a:fld id="{044A8A7F-4678-4ADA-A967-6C2095B09219}" type="datetimeFigureOut">
              <a:rPr lang="en-GB" smtClean="0"/>
              <a:t>17/01/2018</a:t>
            </a:fld>
            <a:endParaRPr lang="en-GB"/>
          </a:p>
        </p:txBody>
      </p:sp>
      <p:sp>
        <p:nvSpPr>
          <p:cNvPr id="8" name="Alatunnisteen paikkamerkki 7">
            <a:extLst>
              <a:ext uri="{FF2B5EF4-FFF2-40B4-BE49-F238E27FC236}">
                <a16:creationId xmlns:a16="http://schemas.microsoft.com/office/drawing/2014/main" id="{04D0208E-7482-45FC-B93A-B36A39A113B6}"/>
              </a:ext>
            </a:extLst>
          </p:cNvPr>
          <p:cNvSpPr>
            <a:spLocks noGrp="1"/>
          </p:cNvSpPr>
          <p:nvPr>
            <p:ph type="ftr" sz="quarter" idx="11"/>
          </p:nvPr>
        </p:nvSpPr>
        <p:spPr/>
        <p:txBody>
          <a:bodyPr/>
          <a:lstStyle/>
          <a:p>
            <a:endParaRPr lang="en-GB"/>
          </a:p>
        </p:txBody>
      </p:sp>
      <p:sp>
        <p:nvSpPr>
          <p:cNvPr id="9" name="Dian numeron paikkamerkki 8">
            <a:extLst>
              <a:ext uri="{FF2B5EF4-FFF2-40B4-BE49-F238E27FC236}">
                <a16:creationId xmlns:a16="http://schemas.microsoft.com/office/drawing/2014/main" id="{E941291C-368E-47D4-A40E-1F26011F62B3}"/>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456041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4496DA11-6D23-4EAD-9AC5-E3A1D78EC381}"/>
              </a:ext>
            </a:extLst>
          </p:cNvPr>
          <p:cNvSpPr>
            <a:spLocks noGrp="1"/>
          </p:cNvSpPr>
          <p:nvPr>
            <p:ph type="title"/>
          </p:nvPr>
        </p:nvSpPr>
        <p:spPr/>
        <p:txBody>
          <a:bodyPr/>
          <a:lstStyle/>
          <a:p>
            <a:r>
              <a:rPr lang="fi-FI"/>
              <a:t>Muokkaa ots. perustyyl. napsautt.</a:t>
            </a:r>
            <a:endParaRPr lang="en-GB"/>
          </a:p>
        </p:txBody>
      </p:sp>
      <p:sp>
        <p:nvSpPr>
          <p:cNvPr id="3" name="Päivämäärän paikkamerkki 2">
            <a:extLst>
              <a:ext uri="{FF2B5EF4-FFF2-40B4-BE49-F238E27FC236}">
                <a16:creationId xmlns:a16="http://schemas.microsoft.com/office/drawing/2014/main" id="{52774094-F0D4-42FF-B309-E6A9292469BA}"/>
              </a:ext>
            </a:extLst>
          </p:cNvPr>
          <p:cNvSpPr>
            <a:spLocks noGrp="1"/>
          </p:cNvSpPr>
          <p:nvPr>
            <p:ph type="dt" sz="half" idx="10"/>
          </p:nvPr>
        </p:nvSpPr>
        <p:spPr/>
        <p:txBody>
          <a:bodyPr/>
          <a:lstStyle/>
          <a:p>
            <a:fld id="{044A8A7F-4678-4ADA-A967-6C2095B09219}" type="datetimeFigureOut">
              <a:rPr lang="en-GB" smtClean="0"/>
              <a:t>17/01/2018</a:t>
            </a:fld>
            <a:endParaRPr lang="en-GB"/>
          </a:p>
        </p:txBody>
      </p:sp>
      <p:sp>
        <p:nvSpPr>
          <p:cNvPr id="4" name="Alatunnisteen paikkamerkki 3">
            <a:extLst>
              <a:ext uri="{FF2B5EF4-FFF2-40B4-BE49-F238E27FC236}">
                <a16:creationId xmlns:a16="http://schemas.microsoft.com/office/drawing/2014/main" id="{EF3042B9-C6F1-4DB0-B43E-97DBB3E95C86}"/>
              </a:ext>
            </a:extLst>
          </p:cNvPr>
          <p:cNvSpPr>
            <a:spLocks noGrp="1"/>
          </p:cNvSpPr>
          <p:nvPr>
            <p:ph type="ftr" sz="quarter" idx="11"/>
          </p:nvPr>
        </p:nvSpPr>
        <p:spPr/>
        <p:txBody>
          <a:bodyPr/>
          <a:lstStyle/>
          <a:p>
            <a:endParaRPr lang="en-GB"/>
          </a:p>
        </p:txBody>
      </p:sp>
      <p:sp>
        <p:nvSpPr>
          <p:cNvPr id="5" name="Dian numeron paikkamerkki 4">
            <a:extLst>
              <a:ext uri="{FF2B5EF4-FFF2-40B4-BE49-F238E27FC236}">
                <a16:creationId xmlns:a16="http://schemas.microsoft.com/office/drawing/2014/main" id="{CDB604EC-1354-4CDA-A399-24EECC3BEEC2}"/>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346495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Päivämäärän paikkamerkki 1">
            <a:extLst>
              <a:ext uri="{FF2B5EF4-FFF2-40B4-BE49-F238E27FC236}">
                <a16:creationId xmlns:a16="http://schemas.microsoft.com/office/drawing/2014/main" id="{DBEE9CBA-A87F-4403-8D29-93BDBCD7CF8A}"/>
              </a:ext>
            </a:extLst>
          </p:cNvPr>
          <p:cNvSpPr>
            <a:spLocks noGrp="1"/>
          </p:cNvSpPr>
          <p:nvPr>
            <p:ph type="dt" sz="half" idx="10"/>
          </p:nvPr>
        </p:nvSpPr>
        <p:spPr/>
        <p:txBody>
          <a:bodyPr/>
          <a:lstStyle/>
          <a:p>
            <a:fld id="{044A8A7F-4678-4ADA-A967-6C2095B09219}" type="datetimeFigureOut">
              <a:rPr lang="en-GB" smtClean="0"/>
              <a:t>17/01/2018</a:t>
            </a:fld>
            <a:endParaRPr lang="en-GB"/>
          </a:p>
        </p:txBody>
      </p:sp>
      <p:sp>
        <p:nvSpPr>
          <p:cNvPr id="3" name="Alatunnisteen paikkamerkki 2">
            <a:extLst>
              <a:ext uri="{FF2B5EF4-FFF2-40B4-BE49-F238E27FC236}">
                <a16:creationId xmlns:a16="http://schemas.microsoft.com/office/drawing/2014/main" id="{438DCD5C-28BC-42EC-8390-2777F3A91A11}"/>
              </a:ext>
            </a:extLst>
          </p:cNvPr>
          <p:cNvSpPr>
            <a:spLocks noGrp="1"/>
          </p:cNvSpPr>
          <p:nvPr>
            <p:ph type="ftr" sz="quarter" idx="11"/>
          </p:nvPr>
        </p:nvSpPr>
        <p:spPr/>
        <p:txBody>
          <a:bodyPr/>
          <a:lstStyle/>
          <a:p>
            <a:endParaRPr lang="en-GB"/>
          </a:p>
        </p:txBody>
      </p:sp>
      <p:sp>
        <p:nvSpPr>
          <p:cNvPr id="4" name="Dian numeron paikkamerkki 3">
            <a:extLst>
              <a:ext uri="{FF2B5EF4-FFF2-40B4-BE49-F238E27FC236}">
                <a16:creationId xmlns:a16="http://schemas.microsoft.com/office/drawing/2014/main" id="{D97D7EBE-9CF0-4A03-B076-609CFED140E4}"/>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320734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1CA48A2E-1ED1-4D42-A042-2A14C56009FD}"/>
              </a:ext>
            </a:extLst>
          </p:cNvPr>
          <p:cNvSpPr>
            <a:spLocks noGrp="1"/>
          </p:cNvSpPr>
          <p:nvPr>
            <p:ph type="title"/>
          </p:nvPr>
        </p:nvSpPr>
        <p:spPr>
          <a:xfrm>
            <a:off x="839788" y="457200"/>
            <a:ext cx="3932237" cy="1600200"/>
          </a:xfrm>
        </p:spPr>
        <p:txBody>
          <a:bodyPr anchor="b"/>
          <a:lstStyle>
            <a:lvl1pPr>
              <a:defRPr sz="3200"/>
            </a:lvl1pPr>
          </a:lstStyle>
          <a:p>
            <a:r>
              <a:rPr lang="fi-FI"/>
              <a:t>Muokkaa ots. perustyyl. napsautt.</a:t>
            </a:r>
            <a:endParaRPr lang="en-GB"/>
          </a:p>
        </p:txBody>
      </p:sp>
      <p:sp>
        <p:nvSpPr>
          <p:cNvPr id="3" name="Sisällön paikkamerkki 2">
            <a:extLst>
              <a:ext uri="{FF2B5EF4-FFF2-40B4-BE49-F238E27FC236}">
                <a16:creationId xmlns:a16="http://schemas.microsoft.com/office/drawing/2014/main" id="{0E16441F-68AD-402C-B49B-23429FAEBD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Tekstin paikkamerkki 3">
            <a:extLst>
              <a:ext uri="{FF2B5EF4-FFF2-40B4-BE49-F238E27FC236}">
                <a16:creationId xmlns:a16="http://schemas.microsoft.com/office/drawing/2014/main" id="{E55FB7BF-7B34-45EE-BC3F-27BF56DEFF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a:t>Muokkaa tekstin perustyylejä</a:t>
            </a:r>
          </a:p>
        </p:txBody>
      </p:sp>
      <p:sp>
        <p:nvSpPr>
          <p:cNvPr id="5" name="Päivämäärän paikkamerkki 4">
            <a:extLst>
              <a:ext uri="{FF2B5EF4-FFF2-40B4-BE49-F238E27FC236}">
                <a16:creationId xmlns:a16="http://schemas.microsoft.com/office/drawing/2014/main" id="{553AB85C-030E-4F0D-BABD-FB64FC9F6C5C}"/>
              </a:ext>
            </a:extLst>
          </p:cNvPr>
          <p:cNvSpPr>
            <a:spLocks noGrp="1"/>
          </p:cNvSpPr>
          <p:nvPr>
            <p:ph type="dt" sz="half" idx="10"/>
          </p:nvPr>
        </p:nvSpPr>
        <p:spPr/>
        <p:txBody>
          <a:bodyPr/>
          <a:lstStyle/>
          <a:p>
            <a:fld id="{044A8A7F-4678-4ADA-A967-6C2095B09219}" type="datetimeFigureOut">
              <a:rPr lang="en-GB" smtClean="0"/>
              <a:t>17/01/2018</a:t>
            </a:fld>
            <a:endParaRPr lang="en-GB"/>
          </a:p>
        </p:txBody>
      </p:sp>
      <p:sp>
        <p:nvSpPr>
          <p:cNvPr id="6" name="Alatunnisteen paikkamerkki 5">
            <a:extLst>
              <a:ext uri="{FF2B5EF4-FFF2-40B4-BE49-F238E27FC236}">
                <a16:creationId xmlns:a16="http://schemas.microsoft.com/office/drawing/2014/main" id="{EB2A63C2-CEBF-48F1-A125-7B268ABE4212}"/>
              </a:ext>
            </a:extLst>
          </p:cNvPr>
          <p:cNvSpPr>
            <a:spLocks noGrp="1"/>
          </p:cNvSpPr>
          <p:nvPr>
            <p:ph type="ftr" sz="quarter" idx="11"/>
          </p:nvPr>
        </p:nvSpPr>
        <p:spPr/>
        <p:txBody>
          <a:bodyPr/>
          <a:lstStyle/>
          <a:p>
            <a:endParaRPr lang="en-GB"/>
          </a:p>
        </p:txBody>
      </p:sp>
      <p:sp>
        <p:nvSpPr>
          <p:cNvPr id="7" name="Dian numeron paikkamerkki 6">
            <a:extLst>
              <a:ext uri="{FF2B5EF4-FFF2-40B4-BE49-F238E27FC236}">
                <a16:creationId xmlns:a16="http://schemas.microsoft.com/office/drawing/2014/main" id="{5CB719F4-63B6-45C9-82E4-A9D30D19F4D6}"/>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215239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0E968623-61EC-4CB7-AB6C-4D22A588E5DF}"/>
              </a:ext>
            </a:extLst>
          </p:cNvPr>
          <p:cNvSpPr>
            <a:spLocks noGrp="1"/>
          </p:cNvSpPr>
          <p:nvPr>
            <p:ph type="title"/>
          </p:nvPr>
        </p:nvSpPr>
        <p:spPr>
          <a:xfrm>
            <a:off x="839788" y="457200"/>
            <a:ext cx="3932237" cy="1600200"/>
          </a:xfrm>
        </p:spPr>
        <p:txBody>
          <a:bodyPr anchor="b"/>
          <a:lstStyle>
            <a:lvl1pPr>
              <a:defRPr sz="3200"/>
            </a:lvl1pPr>
          </a:lstStyle>
          <a:p>
            <a:r>
              <a:rPr lang="fi-FI"/>
              <a:t>Muokkaa ots. perustyyl. napsautt.</a:t>
            </a:r>
            <a:endParaRPr lang="en-GB"/>
          </a:p>
        </p:txBody>
      </p:sp>
      <p:sp>
        <p:nvSpPr>
          <p:cNvPr id="3" name="Kuvan paikkamerkki 2">
            <a:extLst>
              <a:ext uri="{FF2B5EF4-FFF2-40B4-BE49-F238E27FC236}">
                <a16:creationId xmlns:a16="http://schemas.microsoft.com/office/drawing/2014/main" id="{3A3B849F-399C-4366-8A46-FB5CB3BBA1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kstin paikkamerkki 3">
            <a:extLst>
              <a:ext uri="{FF2B5EF4-FFF2-40B4-BE49-F238E27FC236}">
                <a16:creationId xmlns:a16="http://schemas.microsoft.com/office/drawing/2014/main" id="{2BC62343-1AEE-434C-B11E-0AA112517C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a:t>Muokkaa tekstin perustyylejä</a:t>
            </a:r>
          </a:p>
        </p:txBody>
      </p:sp>
      <p:sp>
        <p:nvSpPr>
          <p:cNvPr id="5" name="Päivämäärän paikkamerkki 4">
            <a:extLst>
              <a:ext uri="{FF2B5EF4-FFF2-40B4-BE49-F238E27FC236}">
                <a16:creationId xmlns:a16="http://schemas.microsoft.com/office/drawing/2014/main" id="{150C7535-D2A8-40EF-832C-81A9D529A3EE}"/>
              </a:ext>
            </a:extLst>
          </p:cNvPr>
          <p:cNvSpPr>
            <a:spLocks noGrp="1"/>
          </p:cNvSpPr>
          <p:nvPr>
            <p:ph type="dt" sz="half" idx="10"/>
          </p:nvPr>
        </p:nvSpPr>
        <p:spPr/>
        <p:txBody>
          <a:bodyPr/>
          <a:lstStyle/>
          <a:p>
            <a:fld id="{044A8A7F-4678-4ADA-A967-6C2095B09219}" type="datetimeFigureOut">
              <a:rPr lang="en-GB" smtClean="0"/>
              <a:t>17/01/2018</a:t>
            </a:fld>
            <a:endParaRPr lang="en-GB"/>
          </a:p>
        </p:txBody>
      </p:sp>
      <p:sp>
        <p:nvSpPr>
          <p:cNvPr id="6" name="Alatunnisteen paikkamerkki 5">
            <a:extLst>
              <a:ext uri="{FF2B5EF4-FFF2-40B4-BE49-F238E27FC236}">
                <a16:creationId xmlns:a16="http://schemas.microsoft.com/office/drawing/2014/main" id="{A0594F3F-0918-4D74-89EC-EF4AC58FA25C}"/>
              </a:ext>
            </a:extLst>
          </p:cNvPr>
          <p:cNvSpPr>
            <a:spLocks noGrp="1"/>
          </p:cNvSpPr>
          <p:nvPr>
            <p:ph type="ftr" sz="quarter" idx="11"/>
          </p:nvPr>
        </p:nvSpPr>
        <p:spPr/>
        <p:txBody>
          <a:bodyPr/>
          <a:lstStyle/>
          <a:p>
            <a:endParaRPr lang="en-GB"/>
          </a:p>
        </p:txBody>
      </p:sp>
      <p:sp>
        <p:nvSpPr>
          <p:cNvPr id="7" name="Dian numeron paikkamerkki 6">
            <a:extLst>
              <a:ext uri="{FF2B5EF4-FFF2-40B4-BE49-F238E27FC236}">
                <a16:creationId xmlns:a16="http://schemas.microsoft.com/office/drawing/2014/main" id="{C76D7820-ED6C-4DD0-985D-3E88C23EB85B}"/>
              </a:ext>
            </a:extLst>
          </p:cNvPr>
          <p:cNvSpPr>
            <a:spLocks noGrp="1"/>
          </p:cNvSpPr>
          <p:nvPr>
            <p:ph type="sldNum" sz="quarter" idx="12"/>
          </p:nvPr>
        </p:nvSpPr>
        <p:spPr/>
        <p:txBody>
          <a:bodyPr/>
          <a:lstStyle/>
          <a:p>
            <a:fld id="{0896B467-22A1-474A-B4AF-C54B96E3870C}" type="slidenum">
              <a:rPr lang="en-GB" smtClean="0"/>
              <a:t>‹#›</a:t>
            </a:fld>
            <a:endParaRPr lang="en-GB"/>
          </a:p>
        </p:txBody>
      </p:sp>
    </p:spTree>
    <p:extLst>
      <p:ext uri="{BB962C8B-B14F-4D97-AF65-F5344CB8AC3E}">
        <p14:creationId xmlns:p14="http://schemas.microsoft.com/office/powerpoint/2010/main" val="1039108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tsikon paikkamerkki 1">
            <a:extLst>
              <a:ext uri="{FF2B5EF4-FFF2-40B4-BE49-F238E27FC236}">
                <a16:creationId xmlns:a16="http://schemas.microsoft.com/office/drawing/2014/main" id="{D409BDCB-9122-4B46-8C41-3093F89D5C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i-FI"/>
              <a:t>Muokkaa ots. perustyyl. napsautt.</a:t>
            </a:r>
            <a:endParaRPr lang="en-GB"/>
          </a:p>
        </p:txBody>
      </p:sp>
      <p:sp>
        <p:nvSpPr>
          <p:cNvPr id="3" name="Tekstin paikkamerkki 2">
            <a:extLst>
              <a:ext uri="{FF2B5EF4-FFF2-40B4-BE49-F238E27FC236}">
                <a16:creationId xmlns:a16="http://schemas.microsoft.com/office/drawing/2014/main" id="{5D4FAAB6-3695-4885-AE71-F18D8B561E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endParaRPr lang="en-GB"/>
          </a:p>
        </p:txBody>
      </p:sp>
      <p:sp>
        <p:nvSpPr>
          <p:cNvPr id="4" name="Päivämäärän paikkamerkki 3">
            <a:extLst>
              <a:ext uri="{FF2B5EF4-FFF2-40B4-BE49-F238E27FC236}">
                <a16:creationId xmlns:a16="http://schemas.microsoft.com/office/drawing/2014/main" id="{6E630464-B26F-4649-8F1C-33DDE2A75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4A8A7F-4678-4ADA-A967-6C2095B09219}" type="datetimeFigureOut">
              <a:rPr lang="en-GB" smtClean="0"/>
              <a:t>17/01/2018</a:t>
            </a:fld>
            <a:endParaRPr lang="en-GB"/>
          </a:p>
        </p:txBody>
      </p:sp>
      <p:sp>
        <p:nvSpPr>
          <p:cNvPr id="5" name="Alatunnisteen paikkamerkki 4">
            <a:extLst>
              <a:ext uri="{FF2B5EF4-FFF2-40B4-BE49-F238E27FC236}">
                <a16:creationId xmlns:a16="http://schemas.microsoft.com/office/drawing/2014/main" id="{F0D30808-FC63-4AF4-ABCE-603D73C927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Dian numeron paikkamerkki 5">
            <a:extLst>
              <a:ext uri="{FF2B5EF4-FFF2-40B4-BE49-F238E27FC236}">
                <a16:creationId xmlns:a16="http://schemas.microsoft.com/office/drawing/2014/main" id="{353A503B-A9E5-41ED-BCA3-1CFBB50C55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96B467-22A1-474A-B4AF-C54B96E3870C}" type="slidenum">
              <a:rPr lang="en-GB" smtClean="0"/>
              <a:t>‹#›</a:t>
            </a:fld>
            <a:endParaRPr lang="en-GB"/>
          </a:p>
        </p:txBody>
      </p:sp>
    </p:spTree>
    <p:extLst>
      <p:ext uri="{BB962C8B-B14F-4D97-AF65-F5344CB8AC3E}">
        <p14:creationId xmlns:p14="http://schemas.microsoft.com/office/powerpoint/2010/main" val="856386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akariLampola/Thesis" TargetMode="External"/><Relationship Id="rId2" Type="http://schemas.openxmlformats.org/officeDocument/2006/relationships/hyperlink" Target="mailto:lampola@student.tut.fi"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653143" y="4018911"/>
            <a:ext cx="6928835" cy="2243796"/>
          </a:xfrm>
        </p:spPr>
        <p:txBody>
          <a:bodyPr anchor="ctr">
            <a:normAutofit fontScale="90000"/>
          </a:bodyPr>
          <a:lstStyle/>
          <a:p>
            <a:pPr algn="r"/>
            <a:r>
              <a:rPr lang="fi-FI" dirty="0"/>
              <a:t>Image-</a:t>
            </a:r>
            <a:r>
              <a:rPr lang="fi-FI" dirty="0" err="1"/>
              <a:t>Based</a:t>
            </a:r>
            <a:r>
              <a:rPr lang="fi-FI" dirty="0"/>
              <a:t> </a:t>
            </a:r>
            <a:r>
              <a:rPr lang="fi-FI" dirty="0" err="1"/>
              <a:t>Situation</a:t>
            </a:r>
            <a:r>
              <a:rPr lang="fi-FI" dirty="0"/>
              <a:t> </a:t>
            </a:r>
            <a:r>
              <a:rPr lang="fi-FI" dirty="0" err="1"/>
              <a:t>Awareness</a:t>
            </a:r>
            <a:br>
              <a:rPr lang="fi-FI" dirty="0"/>
            </a:br>
            <a:r>
              <a:rPr lang="fi-FI" dirty="0"/>
              <a:t>Audit 1.3.2018</a:t>
            </a:r>
            <a:endParaRPr lang="en-GB" dirty="0"/>
          </a:p>
        </p:txBody>
      </p:sp>
      <p:sp>
        <p:nvSpPr>
          <p:cNvPr id="3" name="Alaotsikko 2">
            <a:extLst>
              <a:ext uri="{FF2B5EF4-FFF2-40B4-BE49-F238E27FC236}">
                <a16:creationId xmlns:a16="http://schemas.microsoft.com/office/drawing/2014/main" id="{0CE0A981-7DF5-42A0-8595-349664CEDA97}"/>
              </a:ext>
            </a:extLst>
          </p:cNvPr>
          <p:cNvSpPr>
            <a:spLocks noGrp="1"/>
          </p:cNvSpPr>
          <p:nvPr>
            <p:ph type="subTitle" idx="1"/>
          </p:nvPr>
        </p:nvSpPr>
        <p:spPr>
          <a:xfrm>
            <a:off x="8050762" y="4525347"/>
            <a:ext cx="3211288" cy="1737360"/>
          </a:xfrm>
        </p:spPr>
        <p:txBody>
          <a:bodyPr anchor="ctr">
            <a:normAutofit/>
          </a:bodyPr>
          <a:lstStyle/>
          <a:p>
            <a:pPr algn="l"/>
            <a:r>
              <a:rPr lang="fi-FI" dirty="0"/>
              <a:t>Sakari Lampola</a:t>
            </a:r>
            <a:endParaRPr lang="en-GB"/>
          </a:p>
        </p:txBody>
      </p:sp>
    </p:spTree>
    <p:extLst>
      <p:ext uri="{BB962C8B-B14F-4D97-AF65-F5344CB8AC3E}">
        <p14:creationId xmlns:p14="http://schemas.microsoft.com/office/powerpoint/2010/main" val="1558386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Freeform: Shape 8">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1"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1524000" y="2245809"/>
            <a:ext cx="9144000" cy="1564716"/>
          </a:xfrm>
        </p:spPr>
        <p:txBody>
          <a:bodyPr>
            <a:normAutofit/>
          </a:bodyPr>
          <a:lstStyle/>
          <a:p>
            <a:pPr algn="l"/>
            <a:r>
              <a:rPr lang="fi-FI" sz="4800" dirty="0"/>
              <a:t>Next </a:t>
            </a:r>
            <a:r>
              <a:rPr lang="fi-FI" sz="4800" dirty="0" err="1"/>
              <a:t>Steps</a:t>
            </a:r>
            <a:endParaRPr lang="en-GB" sz="4800" dirty="0"/>
          </a:p>
        </p:txBody>
      </p:sp>
    </p:spTree>
    <p:extLst>
      <p:ext uri="{BB962C8B-B14F-4D97-AF65-F5344CB8AC3E}">
        <p14:creationId xmlns:p14="http://schemas.microsoft.com/office/powerpoint/2010/main" val="682278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Next </a:t>
            </a:r>
            <a:r>
              <a:rPr lang="en-US" sz="4800" dirty="0">
                <a:solidFill>
                  <a:schemeClr val="bg1"/>
                </a:solidFill>
                <a:latin typeface="+mj-lt"/>
                <a:ea typeface="+mj-ea"/>
                <a:cs typeface="+mj-cs"/>
              </a:rPr>
              <a:t>steps</a:t>
            </a:r>
            <a:endParaRPr lang="en-US" sz="4800" kern="1200" dirty="0">
              <a:solidFill>
                <a:schemeClr val="bg1"/>
              </a:solidFill>
              <a:latin typeface="+mj-lt"/>
              <a:ea typeface="+mj-ea"/>
              <a:cs typeface="+mj-cs"/>
            </a:endParaRPr>
          </a:p>
        </p:txBody>
      </p:sp>
      <p:sp>
        <p:nvSpPr>
          <p:cNvPr id="2" name="Tekstiruutu 1">
            <a:extLst>
              <a:ext uri="{FF2B5EF4-FFF2-40B4-BE49-F238E27FC236}">
                <a16:creationId xmlns:a16="http://schemas.microsoft.com/office/drawing/2014/main" id="{D65D9A76-79B6-4456-A8A1-C4D9F49FD5D1}"/>
              </a:ext>
            </a:extLst>
          </p:cNvPr>
          <p:cNvSpPr txBox="1"/>
          <p:nvPr/>
        </p:nvSpPr>
        <p:spPr>
          <a:xfrm>
            <a:off x="6406100" y="2226367"/>
            <a:ext cx="3308598" cy="1754326"/>
          </a:xfrm>
          <a:prstGeom prst="rect">
            <a:avLst/>
          </a:prstGeom>
          <a:noFill/>
        </p:spPr>
        <p:txBody>
          <a:bodyPr wrap="none" rtlCol="0">
            <a:spAutoFit/>
          </a:bodyPr>
          <a:lstStyle/>
          <a:p>
            <a:r>
              <a:rPr lang="fi-FI" b="1" dirty="0" err="1"/>
              <a:t>Comprehension</a:t>
            </a:r>
            <a:r>
              <a:rPr lang="fi-FI" b="1" dirty="0"/>
              <a:t>:</a:t>
            </a:r>
            <a:br>
              <a:rPr lang="fi-FI" b="1" dirty="0"/>
            </a:br>
            <a:endParaRPr lang="fi-FI" b="1" dirty="0"/>
          </a:p>
          <a:p>
            <a:pPr marL="342900" indent="-342900">
              <a:buFont typeface="+mj-lt"/>
              <a:buAutoNum type="arabicPeriod"/>
            </a:pPr>
            <a:r>
              <a:rPr lang="fi-FI" dirty="0" err="1"/>
              <a:t>Closing</a:t>
            </a:r>
            <a:r>
              <a:rPr lang="fi-FI" dirty="0"/>
              <a:t> </a:t>
            </a:r>
            <a:r>
              <a:rPr lang="fi-FI" dirty="0" err="1"/>
              <a:t>the</a:t>
            </a:r>
            <a:r>
              <a:rPr lang="fi-FI" dirty="0"/>
              <a:t> open </a:t>
            </a:r>
            <a:r>
              <a:rPr lang="fi-FI" dirty="0" err="1"/>
              <a:t>questions</a:t>
            </a:r>
            <a:endParaRPr lang="fi-FI" dirty="0"/>
          </a:p>
          <a:p>
            <a:pPr marL="342900" indent="-342900">
              <a:buFont typeface="+mj-lt"/>
              <a:buAutoNum type="arabicPeriod"/>
            </a:pPr>
            <a:r>
              <a:rPr lang="fi-FI" dirty="0"/>
              <a:t>2d -&gt; 3d </a:t>
            </a:r>
            <a:r>
              <a:rPr lang="fi-FI" dirty="0" err="1"/>
              <a:t>transformation</a:t>
            </a:r>
            <a:endParaRPr lang="fi-FI" dirty="0"/>
          </a:p>
          <a:p>
            <a:pPr marL="342900" indent="-342900">
              <a:buFont typeface="+mj-lt"/>
              <a:buAutoNum type="arabicPeriod"/>
            </a:pPr>
            <a:r>
              <a:rPr lang="fi-FI" dirty="0"/>
              <a:t>World </a:t>
            </a:r>
            <a:r>
              <a:rPr lang="fi-FI" dirty="0" err="1"/>
              <a:t>object</a:t>
            </a:r>
            <a:r>
              <a:rPr lang="fi-FI" dirty="0"/>
              <a:t> </a:t>
            </a:r>
            <a:r>
              <a:rPr lang="fi-FI" dirty="0" err="1"/>
              <a:t>state</a:t>
            </a:r>
            <a:r>
              <a:rPr lang="fi-FI" dirty="0"/>
              <a:t> </a:t>
            </a:r>
            <a:r>
              <a:rPr lang="fi-FI" dirty="0" err="1"/>
              <a:t>estimation</a:t>
            </a:r>
            <a:endParaRPr lang="fi-FI" dirty="0"/>
          </a:p>
          <a:p>
            <a:pPr marL="342900" indent="-342900">
              <a:buFont typeface="+mj-lt"/>
              <a:buAutoNum type="arabicPeriod"/>
            </a:pPr>
            <a:endParaRPr lang="en-GB" dirty="0"/>
          </a:p>
        </p:txBody>
      </p:sp>
    </p:spTree>
    <p:extLst>
      <p:ext uri="{BB962C8B-B14F-4D97-AF65-F5344CB8AC3E}">
        <p14:creationId xmlns:p14="http://schemas.microsoft.com/office/powerpoint/2010/main" val="430660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Freeform: Shape 8">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1"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1524000" y="2245809"/>
            <a:ext cx="9144000" cy="1564716"/>
          </a:xfrm>
        </p:spPr>
        <p:txBody>
          <a:bodyPr>
            <a:normAutofit/>
          </a:bodyPr>
          <a:lstStyle/>
          <a:p>
            <a:pPr algn="l"/>
            <a:r>
              <a:rPr lang="fi-FI" sz="4800" dirty="0"/>
              <a:t>To </a:t>
            </a:r>
            <a:r>
              <a:rPr lang="fi-FI" sz="4800" dirty="0" err="1"/>
              <a:t>Be</a:t>
            </a:r>
            <a:r>
              <a:rPr lang="fi-FI" sz="4800" dirty="0"/>
              <a:t> </a:t>
            </a:r>
            <a:r>
              <a:rPr lang="fi-FI" sz="4800" dirty="0" err="1"/>
              <a:t>Discussed</a:t>
            </a:r>
            <a:endParaRPr lang="en-GB" sz="4800" dirty="0"/>
          </a:p>
        </p:txBody>
      </p:sp>
    </p:spTree>
    <p:extLst>
      <p:ext uri="{BB962C8B-B14F-4D97-AF65-F5344CB8AC3E}">
        <p14:creationId xmlns:p14="http://schemas.microsoft.com/office/powerpoint/2010/main" val="3341535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Method follow-up</a:t>
            </a:r>
            <a:endParaRPr lang="en-US" sz="4800" kern="1200" dirty="0">
              <a:solidFill>
                <a:schemeClr val="bg1"/>
              </a:solidFill>
              <a:latin typeface="+mj-lt"/>
              <a:ea typeface="+mj-ea"/>
              <a:cs typeface="+mj-cs"/>
            </a:endParaRPr>
          </a:p>
        </p:txBody>
      </p:sp>
      <p:sp>
        <p:nvSpPr>
          <p:cNvPr id="2" name="Tekstiruutu 1">
            <a:extLst>
              <a:ext uri="{FF2B5EF4-FFF2-40B4-BE49-F238E27FC236}">
                <a16:creationId xmlns:a16="http://schemas.microsoft.com/office/drawing/2014/main" id="{6BB30F7A-5F1A-4DE8-836D-D8A2D0BA3F2D}"/>
              </a:ext>
            </a:extLst>
          </p:cNvPr>
          <p:cNvSpPr txBox="1"/>
          <p:nvPr/>
        </p:nvSpPr>
        <p:spPr>
          <a:xfrm>
            <a:off x="5375253" y="2911977"/>
            <a:ext cx="3821752" cy="646331"/>
          </a:xfrm>
          <a:prstGeom prst="rect">
            <a:avLst/>
          </a:prstGeom>
          <a:noFill/>
        </p:spPr>
        <p:txBody>
          <a:bodyPr wrap="none" rtlCol="0">
            <a:spAutoFit/>
          </a:bodyPr>
          <a:lstStyle/>
          <a:p>
            <a:pPr marL="285750" indent="-285750">
              <a:buFont typeface="Arial" panose="020B0604020202020204" pitchFamily="34" charset="0"/>
              <a:buChar char="•"/>
            </a:pPr>
            <a:r>
              <a:rPr lang="fi-FI" dirty="0"/>
              <a:t>Google </a:t>
            </a:r>
            <a:r>
              <a:rPr lang="fi-FI" dirty="0" err="1"/>
              <a:t>search</a:t>
            </a:r>
            <a:r>
              <a:rPr lang="fi-FI" dirty="0"/>
              <a:t> </a:t>
            </a:r>
            <a:r>
              <a:rPr lang="fi-FI" dirty="0" err="1"/>
              <a:t>enough</a:t>
            </a:r>
            <a:r>
              <a:rPr lang="fi-FI" dirty="0"/>
              <a:t>?</a:t>
            </a:r>
          </a:p>
          <a:p>
            <a:pPr marL="285750" indent="-285750">
              <a:buFont typeface="Arial" panose="020B0604020202020204" pitchFamily="34" charset="0"/>
              <a:buChar char="•"/>
            </a:pPr>
            <a:r>
              <a:rPr lang="fi-FI" dirty="0" err="1"/>
              <a:t>Good</a:t>
            </a:r>
            <a:r>
              <a:rPr lang="fi-FI" dirty="0"/>
              <a:t> </a:t>
            </a:r>
            <a:r>
              <a:rPr lang="fi-FI" dirty="0" err="1"/>
              <a:t>way</a:t>
            </a:r>
            <a:r>
              <a:rPr lang="fi-FI" dirty="0"/>
              <a:t> of </a:t>
            </a:r>
            <a:r>
              <a:rPr lang="fi-FI" dirty="0" err="1"/>
              <a:t>following</a:t>
            </a:r>
            <a:r>
              <a:rPr lang="fi-FI" dirty="0"/>
              <a:t> </a:t>
            </a:r>
            <a:r>
              <a:rPr lang="fi-FI" dirty="0" err="1"/>
              <a:t>new</a:t>
            </a:r>
            <a:r>
              <a:rPr lang="fi-FI" dirty="0"/>
              <a:t> </a:t>
            </a:r>
            <a:r>
              <a:rPr lang="fi-FI" dirty="0" err="1"/>
              <a:t>papers</a:t>
            </a:r>
            <a:r>
              <a:rPr lang="fi-FI" dirty="0"/>
              <a:t>?</a:t>
            </a:r>
          </a:p>
        </p:txBody>
      </p:sp>
    </p:spTree>
    <p:extLst>
      <p:ext uri="{BB962C8B-B14F-4D97-AF65-F5344CB8AC3E}">
        <p14:creationId xmlns:p14="http://schemas.microsoft.com/office/powerpoint/2010/main" val="2980159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p:txBody>
          <a:bodyPr/>
          <a:lstStyle/>
          <a:p>
            <a:r>
              <a:rPr lang="fi-FI" dirty="0" err="1"/>
              <a:t>Thank</a:t>
            </a:r>
            <a:r>
              <a:rPr lang="fi-FI" dirty="0"/>
              <a:t> </a:t>
            </a:r>
            <a:r>
              <a:rPr lang="fi-FI" dirty="0" err="1"/>
              <a:t>you</a:t>
            </a:r>
            <a:r>
              <a:rPr lang="fi-FI" dirty="0"/>
              <a:t>!</a:t>
            </a:r>
            <a:endParaRPr lang="en-GB" dirty="0"/>
          </a:p>
        </p:txBody>
      </p:sp>
      <p:sp>
        <p:nvSpPr>
          <p:cNvPr id="3" name="Tekstiruutu 2">
            <a:extLst>
              <a:ext uri="{FF2B5EF4-FFF2-40B4-BE49-F238E27FC236}">
                <a16:creationId xmlns:a16="http://schemas.microsoft.com/office/drawing/2014/main" id="{1506AA38-8F86-4309-9943-7572D6D5FD0A}"/>
              </a:ext>
            </a:extLst>
          </p:cNvPr>
          <p:cNvSpPr txBox="1"/>
          <p:nvPr/>
        </p:nvSpPr>
        <p:spPr>
          <a:xfrm>
            <a:off x="3872287" y="4812307"/>
            <a:ext cx="4089196" cy="923330"/>
          </a:xfrm>
          <a:prstGeom prst="rect">
            <a:avLst/>
          </a:prstGeom>
          <a:noFill/>
        </p:spPr>
        <p:txBody>
          <a:bodyPr wrap="none" rtlCol="0">
            <a:spAutoFit/>
          </a:bodyPr>
          <a:lstStyle/>
          <a:p>
            <a:pPr algn="ctr"/>
            <a:r>
              <a:rPr lang="fi-FI" dirty="0">
                <a:hlinkClick r:id="rId2"/>
              </a:rPr>
              <a:t>lampola@student.tut.fi</a:t>
            </a:r>
            <a:endParaRPr lang="fi-FI" dirty="0"/>
          </a:p>
          <a:p>
            <a:pPr algn="ctr"/>
            <a:r>
              <a:rPr lang="en-GB" dirty="0">
                <a:hlinkClick r:id="rId3"/>
              </a:rPr>
              <a:t>https://github.com/SakariLampola/Thesis</a:t>
            </a:r>
            <a:endParaRPr lang="en-GB" dirty="0"/>
          </a:p>
          <a:p>
            <a:pPr algn="ctr"/>
            <a:endParaRPr lang="en-GB" dirty="0"/>
          </a:p>
        </p:txBody>
      </p:sp>
    </p:spTree>
    <p:extLst>
      <p:ext uri="{BB962C8B-B14F-4D97-AF65-F5344CB8AC3E}">
        <p14:creationId xmlns:p14="http://schemas.microsoft.com/office/powerpoint/2010/main" val="4154642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Freeform: Shape 8">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1"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1524000" y="2245809"/>
            <a:ext cx="9144000" cy="1564716"/>
          </a:xfrm>
        </p:spPr>
        <p:txBody>
          <a:bodyPr>
            <a:normAutofit/>
          </a:bodyPr>
          <a:lstStyle/>
          <a:p>
            <a:pPr algn="l"/>
            <a:r>
              <a:rPr lang="fi-FI" sz="4800" dirty="0" err="1"/>
              <a:t>Work</a:t>
            </a:r>
            <a:r>
              <a:rPr lang="fi-FI" sz="4800" dirty="0"/>
              <a:t> </a:t>
            </a:r>
            <a:r>
              <a:rPr lang="fi-FI" sz="4800" dirty="0" err="1"/>
              <a:t>Done</a:t>
            </a:r>
            <a:endParaRPr lang="en-GB" sz="4800" dirty="0"/>
          </a:p>
        </p:txBody>
      </p:sp>
    </p:spTree>
    <p:extLst>
      <p:ext uri="{BB962C8B-B14F-4D97-AF65-F5344CB8AC3E}">
        <p14:creationId xmlns:p14="http://schemas.microsoft.com/office/powerpoint/2010/main" val="3668567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Image Object Velocity Estimation</a:t>
            </a:r>
            <a:endParaRPr lang="en-US" sz="4800" kern="1200" dirty="0">
              <a:solidFill>
                <a:schemeClr val="bg1"/>
              </a:solidFill>
              <a:latin typeface="+mj-lt"/>
              <a:ea typeface="+mj-ea"/>
              <a:cs typeface="+mj-cs"/>
            </a:endParaRPr>
          </a:p>
        </p:txBody>
      </p:sp>
      <p:sp>
        <p:nvSpPr>
          <p:cNvPr id="8" name="Tekstiruutu 7">
            <a:extLst>
              <a:ext uri="{FF2B5EF4-FFF2-40B4-BE49-F238E27FC236}">
                <a16:creationId xmlns:a16="http://schemas.microsoft.com/office/drawing/2014/main" id="{9B206AA3-16A3-48F3-A1A4-0A4F62824601}"/>
              </a:ext>
            </a:extLst>
          </p:cNvPr>
          <p:cNvSpPr txBox="1"/>
          <p:nvPr/>
        </p:nvSpPr>
        <p:spPr>
          <a:xfrm>
            <a:off x="5210629" y="277635"/>
            <a:ext cx="3753463" cy="369332"/>
          </a:xfrm>
          <a:prstGeom prst="rect">
            <a:avLst/>
          </a:prstGeom>
          <a:noFill/>
        </p:spPr>
        <p:txBody>
          <a:bodyPr wrap="none" rtlCol="0">
            <a:spAutoFit/>
          </a:bodyPr>
          <a:lstStyle/>
          <a:p>
            <a:r>
              <a:rPr lang="fi-FI" dirty="0"/>
              <a:t>Image </a:t>
            </a:r>
            <a:r>
              <a:rPr lang="fi-FI" dirty="0" err="1"/>
              <a:t>object</a:t>
            </a:r>
            <a:r>
              <a:rPr lang="fi-FI" dirty="0"/>
              <a:t> </a:t>
            </a:r>
            <a:r>
              <a:rPr lang="fi-FI" dirty="0" err="1"/>
              <a:t>velocity</a:t>
            </a:r>
            <a:r>
              <a:rPr lang="fi-FI" dirty="0"/>
              <a:t> is </a:t>
            </a:r>
            <a:r>
              <a:rPr lang="fi-FI" dirty="0" err="1"/>
              <a:t>necessary</a:t>
            </a:r>
            <a:r>
              <a:rPr lang="fi-FI" dirty="0"/>
              <a:t> for:</a:t>
            </a:r>
            <a:endParaRPr lang="en-GB" dirty="0"/>
          </a:p>
        </p:txBody>
      </p:sp>
      <p:sp>
        <p:nvSpPr>
          <p:cNvPr id="4" name="Tekstiruutu 3">
            <a:extLst>
              <a:ext uri="{FF2B5EF4-FFF2-40B4-BE49-F238E27FC236}">
                <a16:creationId xmlns:a16="http://schemas.microsoft.com/office/drawing/2014/main" id="{970F89D4-A2DF-4165-A957-7BF55DA0DB29}"/>
              </a:ext>
            </a:extLst>
          </p:cNvPr>
          <p:cNvSpPr txBox="1"/>
          <p:nvPr/>
        </p:nvSpPr>
        <p:spPr>
          <a:xfrm>
            <a:off x="5298115" y="745022"/>
            <a:ext cx="4088507" cy="1015663"/>
          </a:xfrm>
          <a:prstGeom prst="rect">
            <a:avLst/>
          </a:prstGeom>
          <a:noFill/>
        </p:spPr>
        <p:txBody>
          <a:bodyPr wrap="square" rtlCol="0">
            <a:spAutoFit/>
          </a:bodyPr>
          <a:lstStyle/>
          <a:p>
            <a:pPr marL="285750" indent="-285750">
              <a:buFont typeface="Arial" panose="020B0604020202020204" pitchFamily="34" charset="0"/>
              <a:buChar char="•"/>
            </a:pPr>
            <a:r>
              <a:rPr lang="fi-FI" sz="1200" dirty="0" err="1"/>
              <a:t>predicting</a:t>
            </a:r>
            <a:r>
              <a:rPr lang="fi-FI" sz="1200" dirty="0"/>
              <a:t> image </a:t>
            </a:r>
            <a:r>
              <a:rPr lang="fi-FI" sz="1200" dirty="0" err="1"/>
              <a:t>object</a:t>
            </a:r>
            <a:r>
              <a:rPr lang="fi-FI" sz="1200" dirty="0"/>
              <a:t> </a:t>
            </a:r>
            <a:r>
              <a:rPr lang="fi-FI" sz="1200" dirty="0" err="1"/>
              <a:t>locations</a:t>
            </a:r>
            <a:r>
              <a:rPr lang="fi-FI" sz="1200" dirty="0"/>
              <a:t> </a:t>
            </a:r>
            <a:r>
              <a:rPr lang="fi-FI" sz="1200" dirty="0" err="1"/>
              <a:t>when</a:t>
            </a:r>
            <a:r>
              <a:rPr lang="fi-FI" sz="1200" dirty="0"/>
              <a:t> </a:t>
            </a:r>
            <a:r>
              <a:rPr lang="fi-FI" sz="1200" dirty="0" err="1"/>
              <a:t>matching</a:t>
            </a:r>
            <a:r>
              <a:rPr lang="fi-FI" sz="1200" dirty="0"/>
              <a:t> </a:t>
            </a:r>
            <a:r>
              <a:rPr lang="fi-FI" sz="1200" dirty="0" err="1"/>
              <a:t>new</a:t>
            </a:r>
            <a:r>
              <a:rPr lang="fi-FI" sz="1200" dirty="0"/>
              <a:t> </a:t>
            </a:r>
            <a:r>
              <a:rPr lang="fi-FI" sz="1200" dirty="0" err="1"/>
              <a:t>measurements</a:t>
            </a:r>
            <a:endParaRPr lang="fi-FI" sz="1200" dirty="0"/>
          </a:p>
          <a:p>
            <a:pPr marL="285750" indent="-285750">
              <a:buFont typeface="Arial" panose="020B0604020202020204" pitchFamily="34" charset="0"/>
              <a:buChar char="•"/>
            </a:pPr>
            <a:r>
              <a:rPr lang="fi-FI" sz="1200" dirty="0" err="1"/>
              <a:t>identifying</a:t>
            </a:r>
            <a:r>
              <a:rPr lang="fi-FI" sz="1200" dirty="0"/>
              <a:t> image </a:t>
            </a:r>
            <a:r>
              <a:rPr lang="fi-FI" sz="1200" dirty="0" err="1"/>
              <a:t>objects</a:t>
            </a:r>
            <a:endParaRPr lang="fi-FI" sz="1200" dirty="0"/>
          </a:p>
          <a:p>
            <a:pPr marL="285750" indent="-285750">
              <a:buFont typeface="Arial" panose="020B0604020202020204" pitchFamily="34" charset="0"/>
              <a:buChar char="•"/>
            </a:pPr>
            <a:r>
              <a:rPr lang="fi-FI" sz="1200" dirty="0" err="1"/>
              <a:t>predicting</a:t>
            </a:r>
            <a:r>
              <a:rPr lang="fi-FI" sz="1200" dirty="0"/>
              <a:t> image </a:t>
            </a:r>
            <a:r>
              <a:rPr lang="fi-FI" sz="1200" dirty="0" err="1"/>
              <a:t>object</a:t>
            </a:r>
            <a:r>
              <a:rPr lang="fi-FI" sz="1200" dirty="0"/>
              <a:t> </a:t>
            </a:r>
            <a:r>
              <a:rPr lang="fi-FI" sz="1200" dirty="0" err="1"/>
              <a:t>locations</a:t>
            </a:r>
            <a:r>
              <a:rPr lang="fi-FI" sz="1200" dirty="0"/>
              <a:t> for </a:t>
            </a:r>
            <a:r>
              <a:rPr lang="fi-FI" sz="1200" dirty="0" err="1"/>
              <a:t>hidden</a:t>
            </a:r>
            <a:r>
              <a:rPr lang="fi-FI" sz="1200" dirty="0"/>
              <a:t> </a:t>
            </a:r>
            <a:r>
              <a:rPr lang="fi-FI" sz="1200" dirty="0" err="1"/>
              <a:t>objects</a:t>
            </a:r>
            <a:endParaRPr lang="fi-FI" sz="1200" dirty="0"/>
          </a:p>
          <a:p>
            <a:pPr marL="285750" indent="-285750">
              <a:buFont typeface="Arial" panose="020B0604020202020204" pitchFamily="34" charset="0"/>
              <a:buChar char="•"/>
            </a:pPr>
            <a:endParaRPr lang="en-GB" sz="1200" dirty="0"/>
          </a:p>
        </p:txBody>
      </p:sp>
      <p:sp>
        <p:nvSpPr>
          <p:cNvPr id="11" name="Tekstiruutu 10">
            <a:extLst>
              <a:ext uri="{FF2B5EF4-FFF2-40B4-BE49-F238E27FC236}">
                <a16:creationId xmlns:a16="http://schemas.microsoft.com/office/drawing/2014/main" id="{D1C0B85C-DDEF-4CCB-B745-B773EA571FE9}"/>
              </a:ext>
            </a:extLst>
          </p:cNvPr>
          <p:cNvSpPr txBox="1"/>
          <p:nvPr/>
        </p:nvSpPr>
        <p:spPr>
          <a:xfrm>
            <a:off x="9660557" y="646967"/>
            <a:ext cx="2194559" cy="2031325"/>
          </a:xfrm>
          <a:prstGeom prst="rect">
            <a:avLst/>
          </a:prstGeom>
          <a:noFill/>
        </p:spPr>
        <p:txBody>
          <a:bodyPr wrap="square" rtlCol="0">
            <a:spAutoFit/>
          </a:bodyPr>
          <a:lstStyle/>
          <a:p>
            <a:r>
              <a:rPr lang="fi-FI" sz="900" b="1" dirty="0"/>
              <a:t>Image </a:t>
            </a:r>
            <a:r>
              <a:rPr lang="fi-FI" sz="900" b="1" dirty="0" err="1"/>
              <a:t>object</a:t>
            </a:r>
            <a:endParaRPr lang="fi-FI" sz="900" b="1" dirty="0"/>
          </a:p>
          <a:p>
            <a:pPr marL="742950" lvl="1" indent="-285750">
              <a:buFont typeface="Arial" panose="020B0604020202020204" pitchFamily="34" charset="0"/>
              <a:buChar char="•"/>
            </a:pPr>
            <a:r>
              <a:rPr lang="fi-FI" sz="900" dirty="0"/>
              <a:t>id</a:t>
            </a:r>
          </a:p>
          <a:p>
            <a:pPr marL="742950" lvl="1" indent="-285750">
              <a:buFont typeface="Arial" panose="020B0604020202020204" pitchFamily="34" charset="0"/>
              <a:buChar char="•"/>
            </a:pPr>
            <a:r>
              <a:rPr lang="fi-FI" sz="900" dirty="0"/>
              <a:t>status</a:t>
            </a:r>
          </a:p>
          <a:p>
            <a:pPr marL="742950" lvl="1" indent="-285750">
              <a:buFont typeface="Arial" panose="020B0604020202020204" pitchFamily="34" charset="0"/>
              <a:buChar char="•"/>
            </a:pPr>
            <a:r>
              <a:rPr lang="fi-FI" sz="900" dirty="0" err="1"/>
              <a:t>x_min</a:t>
            </a:r>
            <a:endParaRPr lang="fi-FI" sz="900" dirty="0"/>
          </a:p>
          <a:p>
            <a:pPr marL="742950" lvl="1" indent="-285750">
              <a:buFont typeface="Arial" panose="020B0604020202020204" pitchFamily="34" charset="0"/>
              <a:buChar char="•"/>
            </a:pPr>
            <a:r>
              <a:rPr lang="fi-FI" sz="900" dirty="0" err="1"/>
              <a:t>x_max</a:t>
            </a:r>
            <a:endParaRPr lang="fi-FI" sz="900" dirty="0"/>
          </a:p>
          <a:p>
            <a:pPr marL="742950" lvl="1" indent="-285750">
              <a:buFont typeface="Arial" panose="020B0604020202020204" pitchFamily="34" charset="0"/>
              <a:buChar char="•"/>
            </a:pPr>
            <a:r>
              <a:rPr lang="fi-FI" sz="900" dirty="0" err="1"/>
              <a:t>y_min</a:t>
            </a:r>
            <a:endParaRPr lang="fi-FI" sz="900" dirty="0"/>
          </a:p>
          <a:p>
            <a:pPr marL="742950" lvl="1" indent="-285750">
              <a:buFont typeface="Arial" panose="020B0604020202020204" pitchFamily="34" charset="0"/>
              <a:buChar char="•"/>
            </a:pPr>
            <a:r>
              <a:rPr lang="fi-FI" sz="900" dirty="0" err="1"/>
              <a:t>y_max</a:t>
            </a:r>
            <a:endParaRPr lang="fi-FI" sz="900" dirty="0"/>
          </a:p>
          <a:p>
            <a:pPr marL="742950" lvl="1" indent="-285750">
              <a:buFont typeface="Arial" panose="020B0604020202020204" pitchFamily="34" charset="0"/>
              <a:buChar char="•"/>
            </a:pPr>
            <a:r>
              <a:rPr lang="fi-FI" sz="900" dirty="0" err="1"/>
              <a:t>vx_min</a:t>
            </a:r>
            <a:endParaRPr lang="fi-FI" sz="900" dirty="0"/>
          </a:p>
          <a:p>
            <a:pPr marL="742950" lvl="1" indent="-285750">
              <a:buFont typeface="Arial" panose="020B0604020202020204" pitchFamily="34" charset="0"/>
              <a:buChar char="•"/>
            </a:pPr>
            <a:r>
              <a:rPr lang="fi-FI" sz="900" dirty="0" err="1"/>
              <a:t>vx_max</a:t>
            </a:r>
            <a:endParaRPr lang="fi-FI" sz="900" dirty="0"/>
          </a:p>
          <a:p>
            <a:pPr marL="742950" lvl="1" indent="-285750">
              <a:buFont typeface="Arial" panose="020B0604020202020204" pitchFamily="34" charset="0"/>
              <a:buChar char="•"/>
            </a:pPr>
            <a:r>
              <a:rPr lang="fi-FI" sz="900" dirty="0" err="1"/>
              <a:t>vy_min</a:t>
            </a:r>
            <a:endParaRPr lang="fi-FI" sz="900" dirty="0"/>
          </a:p>
          <a:p>
            <a:pPr marL="742950" lvl="1" indent="-285750">
              <a:buFont typeface="Arial" panose="020B0604020202020204" pitchFamily="34" charset="0"/>
              <a:buChar char="•"/>
            </a:pPr>
            <a:r>
              <a:rPr lang="fi-FI" sz="900" dirty="0" err="1"/>
              <a:t>vy_max</a:t>
            </a:r>
            <a:endParaRPr lang="fi-FI" sz="900" dirty="0"/>
          </a:p>
          <a:p>
            <a:pPr marL="742950" lvl="1" indent="-285750">
              <a:buFont typeface="Arial" panose="020B0604020202020204" pitchFamily="34" charset="0"/>
              <a:buChar char="•"/>
            </a:pPr>
            <a:r>
              <a:rPr lang="fi-FI" sz="900" dirty="0" err="1"/>
              <a:t>class</a:t>
            </a:r>
            <a:endParaRPr lang="fi-FI" sz="900" dirty="0"/>
          </a:p>
          <a:p>
            <a:pPr marL="742950" lvl="1" indent="-285750">
              <a:buFont typeface="Arial" panose="020B0604020202020204" pitchFamily="34" charset="0"/>
              <a:buChar char="•"/>
            </a:pPr>
            <a:r>
              <a:rPr lang="fi-FI" sz="900" dirty="0" err="1"/>
              <a:t>confidence</a:t>
            </a:r>
            <a:endParaRPr lang="fi-FI" sz="900" dirty="0"/>
          </a:p>
          <a:p>
            <a:pPr marL="742950" lvl="1" indent="-285750">
              <a:buFont typeface="Arial" panose="020B0604020202020204" pitchFamily="34" charset="0"/>
              <a:buChar char="•"/>
            </a:pPr>
            <a:r>
              <a:rPr lang="fi-FI" sz="900" dirty="0" err="1"/>
              <a:t>appearance</a:t>
            </a:r>
            <a:endParaRPr lang="en-GB" sz="900" dirty="0"/>
          </a:p>
        </p:txBody>
      </p:sp>
      <p:sp>
        <p:nvSpPr>
          <p:cNvPr id="12" name="Tekstiruutu 11">
            <a:extLst>
              <a:ext uri="{FF2B5EF4-FFF2-40B4-BE49-F238E27FC236}">
                <a16:creationId xmlns:a16="http://schemas.microsoft.com/office/drawing/2014/main" id="{0055E88A-FB29-4B73-9AC1-DA797C904430}"/>
              </a:ext>
            </a:extLst>
          </p:cNvPr>
          <p:cNvSpPr txBox="1"/>
          <p:nvPr/>
        </p:nvSpPr>
        <p:spPr>
          <a:xfrm>
            <a:off x="5210629" y="2108122"/>
            <a:ext cx="2142061" cy="369332"/>
          </a:xfrm>
          <a:prstGeom prst="rect">
            <a:avLst/>
          </a:prstGeom>
          <a:noFill/>
        </p:spPr>
        <p:txBody>
          <a:bodyPr wrap="none" rtlCol="0">
            <a:spAutoFit/>
          </a:bodyPr>
          <a:lstStyle/>
          <a:p>
            <a:r>
              <a:rPr lang="fi-FI" dirty="0" err="1"/>
              <a:t>Estimation</a:t>
            </a:r>
            <a:r>
              <a:rPr lang="fi-FI" dirty="0"/>
              <a:t> </a:t>
            </a:r>
            <a:r>
              <a:rPr lang="fi-FI" dirty="0" err="1"/>
              <a:t>algorithm</a:t>
            </a:r>
            <a:endParaRPr lang="en-GB" dirty="0"/>
          </a:p>
        </p:txBody>
      </p:sp>
      <p:pic>
        <p:nvPicPr>
          <p:cNvPr id="7" name="Kuva 6">
            <a:extLst>
              <a:ext uri="{FF2B5EF4-FFF2-40B4-BE49-F238E27FC236}">
                <a16:creationId xmlns:a16="http://schemas.microsoft.com/office/drawing/2014/main" id="{136E1E2E-2147-4AF4-A2E5-97606A9C6109}"/>
              </a:ext>
            </a:extLst>
          </p:cNvPr>
          <p:cNvPicPr>
            <a:picLocks noChangeAspect="1"/>
          </p:cNvPicPr>
          <p:nvPr/>
        </p:nvPicPr>
        <p:blipFill>
          <a:blip r:embed="rId2"/>
          <a:stretch>
            <a:fillRect/>
          </a:stretch>
        </p:blipFill>
        <p:spPr>
          <a:xfrm>
            <a:off x="5327391" y="2477454"/>
            <a:ext cx="4029953" cy="3922267"/>
          </a:xfrm>
          <a:prstGeom prst="rect">
            <a:avLst/>
          </a:prstGeom>
        </p:spPr>
      </p:pic>
      <p:sp>
        <p:nvSpPr>
          <p:cNvPr id="9" name="Tekstiruutu 8">
            <a:extLst>
              <a:ext uri="{FF2B5EF4-FFF2-40B4-BE49-F238E27FC236}">
                <a16:creationId xmlns:a16="http://schemas.microsoft.com/office/drawing/2014/main" id="{F77F2547-D40C-4961-AC79-1DAF7909C200}"/>
              </a:ext>
            </a:extLst>
          </p:cNvPr>
          <p:cNvSpPr txBox="1"/>
          <p:nvPr/>
        </p:nvSpPr>
        <p:spPr>
          <a:xfrm>
            <a:off x="7410339" y="5097316"/>
            <a:ext cx="3730508" cy="400110"/>
          </a:xfrm>
          <a:prstGeom prst="rect">
            <a:avLst/>
          </a:prstGeom>
          <a:noFill/>
        </p:spPr>
        <p:txBody>
          <a:bodyPr wrap="none" rtlCol="0">
            <a:spAutoFit/>
          </a:bodyPr>
          <a:lstStyle/>
          <a:p>
            <a:r>
              <a:rPr lang="fi-FI" sz="1000" dirty="0" err="1"/>
              <a:t>Numerical</a:t>
            </a:r>
            <a:r>
              <a:rPr lang="fi-FI" sz="1000" dirty="0"/>
              <a:t> </a:t>
            </a:r>
            <a:r>
              <a:rPr lang="fi-FI" sz="1000" dirty="0" err="1"/>
              <a:t>values</a:t>
            </a:r>
            <a:r>
              <a:rPr lang="fi-FI" sz="1000" dirty="0"/>
              <a:t> </a:t>
            </a:r>
            <a:r>
              <a:rPr lang="fi-FI" sz="1000" dirty="0" err="1"/>
              <a:t>are</a:t>
            </a:r>
            <a:r>
              <a:rPr lang="fi-FI" sz="1000" dirty="0"/>
              <a:t> </a:t>
            </a:r>
            <a:r>
              <a:rPr lang="fi-FI" sz="1000" dirty="0" err="1"/>
              <a:t>estimated</a:t>
            </a:r>
            <a:r>
              <a:rPr lang="fi-FI" sz="1000" dirty="0"/>
              <a:t> </a:t>
            </a:r>
            <a:r>
              <a:rPr lang="fi-FI" sz="1000" dirty="0" err="1"/>
              <a:t>using</a:t>
            </a:r>
            <a:r>
              <a:rPr lang="fi-FI" sz="1000" dirty="0"/>
              <a:t> </a:t>
            </a:r>
            <a:r>
              <a:rPr lang="fi-FI" sz="1000" dirty="0" err="1"/>
              <a:t>grid</a:t>
            </a:r>
            <a:r>
              <a:rPr lang="fi-FI" sz="1000" dirty="0"/>
              <a:t> </a:t>
            </a:r>
            <a:r>
              <a:rPr lang="fi-FI" sz="1000" dirty="0" err="1"/>
              <a:t>search</a:t>
            </a:r>
            <a:r>
              <a:rPr lang="fi-FI" sz="1000" dirty="0"/>
              <a:t> and 10 </a:t>
            </a:r>
            <a:r>
              <a:rPr lang="fi-FI" sz="1000" dirty="0" err="1"/>
              <a:t>step</a:t>
            </a:r>
            <a:r>
              <a:rPr lang="fi-FI" sz="1000" dirty="0"/>
              <a:t> </a:t>
            </a:r>
            <a:r>
              <a:rPr lang="fi-FI" sz="1000" dirty="0" err="1"/>
              <a:t>ahead</a:t>
            </a:r>
            <a:endParaRPr lang="fi-FI" sz="1000" dirty="0"/>
          </a:p>
          <a:p>
            <a:r>
              <a:rPr lang="fi-FI" sz="1000" dirty="0" err="1"/>
              <a:t>mean</a:t>
            </a:r>
            <a:r>
              <a:rPr lang="fi-FI" sz="1000" dirty="0"/>
              <a:t> </a:t>
            </a:r>
            <a:r>
              <a:rPr lang="fi-FI" sz="1000" dirty="0" err="1"/>
              <a:t>prediction</a:t>
            </a:r>
            <a:r>
              <a:rPr lang="fi-FI" sz="1000" dirty="0"/>
              <a:t> </a:t>
            </a:r>
            <a:r>
              <a:rPr lang="fi-FI" sz="1000" dirty="0" err="1"/>
              <a:t>error</a:t>
            </a:r>
            <a:r>
              <a:rPr lang="fi-FI" sz="1000" dirty="0"/>
              <a:t>. </a:t>
            </a:r>
            <a:r>
              <a:rPr lang="fi-FI" sz="1000" dirty="0" err="1"/>
              <a:t>Values</a:t>
            </a:r>
            <a:r>
              <a:rPr lang="fi-FI" sz="1000" dirty="0"/>
              <a:t> </a:t>
            </a:r>
            <a:r>
              <a:rPr lang="fi-FI" sz="1000" dirty="0" err="1"/>
              <a:t>rounded</a:t>
            </a:r>
            <a:r>
              <a:rPr lang="fi-FI" sz="1000" dirty="0"/>
              <a:t>.</a:t>
            </a:r>
            <a:endParaRPr lang="en-GB" sz="1000" dirty="0"/>
          </a:p>
        </p:txBody>
      </p:sp>
    </p:spTree>
    <p:extLst>
      <p:ext uri="{BB962C8B-B14F-4D97-AF65-F5344CB8AC3E}">
        <p14:creationId xmlns:p14="http://schemas.microsoft.com/office/powerpoint/2010/main" val="3763392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Image Object Velocity Estimation</a:t>
            </a:r>
            <a:endParaRPr lang="en-US" sz="4800" kern="1200" dirty="0">
              <a:solidFill>
                <a:schemeClr val="bg1"/>
              </a:solidFill>
              <a:latin typeface="+mj-lt"/>
              <a:ea typeface="+mj-ea"/>
              <a:cs typeface="+mj-cs"/>
            </a:endParaRPr>
          </a:p>
        </p:txBody>
      </p:sp>
      <p:sp>
        <p:nvSpPr>
          <p:cNvPr id="8" name="Tekstiruutu 7">
            <a:extLst>
              <a:ext uri="{FF2B5EF4-FFF2-40B4-BE49-F238E27FC236}">
                <a16:creationId xmlns:a16="http://schemas.microsoft.com/office/drawing/2014/main" id="{9B206AA3-16A3-48F3-A1A4-0A4F62824601}"/>
              </a:ext>
            </a:extLst>
          </p:cNvPr>
          <p:cNvSpPr txBox="1"/>
          <p:nvPr/>
        </p:nvSpPr>
        <p:spPr>
          <a:xfrm>
            <a:off x="5210629" y="277635"/>
            <a:ext cx="2012346" cy="369332"/>
          </a:xfrm>
          <a:prstGeom prst="rect">
            <a:avLst/>
          </a:prstGeom>
          <a:noFill/>
        </p:spPr>
        <p:txBody>
          <a:bodyPr wrap="none" rtlCol="0">
            <a:spAutoFit/>
          </a:bodyPr>
          <a:lstStyle/>
          <a:p>
            <a:r>
              <a:rPr lang="fi-FI" dirty="0" err="1"/>
              <a:t>Moving</a:t>
            </a:r>
            <a:r>
              <a:rPr lang="fi-FI" dirty="0"/>
              <a:t> </a:t>
            </a:r>
            <a:r>
              <a:rPr lang="fi-FI" dirty="0" err="1"/>
              <a:t>object</a:t>
            </a:r>
            <a:r>
              <a:rPr lang="fi-FI" dirty="0"/>
              <a:t> (</a:t>
            </a:r>
            <a:r>
              <a:rPr lang="fi-FI" dirty="0" err="1"/>
              <a:t>car</a:t>
            </a:r>
            <a:r>
              <a:rPr lang="fi-FI" dirty="0"/>
              <a:t>)</a:t>
            </a:r>
            <a:endParaRPr lang="en-GB" dirty="0"/>
          </a:p>
        </p:txBody>
      </p:sp>
      <p:pic>
        <p:nvPicPr>
          <p:cNvPr id="2" name="Kuva 1">
            <a:extLst>
              <a:ext uri="{FF2B5EF4-FFF2-40B4-BE49-F238E27FC236}">
                <a16:creationId xmlns:a16="http://schemas.microsoft.com/office/drawing/2014/main" id="{85B2F468-93D9-4C02-91D7-B3A80D2AA1A4}"/>
              </a:ext>
            </a:extLst>
          </p:cNvPr>
          <p:cNvPicPr>
            <a:picLocks noChangeAspect="1"/>
          </p:cNvPicPr>
          <p:nvPr/>
        </p:nvPicPr>
        <p:blipFill>
          <a:blip r:embed="rId2"/>
          <a:stretch>
            <a:fillRect/>
          </a:stretch>
        </p:blipFill>
        <p:spPr>
          <a:xfrm>
            <a:off x="5263491" y="955950"/>
            <a:ext cx="2906732" cy="1999880"/>
          </a:xfrm>
          <a:prstGeom prst="rect">
            <a:avLst/>
          </a:prstGeom>
        </p:spPr>
      </p:pic>
      <p:sp>
        <p:nvSpPr>
          <p:cNvPr id="3" name="Tekstiruutu 2">
            <a:extLst>
              <a:ext uri="{FF2B5EF4-FFF2-40B4-BE49-F238E27FC236}">
                <a16:creationId xmlns:a16="http://schemas.microsoft.com/office/drawing/2014/main" id="{E022C834-D3DD-42C3-A8A3-5F3C71A7619D}"/>
              </a:ext>
            </a:extLst>
          </p:cNvPr>
          <p:cNvSpPr txBox="1"/>
          <p:nvPr/>
        </p:nvSpPr>
        <p:spPr>
          <a:xfrm>
            <a:off x="5356054" y="2939584"/>
            <a:ext cx="2273379" cy="215444"/>
          </a:xfrm>
          <a:prstGeom prst="rect">
            <a:avLst/>
          </a:prstGeom>
          <a:noFill/>
        </p:spPr>
        <p:txBody>
          <a:bodyPr wrap="none" rtlCol="0">
            <a:spAutoFit/>
          </a:bodyPr>
          <a:lstStyle/>
          <a:p>
            <a:r>
              <a:rPr lang="fi-FI" sz="800" dirty="0" err="1"/>
              <a:t>Measured</a:t>
            </a:r>
            <a:r>
              <a:rPr lang="fi-FI" sz="800" dirty="0"/>
              <a:t> and </a:t>
            </a:r>
            <a:r>
              <a:rPr lang="fi-FI" sz="800" dirty="0" err="1"/>
              <a:t>filtered</a:t>
            </a:r>
            <a:r>
              <a:rPr lang="fi-FI" sz="800" dirty="0"/>
              <a:t> </a:t>
            </a:r>
            <a:r>
              <a:rPr lang="fi-FI" sz="800" dirty="0" err="1"/>
              <a:t>location</a:t>
            </a:r>
            <a:r>
              <a:rPr lang="fi-FI" sz="800" dirty="0"/>
              <a:t> (</a:t>
            </a:r>
            <a:r>
              <a:rPr lang="fi-FI" sz="800" dirty="0" err="1"/>
              <a:t>upper</a:t>
            </a:r>
            <a:r>
              <a:rPr lang="fi-FI" sz="800" dirty="0"/>
              <a:t> </a:t>
            </a:r>
            <a:r>
              <a:rPr lang="fi-FI" sz="800" dirty="0" err="1"/>
              <a:t>left</a:t>
            </a:r>
            <a:r>
              <a:rPr lang="fi-FI" sz="800" dirty="0"/>
              <a:t> </a:t>
            </a:r>
            <a:r>
              <a:rPr lang="fi-FI" sz="800" dirty="0" err="1"/>
              <a:t>corner</a:t>
            </a:r>
            <a:r>
              <a:rPr lang="fi-FI" sz="800" dirty="0"/>
              <a:t>)</a:t>
            </a:r>
            <a:endParaRPr lang="en-GB" sz="800" dirty="0"/>
          </a:p>
        </p:txBody>
      </p:sp>
      <p:pic>
        <p:nvPicPr>
          <p:cNvPr id="6" name="Kuva 5">
            <a:extLst>
              <a:ext uri="{FF2B5EF4-FFF2-40B4-BE49-F238E27FC236}">
                <a16:creationId xmlns:a16="http://schemas.microsoft.com/office/drawing/2014/main" id="{8D319349-0F6D-4590-96C3-51318B343936}"/>
              </a:ext>
            </a:extLst>
          </p:cNvPr>
          <p:cNvPicPr>
            <a:picLocks noChangeAspect="1"/>
          </p:cNvPicPr>
          <p:nvPr/>
        </p:nvPicPr>
        <p:blipFill>
          <a:blip r:embed="rId3"/>
          <a:stretch>
            <a:fillRect/>
          </a:stretch>
        </p:blipFill>
        <p:spPr>
          <a:xfrm>
            <a:off x="8342724" y="952761"/>
            <a:ext cx="2924749" cy="1999880"/>
          </a:xfrm>
          <a:prstGeom prst="rect">
            <a:avLst/>
          </a:prstGeom>
        </p:spPr>
      </p:pic>
      <p:sp>
        <p:nvSpPr>
          <p:cNvPr id="14" name="Tekstiruutu 13">
            <a:extLst>
              <a:ext uri="{FF2B5EF4-FFF2-40B4-BE49-F238E27FC236}">
                <a16:creationId xmlns:a16="http://schemas.microsoft.com/office/drawing/2014/main" id="{6D849E38-B2E4-4FC2-85B3-B39442565905}"/>
              </a:ext>
            </a:extLst>
          </p:cNvPr>
          <p:cNvSpPr txBox="1"/>
          <p:nvPr/>
        </p:nvSpPr>
        <p:spPr>
          <a:xfrm>
            <a:off x="8450037" y="2955830"/>
            <a:ext cx="949299" cy="215444"/>
          </a:xfrm>
          <a:prstGeom prst="rect">
            <a:avLst/>
          </a:prstGeom>
          <a:noFill/>
        </p:spPr>
        <p:txBody>
          <a:bodyPr wrap="none" rtlCol="0">
            <a:spAutoFit/>
          </a:bodyPr>
          <a:lstStyle/>
          <a:p>
            <a:r>
              <a:rPr lang="fi-FI" sz="800" dirty="0" err="1"/>
              <a:t>Estimated</a:t>
            </a:r>
            <a:r>
              <a:rPr lang="fi-FI" sz="800" dirty="0"/>
              <a:t> </a:t>
            </a:r>
            <a:r>
              <a:rPr lang="fi-FI" sz="800" dirty="0" err="1"/>
              <a:t>velocity</a:t>
            </a:r>
            <a:endParaRPr lang="en-GB" sz="800" dirty="0"/>
          </a:p>
        </p:txBody>
      </p:sp>
      <p:pic>
        <p:nvPicPr>
          <p:cNvPr id="10" name="Kuva 9">
            <a:extLst>
              <a:ext uri="{FF2B5EF4-FFF2-40B4-BE49-F238E27FC236}">
                <a16:creationId xmlns:a16="http://schemas.microsoft.com/office/drawing/2014/main" id="{A13C760E-BA1B-4FF9-BB89-A2CD5F00DEB9}"/>
              </a:ext>
            </a:extLst>
          </p:cNvPr>
          <p:cNvPicPr>
            <a:picLocks noChangeAspect="1"/>
          </p:cNvPicPr>
          <p:nvPr/>
        </p:nvPicPr>
        <p:blipFill>
          <a:blip r:embed="rId4"/>
          <a:stretch>
            <a:fillRect/>
          </a:stretch>
        </p:blipFill>
        <p:spPr>
          <a:xfrm>
            <a:off x="5263491" y="3628460"/>
            <a:ext cx="2906732" cy="1992322"/>
          </a:xfrm>
          <a:prstGeom prst="rect">
            <a:avLst/>
          </a:prstGeom>
        </p:spPr>
      </p:pic>
      <p:sp>
        <p:nvSpPr>
          <p:cNvPr id="16" name="Tekstiruutu 15">
            <a:extLst>
              <a:ext uri="{FF2B5EF4-FFF2-40B4-BE49-F238E27FC236}">
                <a16:creationId xmlns:a16="http://schemas.microsoft.com/office/drawing/2014/main" id="{65803031-0CCF-453A-B280-A6410B1621CD}"/>
              </a:ext>
            </a:extLst>
          </p:cNvPr>
          <p:cNvSpPr txBox="1"/>
          <p:nvPr/>
        </p:nvSpPr>
        <p:spPr>
          <a:xfrm>
            <a:off x="5356054" y="5752056"/>
            <a:ext cx="918841" cy="215444"/>
          </a:xfrm>
          <a:prstGeom prst="rect">
            <a:avLst/>
          </a:prstGeom>
          <a:noFill/>
        </p:spPr>
        <p:txBody>
          <a:bodyPr wrap="none" rtlCol="0">
            <a:spAutoFit/>
          </a:bodyPr>
          <a:lstStyle/>
          <a:p>
            <a:r>
              <a:rPr lang="fi-FI" sz="800" dirty="0" err="1"/>
              <a:t>Location</a:t>
            </a:r>
            <a:r>
              <a:rPr lang="fi-FI" sz="800" dirty="0"/>
              <a:t> </a:t>
            </a:r>
            <a:r>
              <a:rPr lang="fi-FI" sz="800" dirty="0" err="1"/>
              <a:t>variance</a:t>
            </a:r>
            <a:endParaRPr lang="en-GB" sz="800" dirty="0"/>
          </a:p>
        </p:txBody>
      </p:sp>
      <p:pic>
        <p:nvPicPr>
          <p:cNvPr id="13" name="Kuva 12">
            <a:extLst>
              <a:ext uri="{FF2B5EF4-FFF2-40B4-BE49-F238E27FC236}">
                <a16:creationId xmlns:a16="http://schemas.microsoft.com/office/drawing/2014/main" id="{D8EA34DE-DAA6-484F-A948-BA89448DC6F0}"/>
              </a:ext>
            </a:extLst>
          </p:cNvPr>
          <p:cNvPicPr>
            <a:picLocks noChangeAspect="1"/>
          </p:cNvPicPr>
          <p:nvPr/>
        </p:nvPicPr>
        <p:blipFill>
          <a:blip r:embed="rId5"/>
          <a:stretch>
            <a:fillRect/>
          </a:stretch>
        </p:blipFill>
        <p:spPr>
          <a:xfrm>
            <a:off x="8342724" y="3628460"/>
            <a:ext cx="2935118" cy="1992322"/>
          </a:xfrm>
          <a:prstGeom prst="rect">
            <a:avLst/>
          </a:prstGeom>
        </p:spPr>
      </p:pic>
      <p:sp>
        <p:nvSpPr>
          <p:cNvPr id="18" name="Tekstiruutu 17">
            <a:extLst>
              <a:ext uri="{FF2B5EF4-FFF2-40B4-BE49-F238E27FC236}">
                <a16:creationId xmlns:a16="http://schemas.microsoft.com/office/drawing/2014/main" id="{BD3E7608-9966-4A17-8503-C32F66CAF62D}"/>
              </a:ext>
            </a:extLst>
          </p:cNvPr>
          <p:cNvSpPr txBox="1"/>
          <p:nvPr/>
        </p:nvSpPr>
        <p:spPr>
          <a:xfrm>
            <a:off x="8476486" y="5752056"/>
            <a:ext cx="896399" cy="215444"/>
          </a:xfrm>
          <a:prstGeom prst="rect">
            <a:avLst/>
          </a:prstGeom>
          <a:noFill/>
        </p:spPr>
        <p:txBody>
          <a:bodyPr wrap="none" rtlCol="0">
            <a:spAutoFit/>
          </a:bodyPr>
          <a:lstStyle/>
          <a:p>
            <a:r>
              <a:rPr lang="fi-FI" sz="800" dirty="0" err="1"/>
              <a:t>Velocity</a:t>
            </a:r>
            <a:r>
              <a:rPr lang="fi-FI" sz="800" dirty="0"/>
              <a:t> </a:t>
            </a:r>
            <a:r>
              <a:rPr lang="fi-FI" sz="800" dirty="0" err="1"/>
              <a:t>variance</a:t>
            </a:r>
            <a:endParaRPr lang="en-GB" sz="800" dirty="0"/>
          </a:p>
        </p:txBody>
      </p:sp>
    </p:spTree>
    <p:extLst>
      <p:ext uri="{BB962C8B-B14F-4D97-AF65-F5344CB8AC3E}">
        <p14:creationId xmlns:p14="http://schemas.microsoft.com/office/powerpoint/2010/main" val="478398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Image Object Velocity Estimation</a:t>
            </a:r>
            <a:endParaRPr lang="en-US" sz="4800" kern="1200" dirty="0">
              <a:solidFill>
                <a:schemeClr val="bg1"/>
              </a:solidFill>
              <a:latin typeface="+mj-lt"/>
              <a:ea typeface="+mj-ea"/>
              <a:cs typeface="+mj-cs"/>
            </a:endParaRPr>
          </a:p>
        </p:txBody>
      </p:sp>
      <p:sp>
        <p:nvSpPr>
          <p:cNvPr id="8" name="Tekstiruutu 7">
            <a:extLst>
              <a:ext uri="{FF2B5EF4-FFF2-40B4-BE49-F238E27FC236}">
                <a16:creationId xmlns:a16="http://schemas.microsoft.com/office/drawing/2014/main" id="{9B206AA3-16A3-48F3-A1A4-0A4F62824601}"/>
              </a:ext>
            </a:extLst>
          </p:cNvPr>
          <p:cNvSpPr txBox="1"/>
          <p:nvPr/>
        </p:nvSpPr>
        <p:spPr>
          <a:xfrm>
            <a:off x="5210629" y="277635"/>
            <a:ext cx="2012346" cy="369332"/>
          </a:xfrm>
          <a:prstGeom prst="rect">
            <a:avLst/>
          </a:prstGeom>
          <a:noFill/>
        </p:spPr>
        <p:txBody>
          <a:bodyPr wrap="none" rtlCol="0">
            <a:spAutoFit/>
          </a:bodyPr>
          <a:lstStyle/>
          <a:p>
            <a:r>
              <a:rPr lang="fi-FI" dirty="0" err="1"/>
              <a:t>Moving</a:t>
            </a:r>
            <a:r>
              <a:rPr lang="fi-FI" dirty="0"/>
              <a:t> </a:t>
            </a:r>
            <a:r>
              <a:rPr lang="fi-FI" dirty="0" err="1"/>
              <a:t>object</a:t>
            </a:r>
            <a:r>
              <a:rPr lang="fi-FI" dirty="0"/>
              <a:t> (</a:t>
            </a:r>
            <a:r>
              <a:rPr lang="fi-FI" dirty="0" err="1"/>
              <a:t>car</a:t>
            </a:r>
            <a:r>
              <a:rPr lang="fi-FI" dirty="0"/>
              <a:t>)</a:t>
            </a:r>
            <a:endParaRPr lang="en-GB" dirty="0"/>
          </a:p>
        </p:txBody>
      </p:sp>
      <p:sp>
        <p:nvSpPr>
          <p:cNvPr id="16" name="Tekstiruutu 15">
            <a:extLst>
              <a:ext uri="{FF2B5EF4-FFF2-40B4-BE49-F238E27FC236}">
                <a16:creationId xmlns:a16="http://schemas.microsoft.com/office/drawing/2014/main" id="{65803031-0CCF-453A-B280-A6410B1621CD}"/>
              </a:ext>
            </a:extLst>
          </p:cNvPr>
          <p:cNvSpPr txBox="1"/>
          <p:nvPr/>
        </p:nvSpPr>
        <p:spPr>
          <a:xfrm>
            <a:off x="6639666" y="5645178"/>
            <a:ext cx="1717137" cy="215444"/>
          </a:xfrm>
          <a:prstGeom prst="rect">
            <a:avLst/>
          </a:prstGeom>
          <a:noFill/>
        </p:spPr>
        <p:txBody>
          <a:bodyPr wrap="none" rtlCol="0">
            <a:spAutoFit/>
          </a:bodyPr>
          <a:lstStyle/>
          <a:p>
            <a:r>
              <a:rPr lang="fi-FI" sz="800" dirty="0"/>
              <a:t>10 </a:t>
            </a:r>
            <a:r>
              <a:rPr lang="fi-FI" sz="800" dirty="0" err="1"/>
              <a:t>step</a:t>
            </a:r>
            <a:r>
              <a:rPr lang="fi-FI" sz="800" dirty="0"/>
              <a:t> </a:t>
            </a:r>
            <a:r>
              <a:rPr lang="fi-FI" sz="800" dirty="0" err="1"/>
              <a:t>ahead</a:t>
            </a:r>
            <a:r>
              <a:rPr lang="fi-FI" sz="800" dirty="0"/>
              <a:t> </a:t>
            </a:r>
            <a:r>
              <a:rPr lang="fi-FI" sz="800" dirty="0" err="1"/>
              <a:t>mean</a:t>
            </a:r>
            <a:r>
              <a:rPr lang="fi-FI" sz="800" dirty="0"/>
              <a:t> </a:t>
            </a:r>
            <a:r>
              <a:rPr lang="fi-FI" sz="800" dirty="0" err="1"/>
              <a:t>prediction</a:t>
            </a:r>
            <a:r>
              <a:rPr lang="fi-FI" sz="800" dirty="0"/>
              <a:t> </a:t>
            </a:r>
            <a:r>
              <a:rPr lang="fi-FI" sz="800" dirty="0" err="1"/>
              <a:t>error</a:t>
            </a:r>
            <a:endParaRPr lang="en-GB" sz="800" dirty="0"/>
          </a:p>
        </p:txBody>
      </p:sp>
      <p:pic>
        <p:nvPicPr>
          <p:cNvPr id="4" name="Kuva 3">
            <a:extLst>
              <a:ext uri="{FF2B5EF4-FFF2-40B4-BE49-F238E27FC236}">
                <a16:creationId xmlns:a16="http://schemas.microsoft.com/office/drawing/2014/main" id="{5D4DD590-44E2-4751-9866-9ACC9C3B16E7}"/>
              </a:ext>
            </a:extLst>
          </p:cNvPr>
          <p:cNvPicPr>
            <a:picLocks noChangeAspect="1"/>
          </p:cNvPicPr>
          <p:nvPr/>
        </p:nvPicPr>
        <p:blipFill>
          <a:blip r:embed="rId2"/>
          <a:stretch>
            <a:fillRect/>
          </a:stretch>
        </p:blipFill>
        <p:spPr>
          <a:xfrm>
            <a:off x="6556663" y="1226691"/>
            <a:ext cx="3109486" cy="4313774"/>
          </a:xfrm>
          <a:prstGeom prst="rect">
            <a:avLst/>
          </a:prstGeom>
        </p:spPr>
      </p:pic>
    </p:spTree>
    <p:extLst>
      <p:ext uri="{BB962C8B-B14F-4D97-AF65-F5344CB8AC3E}">
        <p14:creationId xmlns:p14="http://schemas.microsoft.com/office/powerpoint/2010/main" val="3498217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Image Object Velocity Estimation</a:t>
            </a:r>
            <a:endParaRPr lang="en-US" sz="4800" kern="1200" dirty="0">
              <a:solidFill>
                <a:schemeClr val="bg1"/>
              </a:solidFill>
              <a:latin typeface="+mj-lt"/>
              <a:ea typeface="+mj-ea"/>
              <a:cs typeface="+mj-cs"/>
            </a:endParaRPr>
          </a:p>
        </p:txBody>
      </p:sp>
      <p:sp>
        <p:nvSpPr>
          <p:cNvPr id="8" name="Tekstiruutu 7">
            <a:extLst>
              <a:ext uri="{FF2B5EF4-FFF2-40B4-BE49-F238E27FC236}">
                <a16:creationId xmlns:a16="http://schemas.microsoft.com/office/drawing/2014/main" id="{9B206AA3-16A3-48F3-A1A4-0A4F62824601}"/>
              </a:ext>
            </a:extLst>
          </p:cNvPr>
          <p:cNvSpPr txBox="1"/>
          <p:nvPr/>
        </p:nvSpPr>
        <p:spPr>
          <a:xfrm>
            <a:off x="5210629" y="277635"/>
            <a:ext cx="1869166" cy="369332"/>
          </a:xfrm>
          <a:prstGeom prst="rect">
            <a:avLst/>
          </a:prstGeom>
          <a:noFill/>
        </p:spPr>
        <p:txBody>
          <a:bodyPr wrap="none" rtlCol="0">
            <a:spAutoFit/>
          </a:bodyPr>
          <a:lstStyle/>
          <a:p>
            <a:r>
              <a:rPr lang="fi-FI" dirty="0" err="1"/>
              <a:t>Static</a:t>
            </a:r>
            <a:r>
              <a:rPr lang="fi-FI" dirty="0"/>
              <a:t> </a:t>
            </a:r>
            <a:r>
              <a:rPr lang="fi-FI" dirty="0" err="1"/>
              <a:t>object</a:t>
            </a:r>
            <a:r>
              <a:rPr lang="fi-FI" dirty="0"/>
              <a:t> (</a:t>
            </a:r>
            <a:r>
              <a:rPr lang="fi-FI" dirty="0" err="1"/>
              <a:t>calf</a:t>
            </a:r>
            <a:r>
              <a:rPr lang="fi-FI" dirty="0"/>
              <a:t>)</a:t>
            </a:r>
            <a:endParaRPr lang="en-GB" dirty="0"/>
          </a:p>
        </p:txBody>
      </p:sp>
      <p:sp>
        <p:nvSpPr>
          <p:cNvPr id="3" name="Tekstiruutu 2">
            <a:extLst>
              <a:ext uri="{FF2B5EF4-FFF2-40B4-BE49-F238E27FC236}">
                <a16:creationId xmlns:a16="http://schemas.microsoft.com/office/drawing/2014/main" id="{E022C834-D3DD-42C3-A8A3-5F3C71A7619D}"/>
              </a:ext>
            </a:extLst>
          </p:cNvPr>
          <p:cNvSpPr txBox="1"/>
          <p:nvPr/>
        </p:nvSpPr>
        <p:spPr>
          <a:xfrm>
            <a:off x="5356054" y="2939584"/>
            <a:ext cx="2295821" cy="215444"/>
          </a:xfrm>
          <a:prstGeom prst="rect">
            <a:avLst/>
          </a:prstGeom>
          <a:noFill/>
        </p:spPr>
        <p:txBody>
          <a:bodyPr wrap="none" rtlCol="0">
            <a:spAutoFit/>
          </a:bodyPr>
          <a:lstStyle/>
          <a:p>
            <a:r>
              <a:rPr lang="fi-FI" sz="800" dirty="0" err="1"/>
              <a:t>Measured</a:t>
            </a:r>
            <a:r>
              <a:rPr lang="fi-FI" sz="800" dirty="0"/>
              <a:t> and </a:t>
            </a:r>
            <a:r>
              <a:rPr lang="fi-FI" sz="800" dirty="0" err="1"/>
              <a:t>filtered</a:t>
            </a:r>
            <a:r>
              <a:rPr lang="fi-FI" sz="800" dirty="0"/>
              <a:t> </a:t>
            </a:r>
            <a:r>
              <a:rPr lang="fi-FI" sz="800" dirty="0" err="1"/>
              <a:t>location</a:t>
            </a:r>
            <a:r>
              <a:rPr lang="fi-FI" sz="800" dirty="0"/>
              <a:t>  (</a:t>
            </a:r>
            <a:r>
              <a:rPr lang="fi-FI" sz="800" dirty="0" err="1"/>
              <a:t>upper</a:t>
            </a:r>
            <a:r>
              <a:rPr lang="fi-FI" sz="800" dirty="0"/>
              <a:t> </a:t>
            </a:r>
            <a:r>
              <a:rPr lang="fi-FI" sz="800" dirty="0" err="1"/>
              <a:t>left</a:t>
            </a:r>
            <a:r>
              <a:rPr lang="fi-FI" sz="800" dirty="0"/>
              <a:t> </a:t>
            </a:r>
            <a:r>
              <a:rPr lang="fi-FI" sz="800" dirty="0" err="1"/>
              <a:t>corner</a:t>
            </a:r>
            <a:r>
              <a:rPr lang="fi-FI" sz="800" dirty="0"/>
              <a:t>)</a:t>
            </a:r>
            <a:endParaRPr lang="en-GB" sz="800" dirty="0"/>
          </a:p>
        </p:txBody>
      </p:sp>
      <p:sp>
        <p:nvSpPr>
          <p:cNvPr id="14" name="Tekstiruutu 13">
            <a:extLst>
              <a:ext uri="{FF2B5EF4-FFF2-40B4-BE49-F238E27FC236}">
                <a16:creationId xmlns:a16="http://schemas.microsoft.com/office/drawing/2014/main" id="{6D849E38-B2E4-4FC2-85B3-B39442565905}"/>
              </a:ext>
            </a:extLst>
          </p:cNvPr>
          <p:cNvSpPr txBox="1"/>
          <p:nvPr/>
        </p:nvSpPr>
        <p:spPr>
          <a:xfrm>
            <a:off x="8450037" y="2955830"/>
            <a:ext cx="949299" cy="215444"/>
          </a:xfrm>
          <a:prstGeom prst="rect">
            <a:avLst/>
          </a:prstGeom>
          <a:noFill/>
        </p:spPr>
        <p:txBody>
          <a:bodyPr wrap="none" rtlCol="0">
            <a:spAutoFit/>
          </a:bodyPr>
          <a:lstStyle/>
          <a:p>
            <a:r>
              <a:rPr lang="fi-FI" sz="800" dirty="0" err="1"/>
              <a:t>Estimated</a:t>
            </a:r>
            <a:r>
              <a:rPr lang="fi-FI" sz="800" dirty="0"/>
              <a:t> </a:t>
            </a:r>
            <a:r>
              <a:rPr lang="fi-FI" sz="800" dirty="0" err="1"/>
              <a:t>velocity</a:t>
            </a:r>
            <a:endParaRPr lang="en-GB" sz="800" dirty="0"/>
          </a:p>
        </p:txBody>
      </p:sp>
      <p:sp>
        <p:nvSpPr>
          <p:cNvPr id="16" name="Tekstiruutu 15">
            <a:extLst>
              <a:ext uri="{FF2B5EF4-FFF2-40B4-BE49-F238E27FC236}">
                <a16:creationId xmlns:a16="http://schemas.microsoft.com/office/drawing/2014/main" id="{65803031-0CCF-453A-B280-A6410B1621CD}"/>
              </a:ext>
            </a:extLst>
          </p:cNvPr>
          <p:cNvSpPr txBox="1"/>
          <p:nvPr/>
        </p:nvSpPr>
        <p:spPr>
          <a:xfrm>
            <a:off x="5356054" y="5752056"/>
            <a:ext cx="918841" cy="215444"/>
          </a:xfrm>
          <a:prstGeom prst="rect">
            <a:avLst/>
          </a:prstGeom>
          <a:noFill/>
        </p:spPr>
        <p:txBody>
          <a:bodyPr wrap="none" rtlCol="0">
            <a:spAutoFit/>
          </a:bodyPr>
          <a:lstStyle/>
          <a:p>
            <a:r>
              <a:rPr lang="fi-FI" sz="800" dirty="0" err="1"/>
              <a:t>Location</a:t>
            </a:r>
            <a:r>
              <a:rPr lang="fi-FI" sz="800" dirty="0"/>
              <a:t> </a:t>
            </a:r>
            <a:r>
              <a:rPr lang="fi-FI" sz="800" dirty="0" err="1"/>
              <a:t>variance</a:t>
            </a:r>
            <a:endParaRPr lang="en-GB" sz="800" dirty="0"/>
          </a:p>
        </p:txBody>
      </p:sp>
      <p:sp>
        <p:nvSpPr>
          <p:cNvPr id="18" name="Tekstiruutu 17">
            <a:extLst>
              <a:ext uri="{FF2B5EF4-FFF2-40B4-BE49-F238E27FC236}">
                <a16:creationId xmlns:a16="http://schemas.microsoft.com/office/drawing/2014/main" id="{BD3E7608-9966-4A17-8503-C32F66CAF62D}"/>
              </a:ext>
            </a:extLst>
          </p:cNvPr>
          <p:cNvSpPr txBox="1"/>
          <p:nvPr/>
        </p:nvSpPr>
        <p:spPr>
          <a:xfrm>
            <a:off x="8476486" y="5752056"/>
            <a:ext cx="896399" cy="215444"/>
          </a:xfrm>
          <a:prstGeom prst="rect">
            <a:avLst/>
          </a:prstGeom>
          <a:noFill/>
        </p:spPr>
        <p:txBody>
          <a:bodyPr wrap="none" rtlCol="0">
            <a:spAutoFit/>
          </a:bodyPr>
          <a:lstStyle/>
          <a:p>
            <a:r>
              <a:rPr lang="fi-FI" sz="800" dirty="0" err="1"/>
              <a:t>Velocity</a:t>
            </a:r>
            <a:r>
              <a:rPr lang="fi-FI" sz="800" dirty="0"/>
              <a:t> </a:t>
            </a:r>
            <a:r>
              <a:rPr lang="fi-FI" sz="800" dirty="0" err="1"/>
              <a:t>variance</a:t>
            </a:r>
            <a:endParaRPr lang="en-GB" sz="800" dirty="0"/>
          </a:p>
        </p:txBody>
      </p:sp>
      <p:pic>
        <p:nvPicPr>
          <p:cNvPr id="4" name="Kuva 3">
            <a:extLst>
              <a:ext uri="{FF2B5EF4-FFF2-40B4-BE49-F238E27FC236}">
                <a16:creationId xmlns:a16="http://schemas.microsoft.com/office/drawing/2014/main" id="{41B6ACB0-3712-49D4-A87D-F5FCDD838C59}"/>
              </a:ext>
            </a:extLst>
          </p:cNvPr>
          <p:cNvPicPr>
            <a:picLocks noChangeAspect="1"/>
          </p:cNvPicPr>
          <p:nvPr/>
        </p:nvPicPr>
        <p:blipFill>
          <a:blip r:embed="rId2"/>
          <a:stretch>
            <a:fillRect/>
          </a:stretch>
        </p:blipFill>
        <p:spPr>
          <a:xfrm>
            <a:off x="5263491" y="952761"/>
            <a:ext cx="2906732" cy="2017897"/>
          </a:xfrm>
          <a:prstGeom prst="rect">
            <a:avLst/>
          </a:prstGeom>
        </p:spPr>
      </p:pic>
      <p:pic>
        <p:nvPicPr>
          <p:cNvPr id="7" name="Kuva 6">
            <a:extLst>
              <a:ext uri="{FF2B5EF4-FFF2-40B4-BE49-F238E27FC236}">
                <a16:creationId xmlns:a16="http://schemas.microsoft.com/office/drawing/2014/main" id="{45ECB15C-09C2-4C20-A152-AE82CF21322B}"/>
              </a:ext>
            </a:extLst>
          </p:cNvPr>
          <p:cNvPicPr>
            <a:picLocks noChangeAspect="1"/>
          </p:cNvPicPr>
          <p:nvPr/>
        </p:nvPicPr>
        <p:blipFill>
          <a:blip r:embed="rId3"/>
          <a:stretch>
            <a:fillRect/>
          </a:stretch>
        </p:blipFill>
        <p:spPr>
          <a:xfrm>
            <a:off x="8450037" y="965346"/>
            <a:ext cx="2827805" cy="1974237"/>
          </a:xfrm>
          <a:prstGeom prst="rect">
            <a:avLst/>
          </a:prstGeom>
        </p:spPr>
      </p:pic>
      <p:pic>
        <p:nvPicPr>
          <p:cNvPr id="9" name="Kuva 8">
            <a:extLst>
              <a:ext uri="{FF2B5EF4-FFF2-40B4-BE49-F238E27FC236}">
                <a16:creationId xmlns:a16="http://schemas.microsoft.com/office/drawing/2014/main" id="{71584006-4A44-47C1-9E84-8A58538880D8}"/>
              </a:ext>
            </a:extLst>
          </p:cNvPr>
          <p:cNvPicPr>
            <a:picLocks noChangeAspect="1"/>
          </p:cNvPicPr>
          <p:nvPr/>
        </p:nvPicPr>
        <p:blipFill>
          <a:blip r:embed="rId4"/>
          <a:stretch>
            <a:fillRect/>
          </a:stretch>
        </p:blipFill>
        <p:spPr>
          <a:xfrm>
            <a:off x="5263491" y="3665549"/>
            <a:ext cx="2906732" cy="2004020"/>
          </a:xfrm>
          <a:prstGeom prst="rect">
            <a:avLst/>
          </a:prstGeom>
        </p:spPr>
      </p:pic>
      <p:pic>
        <p:nvPicPr>
          <p:cNvPr id="11" name="Kuva 10">
            <a:extLst>
              <a:ext uri="{FF2B5EF4-FFF2-40B4-BE49-F238E27FC236}">
                <a16:creationId xmlns:a16="http://schemas.microsoft.com/office/drawing/2014/main" id="{CA10D589-848C-4899-A650-2FE43DBBB24D}"/>
              </a:ext>
            </a:extLst>
          </p:cNvPr>
          <p:cNvPicPr>
            <a:picLocks noChangeAspect="1"/>
          </p:cNvPicPr>
          <p:nvPr/>
        </p:nvPicPr>
        <p:blipFill>
          <a:blip r:embed="rId5"/>
          <a:stretch>
            <a:fillRect/>
          </a:stretch>
        </p:blipFill>
        <p:spPr>
          <a:xfrm>
            <a:off x="8450037" y="3665549"/>
            <a:ext cx="2827805" cy="1887092"/>
          </a:xfrm>
          <a:prstGeom prst="rect">
            <a:avLst/>
          </a:prstGeom>
        </p:spPr>
      </p:pic>
    </p:spTree>
    <p:extLst>
      <p:ext uri="{BB962C8B-B14F-4D97-AF65-F5344CB8AC3E}">
        <p14:creationId xmlns:p14="http://schemas.microsoft.com/office/powerpoint/2010/main" val="395509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dirty="0">
                <a:solidFill>
                  <a:schemeClr val="bg1"/>
                </a:solidFill>
                <a:latin typeface="+mj-lt"/>
                <a:ea typeface="+mj-ea"/>
                <a:cs typeface="+mj-cs"/>
              </a:rPr>
              <a:t>Image Object Velocity Estimation</a:t>
            </a:r>
            <a:endParaRPr lang="en-US" sz="4800" kern="1200" dirty="0">
              <a:solidFill>
                <a:schemeClr val="bg1"/>
              </a:solidFill>
              <a:latin typeface="+mj-lt"/>
              <a:ea typeface="+mj-ea"/>
              <a:cs typeface="+mj-cs"/>
            </a:endParaRPr>
          </a:p>
        </p:txBody>
      </p:sp>
      <p:sp>
        <p:nvSpPr>
          <p:cNvPr id="16" name="Tekstiruutu 15">
            <a:extLst>
              <a:ext uri="{FF2B5EF4-FFF2-40B4-BE49-F238E27FC236}">
                <a16:creationId xmlns:a16="http://schemas.microsoft.com/office/drawing/2014/main" id="{65803031-0CCF-453A-B280-A6410B1621CD}"/>
              </a:ext>
            </a:extLst>
          </p:cNvPr>
          <p:cNvSpPr txBox="1"/>
          <p:nvPr/>
        </p:nvSpPr>
        <p:spPr>
          <a:xfrm>
            <a:off x="6639666" y="5645178"/>
            <a:ext cx="1717137" cy="215444"/>
          </a:xfrm>
          <a:prstGeom prst="rect">
            <a:avLst/>
          </a:prstGeom>
          <a:noFill/>
        </p:spPr>
        <p:txBody>
          <a:bodyPr wrap="none" rtlCol="0">
            <a:spAutoFit/>
          </a:bodyPr>
          <a:lstStyle/>
          <a:p>
            <a:r>
              <a:rPr lang="fi-FI" sz="800" dirty="0"/>
              <a:t>10 </a:t>
            </a:r>
            <a:r>
              <a:rPr lang="fi-FI" sz="800" dirty="0" err="1"/>
              <a:t>step</a:t>
            </a:r>
            <a:r>
              <a:rPr lang="fi-FI" sz="800" dirty="0"/>
              <a:t> </a:t>
            </a:r>
            <a:r>
              <a:rPr lang="fi-FI" sz="800" dirty="0" err="1"/>
              <a:t>ahead</a:t>
            </a:r>
            <a:r>
              <a:rPr lang="fi-FI" sz="800" dirty="0"/>
              <a:t> </a:t>
            </a:r>
            <a:r>
              <a:rPr lang="fi-FI" sz="800" dirty="0" err="1"/>
              <a:t>mean</a:t>
            </a:r>
            <a:r>
              <a:rPr lang="fi-FI" sz="800" dirty="0"/>
              <a:t> </a:t>
            </a:r>
            <a:r>
              <a:rPr lang="fi-FI" sz="800" dirty="0" err="1"/>
              <a:t>prediction</a:t>
            </a:r>
            <a:r>
              <a:rPr lang="fi-FI" sz="800" dirty="0"/>
              <a:t> </a:t>
            </a:r>
            <a:r>
              <a:rPr lang="fi-FI" sz="800" dirty="0" err="1"/>
              <a:t>error</a:t>
            </a:r>
            <a:endParaRPr lang="en-GB" sz="800" dirty="0"/>
          </a:p>
        </p:txBody>
      </p:sp>
      <p:sp>
        <p:nvSpPr>
          <p:cNvPr id="9" name="Tekstiruutu 8">
            <a:extLst>
              <a:ext uri="{FF2B5EF4-FFF2-40B4-BE49-F238E27FC236}">
                <a16:creationId xmlns:a16="http://schemas.microsoft.com/office/drawing/2014/main" id="{C2CD9C32-91F1-45A6-BFBF-309C2678CFEA}"/>
              </a:ext>
            </a:extLst>
          </p:cNvPr>
          <p:cNvSpPr txBox="1"/>
          <p:nvPr/>
        </p:nvSpPr>
        <p:spPr>
          <a:xfrm>
            <a:off x="5210629" y="277635"/>
            <a:ext cx="1869166" cy="369332"/>
          </a:xfrm>
          <a:prstGeom prst="rect">
            <a:avLst/>
          </a:prstGeom>
          <a:noFill/>
        </p:spPr>
        <p:txBody>
          <a:bodyPr wrap="none" rtlCol="0">
            <a:spAutoFit/>
          </a:bodyPr>
          <a:lstStyle/>
          <a:p>
            <a:r>
              <a:rPr lang="fi-FI" dirty="0" err="1"/>
              <a:t>Static</a:t>
            </a:r>
            <a:r>
              <a:rPr lang="fi-FI" dirty="0"/>
              <a:t> </a:t>
            </a:r>
            <a:r>
              <a:rPr lang="fi-FI" dirty="0" err="1"/>
              <a:t>object</a:t>
            </a:r>
            <a:r>
              <a:rPr lang="fi-FI" dirty="0"/>
              <a:t> (</a:t>
            </a:r>
            <a:r>
              <a:rPr lang="fi-FI" dirty="0" err="1"/>
              <a:t>calf</a:t>
            </a:r>
            <a:r>
              <a:rPr lang="fi-FI" dirty="0"/>
              <a:t>)</a:t>
            </a:r>
            <a:endParaRPr lang="en-GB" dirty="0"/>
          </a:p>
        </p:txBody>
      </p:sp>
      <p:pic>
        <p:nvPicPr>
          <p:cNvPr id="2" name="Kuva 1">
            <a:extLst>
              <a:ext uri="{FF2B5EF4-FFF2-40B4-BE49-F238E27FC236}">
                <a16:creationId xmlns:a16="http://schemas.microsoft.com/office/drawing/2014/main" id="{02A59E30-85E0-45D1-961A-09D1FE641097}"/>
              </a:ext>
            </a:extLst>
          </p:cNvPr>
          <p:cNvPicPr>
            <a:picLocks noChangeAspect="1"/>
          </p:cNvPicPr>
          <p:nvPr/>
        </p:nvPicPr>
        <p:blipFill>
          <a:blip r:embed="rId2"/>
          <a:stretch>
            <a:fillRect/>
          </a:stretch>
        </p:blipFill>
        <p:spPr>
          <a:xfrm>
            <a:off x="6639666" y="781367"/>
            <a:ext cx="3469008" cy="4812538"/>
          </a:xfrm>
          <a:prstGeom prst="rect">
            <a:avLst/>
          </a:prstGeom>
        </p:spPr>
      </p:pic>
    </p:spTree>
    <p:extLst>
      <p:ext uri="{BB962C8B-B14F-4D97-AF65-F5344CB8AC3E}">
        <p14:creationId xmlns:p14="http://schemas.microsoft.com/office/powerpoint/2010/main" val="2484963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14">
            <a:extLst>
              <a:ext uri="{FF2B5EF4-FFF2-40B4-BE49-F238E27FC236}">
                <a16:creationId xmlns:a16="http://schemas.microsoft.com/office/drawing/2014/main" id="{C66F2F30-5DC0-44A0-BFA6-E12F46ED16D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9" name="Freeform: Shape 8">
            <a:extLst>
              <a:ext uri="{FF2B5EF4-FFF2-40B4-BE49-F238E27FC236}">
                <a16:creationId xmlns:a16="http://schemas.microsoft.com/office/drawing/2014/main" id="{04DC2037-48A0-4F22-B9D4-8EAEBC780AB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1" name="Freeform 22">
            <a:extLst>
              <a:ext uri="{FF2B5EF4-FFF2-40B4-BE49-F238E27FC236}">
                <a16:creationId xmlns:a16="http://schemas.microsoft.com/office/drawing/2014/main" id="{0006CBFD-ADA0-43D1-9332-9C34CA1C76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5">
            <a:extLst>
              <a:ext uri="{FF2B5EF4-FFF2-40B4-BE49-F238E27FC236}">
                <a16:creationId xmlns:a16="http://schemas.microsoft.com/office/drawing/2014/main" id="{2B931666-F28F-45F3-A074-66D2272D580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tsikko 1">
            <a:extLst>
              <a:ext uri="{FF2B5EF4-FFF2-40B4-BE49-F238E27FC236}">
                <a16:creationId xmlns:a16="http://schemas.microsoft.com/office/drawing/2014/main" id="{49E609EE-A375-424B-9FE9-E5C311FC51C5}"/>
              </a:ext>
            </a:extLst>
          </p:cNvPr>
          <p:cNvSpPr>
            <a:spLocks noGrp="1"/>
          </p:cNvSpPr>
          <p:nvPr>
            <p:ph type="ctrTitle"/>
          </p:nvPr>
        </p:nvSpPr>
        <p:spPr>
          <a:xfrm>
            <a:off x="1524000" y="2245809"/>
            <a:ext cx="9144000" cy="1564716"/>
          </a:xfrm>
        </p:spPr>
        <p:txBody>
          <a:bodyPr>
            <a:normAutofit/>
          </a:bodyPr>
          <a:lstStyle/>
          <a:p>
            <a:pPr algn="l"/>
            <a:r>
              <a:rPr lang="fi-FI" sz="4800" dirty="0" err="1"/>
              <a:t>Work</a:t>
            </a:r>
            <a:r>
              <a:rPr lang="fi-FI" sz="4800" dirty="0"/>
              <a:t> in </a:t>
            </a:r>
            <a:r>
              <a:rPr lang="fi-FI" sz="4800" dirty="0" err="1"/>
              <a:t>Progress</a:t>
            </a:r>
            <a:endParaRPr lang="en-GB" sz="4800" dirty="0"/>
          </a:p>
        </p:txBody>
      </p:sp>
    </p:spTree>
    <p:extLst>
      <p:ext uri="{BB962C8B-B14F-4D97-AF65-F5344CB8AC3E}">
        <p14:creationId xmlns:p14="http://schemas.microsoft.com/office/powerpoint/2010/main" val="1118677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kstiruutu 4">
            <a:extLst>
              <a:ext uri="{FF2B5EF4-FFF2-40B4-BE49-F238E27FC236}">
                <a16:creationId xmlns:a16="http://schemas.microsoft.com/office/drawing/2014/main" id="{96513FD4-02A8-4B70-98A1-6EDA16999002}"/>
              </a:ext>
            </a:extLst>
          </p:cNvPr>
          <p:cNvSpPr txBox="1"/>
          <p:nvPr/>
        </p:nvSpPr>
        <p:spPr>
          <a:xfrm>
            <a:off x="501997" y="914400"/>
            <a:ext cx="4103583" cy="29181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kern="1200" dirty="0">
                <a:solidFill>
                  <a:schemeClr val="bg1"/>
                </a:solidFill>
                <a:latin typeface="+mj-lt"/>
                <a:ea typeface="+mj-ea"/>
                <a:cs typeface="+mj-cs"/>
              </a:rPr>
              <a:t>Perception</a:t>
            </a:r>
          </a:p>
        </p:txBody>
      </p:sp>
      <p:sp>
        <p:nvSpPr>
          <p:cNvPr id="44" name="Tekstiruutu 43">
            <a:extLst>
              <a:ext uri="{FF2B5EF4-FFF2-40B4-BE49-F238E27FC236}">
                <a16:creationId xmlns:a16="http://schemas.microsoft.com/office/drawing/2014/main" id="{A2FDF6B1-AC81-41A7-9D40-341BFEE80CEF}"/>
              </a:ext>
            </a:extLst>
          </p:cNvPr>
          <p:cNvSpPr txBox="1"/>
          <p:nvPr/>
        </p:nvSpPr>
        <p:spPr>
          <a:xfrm>
            <a:off x="5128665" y="2473105"/>
            <a:ext cx="6561338" cy="1569660"/>
          </a:xfrm>
          <a:prstGeom prst="rect">
            <a:avLst/>
          </a:prstGeom>
          <a:noFill/>
        </p:spPr>
        <p:txBody>
          <a:bodyPr wrap="square" rtlCol="0">
            <a:spAutoFit/>
          </a:bodyPr>
          <a:lstStyle/>
          <a:p>
            <a:r>
              <a:rPr lang="en-GB" sz="1600" dirty="0"/>
              <a:t>“The first step in achieving SA is to perceive the status, attributes, and dynamics of relevant elements in the environment. Thus, Level 1 SA, the most basic level of SA, involves the processes of monitoring, cue detection, and simple recognition, which lead to an awareness of multiple situational elements (objects, events, people, systems, environmental factors) and their current states (locations, conditions, modes, actions).”</a:t>
            </a:r>
          </a:p>
        </p:txBody>
      </p:sp>
    </p:spTree>
    <p:extLst>
      <p:ext uri="{BB962C8B-B14F-4D97-AF65-F5344CB8AC3E}">
        <p14:creationId xmlns:p14="http://schemas.microsoft.com/office/powerpoint/2010/main" val="606653114"/>
      </p:ext>
    </p:extLst>
  </p:cSld>
  <p:clrMapOvr>
    <a:masterClrMapping/>
  </p:clrMapOvr>
</p:sld>
</file>

<file path=ppt/theme/theme1.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1818</TotalTime>
  <Words>294</Words>
  <Application>Microsoft Office PowerPoint</Application>
  <PresentationFormat>Laajakuva</PresentationFormat>
  <Paragraphs>59</Paragraphs>
  <Slides>14</Slides>
  <Notes>0</Notes>
  <HiddenSlides>0</HiddenSlides>
  <MMClips>0</MMClips>
  <ScaleCrop>false</ScaleCrop>
  <HeadingPairs>
    <vt:vector size="6" baseType="variant">
      <vt:variant>
        <vt:lpstr>Käytetyt fontit</vt:lpstr>
      </vt:variant>
      <vt:variant>
        <vt:i4>3</vt:i4>
      </vt:variant>
      <vt:variant>
        <vt:lpstr>Teema</vt:lpstr>
      </vt:variant>
      <vt:variant>
        <vt:i4>1</vt:i4>
      </vt:variant>
      <vt:variant>
        <vt:lpstr>Dian otsikot</vt:lpstr>
      </vt:variant>
      <vt:variant>
        <vt:i4>14</vt:i4>
      </vt:variant>
    </vt:vector>
  </HeadingPairs>
  <TitlesOfParts>
    <vt:vector size="18" baseType="lpstr">
      <vt:lpstr>Arial</vt:lpstr>
      <vt:lpstr>Calibri</vt:lpstr>
      <vt:lpstr>Calibri Light</vt:lpstr>
      <vt:lpstr>Office-teema</vt:lpstr>
      <vt:lpstr>Image-Based Situation Awareness Audit 1.3.2018</vt:lpstr>
      <vt:lpstr>Work Done</vt:lpstr>
      <vt:lpstr>PowerPoint-esitys</vt:lpstr>
      <vt:lpstr>PowerPoint-esitys</vt:lpstr>
      <vt:lpstr>PowerPoint-esitys</vt:lpstr>
      <vt:lpstr>PowerPoint-esitys</vt:lpstr>
      <vt:lpstr>PowerPoint-esitys</vt:lpstr>
      <vt:lpstr>Work in Progress</vt:lpstr>
      <vt:lpstr>PowerPoint-esitys</vt:lpstr>
      <vt:lpstr>Next Steps</vt:lpstr>
      <vt:lpstr>PowerPoint-esitys</vt:lpstr>
      <vt:lpstr>To Be Discussed</vt:lpstr>
      <vt:lpstr>PowerPoint-esitys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Image-Based Situation Awareness</dc:title>
  <dc:creator>Sakari Lampola</dc:creator>
  <cp:lastModifiedBy>Sakari Lampola</cp:lastModifiedBy>
  <cp:revision>366</cp:revision>
  <dcterms:created xsi:type="dcterms:W3CDTF">2017-12-07T08:30:07Z</dcterms:created>
  <dcterms:modified xsi:type="dcterms:W3CDTF">2018-01-17T09:10:53Z</dcterms:modified>
</cp:coreProperties>
</file>