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35" r:id="rId3"/>
    <p:sldId id="377" r:id="rId4"/>
    <p:sldId id="394" r:id="rId5"/>
    <p:sldId id="406" r:id="rId6"/>
    <p:sldId id="405" r:id="rId7"/>
    <p:sldId id="401" r:id="rId8"/>
    <p:sldId id="395" r:id="rId9"/>
    <p:sldId id="388" r:id="rId10"/>
    <p:sldId id="389" r:id="rId11"/>
    <p:sldId id="390" r:id="rId12"/>
    <p:sldId id="391" r:id="rId13"/>
    <p:sldId id="392" r:id="rId14"/>
    <p:sldId id="393" r:id="rId15"/>
    <p:sldId id="396" r:id="rId16"/>
    <p:sldId id="398" r:id="rId17"/>
    <p:sldId id="399" r:id="rId18"/>
    <p:sldId id="397" r:id="rId19"/>
    <p:sldId id="404" r:id="rId20"/>
    <p:sldId id="403" r:id="rId21"/>
    <p:sldId id="407" r:id="rId22"/>
    <p:sldId id="408" r:id="rId23"/>
    <p:sldId id="409" r:id="rId24"/>
    <p:sldId id="410" r:id="rId25"/>
    <p:sldId id="411" r:id="rId26"/>
    <p:sldId id="412" r:id="rId27"/>
    <p:sldId id="413" r:id="rId28"/>
    <p:sldId id="414" r:id="rId29"/>
    <p:sldId id="387" r:id="rId30"/>
    <p:sldId id="336" r:id="rId31"/>
    <p:sldId id="356" r:id="rId32"/>
    <p:sldId id="357" r:id="rId33"/>
    <p:sldId id="368" r:id="rId34"/>
    <p:sldId id="371"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29" d="100"/>
          <a:sy n="129" d="100"/>
        </p:scale>
        <p:origin x="132" y="5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25/01/2018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25/01/2018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25/01/2018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5268686"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for </a:t>
            </a:r>
            <a:r>
              <a:rPr lang="fi-FI" sz="1400" dirty="0" err="1"/>
              <a:t>creating</a:t>
            </a:r>
            <a:r>
              <a:rPr lang="fi-FI" sz="1400" dirty="0"/>
              <a:t> a </a:t>
            </a:r>
            <a:r>
              <a:rPr lang="fi-FI" sz="1400" dirty="0" err="1"/>
              <a:t>new</a:t>
            </a:r>
            <a:r>
              <a:rPr lang="fi-FI" sz="1400" dirty="0"/>
              <a:t> image </a:t>
            </a:r>
            <a:r>
              <a:rPr lang="fi-FI" sz="1400" dirty="0" err="1"/>
              <a:t>object</a:t>
            </a:r>
            <a:r>
              <a:rPr lang="fi-FI" sz="1400" dirty="0"/>
              <a:t> is </a:t>
            </a:r>
            <a:r>
              <a:rPr lang="fi-FI" sz="1400" dirty="0" err="1"/>
              <a:t>between</a:t>
            </a:r>
            <a:r>
              <a:rPr lang="fi-FI" sz="1400" dirty="0"/>
              <a:t> 0.8 and 0.9.</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06424" y="3976325"/>
            <a:ext cx="1125629" cy="246221"/>
          </a:xfrm>
          <a:prstGeom prst="rect">
            <a:avLst/>
          </a:prstGeom>
          <a:noFill/>
        </p:spPr>
        <p:txBody>
          <a:bodyPr wrap="none" rtlCol="0">
            <a:spAutoFit/>
          </a:bodyPr>
          <a:lstStyle/>
          <a:p>
            <a:r>
              <a:rPr lang="fi-FI" sz="1000" dirty="0"/>
              <a:t>Update (</a:t>
            </a:r>
            <a:r>
              <a:rPr lang="fi-FI" sz="1000" dirty="0" err="1"/>
              <a:t>not</a:t>
            </a:r>
            <a:r>
              <a:rPr lang="fi-FI" sz="1000" dirty="0"/>
              <a:t> </a:t>
            </a:r>
            <a:r>
              <a:rPr lang="fi-FI" sz="1000" dirty="0" err="1"/>
              <a:t>class</a:t>
            </a:r>
            <a:r>
              <a:rPr lang="fi-FI" sz="1000" dirty="0"/>
              <a:t>)</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06424" y="2848566"/>
            <a:ext cx="516488" cy="246221"/>
          </a:xfrm>
          <a:prstGeom prst="rect">
            <a:avLst/>
          </a:prstGeom>
          <a:noFill/>
        </p:spPr>
        <p:txBody>
          <a:bodyPr wrap="none" rtlCol="0">
            <a:spAutoFit/>
          </a:bodyPr>
          <a:lstStyle/>
          <a:p>
            <a:r>
              <a:rPr lang="fi-FI" sz="1000" dirty="0" err="1"/>
              <a:t>create</a:t>
            </a:r>
            <a:endParaRPr lang="en-GB" sz="1000" dirty="0"/>
          </a:p>
        </p:txBody>
      </p:sp>
      <p:sp>
        <p:nvSpPr>
          <p:cNvPr id="4" name="Tekstiruutu 3">
            <a:extLst>
              <a:ext uri="{FF2B5EF4-FFF2-40B4-BE49-F238E27FC236}">
                <a16:creationId xmlns:a16="http://schemas.microsoft.com/office/drawing/2014/main" id="{AC18CE48-DBDC-4D7E-AD81-0D9C399BBEF7}"/>
              </a:ext>
            </a:extLst>
          </p:cNvPr>
          <p:cNvSpPr txBox="1"/>
          <p:nvPr/>
        </p:nvSpPr>
        <p:spPr>
          <a:xfrm>
            <a:off x="5090551" y="5576380"/>
            <a:ext cx="6319487" cy="830997"/>
          </a:xfrm>
          <a:prstGeom prst="rect">
            <a:avLst/>
          </a:prstGeom>
          <a:noFill/>
        </p:spPr>
        <p:txBody>
          <a:bodyPr wrap="none" rtlCol="0">
            <a:spAutoFit/>
          </a:bodyPr>
          <a:lstStyle/>
          <a:p>
            <a:r>
              <a:rPr lang="fi-FI" sz="1600" dirty="0" err="1"/>
              <a:t>Different</a:t>
            </a:r>
            <a:r>
              <a:rPr lang="fi-FI" sz="1600" dirty="0"/>
              <a:t> </a:t>
            </a:r>
            <a:r>
              <a:rPr lang="fi-FI" sz="1600" dirty="0" err="1"/>
              <a:t>levels</a:t>
            </a:r>
            <a:r>
              <a:rPr lang="fi-FI" sz="1600" dirty="0"/>
              <a:t> for </a:t>
            </a:r>
            <a:r>
              <a:rPr lang="fi-FI" sz="1600" dirty="0" err="1"/>
              <a:t>creating</a:t>
            </a:r>
            <a:r>
              <a:rPr lang="fi-FI" sz="1600" dirty="0"/>
              <a:t> and </a:t>
            </a:r>
            <a:r>
              <a:rPr lang="fi-FI" sz="1600" dirty="0" err="1"/>
              <a:t>updating</a:t>
            </a:r>
            <a:r>
              <a:rPr lang="fi-FI" sz="1600" dirty="0"/>
              <a:t> image </a:t>
            </a:r>
            <a:r>
              <a:rPr lang="fi-FI" sz="1600" dirty="0" err="1"/>
              <a:t>object</a:t>
            </a:r>
            <a:r>
              <a:rPr lang="fi-FI" sz="1600" dirty="0"/>
              <a:t>. </a:t>
            </a:r>
            <a:r>
              <a:rPr lang="fi-FI" sz="1600" dirty="0" err="1"/>
              <a:t>Hyperparameters</a:t>
            </a:r>
            <a:r>
              <a:rPr lang="fi-FI" sz="1600" dirty="0"/>
              <a:t>:</a:t>
            </a:r>
          </a:p>
          <a:p>
            <a:pPr marL="285750" indent="-285750">
              <a:buFont typeface="Arial" panose="020B0604020202020204" pitchFamily="34" charset="0"/>
              <a:buChar char="•"/>
            </a:pPr>
            <a:r>
              <a:rPr lang="fi-FI" sz="1600" dirty="0"/>
              <a:t>CONFIDENCE_LEVEL_CREATE (0.8)</a:t>
            </a:r>
          </a:p>
          <a:p>
            <a:pPr marL="285750" indent="-285750">
              <a:buFont typeface="Arial" panose="020B0604020202020204" pitchFamily="34" charset="0"/>
              <a:buChar char="•"/>
            </a:pPr>
            <a:r>
              <a:rPr lang="fi-FI" sz="1600" dirty="0"/>
              <a:t>CONFIDENCE_LEVEL_UPDATE (0.2)</a:t>
            </a:r>
          </a:p>
        </p:txBody>
      </p:sp>
      <p:sp>
        <p:nvSpPr>
          <p:cNvPr id="6" name="Tekstiruutu 5">
            <a:extLst>
              <a:ext uri="{FF2B5EF4-FFF2-40B4-BE49-F238E27FC236}">
                <a16:creationId xmlns:a16="http://schemas.microsoft.com/office/drawing/2014/main" id="{85D17DDE-BA94-4838-8EFC-919B15460063}"/>
              </a:ext>
            </a:extLst>
          </p:cNvPr>
          <p:cNvSpPr txBox="1"/>
          <p:nvPr/>
        </p:nvSpPr>
        <p:spPr>
          <a:xfrm>
            <a:off x="9079837" y="1175522"/>
            <a:ext cx="2089098" cy="276999"/>
          </a:xfrm>
          <a:prstGeom prst="rect">
            <a:avLst/>
          </a:prstGeom>
          <a:noFill/>
        </p:spPr>
        <p:txBody>
          <a:bodyPr wrap="none" rtlCol="0">
            <a:spAutoFit/>
          </a:bodyPr>
          <a:lstStyle/>
          <a:p>
            <a:r>
              <a:rPr lang="fi-FI" sz="1200" dirty="0" err="1"/>
              <a:t>Confidence</a:t>
            </a:r>
            <a:r>
              <a:rPr lang="fi-FI" sz="1200" dirty="0"/>
              <a:t> </a:t>
            </a:r>
            <a:r>
              <a:rPr lang="fi-FI" sz="1200" dirty="0" err="1"/>
              <a:t>level</a:t>
            </a:r>
            <a:r>
              <a:rPr lang="fi-FI" sz="1200" dirty="0"/>
              <a:t> </a:t>
            </a:r>
            <a:r>
              <a:rPr lang="fi-FI" sz="1200" dirty="0" err="1"/>
              <a:t>has</a:t>
            </a:r>
            <a:r>
              <a:rPr lang="fi-FI" sz="1200" dirty="0"/>
              <a:t> </a:t>
            </a:r>
            <a:r>
              <a:rPr lang="fi-FI" sz="1200" dirty="0" err="1"/>
              <a:t>dynamics</a:t>
            </a:r>
            <a:endParaRPr lang="en-GB" sz="1200" dirty="0"/>
          </a:p>
        </p:txBody>
      </p:sp>
      <p:cxnSp>
        <p:nvCxnSpPr>
          <p:cNvPr id="12" name="Suora yhdysviiva 11">
            <a:extLst>
              <a:ext uri="{FF2B5EF4-FFF2-40B4-BE49-F238E27FC236}">
                <a16:creationId xmlns:a16="http://schemas.microsoft.com/office/drawing/2014/main" id="{6D310BD6-163C-45CA-AB6A-6584DBE3AFB9}"/>
              </a:ext>
            </a:extLst>
          </p:cNvPr>
          <p:cNvCxnSpPr>
            <a:cxnSpLocks/>
          </p:cNvCxnSpPr>
          <p:nvPr/>
        </p:nvCxnSpPr>
        <p:spPr>
          <a:xfrm>
            <a:off x="5094333" y="5185247"/>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kstiruutu 13">
            <a:extLst>
              <a:ext uri="{FF2B5EF4-FFF2-40B4-BE49-F238E27FC236}">
                <a16:creationId xmlns:a16="http://schemas.microsoft.com/office/drawing/2014/main" id="{76182388-65A5-495B-9E99-FAD589698BA5}"/>
              </a:ext>
            </a:extLst>
          </p:cNvPr>
          <p:cNvSpPr txBox="1"/>
          <p:nvPr/>
        </p:nvSpPr>
        <p:spPr>
          <a:xfrm>
            <a:off x="9005623" y="4703471"/>
            <a:ext cx="518091" cy="246221"/>
          </a:xfrm>
          <a:prstGeom prst="rect">
            <a:avLst/>
          </a:prstGeom>
          <a:noFill/>
        </p:spPr>
        <p:txBody>
          <a:bodyPr wrap="none" rtlCol="0">
            <a:spAutoFit/>
          </a:bodyPr>
          <a:lstStyle/>
          <a:p>
            <a:r>
              <a:rPr lang="fi-FI" sz="1000" dirty="0" err="1"/>
              <a:t>ignore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10000308" y="398596"/>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9863667" y="950469"/>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H="1" flipV="1">
            <a:off x="7338951" y="1061330"/>
            <a:ext cx="1953492" cy="24622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 name="Kuva 13">
            <a:extLst>
              <a:ext uri="{FF2B5EF4-FFF2-40B4-BE49-F238E27FC236}">
                <a16:creationId xmlns:a16="http://schemas.microsoft.com/office/drawing/2014/main" id="{0AF68B77-9DA2-49FF-A5D6-5DD16753698E}"/>
              </a:ext>
            </a:extLst>
          </p:cNvPr>
          <p:cNvPicPr>
            <a:picLocks noChangeAspect="1"/>
          </p:cNvPicPr>
          <p:nvPr/>
        </p:nvPicPr>
        <p:blipFill>
          <a:blip r:embed="rId4"/>
          <a:stretch>
            <a:fillRect/>
          </a:stretch>
        </p:blipFill>
        <p:spPr>
          <a:xfrm>
            <a:off x="5190564" y="3434288"/>
            <a:ext cx="3886870" cy="2174534"/>
          </a:xfrm>
          <a:prstGeom prst="rect">
            <a:avLst/>
          </a:prstGeom>
        </p:spPr>
      </p:pic>
      <p:pic>
        <p:nvPicPr>
          <p:cNvPr id="15" name="Kuva 14">
            <a:extLst>
              <a:ext uri="{FF2B5EF4-FFF2-40B4-BE49-F238E27FC236}">
                <a16:creationId xmlns:a16="http://schemas.microsoft.com/office/drawing/2014/main" id="{AA72E819-B61A-42C7-B859-0BA660F7D0A2}"/>
              </a:ext>
            </a:extLst>
          </p:cNvPr>
          <p:cNvPicPr>
            <a:picLocks noChangeAspect="1"/>
          </p:cNvPicPr>
          <p:nvPr/>
        </p:nvPicPr>
        <p:blipFill>
          <a:blip r:embed="rId5"/>
          <a:stretch>
            <a:fillRect/>
          </a:stretch>
        </p:blipFill>
        <p:spPr>
          <a:xfrm>
            <a:off x="9333096" y="3618464"/>
            <a:ext cx="2599212" cy="1736359"/>
          </a:xfrm>
          <a:prstGeom prst="rect">
            <a:avLst/>
          </a:prstGeom>
        </p:spPr>
      </p:pic>
      <p:cxnSp>
        <p:nvCxnSpPr>
          <p:cNvPr id="16" name="Suora yhdysviiva 15">
            <a:extLst>
              <a:ext uri="{FF2B5EF4-FFF2-40B4-BE49-F238E27FC236}">
                <a16:creationId xmlns:a16="http://schemas.microsoft.com/office/drawing/2014/main" id="{456E1A11-5C84-4EE4-A36E-62F7EF44C1DB}"/>
              </a:ext>
            </a:extLst>
          </p:cNvPr>
          <p:cNvCxnSpPr>
            <a:cxnSpLocks/>
          </p:cNvCxnSpPr>
          <p:nvPr/>
        </p:nvCxnSpPr>
        <p:spPr>
          <a:xfrm>
            <a:off x="9273717" y="4190764"/>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FDF3633A-6DAF-49B2-9E57-3E9F98A9D1B9}"/>
              </a:ext>
            </a:extLst>
          </p:cNvPr>
          <p:cNvCxnSpPr>
            <a:cxnSpLocks/>
          </p:cNvCxnSpPr>
          <p:nvPr/>
        </p:nvCxnSpPr>
        <p:spPr>
          <a:xfrm>
            <a:off x="9863667" y="2318920"/>
            <a:ext cx="13407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uora yhdysviiva 19">
            <a:extLst>
              <a:ext uri="{FF2B5EF4-FFF2-40B4-BE49-F238E27FC236}">
                <a16:creationId xmlns:a16="http://schemas.microsoft.com/office/drawing/2014/main" id="{240E5EA5-4465-4923-A6A6-A6A742976930}"/>
              </a:ext>
            </a:extLst>
          </p:cNvPr>
          <p:cNvCxnSpPr>
            <a:cxnSpLocks/>
          </p:cNvCxnSpPr>
          <p:nvPr/>
        </p:nvCxnSpPr>
        <p:spPr>
          <a:xfrm>
            <a:off x="9273717" y="5781031"/>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F41F5F0F-A0CF-49E2-B183-BA941B28DE8C}"/>
              </a:ext>
            </a:extLst>
          </p:cNvPr>
          <p:cNvPicPr>
            <a:picLocks noChangeAspect="1"/>
          </p:cNvPicPr>
          <p:nvPr/>
        </p:nvPicPr>
        <p:blipFill>
          <a:blip r:embed="rId2"/>
          <a:stretch>
            <a:fillRect/>
          </a:stretch>
        </p:blipFill>
        <p:spPr>
          <a:xfrm>
            <a:off x="5075984" y="321177"/>
            <a:ext cx="2857781" cy="1431014"/>
          </a:xfrm>
          <a:prstGeom prst="rect">
            <a:avLst/>
          </a:prstGeom>
        </p:spPr>
      </p:pic>
      <p:pic>
        <p:nvPicPr>
          <p:cNvPr id="6" name="Kuva 5">
            <a:extLst>
              <a:ext uri="{FF2B5EF4-FFF2-40B4-BE49-F238E27FC236}">
                <a16:creationId xmlns:a16="http://schemas.microsoft.com/office/drawing/2014/main" id="{55D43813-2D80-46EC-90C5-D101C3CBE547}"/>
              </a:ext>
            </a:extLst>
          </p:cNvPr>
          <p:cNvPicPr>
            <a:picLocks noChangeAspect="1"/>
          </p:cNvPicPr>
          <p:nvPr/>
        </p:nvPicPr>
        <p:blipFill>
          <a:blip r:embed="rId3"/>
          <a:stretch>
            <a:fillRect/>
          </a:stretch>
        </p:blipFill>
        <p:spPr>
          <a:xfrm>
            <a:off x="4881694" y="3410953"/>
            <a:ext cx="2548940" cy="3089776"/>
          </a:xfrm>
          <a:prstGeom prst="rect">
            <a:avLst/>
          </a:prstGeom>
        </p:spPr>
      </p:pic>
      <p:cxnSp>
        <p:nvCxnSpPr>
          <p:cNvPr id="8" name="Suora nuoliyhdysviiva 7">
            <a:extLst>
              <a:ext uri="{FF2B5EF4-FFF2-40B4-BE49-F238E27FC236}">
                <a16:creationId xmlns:a16="http://schemas.microsoft.com/office/drawing/2014/main" id="{7C331FD5-8527-495C-8ED3-8AFF93DEA994}"/>
              </a:ext>
            </a:extLst>
          </p:cNvPr>
          <p:cNvCxnSpPr>
            <a:cxnSpLocks/>
          </p:cNvCxnSpPr>
          <p:nvPr/>
        </p:nvCxnSpPr>
        <p:spPr>
          <a:xfrm flipH="1" flipV="1">
            <a:off x="7908007" y="1855498"/>
            <a:ext cx="628619" cy="55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kstiruutu 8">
            <a:extLst>
              <a:ext uri="{FF2B5EF4-FFF2-40B4-BE49-F238E27FC236}">
                <a16:creationId xmlns:a16="http://schemas.microsoft.com/office/drawing/2014/main" id="{5AFED2C8-321D-4269-B830-37EFA2B4D650}"/>
              </a:ext>
            </a:extLst>
          </p:cNvPr>
          <p:cNvSpPr txBox="1"/>
          <p:nvPr/>
        </p:nvSpPr>
        <p:spPr>
          <a:xfrm>
            <a:off x="7555574" y="2511745"/>
            <a:ext cx="2492157" cy="338554"/>
          </a:xfrm>
          <a:prstGeom prst="rect">
            <a:avLst/>
          </a:prstGeom>
          <a:noFill/>
        </p:spPr>
        <p:txBody>
          <a:bodyPr wrap="none" rtlCol="0">
            <a:spAutoFit/>
          </a:bodyPr>
          <a:lstStyle/>
          <a:p>
            <a:r>
              <a:rPr lang="fi-FI" sz="1600" dirty="0"/>
              <a:t>Box </a:t>
            </a:r>
            <a:r>
              <a:rPr lang="fi-FI" sz="1600" dirty="0" err="1"/>
              <a:t>size</a:t>
            </a:r>
            <a:r>
              <a:rPr lang="fi-FI" sz="1600" dirty="0"/>
              <a:t> and </a:t>
            </a:r>
            <a:r>
              <a:rPr lang="fi-FI" sz="1600" dirty="0" err="1"/>
              <a:t>form</a:t>
            </a:r>
            <a:r>
              <a:rPr lang="fi-FI" sz="1600" dirty="0"/>
              <a:t> </a:t>
            </a:r>
            <a:r>
              <a:rPr lang="fi-FI" sz="1600" dirty="0" err="1"/>
              <a:t>distorded</a:t>
            </a:r>
            <a:endParaRPr lang="en-GB" sz="1600" dirty="0"/>
          </a:p>
        </p:txBody>
      </p:sp>
      <p:sp>
        <p:nvSpPr>
          <p:cNvPr id="12" name="Tekstiruutu 11">
            <a:extLst>
              <a:ext uri="{FF2B5EF4-FFF2-40B4-BE49-F238E27FC236}">
                <a16:creationId xmlns:a16="http://schemas.microsoft.com/office/drawing/2014/main" id="{05D4173B-ECC7-4626-8F9A-1F42F697BD12}"/>
              </a:ext>
            </a:extLst>
          </p:cNvPr>
          <p:cNvSpPr txBox="1"/>
          <p:nvPr/>
        </p:nvSpPr>
        <p:spPr>
          <a:xfrm>
            <a:off x="7908007" y="3678568"/>
            <a:ext cx="3380862" cy="338554"/>
          </a:xfrm>
          <a:prstGeom prst="rect">
            <a:avLst/>
          </a:prstGeom>
          <a:noFill/>
        </p:spPr>
        <p:txBody>
          <a:bodyPr wrap="none" rtlCol="0">
            <a:spAutoFit/>
          </a:bodyPr>
          <a:lstStyle/>
          <a:p>
            <a:r>
              <a:rPr lang="fi-FI" sz="1600" dirty="0" err="1"/>
              <a:t>Hyperparameter</a:t>
            </a:r>
            <a:r>
              <a:rPr lang="fi-FI" sz="1600" dirty="0"/>
              <a:t> BORDER_WIDTH (30)</a:t>
            </a:r>
          </a:p>
        </p:txBody>
      </p:sp>
    </p:spTree>
    <p:extLst>
      <p:ext uri="{BB962C8B-B14F-4D97-AF65-F5344CB8AC3E}">
        <p14:creationId xmlns:p14="http://schemas.microsoft.com/office/powerpoint/2010/main" val="271121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Border </a:t>
            </a:r>
            <a:r>
              <a:rPr lang="en-US" sz="4800" dirty="0" err="1">
                <a:solidFill>
                  <a:schemeClr val="bg1"/>
                </a:solidFill>
                <a:latin typeface="+mj-lt"/>
                <a:ea typeface="+mj-ea"/>
                <a:cs typeface="+mj-cs"/>
              </a:rPr>
              <a:t>Behaviour</a:t>
            </a:r>
            <a:endParaRPr lang="en-US" sz="4800" kern="1200" dirty="0">
              <a:solidFill>
                <a:schemeClr val="bg1"/>
              </a:solidFill>
              <a:latin typeface="+mj-lt"/>
              <a:ea typeface="+mj-ea"/>
              <a:cs typeface="+mj-cs"/>
            </a:endParaRPr>
          </a:p>
        </p:txBody>
      </p:sp>
      <p:sp>
        <p:nvSpPr>
          <p:cNvPr id="3" name="Suorakulmio 2">
            <a:extLst>
              <a:ext uri="{FF2B5EF4-FFF2-40B4-BE49-F238E27FC236}">
                <a16:creationId xmlns:a16="http://schemas.microsoft.com/office/drawing/2014/main" id="{545E925B-5CCC-4282-AD12-6BA66CC52B4F}"/>
              </a:ext>
            </a:extLst>
          </p:cNvPr>
          <p:cNvSpPr/>
          <p:nvPr/>
        </p:nvSpPr>
        <p:spPr>
          <a:xfrm>
            <a:off x="5130140" y="321177"/>
            <a:ext cx="6363920" cy="3426575"/>
          </a:xfrm>
          <a:prstGeom prst="rect">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uorakulmio 9">
            <a:extLst>
              <a:ext uri="{FF2B5EF4-FFF2-40B4-BE49-F238E27FC236}">
                <a16:creationId xmlns:a16="http://schemas.microsoft.com/office/drawing/2014/main" id="{4CA7FC85-04BF-41C2-AA36-75972BB7DE52}"/>
              </a:ext>
            </a:extLst>
          </p:cNvPr>
          <p:cNvSpPr/>
          <p:nvPr/>
        </p:nvSpPr>
        <p:spPr>
          <a:xfrm>
            <a:off x="5569526" y="713064"/>
            <a:ext cx="5468589" cy="25656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uorakulmio 10">
            <a:extLst>
              <a:ext uri="{FF2B5EF4-FFF2-40B4-BE49-F238E27FC236}">
                <a16:creationId xmlns:a16="http://schemas.microsoft.com/office/drawing/2014/main" id="{146CBA5D-9C26-4108-BDDC-870E1788562A}"/>
              </a:ext>
            </a:extLst>
          </p:cNvPr>
          <p:cNvSpPr/>
          <p:nvPr/>
        </p:nvSpPr>
        <p:spPr>
          <a:xfrm>
            <a:off x="6476211" y="1676873"/>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1</a:t>
            </a:r>
            <a:endParaRPr lang="en-GB" dirty="0"/>
          </a:p>
        </p:txBody>
      </p:sp>
      <p:sp>
        <p:nvSpPr>
          <p:cNvPr id="15" name="Suorakulmio 14">
            <a:extLst>
              <a:ext uri="{FF2B5EF4-FFF2-40B4-BE49-F238E27FC236}">
                <a16:creationId xmlns:a16="http://schemas.microsoft.com/office/drawing/2014/main" id="{70BED21D-899F-4671-96BB-81D1307FA40A}"/>
              </a:ext>
            </a:extLst>
          </p:cNvPr>
          <p:cNvSpPr/>
          <p:nvPr/>
        </p:nvSpPr>
        <p:spPr>
          <a:xfrm>
            <a:off x="7214570" y="2884292"/>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2</a:t>
            </a:r>
            <a:endParaRPr lang="en-GB" dirty="0"/>
          </a:p>
        </p:txBody>
      </p:sp>
      <p:sp>
        <p:nvSpPr>
          <p:cNvPr id="16" name="Suorakulmio 15">
            <a:extLst>
              <a:ext uri="{FF2B5EF4-FFF2-40B4-BE49-F238E27FC236}">
                <a16:creationId xmlns:a16="http://schemas.microsoft.com/office/drawing/2014/main" id="{7FCADB2E-B55F-4560-918A-11AEA07EDB35}"/>
              </a:ext>
            </a:extLst>
          </p:cNvPr>
          <p:cNvSpPr/>
          <p:nvPr/>
        </p:nvSpPr>
        <p:spPr>
          <a:xfrm>
            <a:off x="8666824" y="3327976"/>
            <a:ext cx="498764" cy="33844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4</a:t>
            </a:r>
            <a:endParaRPr lang="en-GB" dirty="0"/>
          </a:p>
        </p:txBody>
      </p:sp>
      <p:sp>
        <p:nvSpPr>
          <p:cNvPr id="17" name="Suorakulmio 16">
            <a:extLst>
              <a:ext uri="{FF2B5EF4-FFF2-40B4-BE49-F238E27FC236}">
                <a16:creationId xmlns:a16="http://schemas.microsoft.com/office/drawing/2014/main" id="{6EB1A833-9041-45AE-AE18-41051816A147}"/>
              </a:ext>
            </a:extLst>
          </p:cNvPr>
          <p:cNvSpPr/>
          <p:nvPr/>
        </p:nvSpPr>
        <p:spPr>
          <a:xfrm>
            <a:off x="7982885" y="3071174"/>
            <a:ext cx="498764" cy="8520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3</a:t>
            </a:r>
            <a:endParaRPr lang="en-GB" dirty="0"/>
          </a:p>
        </p:txBody>
      </p:sp>
      <p:sp>
        <p:nvSpPr>
          <p:cNvPr id="18" name="Suorakulmio 17">
            <a:extLst>
              <a:ext uri="{FF2B5EF4-FFF2-40B4-BE49-F238E27FC236}">
                <a16:creationId xmlns:a16="http://schemas.microsoft.com/office/drawing/2014/main" id="{4CB31E66-0DC4-4DC3-96DB-278E28DB49F7}"/>
              </a:ext>
            </a:extLst>
          </p:cNvPr>
          <p:cNvSpPr/>
          <p:nvPr/>
        </p:nvSpPr>
        <p:spPr>
          <a:xfrm>
            <a:off x="10215217" y="3832523"/>
            <a:ext cx="498764" cy="5997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6</a:t>
            </a:r>
            <a:endParaRPr lang="en-GB" dirty="0"/>
          </a:p>
        </p:txBody>
      </p:sp>
      <p:sp>
        <p:nvSpPr>
          <p:cNvPr id="19" name="Suorakulmio 18">
            <a:extLst>
              <a:ext uri="{FF2B5EF4-FFF2-40B4-BE49-F238E27FC236}">
                <a16:creationId xmlns:a16="http://schemas.microsoft.com/office/drawing/2014/main" id="{7411CD8C-E17F-48CB-B5E7-213CE40B4E39}"/>
              </a:ext>
            </a:extLst>
          </p:cNvPr>
          <p:cNvSpPr/>
          <p:nvPr/>
        </p:nvSpPr>
        <p:spPr>
          <a:xfrm>
            <a:off x="9435139" y="3430399"/>
            <a:ext cx="498764" cy="59970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5</a:t>
            </a:r>
            <a:endParaRPr lang="en-GB" dirty="0"/>
          </a:p>
        </p:txBody>
      </p:sp>
      <p:sp>
        <p:nvSpPr>
          <p:cNvPr id="13" name="Tekstiruutu 12">
            <a:extLst>
              <a:ext uri="{FF2B5EF4-FFF2-40B4-BE49-F238E27FC236}">
                <a16:creationId xmlns:a16="http://schemas.microsoft.com/office/drawing/2014/main" id="{EEE287FF-637C-4BE4-A47D-1941B3A558CB}"/>
              </a:ext>
            </a:extLst>
          </p:cNvPr>
          <p:cNvSpPr txBox="1"/>
          <p:nvPr/>
        </p:nvSpPr>
        <p:spPr>
          <a:xfrm>
            <a:off x="5104448" y="4329921"/>
            <a:ext cx="4079258" cy="738664"/>
          </a:xfrm>
          <a:prstGeom prst="rect">
            <a:avLst/>
          </a:prstGeom>
          <a:noFill/>
        </p:spPr>
        <p:txBody>
          <a:bodyPr wrap="none" rtlCol="0">
            <a:spAutoFit/>
          </a:bodyPr>
          <a:lstStyle/>
          <a:p>
            <a:pPr marL="342900" indent="-342900">
              <a:buFont typeface="Arial" panose="020B0604020202020204" pitchFamily="34" charset="0"/>
              <a:buChar char="•"/>
            </a:pPr>
            <a:r>
              <a:rPr lang="fi-FI" sz="1400" dirty="0" err="1"/>
              <a:t>Type</a:t>
            </a:r>
            <a:r>
              <a:rPr lang="fi-FI" sz="1400" dirty="0"/>
              <a:t> 3 and 5: </a:t>
            </a:r>
            <a:r>
              <a:rPr lang="fi-FI" sz="1400" dirty="0" err="1"/>
              <a:t>world</a:t>
            </a:r>
            <a:r>
              <a:rPr lang="fi-FI" sz="1400" dirty="0"/>
              <a:t> </a:t>
            </a:r>
            <a:r>
              <a:rPr lang="fi-FI" sz="1400" dirty="0" err="1"/>
              <a:t>object</a:t>
            </a:r>
            <a:r>
              <a:rPr lang="fi-FI" sz="1400" dirty="0"/>
              <a:t> </a:t>
            </a:r>
            <a:r>
              <a:rPr lang="fi-FI" sz="1400" dirty="0" err="1"/>
              <a:t>not</a:t>
            </a:r>
            <a:r>
              <a:rPr lang="fi-FI" sz="1400" dirty="0"/>
              <a:t> </a:t>
            </a:r>
            <a:r>
              <a:rPr lang="fi-FI" sz="1400" dirty="0" err="1"/>
              <a:t>updated</a:t>
            </a:r>
            <a:endParaRPr lang="fi-FI" sz="1400" dirty="0"/>
          </a:p>
          <a:p>
            <a:pPr marL="342900" indent="-342900">
              <a:buFont typeface="Arial" panose="020B0604020202020204" pitchFamily="34" charset="0"/>
              <a:buChar char="•"/>
            </a:pPr>
            <a:r>
              <a:rPr lang="fi-FI" sz="1400" dirty="0" err="1"/>
              <a:t>Type</a:t>
            </a:r>
            <a:r>
              <a:rPr lang="fi-FI" sz="1400" dirty="0"/>
              <a:t> 6: </a:t>
            </a:r>
            <a:r>
              <a:rPr lang="fi-FI" sz="1400" dirty="0" err="1"/>
              <a:t>removed</a:t>
            </a:r>
            <a:r>
              <a:rPr lang="fi-FI" sz="1400" dirty="0"/>
              <a:t>, </a:t>
            </a:r>
            <a:r>
              <a:rPr lang="fi-FI" sz="1400" dirty="0" err="1"/>
              <a:t>world</a:t>
            </a:r>
            <a:r>
              <a:rPr lang="fi-FI" sz="1400" dirty="0"/>
              <a:t> </a:t>
            </a:r>
            <a:r>
              <a:rPr lang="fi-FI" sz="1400" dirty="0" err="1"/>
              <a:t>object</a:t>
            </a:r>
            <a:r>
              <a:rPr lang="fi-FI" sz="1400" dirty="0"/>
              <a:t> </a:t>
            </a:r>
            <a:r>
              <a:rPr lang="fi-FI" sz="1400" dirty="0" err="1"/>
              <a:t>acceleration</a:t>
            </a:r>
            <a:r>
              <a:rPr lang="fi-FI" sz="1400" dirty="0"/>
              <a:t> </a:t>
            </a:r>
            <a:r>
              <a:rPr lang="fi-FI" sz="1400" dirty="0" err="1"/>
              <a:t>fixed</a:t>
            </a:r>
            <a:endParaRPr lang="fi-FI" sz="1400" dirty="0"/>
          </a:p>
          <a:p>
            <a:pPr marL="342900" indent="-342900">
              <a:buFont typeface="Arial" panose="020B0604020202020204" pitchFamily="34" charset="0"/>
              <a:buChar char="•"/>
            </a:pPr>
            <a:r>
              <a:rPr lang="fi-FI" sz="1400" dirty="0"/>
              <a:t>If an </a:t>
            </a:r>
            <a:r>
              <a:rPr lang="fi-FI" sz="1400" dirty="0" err="1"/>
              <a:t>object</a:t>
            </a:r>
            <a:r>
              <a:rPr lang="fi-FI" sz="1400" dirty="0"/>
              <a:t> </a:t>
            </a:r>
            <a:r>
              <a:rPr lang="fi-FI" sz="1400" dirty="0" err="1"/>
              <a:t>touches</a:t>
            </a:r>
            <a:r>
              <a:rPr lang="fi-FI" sz="1400" dirty="0"/>
              <a:t> 3 </a:t>
            </a:r>
            <a:r>
              <a:rPr lang="fi-FI" sz="1400" dirty="0" err="1"/>
              <a:t>borders</a:t>
            </a:r>
            <a:r>
              <a:rPr lang="fi-FI" sz="1400" dirty="0"/>
              <a:t>, it is </a:t>
            </a:r>
            <a:r>
              <a:rPr lang="fi-FI" sz="1400" dirty="0" err="1"/>
              <a:t>removed</a:t>
            </a:r>
            <a:endParaRPr lang="en-GB" sz="1400" dirty="0"/>
          </a:p>
        </p:txBody>
      </p:sp>
      <p:sp>
        <p:nvSpPr>
          <p:cNvPr id="22" name="Tasakylkinen kolmio 21">
            <a:extLst>
              <a:ext uri="{FF2B5EF4-FFF2-40B4-BE49-F238E27FC236}">
                <a16:creationId xmlns:a16="http://schemas.microsoft.com/office/drawing/2014/main" id="{ABDB4CF6-0969-44E2-A7BB-C7C8058E6B57}"/>
              </a:ext>
            </a:extLst>
          </p:cNvPr>
          <p:cNvSpPr/>
          <p:nvPr/>
        </p:nvSpPr>
        <p:spPr>
          <a:xfrm rot="10800000">
            <a:off x="8149140" y="3929787"/>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asakylkinen kolmio 25">
            <a:extLst>
              <a:ext uri="{FF2B5EF4-FFF2-40B4-BE49-F238E27FC236}">
                <a16:creationId xmlns:a16="http://schemas.microsoft.com/office/drawing/2014/main" id="{0EF9C023-C405-472D-B5C0-EC5B54E62E4A}"/>
              </a:ext>
            </a:extLst>
          </p:cNvPr>
          <p:cNvSpPr/>
          <p:nvPr/>
        </p:nvSpPr>
        <p:spPr>
          <a:xfrm rot="10800000">
            <a:off x="9601394" y="4040221"/>
            <a:ext cx="166254" cy="1053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kstiruutu 19">
            <a:extLst>
              <a:ext uri="{FF2B5EF4-FFF2-40B4-BE49-F238E27FC236}">
                <a16:creationId xmlns:a16="http://schemas.microsoft.com/office/drawing/2014/main" id="{C08B902A-14CF-429D-8A12-837A7502EFE2}"/>
              </a:ext>
            </a:extLst>
          </p:cNvPr>
          <p:cNvSpPr txBox="1"/>
          <p:nvPr/>
        </p:nvSpPr>
        <p:spPr>
          <a:xfrm>
            <a:off x="9706648" y="5068585"/>
            <a:ext cx="1017138" cy="1169551"/>
          </a:xfrm>
          <a:prstGeom prst="rect">
            <a:avLst/>
          </a:prstGeom>
          <a:noFill/>
        </p:spPr>
        <p:txBody>
          <a:bodyPr wrap="none" rtlCol="0">
            <a:spAutoFit/>
          </a:bodyPr>
          <a:lstStyle/>
          <a:p>
            <a:r>
              <a:rPr lang="fi-FI" sz="1400" dirty="0" err="1"/>
              <a:t>Done</a:t>
            </a:r>
            <a:r>
              <a:rPr lang="fi-FI" sz="1400" dirty="0"/>
              <a:t> for:</a:t>
            </a:r>
          </a:p>
          <a:p>
            <a:pPr marL="285750" indent="-285750">
              <a:buFont typeface="Arial" panose="020B0604020202020204" pitchFamily="34" charset="0"/>
              <a:buChar char="•"/>
            </a:pPr>
            <a:r>
              <a:rPr lang="fi-FI" sz="1400" dirty="0" err="1"/>
              <a:t>left</a:t>
            </a:r>
            <a:endParaRPr lang="fi-FI" sz="1400" dirty="0"/>
          </a:p>
          <a:p>
            <a:pPr marL="285750" indent="-285750">
              <a:buFont typeface="Arial" panose="020B0604020202020204" pitchFamily="34" charset="0"/>
              <a:buChar char="•"/>
            </a:pPr>
            <a:r>
              <a:rPr lang="fi-FI" sz="1400" dirty="0" err="1"/>
              <a:t>right</a:t>
            </a:r>
            <a:endParaRPr lang="fi-FI" sz="1400" dirty="0"/>
          </a:p>
          <a:p>
            <a:pPr marL="285750" indent="-285750">
              <a:buFont typeface="Arial" panose="020B0604020202020204" pitchFamily="34" charset="0"/>
              <a:buChar char="•"/>
            </a:pPr>
            <a:r>
              <a:rPr lang="fi-FI" sz="1400" dirty="0"/>
              <a:t>top</a:t>
            </a:r>
          </a:p>
          <a:p>
            <a:pPr marL="285750" indent="-285750">
              <a:buFont typeface="Arial" panose="020B0604020202020204" pitchFamily="34" charset="0"/>
              <a:buChar char="•"/>
            </a:pPr>
            <a:r>
              <a:rPr lang="fi-FI" sz="1400" dirty="0" err="1"/>
              <a:t>bottom</a:t>
            </a:r>
            <a:endParaRPr lang="en-GB" sz="1400" dirty="0"/>
          </a:p>
        </p:txBody>
      </p:sp>
    </p:spTree>
    <p:extLst>
      <p:ext uri="{BB962C8B-B14F-4D97-AF65-F5344CB8AC3E}">
        <p14:creationId xmlns:p14="http://schemas.microsoft.com/office/powerpoint/2010/main" val="17887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Visual</a:t>
            </a:r>
            <a:r>
              <a:rPr lang="en-US" sz="4800" kern="1200" dirty="0">
                <a:solidFill>
                  <a:schemeClr val="bg1"/>
                </a:solidFill>
                <a:latin typeface="+mj-lt"/>
                <a:ea typeface="+mj-ea"/>
                <a:cs typeface="+mj-cs"/>
              </a:rPr>
              <a:t> Presentation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4" name="Tekstiruutu 3">
            <a:extLst>
              <a:ext uri="{FF2B5EF4-FFF2-40B4-BE49-F238E27FC236}">
                <a16:creationId xmlns:a16="http://schemas.microsoft.com/office/drawing/2014/main" id="{90383697-276F-494E-8331-EE0E6D9DDD46}"/>
              </a:ext>
            </a:extLst>
          </p:cNvPr>
          <p:cNvSpPr txBox="1"/>
          <p:nvPr/>
        </p:nvSpPr>
        <p:spPr>
          <a:xfrm>
            <a:off x="5123949" y="3796514"/>
            <a:ext cx="6603987" cy="1200329"/>
          </a:xfrm>
          <a:prstGeom prst="rect">
            <a:avLst/>
          </a:prstGeom>
          <a:noFill/>
        </p:spPr>
        <p:txBody>
          <a:bodyPr wrap="none" rtlCol="0">
            <a:spAutoFit/>
          </a:bodyPr>
          <a:lstStyle/>
          <a:p>
            <a:pPr marL="285750" indent="-285750">
              <a:buFont typeface="Arial" panose="020B0604020202020204" pitchFamily="34" charset="0"/>
              <a:buChar char="•"/>
            </a:pPr>
            <a:r>
              <a:rPr lang="fi-FI" dirty="0" err="1"/>
              <a:t>Ellipse</a:t>
            </a:r>
            <a:r>
              <a:rPr lang="fi-FI" dirty="0"/>
              <a:t> </a:t>
            </a:r>
            <a:r>
              <a:rPr lang="fi-FI" dirty="0" err="1"/>
              <a:t>axes</a:t>
            </a:r>
            <a:r>
              <a:rPr lang="fi-FI" dirty="0"/>
              <a:t> </a:t>
            </a:r>
            <a:r>
              <a:rPr lang="fi-FI" dirty="0" err="1"/>
              <a:t>proportional</a:t>
            </a:r>
            <a:r>
              <a:rPr lang="fi-FI" dirty="0"/>
              <a:t> to </a:t>
            </a:r>
            <a:r>
              <a:rPr lang="fi-FI" dirty="0" err="1"/>
              <a:t>the</a:t>
            </a:r>
            <a:r>
              <a:rPr lang="fi-FI" dirty="0"/>
              <a:t> </a:t>
            </a:r>
            <a:r>
              <a:rPr lang="fi-FI" dirty="0" err="1"/>
              <a:t>standard</a:t>
            </a:r>
            <a:r>
              <a:rPr lang="fi-FI" dirty="0"/>
              <a:t> </a:t>
            </a:r>
            <a:r>
              <a:rPr lang="fi-FI" dirty="0" err="1"/>
              <a:t>deviation</a:t>
            </a:r>
            <a:r>
              <a:rPr lang="fi-FI" dirty="0"/>
              <a:t> of </a:t>
            </a:r>
            <a:r>
              <a:rPr lang="fi-FI" dirty="0" err="1"/>
              <a:t>the</a:t>
            </a:r>
            <a:r>
              <a:rPr lang="fi-FI" dirty="0"/>
              <a:t> </a:t>
            </a:r>
            <a:r>
              <a:rPr lang="fi-FI" dirty="0" err="1"/>
              <a:t>location</a:t>
            </a:r>
            <a:br>
              <a:rPr lang="fi-FI" dirty="0"/>
            </a:br>
            <a:r>
              <a:rPr lang="fi-FI" dirty="0"/>
              <a:t>(2*std, </a:t>
            </a:r>
            <a:r>
              <a:rPr lang="fi-FI" dirty="0" err="1"/>
              <a:t>corresponding</a:t>
            </a:r>
            <a:r>
              <a:rPr lang="fi-FI" dirty="0"/>
              <a:t> to 95% </a:t>
            </a:r>
            <a:r>
              <a:rPr lang="fi-FI" dirty="0" err="1"/>
              <a:t>probability</a:t>
            </a:r>
            <a:r>
              <a:rPr lang="fi-FI" dirty="0"/>
              <a:t>)</a:t>
            </a:r>
          </a:p>
          <a:p>
            <a:pPr marL="285750" indent="-285750">
              <a:buFont typeface="Arial" panose="020B0604020202020204" pitchFamily="34" charset="0"/>
              <a:buChar char="•"/>
            </a:pPr>
            <a:r>
              <a:rPr lang="fi-FI" dirty="0"/>
              <a:t>Arrow </a:t>
            </a:r>
            <a:r>
              <a:rPr lang="fi-FI" dirty="0" err="1"/>
              <a:t>direction</a:t>
            </a:r>
            <a:r>
              <a:rPr lang="fi-FI" dirty="0"/>
              <a:t> and </a:t>
            </a:r>
            <a:r>
              <a:rPr lang="fi-FI" dirty="0" err="1"/>
              <a:t>length</a:t>
            </a:r>
            <a:r>
              <a:rPr lang="fi-FI" dirty="0"/>
              <a:t> </a:t>
            </a:r>
            <a:r>
              <a:rPr lang="fi-FI" dirty="0" err="1"/>
              <a:t>proportional</a:t>
            </a:r>
            <a:r>
              <a:rPr lang="fi-FI" dirty="0"/>
              <a:t> to </a:t>
            </a:r>
            <a:r>
              <a:rPr lang="fi-FI" dirty="0" err="1"/>
              <a:t>velocity</a:t>
            </a:r>
            <a:r>
              <a:rPr lang="fi-FI" dirty="0"/>
              <a:t> (</a:t>
            </a:r>
            <a:r>
              <a:rPr lang="fi-FI" dirty="0" err="1"/>
              <a:t>measured</a:t>
            </a:r>
            <a:br>
              <a:rPr lang="fi-FI" dirty="0"/>
            </a:br>
            <a:r>
              <a:rPr lang="fi-FI" dirty="0"/>
              <a:t>in </a:t>
            </a:r>
            <a:r>
              <a:rPr lang="fi-FI" dirty="0" err="1"/>
              <a:t>pixels</a:t>
            </a:r>
            <a:r>
              <a:rPr lang="fi-FI" dirty="0"/>
              <a:t>/</a:t>
            </a:r>
            <a:r>
              <a:rPr lang="fi-FI" dirty="0" err="1"/>
              <a:t>second</a:t>
            </a:r>
            <a:r>
              <a:rPr lang="fi-FI" dirty="0"/>
              <a:t>)</a:t>
            </a:r>
            <a:endParaRPr lang="en-GB" dirty="0"/>
          </a:p>
        </p:txBody>
      </p:sp>
    </p:spTree>
    <p:extLst>
      <p:ext uri="{BB962C8B-B14F-4D97-AF65-F5344CB8AC3E}">
        <p14:creationId xmlns:p14="http://schemas.microsoft.com/office/powerpoint/2010/main" val="116660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Object Retention</a:t>
            </a:r>
          </a:p>
        </p:txBody>
      </p:sp>
      <p:pic>
        <p:nvPicPr>
          <p:cNvPr id="3" name="Kuva 2">
            <a:extLst>
              <a:ext uri="{FF2B5EF4-FFF2-40B4-BE49-F238E27FC236}">
                <a16:creationId xmlns:a16="http://schemas.microsoft.com/office/drawing/2014/main" id="{9075D5FA-6BD9-4C2F-827B-EA4A5A5AF401}"/>
              </a:ext>
            </a:extLst>
          </p:cNvPr>
          <p:cNvPicPr>
            <a:picLocks noChangeAspect="1"/>
          </p:cNvPicPr>
          <p:nvPr/>
        </p:nvPicPr>
        <p:blipFill>
          <a:blip r:embed="rId2"/>
          <a:stretch>
            <a:fillRect/>
          </a:stretch>
        </p:blipFill>
        <p:spPr>
          <a:xfrm>
            <a:off x="5123949" y="321177"/>
            <a:ext cx="4534881" cy="2807657"/>
          </a:xfrm>
          <a:prstGeom prst="rect">
            <a:avLst/>
          </a:prstGeom>
        </p:spPr>
      </p:pic>
      <p:sp>
        <p:nvSpPr>
          <p:cNvPr id="2" name="Tekstiruutu 1">
            <a:extLst>
              <a:ext uri="{FF2B5EF4-FFF2-40B4-BE49-F238E27FC236}">
                <a16:creationId xmlns:a16="http://schemas.microsoft.com/office/drawing/2014/main" id="{1CD2F122-26DE-486E-94A3-0F383E129330}"/>
              </a:ext>
            </a:extLst>
          </p:cNvPr>
          <p:cNvSpPr txBox="1"/>
          <p:nvPr/>
        </p:nvSpPr>
        <p:spPr>
          <a:xfrm>
            <a:off x="5123949" y="3824839"/>
            <a:ext cx="6494310" cy="646331"/>
          </a:xfrm>
          <a:prstGeom prst="rect">
            <a:avLst/>
          </a:prstGeom>
          <a:noFill/>
        </p:spPr>
        <p:txBody>
          <a:bodyPr wrap="square" rtlCol="0">
            <a:spAutoFit/>
          </a:bodyPr>
          <a:lstStyle/>
          <a:p>
            <a:r>
              <a:rPr lang="fi-FI" dirty="0"/>
              <a:t>Image </a:t>
            </a:r>
            <a:r>
              <a:rPr lang="fi-FI" dirty="0" err="1"/>
              <a:t>objects</a:t>
            </a:r>
            <a:r>
              <a:rPr lang="fi-FI" dirty="0"/>
              <a:t> </a:t>
            </a:r>
            <a:r>
              <a:rPr lang="fi-FI" dirty="0" err="1"/>
              <a:t>are</a:t>
            </a:r>
            <a:r>
              <a:rPr lang="fi-FI" dirty="0"/>
              <a:t> </a:t>
            </a:r>
            <a:r>
              <a:rPr lang="fi-FI" dirty="0" err="1"/>
              <a:t>removed</a:t>
            </a:r>
            <a:r>
              <a:rPr lang="fi-FI" dirty="0"/>
              <a:t> </a:t>
            </a:r>
            <a:r>
              <a:rPr lang="fi-FI" dirty="0" err="1"/>
              <a:t>if</a:t>
            </a:r>
            <a:r>
              <a:rPr lang="fi-FI" dirty="0"/>
              <a:t> </a:t>
            </a:r>
            <a:r>
              <a:rPr lang="fi-FI" dirty="0" err="1"/>
              <a:t>not</a:t>
            </a:r>
            <a:r>
              <a:rPr lang="fi-FI" dirty="0"/>
              <a:t> </a:t>
            </a:r>
            <a:r>
              <a:rPr lang="fi-FI" dirty="0" err="1"/>
              <a:t>detected</a:t>
            </a:r>
            <a:r>
              <a:rPr lang="fi-FI" dirty="0"/>
              <a:t> in RETENTION_COUNT_MAX (30) </a:t>
            </a:r>
            <a:r>
              <a:rPr lang="fi-FI" dirty="0" err="1"/>
              <a:t>successive</a:t>
            </a:r>
            <a:r>
              <a:rPr lang="fi-FI" dirty="0"/>
              <a:t> </a:t>
            </a:r>
            <a:r>
              <a:rPr lang="fi-FI" dirty="0" err="1"/>
              <a:t>frames</a:t>
            </a:r>
            <a:r>
              <a:rPr lang="fi-FI" dirty="0"/>
              <a:t>.</a:t>
            </a:r>
            <a:endParaRPr lang="en-GB" dirty="0"/>
          </a:p>
        </p:txBody>
      </p:sp>
    </p:spTree>
    <p:extLst>
      <p:ext uri="{BB962C8B-B14F-4D97-AF65-F5344CB8AC3E}">
        <p14:creationId xmlns:p14="http://schemas.microsoft.com/office/powerpoint/2010/main" val="37749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p:cxnSp>
        <p:nvCxnSpPr>
          <p:cNvPr id="6" name="Suora yhdysviiva 5">
            <a:extLst>
              <a:ext uri="{FF2B5EF4-FFF2-40B4-BE49-F238E27FC236}">
                <a16:creationId xmlns:a16="http://schemas.microsoft.com/office/drawing/2014/main" id="{9F6558A5-B627-4DD5-84C3-F39E570FC91A}"/>
              </a:ext>
            </a:extLst>
          </p:cNvPr>
          <p:cNvCxnSpPr/>
          <p:nvPr/>
        </p:nvCxnSpPr>
        <p:spPr>
          <a:xfrm>
            <a:off x="5306190" y="1988986"/>
            <a:ext cx="5346237" cy="4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uora yhdysviiva 7">
            <a:extLst>
              <a:ext uri="{FF2B5EF4-FFF2-40B4-BE49-F238E27FC236}">
                <a16:creationId xmlns:a16="http://schemas.microsoft.com/office/drawing/2014/main" id="{28A421F8-587E-487E-A72D-63942395C22C}"/>
              </a:ext>
            </a:extLst>
          </p:cNvPr>
          <p:cNvCxnSpPr>
            <a:cxnSpLocks/>
          </p:cNvCxnSpPr>
          <p:nvPr/>
        </p:nvCxnSpPr>
        <p:spPr>
          <a:xfrm>
            <a:off x="6474219" y="1044551"/>
            <a:ext cx="0" cy="1096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uora yhdysviiva 18">
            <a:extLst>
              <a:ext uri="{FF2B5EF4-FFF2-40B4-BE49-F238E27FC236}">
                <a16:creationId xmlns:a16="http://schemas.microsoft.com/office/drawing/2014/main" id="{B2CE1E28-CE20-4B76-B339-6A57667689F6}"/>
              </a:ext>
            </a:extLst>
          </p:cNvPr>
          <p:cNvCxnSpPr/>
          <p:nvPr/>
        </p:nvCxnSpPr>
        <p:spPr>
          <a:xfrm>
            <a:off x="9924911" y="660770"/>
            <a:ext cx="0" cy="76756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uora yhdysviiva 20">
            <a:extLst>
              <a:ext uri="{FF2B5EF4-FFF2-40B4-BE49-F238E27FC236}">
                <a16:creationId xmlns:a16="http://schemas.microsoft.com/office/drawing/2014/main" id="{CCB01C45-98CC-40A7-BD3D-9FCF287E47C3}"/>
              </a:ext>
            </a:extLst>
          </p:cNvPr>
          <p:cNvCxnSpPr/>
          <p:nvPr/>
        </p:nvCxnSpPr>
        <p:spPr>
          <a:xfrm flipV="1">
            <a:off x="5306190" y="660770"/>
            <a:ext cx="4618721" cy="1328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uora yhdysviiva 22">
            <a:extLst>
              <a:ext uri="{FF2B5EF4-FFF2-40B4-BE49-F238E27FC236}">
                <a16:creationId xmlns:a16="http://schemas.microsoft.com/office/drawing/2014/main" id="{866A79DA-AB0B-4D93-BADC-4C7E583456C8}"/>
              </a:ext>
            </a:extLst>
          </p:cNvPr>
          <p:cNvCxnSpPr/>
          <p:nvPr/>
        </p:nvCxnSpPr>
        <p:spPr>
          <a:xfrm flipH="1">
            <a:off x="5306190" y="1428332"/>
            <a:ext cx="4618721" cy="56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uora yhdysviiva 26">
            <a:extLst>
              <a:ext uri="{FF2B5EF4-FFF2-40B4-BE49-F238E27FC236}">
                <a16:creationId xmlns:a16="http://schemas.microsoft.com/office/drawing/2014/main" id="{E29FD974-A49B-4117-BDC9-08EC339441D8}"/>
              </a:ext>
            </a:extLst>
          </p:cNvPr>
          <p:cNvCxnSpPr>
            <a:cxnSpLocks/>
          </p:cNvCxnSpPr>
          <p:nvPr/>
        </p:nvCxnSpPr>
        <p:spPr>
          <a:xfrm>
            <a:off x="6474219" y="1641915"/>
            <a:ext cx="0" cy="2336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uora yhdysviiva 28">
            <a:extLst>
              <a:ext uri="{FF2B5EF4-FFF2-40B4-BE49-F238E27FC236}">
                <a16:creationId xmlns:a16="http://schemas.microsoft.com/office/drawing/2014/main" id="{E36E158A-F799-403B-8C52-1CCC130E5403}"/>
              </a:ext>
            </a:extLst>
          </p:cNvPr>
          <p:cNvCxnSpPr/>
          <p:nvPr/>
        </p:nvCxnSpPr>
        <p:spPr>
          <a:xfrm flipH="1">
            <a:off x="5352911" y="1044551"/>
            <a:ext cx="4572000" cy="94443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1" name="Suora nuoliyhdysviiva 30">
            <a:extLst>
              <a:ext uri="{FF2B5EF4-FFF2-40B4-BE49-F238E27FC236}">
                <a16:creationId xmlns:a16="http://schemas.microsoft.com/office/drawing/2014/main" id="{F86281E7-0436-410D-A12D-5A141B7DD96C}"/>
              </a:ext>
            </a:extLst>
          </p:cNvPr>
          <p:cNvCxnSpPr>
            <a:cxnSpLocks/>
          </p:cNvCxnSpPr>
          <p:nvPr/>
        </p:nvCxnSpPr>
        <p:spPr>
          <a:xfrm>
            <a:off x="5306190" y="2322709"/>
            <a:ext cx="1168029"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kstiruutu 37">
            <a:extLst>
              <a:ext uri="{FF2B5EF4-FFF2-40B4-BE49-F238E27FC236}">
                <a16:creationId xmlns:a16="http://schemas.microsoft.com/office/drawing/2014/main" id="{376247A3-7A3F-4A61-AFFF-FC5DAE6C21BE}"/>
              </a:ext>
            </a:extLst>
          </p:cNvPr>
          <p:cNvSpPr txBox="1"/>
          <p:nvPr/>
        </p:nvSpPr>
        <p:spPr>
          <a:xfrm>
            <a:off x="5661573" y="2098369"/>
            <a:ext cx="223138" cy="246221"/>
          </a:xfrm>
          <a:prstGeom prst="rect">
            <a:avLst/>
          </a:prstGeom>
          <a:noFill/>
        </p:spPr>
        <p:txBody>
          <a:bodyPr wrap="none" rtlCol="0">
            <a:spAutoFit/>
          </a:bodyPr>
          <a:lstStyle/>
          <a:p>
            <a:r>
              <a:rPr lang="fi-FI" sz="1000" dirty="0"/>
              <a:t>f</a:t>
            </a:r>
            <a:endParaRPr lang="en-GB" sz="1000" dirty="0"/>
          </a:p>
        </p:txBody>
      </p:sp>
      <p:sp>
        <p:nvSpPr>
          <p:cNvPr id="39" name="Tekstiruutu 38">
            <a:extLst>
              <a:ext uri="{FF2B5EF4-FFF2-40B4-BE49-F238E27FC236}">
                <a16:creationId xmlns:a16="http://schemas.microsoft.com/office/drawing/2014/main" id="{90F5106F-FDBC-4746-8D7C-71F847C292FB}"/>
              </a:ext>
            </a:extLst>
          </p:cNvPr>
          <p:cNvSpPr txBox="1"/>
          <p:nvPr/>
        </p:nvSpPr>
        <p:spPr>
          <a:xfrm>
            <a:off x="5217982" y="1762878"/>
            <a:ext cx="258404" cy="246221"/>
          </a:xfrm>
          <a:prstGeom prst="rect">
            <a:avLst/>
          </a:prstGeom>
          <a:noFill/>
        </p:spPr>
        <p:txBody>
          <a:bodyPr wrap="none" rtlCol="0">
            <a:spAutoFit/>
          </a:bodyPr>
          <a:lstStyle/>
          <a:p>
            <a:r>
              <a:rPr lang="fi-FI" sz="1000" dirty="0"/>
              <a:t>A</a:t>
            </a:r>
            <a:endParaRPr lang="en-GB" sz="1000" dirty="0"/>
          </a:p>
        </p:txBody>
      </p:sp>
      <p:sp>
        <p:nvSpPr>
          <p:cNvPr id="40" name="Tekstiruutu 39">
            <a:extLst>
              <a:ext uri="{FF2B5EF4-FFF2-40B4-BE49-F238E27FC236}">
                <a16:creationId xmlns:a16="http://schemas.microsoft.com/office/drawing/2014/main" id="{8B311162-20B7-4224-AF2F-E911644EF9B1}"/>
              </a:ext>
            </a:extLst>
          </p:cNvPr>
          <p:cNvSpPr txBox="1"/>
          <p:nvPr/>
        </p:nvSpPr>
        <p:spPr>
          <a:xfrm>
            <a:off x="6415269" y="1786429"/>
            <a:ext cx="255198" cy="246221"/>
          </a:xfrm>
          <a:prstGeom prst="rect">
            <a:avLst/>
          </a:prstGeom>
          <a:noFill/>
        </p:spPr>
        <p:txBody>
          <a:bodyPr wrap="none" rtlCol="0">
            <a:spAutoFit/>
          </a:bodyPr>
          <a:lstStyle/>
          <a:p>
            <a:r>
              <a:rPr lang="fi-FI" sz="1000" dirty="0"/>
              <a:t>B</a:t>
            </a:r>
            <a:endParaRPr lang="en-GB" sz="1000" dirty="0"/>
          </a:p>
        </p:txBody>
      </p:sp>
      <p:sp>
        <p:nvSpPr>
          <p:cNvPr id="41" name="Tekstiruutu 40">
            <a:extLst>
              <a:ext uri="{FF2B5EF4-FFF2-40B4-BE49-F238E27FC236}">
                <a16:creationId xmlns:a16="http://schemas.microsoft.com/office/drawing/2014/main" id="{864F2AD7-4F61-4819-9983-77AA3085009B}"/>
              </a:ext>
            </a:extLst>
          </p:cNvPr>
          <p:cNvSpPr txBox="1"/>
          <p:nvPr/>
        </p:nvSpPr>
        <p:spPr>
          <a:xfrm>
            <a:off x="9905872" y="1346469"/>
            <a:ext cx="253596" cy="246221"/>
          </a:xfrm>
          <a:prstGeom prst="rect">
            <a:avLst/>
          </a:prstGeom>
          <a:noFill/>
        </p:spPr>
        <p:txBody>
          <a:bodyPr wrap="none" rtlCol="0">
            <a:spAutoFit/>
          </a:bodyPr>
          <a:lstStyle/>
          <a:p>
            <a:r>
              <a:rPr lang="fi-FI" sz="1000" dirty="0"/>
              <a:t>C</a:t>
            </a:r>
            <a:endParaRPr lang="en-GB" sz="1000" dirty="0"/>
          </a:p>
        </p:txBody>
      </p:sp>
      <p:sp>
        <p:nvSpPr>
          <p:cNvPr id="42" name="Tekstiruutu 41">
            <a:extLst>
              <a:ext uri="{FF2B5EF4-FFF2-40B4-BE49-F238E27FC236}">
                <a16:creationId xmlns:a16="http://schemas.microsoft.com/office/drawing/2014/main" id="{217A0AC9-9287-448F-8473-262DB4324635}"/>
              </a:ext>
            </a:extLst>
          </p:cNvPr>
          <p:cNvSpPr txBox="1"/>
          <p:nvPr/>
        </p:nvSpPr>
        <p:spPr>
          <a:xfrm>
            <a:off x="9886321" y="496412"/>
            <a:ext cx="263214" cy="246221"/>
          </a:xfrm>
          <a:prstGeom prst="rect">
            <a:avLst/>
          </a:prstGeom>
          <a:noFill/>
        </p:spPr>
        <p:txBody>
          <a:bodyPr wrap="none" rtlCol="0">
            <a:spAutoFit/>
          </a:bodyPr>
          <a:lstStyle/>
          <a:p>
            <a:r>
              <a:rPr lang="fi-FI" sz="1000" dirty="0"/>
              <a:t>D</a:t>
            </a:r>
            <a:endParaRPr lang="en-GB" sz="1000" dirty="0"/>
          </a:p>
        </p:txBody>
      </p:sp>
      <p:sp>
        <p:nvSpPr>
          <p:cNvPr id="43" name="Tekstiruutu 42">
            <a:extLst>
              <a:ext uri="{FF2B5EF4-FFF2-40B4-BE49-F238E27FC236}">
                <a16:creationId xmlns:a16="http://schemas.microsoft.com/office/drawing/2014/main" id="{B1C8CCE1-2893-4490-B269-2C100882C923}"/>
              </a:ext>
            </a:extLst>
          </p:cNvPr>
          <p:cNvSpPr txBox="1"/>
          <p:nvPr/>
        </p:nvSpPr>
        <p:spPr>
          <a:xfrm>
            <a:off x="6423510" y="1375581"/>
            <a:ext cx="247184" cy="246221"/>
          </a:xfrm>
          <a:prstGeom prst="rect">
            <a:avLst/>
          </a:prstGeom>
          <a:noFill/>
        </p:spPr>
        <p:txBody>
          <a:bodyPr wrap="none" rtlCol="0">
            <a:spAutoFit/>
          </a:bodyPr>
          <a:lstStyle/>
          <a:p>
            <a:r>
              <a:rPr lang="fi-FI" sz="1000" dirty="0"/>
              <a:t>E</a:t>
            </a:r>
            <a:endParaRPr lang="en-GB" sz="1000" dirty="0"/>
          </a:p>
        </p:txBody>
      </p:sp>
      <p:sp>
        <p:nvSpPr>
          <p:cNvPr id="44" name="Tekstiruutu 43">
            <a:extLst>
              <a:ext uri="{FF2B5EF4-FFF2-40B4-BE49-F238E27FC236}">
                <a16:creationId xmlns:a16="http://schemas.microsoft.com/office/drawing/2014/main" id="{7E641705-9904-40D3-9EBE-21A6368ACD27}"/>
              </a:ext>
            </a:extLst>
          </p:cNvPr>
          <p:cNvSpPr txBox="1"/>
          <p:nvPr/>
        </p:nvSpPr>
        <p:spPr>
          <a:xfrm>
            <a:off x="10159468" y="914400"/>
            <a:ext cx="251992" cy="246221"/>
          </a:xfrm>
          <a:prstGeom prst="rect">
            <a:avLst/>
          </a:prstGeom>
          <a:noFill/>
        </p:spPr>
        <p:txBody>
          <a:bodyPr wrap="none" rtlCol="0">
            <a:spAutoFit/>
          </a:bodyPr>
          <a:lstStyle/>
          <a:p>
            <a:r>
              <a:rPr lang="fi-FI" sz="1000" dirty="0"/>
              <a:t>h</a:t>
            </a:r>
            <a:endParaRPr lang="en-GB" sz="1000" dirty="0"/>
          </a:p>
        </p:txBody>
      </p:sp>
      <p:cxnSp>
        <p:nvCxnSpPr>
          <p:cNvPr id="45" name="Suora nuoliyhdysviiva 44">
            <a:extLst>
              <a:ext uri="{FF2B5EF4-FFF2-40B4-BE49-F238E27FC236}">
                <a16:creationId xmlns:a16="http://schemas.microsoft.com/office/drawing/2014/main" id="{C6B70DFB-6EE8-4028-AA1D-002A40AA0CF2}"/>
              </a:ext>
            </a:extLst>
          </p:cNvPr>
          <p:cNvCxnSpPr>
            <a:cxnSpLocks/>
            <a:stCxn id="42" idx="3"/>
            <a:endCxn id="41" idx="3"/>
          </p:cNvCxnSpPr>
          <p:nvPr/>
        </p:nvCxnSpPr>
        <p:spPr>
          <a:xfrm>
            <a:off x="10149535" y="619523"/>
            <a:ext cx="9933" cy="85005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uora nuoliyhdysviiva 47">
            <a:extLst>
              <a:ext uri="{FF2B5EF4-FFF2-40B4-BE49-F238E27FC236}">
                <a16:creationId xmlns:a16="http://schemas.microsoft.com/office/drawing/2014/main" id="{83020111-5550-410C-A484-FF413A715B4B}"/>
              </a:ext>
            </a:extLst>
          </p:cNvPr>
          <p:cNvCxnSpPr>
            <a:cxnSpLocks/>
          </p:cNvCxnSpPr>
          <p:nvPr/>
        </p:nvCxnSpPr>
        <p:spPr>
          <a:xfrm>
            <a:off x="6588241" y="1602176"/>
            <a:ext cx="0" cy="25436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kstiruutu 52">
            <a:extLst>
              <a:ext uri="{FF2B5EF4-FFF2-40B4-BE49-F238E27FC236}">
                <a16:creationId xmlns:a16="http://schemas.microsoft.com/office/drawing/2014/main" id="{7C5A0935-B93A-40DD-8F8E-2E67ADE76B70}"/>
              </a:ext>
            </a:extLst>
          </p:cNvPr>
          <p:cNvSpPr txBox="1"/>
          <p:nvPr/>
        </p:nvSpPr>
        <p:spPr>
          <a:xfrm>
            <a:off x="6599850" y="1608075"/>
            <a:ext cx="280846" cy="246221"/>
          </a:xfrm>
          <a:prstGeom prst="rect">
            <a:avLst/>
          </a:prstGeom>
          <a:noFill/>
        </p:spPr>
        <p:txBody>
          <a:bodyPr wrap="none" rtlCol="0">
            <a:spAutoFit/>
          </a:bodyPr>
          <a:lstStyle/>
          <a:p>
            <a:r>
              <a:rPr lang="fi-FI" sz="1000" dirty="0"/>
              <a:t>h</a:t>
            </a:r>
            <a:r>
              <a:rPr lang="fi-FI" sz="1000" baseline="-25000" dirty="0"/>
              <a:t>i</a:t>
            </a:r>
            <a:endParaRPr lang="en-GB" sz="1000" baseline="-25000" dirty="0"/>
          </a:p>
        </p:txBody>
      </p:sp>
      <p:sp>
        <p:nvSpPr>
          <p:cNvPr id="51" name="Tekstiruutu 50">
            <a:extLst>
              <a:ext uri="{FF2B5EF4-FFF2-40B4-BE49-F238E27FC236}">
                <a16:creationId xmlns:a16="http://schemas.microsoft.com/office/drawing/2014/main" id="{813DD17E-EED8-4391-A4A1-73CDED3C4BE0}"/>
              </a:ext>
            </a:extLst>
          </p:cNvPr>
          <p:cNvSpPr txBox="1"/>
          <p:nvPr/>
        </p:nvSpPr>
        <p:spPr>
          <a:xfrm>
            <a:off x="5227994" y="2926541"/>
            <a:ext cx="3033138" cy="369332"/>
          </a:xfrm>
          <a:prstGeom prst="rect">
            <a:avLst/>
          </a:prstGeom>
          <a:noFill/>
        </p:spPr>
        <p:txBody>
          <a:bodyPr wrap="none" rtlCol="0">
            <a:spAutoFit/>
          </a:bodyPr>
          <a:lstStyle/>
          <a:p>
            <a:r>
              <a:rPr lang="fi-FI" dirty="0" err="1"/>
              <a:t>Similar</a:t>
            </a:r>
            <a:r>
              <a:rPr lang="fi-FI" dirty="0"/>
              <a:t> </a:t>
            </a:r>
            <a:r>
              <a:rPr lang="fi-FI" dirty="0" err="1"/>
              <a:t>triangles</a:t>
            </a:r>
            <a:r>
              <a:rPr lang="fi-FI" dirty="0"/>
              <a:t> AGE and AFD:</a:t>
            </a:r>
          </a:p>
        </p:txBody>
      </p:sp>
      <mc:AlternateContent xmlns:mc="http://schemas.openxmlformats.org/markup-compatibility/2006">
        <mc:Choice xmlns:a14="http://schemas.microsoft.com/office/drawing/2010/main" Requires="a14">
          <p:sp>
            <p:nvSpPr>
              <p:cNvPr id="52" name="Tekstiruutu 51">
                <a:extLst>
                  <a:ext uri="{FF2B5EF4-FFF2-40B4-BE49-F238E27FC236}">
                    <a16:creationId xmlns:a16="http://schemas.microsoft.com/office/drawing/2014/main" id="{84F73945-8B60-460F-BC87-0DE69F763864}"/>
                  </a:ext>
                </a:extLst>
              </p:cNvPr>
              <p:cNvSpPr txBox="1"/>
              <p:nvPr/>
            </p:nvSpPr>
            <p:spPr>
              <a:xfrm>
                <a:off x="5217982" y="3780217"/>
                <a:ext cx="3705886" cy="8129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fi-FI" b="0" i="1" smtClean="0">
                                  <a:latin typeface="Cambria Math" panose="02040503050406030204" pitchFamily="18" charset="0"/>
                                </a:rPr>
                                <m:t>0.5∗</m:t>
                              </m:r>
                              <m:r>
                                <a:rPr lang="fi-FI" b="0" i="1" smtClean="0">
                                  <a:latin typeface="Cambria Math" panose="02040503050406030204" pitchFamily="18" charset="0"/>
                                </a:rPr>
                                <m:t>h</m:t>
                              </m:r>
                            </m:e>
                            <m:sub>
                              <m:r>
                                <a:rPr lang="fi-FI" b="0" i="1" smtClean="0">
                                  <a:latin typeface="Cambria Math" panose="02040503050406030204" pitchFamily="18" charset="0"/>
                                </a:rPr>
                                <m:t>𝑖</m:t>
                              </m:r>
                            </m:sub>
                          </m:sSub>
                        </m:num>
                        <m:den>
                          <m:r>
                            <a:rPr lang="fi-FI" b="0" i="1" smtClean="0">
                              <a:latin typeface="Cambria Math" panose="02040503050406030204" pitchFamily="18" charset="0"/>
                            </a:rPr>
                            <m:t>0.5∗</m:t>
                          </m:r>
                          <m:r>
                            <a:rPr lang="fi-FI" b="0" i="1" smtClean="0">
                              <a:latin typeface="Cambria Math" panose="02040503050406030204" pitchFamily="18" charset="0"/>
                            </a:rPr>
                            <m:t>h</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𝐴</m:t>
                          </m:r>
                          <m:r>
                            <a:rPr lang="fi-FI" b="0" i="1" smtClean="0">
                              <a:latin typeface="Cambria Math" panose="02040503050406030204" pitchFamily="18" charset="0"/>
                            </a:rPr>
                            <m:t>𝐺</m:t>
                          </m:r>
                        </m:num>
                        <m:den>
                          <m:r>
                            <a:rPr lang="fi-FI" b="0" i="1" smtClean="0">
                              <a:latin typeface="Cambria Math" panose="02040503050406030204" pitchFamily="18" charset="0"/>
                            </a:rPr>
                            <m:t>𝑑</m:t>
                          </m:r>
                        </m:den>
                      </m:f>
                      <m:r>
                        <a:rPr lang="fi-FI" b="0" i="1" smtClean="0">
                          <a:latin typeface="Cambria Math" panose="02040503050406030204" pitchFamily="18" charset="0"/>
                        </a:rPr>
                        <m:t> =</m:t>
                      </m:r>
                      <m:f>
                        <m:fPr>
                          <m:ctrlPr>
                            <a:rPr lang="en-GB" i="1">
                              <a:latin typeface="Cambria Math" panose="02040503050406030204" pitchFamily="18" charset="0"/>
                            </a:rPr>
                          </m:ctrlPr>
                        </m:fPr>
                        <m:num>
                          <m:f>
                            <m:fPr>
                              <m:ctrlPr>
                                <a:rPr lang="en-GB" i="1">
                                  <a:latin typeface="Cambria Math" panose="02040503050406030204" pitchFamily="18" charset="0"/>
                                </a:rPr>
                              </m:ctrlPr>
                            </m:fPr>
                            <m:num>
                              <m:r>
                                <a:rPr lang="fi-FI" b="0" i="1" smtClean="0">
                                  <a:latin typeface="Cambria Math" panose="02040503050406030204" pitchFamily="18" charset="0"/>
                                </a:rPr>
                                <m:t>𝑓</m:t>
                              </m:r>
                            </m:num>
                            <m:den>
                              <m:r>
                                <m:rPr>
                                  <m:sty m:val="p"/>
                                </m:rPr>
                                <a:rPr lang="fi-FI" b="0" i="0" smtClean="0">
                                  <a:latin typeface="Cambria Math" panose="02040503050406030204" pitchFamily="18" charset="0"/>
                                </a:rPr>
                                <m:t>cos</m:t>
                              </m:r>
                              <m:r>
                                <a:rPr lang="fi-FI" b="0" i="1" smtClean="0">
                                  <a:latin typeface="Cambria Math" panose="02040503050406030204" pitchFamily="18" charset="0"/>
                                </a:rPr>
                                <m:t>⁡(</m:t>
                              </m:r>
                              <m:r>
                                <m:rPr>
                                  <m:sty m:val="p"/>
                                </m:rPr>
                                <a:rPr lang="el-GR" b="0" i="1" smtClean="0">
                                  <a:latin typeface="Cambria Math" panose="02040503050406030204" pitchFamily="18" charset="0"/>
                                </a:rPr>
                                <m:t>α</m:t>
                              </m:r>
                              <m:r>
                                <a:rPr lang="fi-FI" b="0" i="1" smtClean="0">
                                  <a:latin typeface="Cambria Math" panose="02040503050406030204" pitchFamily="18" charset="0"/>
                                </a:rPr>
                                <m:t>)</m:t>
                              </m:r>
                            </m:den>
                          </m:f>
                        </m:num>
                        <m:den>
                          <m:r>
                            <a:rPr lang="fi-FI" b="0" i="1" smtClean="0">
                              <a:latin typeface="Cambria Math" panose="02040503050406030204" pitchFamily="18" charset="0"/>
                            </a:rPr>
                            <m:t>𝑑</m:t>
                          </m:r>
                        </m:den>
                      </m:f>
                      <m:r>
                        <a:rPr lang="fi-FI" b="0"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num>
                        <m:den>
                          <m:r>
                            <a:rPr lang="fi-FI" b="0" i="1" smtClean="0">
                              <a:latin typeface="Cambria Math" panose="02040503050406030204" pitchFamily="18" charset="0"/>
                            </a:rPr>
                            <m:t>𝑑</m:t>
                          </m:r>
                          <m:r>
                            <a:rPr lang="fi-FI" b="0" i="1" smtClean="0">
                              <a:latin typeface="Cambria Math" panose="02040503050406030204" pitchFamily="18" charset="0"/>
                            </a:rPr>
                            <m:t>∗</m:t>
                          </m:r>
                          <m:r>
                            <m:rPr>
                              <m:sty m:val="p"/>
                            </m:rPr>
                            <a:rPr lang="fi-FI">
                              <a:latin typeface="Cambria Math" panose="02040503050406030204" pitchFamily="18" charset="0"/>
                            </a:rPr>
                            <m:t>cos</m:t>
                          </m:r>
                          <m:r>
                            <a:rPr lang="fi-FI" i="1">
                              <a:latin typeface="Cambria Math" panose="02040503050406030204" pitchFamily="18" charset="0"/>
                            </a:rPr>
                            <m:t>⁡(</m:t>
                          </m:r>
                          <m:r>
                            <m:rPr>
                              <m:sty m:val="p"/>
                            </m:rPr>
                            <a:rPr lang="el-GR" i="1">
                              <a:latin typeface="Cambria Math" panose="02040503050406030204" pitchFamily="18" charset="0"/>
                            </a:rPr>
                            <m:t>α</m:t>
                          </m:r>
                          <m:r>
                            <a:rPr lang="fi-FI" i="1">
                              <a:latin typeface="Cambria Math" panose="02040503050406030204" pitchFamily="18" charset="0"/>
                            </a:rPr>
                            <m:t>)</m:t>
                          </m:r>
                        </m:den>
                      </m:f>
                    </m:oMath>
                  </m:oMathPara>
                </a14:m>
                <a:endParaRPr lang="en-GB" dirty="0"/>
              </a:p>
            </p:txBody>
          </p:sp>
        </mc:Choice>
        <mc:Fallback>
          <p:sp>
            <p:nvSpPr>
              <p:cNvPr id="52" name="Tekstiruutu 51">
                <a:extLst>
                  <a:ext uri="{FF2B5EF4-FFF2-40B4-BE49-F238E27FC236}">
                    <a16:creationId xmlns:a16="http://schemas.microsoft.com/office/drawing/2014/main" id="{84F73945-8B60-460F-BC87-0DE69F763864}"/>
                  </a:ext>
                </a:extLst>
              </p:cNvPr>
              <p:cNvSpPr txBox="1">
                <a:spLocks noRot="1" noChangeAspect="1" noMove="1" noResize="1" noEditPoints="1" noAdjustHandles="1" noChangeArrowheads="1" noChangeShapeType="1" noTextEdit="1"/>
              </p:cNvSpPr>
              <p:nvPr/>
            </p:nvSpPr>
            <p:spPr>
              <a:xfrm>
                <a:off x="5217982" y="3780217"/>
                <a:ext cx="3705886" cy="812979"/>
              </a:xfrm>
              <a:prstGeom prst="rect">
                <a:avLst/>
              </a:prstGeom>
              <a:blipFill>
                <a:blip r:embed="rId2"/>
                <a:stretch>
                  <a:fillRect/>
                </a:stretch>
              </a:blipFill>
            </p:spPr>
            <p:txBody>
              <a:bodyPr/>
              <a:lstStyle/>
              <a:p>
                <a:r>
                  <a:rPr lang="en-GB">
                    <a:noFill/>
                  </a:rPr>
                  <a:t> </a:t>
                </a:r>
              </a:p>
            </p:txBody>
          </p:sp>
        </mc:Fallback>
      </mc:AlternateContent>
      <p:sp>
        <p:nvSpPr>
          <p:cNvPr id="56" name="Tekstiruutu 55">
            <a:extLst>
              <a:ext uri="{FF2B5EF4-FFF2-40B4-BE49-F238E27FC236}">
                <a16:creationId xmlns:a16="http://schemas.microsoft.com/office/drawing/2014/main" id="{DF312480-7BF8-4933-9E63-C045F5E5E2AA}"/>
              </a:ext>
            </a:extLst>
          </p:cNvPr>
          <p:cNvSpPr txBox="1"/>
          <p:nvPr/>
        </p:nvSpPr>
        <p:spPr>
          <a:xfrm>
            <a:off x="7201578" y="1722652"/>
            <a:ext cx="256802" cy="246221"/>
          </a:xfrm>
          <a:prstGeom prst="rect">
            <a:avLst/>
          </a:prstGeom>
          <a:noFill/>
        </p:spPr>
        <p:txBody>
          <a:bodyPr wrap="square" rtlCol="0">
            <a:spAutoFit/>
          </a:bodyPr>
          <a:lstStyle/>
          <a:p>
            <a:r>
              <a:rPr lang="fi-FI" sz="1000" dirty="0"/>
              <a:t>α</a:t>
            </a:r>
            <a:endParaRPr lang="en-GB" sz="1000" dirty="0"/>
          </a:p>
        </p:txBody>
      </p:sp>
      <p:sp>
        <p:nvSpPr>
          <p:cNvPr id="54" name="Kaari 53">
            <a:extLst>
              <a:ext uri="{FF2B5EF4-FFF2-40B4-BE49-F238E27FC236}">
                <a16:creationId xmlns:a16="http://schemas.microsoft.com/office/drawing/2014/main" id="{80B39673-8EDB-4DF0-B475-2970AD698F13}"/>
              </a:ext>
            </a:extLst>
          </p:cNvPr>
          <p:cNvSpPr/>
          <p:nvPr/>
        </p:nvSpPr>
        <p:spPr>
          <a:xfrm>
            <a:off x="7005330" y="1641915"/>
            <a:ext cx="229319" cy="72382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Suorakulmio 54">
            <a:extLst>
              <a:ext uri="{FF2B5EF4-FFF2-40B4-BE49-F238E27FC236}">
                <a16:creationId xmlns:a16="http://schemas.microsoft.com/office/drawing/2014/main" id="{0A0D3BA4-3416-495D-8145-803E4C9B9E82}"/>
              </a:ext>
            </a:extLst>
          </p:cNvPr>
          <p:cNvSpPr/>
          <p:nvPr/>
        </p:nvSpPr>
        <p:spPr>
          <a:xfrm>
            <a:off x="5289168" y="5386373"/>
            <a:ext cx="2099984" cy="76755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8" name="Tekstiruutu 57">
                <a:extLst>
                  <a:ext uri="{FF2B5EF4-FFF2-40B4-BE49-F238E27FC236}">
                    <a16:creationId xmlns:a16="http://schemas.microsoft.com/office/drawing/2014/main" id="{77C1A0D6-9DBA-4E2B-BC1F-0992E50026B6}"/>
                  </a:ext>
                </a:extLst>
              </p:cNvPr>
              <p:cNvSpPr txBox="1"/>
              <p:nvPr/>
            </p:nvSpPr>
            <p:spPr>
              <a:xfrm>
                <a:off x="5542986" y="5483438"/>
                <a:ext cx="1559145" cy="573427"/>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i="1" smtClean="0">
                          <a:latin typeface="Cambria Math" panose="02040503050406030204" pitchFamily="18" charset="0"/>
                        </a:rPr>
                        <m:t>𝑑</m:t>
                      </m:r>
                      <m:r>
                        <a:rPr lang="en-GB" i="1" smtClean="0">
                          <a:latin typeface="Cambria Math" panose="02040503050406030204" pitchFamily="18" charset="0"/>
                        </a:rPr>
                        <m:t>=</m:t>
                      </m:r>
                      <m:f>
                        <m:fPr>
                          <m:ctrlPr>
                            <a:rPr lang="en-GB" i="1">
                              <a:latin typeface="Cambria Math" panose="02040503050406030204" pitchFamily="18" charset="0"/>
                            </a:rPr>
                          </m:ctrlPr>
                        </m:fPr>
                        <m:num>
                          <m:r>
                            <a:rPr lang="fi-FI" b="0" i="1" smtClean="0">
                              <a:latin typeface="Cambria Math" panose="02040503050406030204" pitchFamily="18" charset="0"/>
                            </a:rPr>
                            <m:t>𝑓</m:t>
                          </m:r>
                          <m:r>
                            <a:rPr lang="fi-FI" b="0" i="1" smtClean="0">
                              <a:latin typeface="Cambria Math" panose="02040503050406030204" pitchFamily="18" charset="0"/>
                            </a:rPr>
                            <m:t>∗</m:t>
                          </m:r>
                          <m:r>
                            <a:rPr lang="fi-FI" b="0" i="1" smtClean="0">
                              <a:latin typeface="Cambria Math" panose="02040503050406030204" pitchFamily="18" charset="0"/>
                            </a:rPr>
                            <m:t>h</m:t>
                          </m:r>
                        </m:num>
                        <m:den>
                          <m:sSub>
                            <m:sSubPr>
                              <m:ctrlPr>
                                <a:rPr lang="en-GB" i="1">
                                  <a:latin typeface="Cambria Math" panose="02040503050406030204" pitchFamily="18" charset="0"/>
                                </a:rPr>
                              </m:ctrlPr>
                            </m:sSubPr>
                            <m:e>
                              <m:func>
                                <m:funcPr>
                                  <m:ctrlPr>
                                    <a:rPr lang="fi-FI" b="0" i="1" smtClean="0">
                                      <a:latin typeface="Cambria Math" panose="02040503050406030204" pitchFamily="18" charset="0"/>
                                    </a:rPr>
                                  </m:ctrlPr>
                                </m:funcPr>
                                <m:fName>
                                  <m:r>
                                    <m:rPr>
                                      <m:sty m:val="p"/>
                                    </m:rPr>
                                    <a:rPr lang="fi-FI" b="0" i="0" smtClean="0">
                                      <a:latin typeface="Cambria Math" panose="02040503050406030204" pitchFamily="18" charset="0"/>
                                    </a:rPr>
                                    <m:t>cos</m:t>
                                  </m:r>
                                </m:fName>
                                <m:e>
                                  <m:d>
                                    <m:dPr>
                                      <m:ctrlPr>
                                        <a:rPr lang="fi-FI" b="0" i="1" smtClean="0">
                                          <a:latin typeface="Cambria Math" panose="02040503050406030204" pitchFamily="18" charset="0"/>
                                        </a:rPr>
                                      </m:ctrlPr>
                                    </m:dPr>
                                    <m:e>
                                      <m:r>
                                        <m:rPr>
                                          <m:sty m:val="p"/>
                                        </m:rPr>
                                        <a:rPr lang="el-GR" i="1">
                                          <a:latin typeface="Cambria Math" panose="02040503050406030204" pitchFamily="18" charset="0"/>
                                        </a:rPr>
                                        <m:t>α</m:t>
                                      </m:r>
                                    </m:e>
                                  </m:d>
                                </m:e>
                              </m:func>
                              <m:r>
                                <a:rPr lang="fi-FI" b="0" i="1" smtClean="0">
                                  <a:latin typeface="Cambria Math" panose="02040503050406030204" pitchFamily="18" charset="0"/>
                                </a:rPr>
                                <m:t>∗</m:t>
                              </m:r>
                              <m:r>
                                <a:rPr lang="fi-FI" i="1">
                                  <a:latin typeface="Cambria Math" panose="02040503050406030204" pitchFamily="18" charset="0"/>
                                </a:rPr>
                                <m:t>h</m:t>
                              </m:r>
                            </m:e>
                            <m:sub>
                              <m:r>
                                <a:rPr lang="fi-FI" i="1">
                                  <a:latin typeface="Cambria Math" panose="02040503050406030204" pitchFamily="18" charset="0"/>
                                </a:rPr>
                                <m:t>𝑖</m:t>
                              </m:r>
                            </m:sub>
                          </m:sSub>
                        </m:den>
                      </m:f>
                    </m:oMath>
                  </m:oMathPara>
                </a14:m>
                <a:endParaRPr lang="en-GB" dirty="0"/>
              </a:p>
            </p:txBody>
          </p:sp>
        </mc:Choice>
        <mc:Fallback>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542986" y="5483438"/>
                <a:ext cx="1559145" cy="573427"/>
              </a:xfrm>
              <a:prstGeom prst="rect">
                <a:avLst/>
              </a:prstGeom>
              <a:blipFill>
                <a:blip r:embed="rId3"/>
                <a:stretch>
                  <a:fillRect/>
                </a:stretch>
              </a:blipFill>
              <a:ln>
                <a:noFill/>
              </a:ln>
            </p:spPr>
            <p:txBody>
              <a:bodyPr/>
              <a:lstStyle/>
              <a:p>
                <a:r>
                  <a:rPr lang="en-GB">
                    <a:noFill/>
                  </a:rPr>
                  <a:t> </a:t>
                </a:r>
              </a:p>
            </p:txBody>
          </p:sp>
        </mc:Fallback>
      </mc:AlternateContent>
      <p:sp>
        <p:nvSpPr>
          <p:cNvPr id="32" name="Tekstiruutu 31">
            <a:extLst>
              <a:ext uri="{FF2B5EF4-FFF2-40B4-BE49-F238E27FC236}">
                <a16:creationId xmlns:a16="http://schemas.microsoft.com/office/drawing/2014/main" id="{6C983EC0-E6C8-4DCE-B288-ACEC0BD994D1}"/>
              </a:ext>
            </a:extLst>
          </p:cNvPr>
          <p:cNvSpPr txBox="1"/>
          <p:nvPr/>
        </p:nvSpPr>
        <p:spPr>
          <a:xfrm>
            <a:off x="9898176" y="904222"/>
            <a:ext cx="243978" cy="246221"/>
          </a:xfrm>
          <a:prstGeom prst="rect">
            <a:avLst/>
          </a:prstGeom>
          <a:noFill/>
        </p:spPr>
        <p:txBody>
          <a:bodyPr wrap="none" rtlCol="0">
            <a:spAutoFit/>
          </a:bodyPr>
          <a:lstStyle/>
          <a:p>
            <a:r>
              <a:rPr lang="fi-FI" sz="1000" dirty="0"/>
              <a:t>F</a:t>
            </a:r>
            <a:endParaRPr lang="en-GB" sz="1000" dirty="0"/>
          </a:p>
        </p:txBody>
      </p:sp>
      <p:sp>
        <p:nvSpPr>
          <p:cNvPr id="33" name="Tekstiruutu 32">
            <a:extLst>
              <a:ext uri="{FF2B5EF4-FFF2-40B4-BE49-F238E27FC236}">
                <a16:creationId xmlns:a16="http://schemas.microsoft.com/office/drawing/2014/main" id="{1E2A27DF-61AF-45F7-8AFC-F37DFD61291E}"/>
              </a:ext>
            </a:extLst>
          </p:cNvPr>
          <p:cNvSpPr txBox="1"/>
          <p:nvPr/>
        </p:nvSpPr>
        <p:spPr>
          <a:xfrm>
            <a:off x="6236819" y="1649283"/>
            <a:ext cx="264816" cy="246221"/>
          </a:xfrm>
          <a:prstGeom prst="rect">
            <a:avLst/>
          </a:prstGeom>
          <a:noFill/>
        </p:spPr>
        <p:txBody>
          <a:bodyPr wrap="none" rtlCol="0">
            <a:spAutoFit/>
          </a:bodyPr>
          <a:lstStyle/>
          <a:p>
            <a:r>
              <a:rPr lang="fi-FI" sz="1000" dirty="0"/>
              <a:t>G</a:t>
            </a:r>
            <a:endParaRPr lang="en-GB" sz="1000" dirty="0"/>
          </a:p>
        </p:txBody>
      </p:sp>
      <p:sp>
        <p:nvSpPr>
          <p:cNvPr id="36" name="Tekstiruutu 35">
            <a:extLst>
              <a:ext uri="{FF2B5EF4-FFF2-40B4-BE49-F238E27FC236}">
                <a16:creationId xmlns:a16="http://schemas.microsoft.com/office/drawing/2014/main" id="{EC13C655-F170-410B-90E7-ABF4873C36E6}"/>
              </a:ext>
            </a:extLst>
          </p:cNvPr>
          <p:cNvSpPr txBox="1"/>
          <p:nvPr/>
        </p:nvSpPr>
        <p:spPr>
          <a:xfrm>
            <a:off x="10582730" y="1557347"/>
            <a:ext cx="1150892" cy="276999"/>
          </a:xfrm>
          <a:prstGeom prst="rect">
            <a:avLst/>
          </a:prstGeom>
          <a:noFill/>
        </p:spPr>
        <p:txBody>
          <a:bodyPr wrap="none" rtlCol="0">
            <a:spAutoFit/>
          </a:bodyPr>
          <a:lstStyle/>
          <a:p>
            <a:r>
              <a:rPr lang="fi-FI" sz="1200" dirty="0"/>
              <a:t>AF=d (</a:t>
            </a:r>
            <a:r>
              <a:rPr lang="fi-FI" sz="1200" dirty="0" err="1"/>
              <a:t>distance</a:t>
            </a:r>
            <a:r>
              <a:rPr lang="fi-FI" sz="1200" dirty="0"/>
              <a:t>)</a:t>
            </a:r>
          </a:p>
        </p:txBody>
      </p:sp>
      <p:sp>
        <p:nvSpPr>
          <p:cNvPr id="2" name="Tekstiruutu 1">
            <a:extLst>
              <a:ext uri="{FF2B5EF4-FFF2-40B4-BE49-F238E27FC236}">
                <a16:creationId xmlns:a16="http://schemas.microsoft.com/office/drawing/2014/main" id="{2077E7C9-74BF-4833-AAD2-203D66AA694D}"/>
              </a:ext>
            </a:extLst>
          </p:cNvPr>
          <p:cNvSpPr txBox="1"/>
          <p:nvPr/>
        </p:nvSpPr>
        <p:spPr>
          <a:xfrm>
            <a:off x="8261132" y="5569156"/>
            <a:ext cx="3635739" cy="584775"/>
          </a:xfrm>
          <a:prstGeom prst="rect">
            <a:avLst/>
          </a:prstGeom>
          <a:noFill/>
        </p:spPr>
        <p:txBody>
          <a:bodyPr wrap="none" rtlCol="0">
            <a:spAutoFit/>
          </a:bodyPr>
          <a:lstStyle/>
          <a:p>
            <a:r>
              <a:rPr lang="fi-FI" sz="1600" dirty="0" err="1"/>
              <a:t>Simalar</a:t>
            </a:r>
            <a:r>
              <a:rPr lang="fi-FI" sz="1600" dirty="0"/>
              <a:t> </a:t>
            </a:r>
            <a:r>
              <a:rPr lang="fi-FI" sz="1600" dirty="0" err="1"/>
              <a:t>equations</a:t>
            </a:r>
            <a:r>
              <a:rPr lang="fi-FI" sz="1600" dirty="0"/>
              <a:t> for </a:t>
            </a:r>
            <a:r>
              <a:rPr lang="fi-FI" sz="1600" dirty="0" err="1"/>
              <a:t>horizontal</a:t>
            </a:r>
            <a:r>
              <a:rPr lang="fi-FI" sz="1600" dirty="0"/>
              <a:t> </a:t>
            </a:r>
            <a:r>
              <a:rPr lang="fi-FI" sz="1600" dirty="0" err="1"/>
              <a:t>direction</a:t>
            </a:r>
            <a:endParaRPr lang="fi-FI" sz="1600" dirty="0"/>
          </a:p>
          <a:p>
            <a:r>
              <a:rPr lang="fi-FI" sz="1600" dirty="0"/>
              <a:t>(β=</a:t>
            </a:r>
            <a:r>
              <a:rPr lang="fi-FI" sz="1600" dirty="0" err="1"/>
              <a:t>azimuth</a:t>
            </a:r>
            <a:r>
              <a:rPr lang="fi-FI" sz="1600" dirty="0"/>
              <a:t>)</a:t>
            </a:r>
            <a:endParaRPr lang="en-GB" sz="1600" dirty="0"/>
          </a:p>
        </p:txBody>
      </p:sp>
    </p:spTree>
    <p:extLst>
      <p:ext uri="{BB962C8B-B14F-4D97-AF65-F5344CB8AC3E}">
        <p14:creationId xmlns:p14="http://schemas.microsoft.com/office/powerpoint/2010/main" val="308763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Distance Estimation</a:t>
            </a:r>
          </a:p>
        </p:txBody>
      </p:sp>
      <mc:AlternateContent xmlns:mc="http://schemas.openxmlformats.org/markup-compatibility/2006">
        <mc:Choice xmlns:a14="http://schemas.microsoft.com/office/drawing/2010/main" Requires="a14">
          <p:sp>
            <p:nvSpPr>
              <p:cNvPr id="58" name="Tekstiruutu 57">
                <a:extLst>
                  <a:ext uri="{FF2B5EF4-FFF2-40B4-BE49-F238E27FC236}">
                    <a16:creationId xmlns:a16="http://schemas.microsoft.com/office/drawing/2014/main" id="{77C1A0D6-9DBA-4E2B-BC1F-0992E50026B6}"/>
                  </a:ext>
                </a:extLst>
              </p:cNvPr>
              <p:cNvSpPr txBox="1"/>
              <p:nvPr/>
            </p:nvSpPr>
            <p:spPr>
              <a:xfrm>
                <a:off x="5074781" y="649912"/>
                <a:ext cx="4881273" cy="509691"/>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b="0" i="1" smtClean="0">
                              <a:latin typeface="Cambria Math" panose="02040503050406030204" pitchFamily="18" charset="0"/>
                            </a:rPr>
                            <m:t>h</m:t>
                          </m:r>
                        </m:num>
                        <m:den>
                          <m:sSub>
                            <m:sSubPr>
                              <m:ctrlPr>
                                <a:rPr lang="en-GB" sz="1600" i="1">
                                  <a:latin typeface="Cambria Math" panose="02040503050406030204" pitchFamily="18" charset="0"/>
                                </a:rPr>
                              </m:ctrlPr>
                            </m:sSubPr>
                            <m:e>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e>
                              </m:func>
                              <m:r>
                                <a:rPr lang="fi-FI" sz="1600" b="0" i="1" smtClean="0">
                                  <a:latin typeface="Cambria Math" panose="02040503050406030204" pitchFamily="18" charset="0"/>
                                </a:rPr>
                                <m:t>∗</m:t>
                              </m:r>
                              <m:r>
                                <a:rPr lang="fi-FI" sz="1600" i="1">
                                  <a:latin typeface="Cambria Math" panose="02040503050406030204" pitchFamily="18" charset="0"/>
                                </a:rPr>
                                <m:t>h</m:t>
                              </m:r>
                            </m:e>
                            <m:sub>
                              <m:r>
                                <a:rPr lang="fi-FI" sz="1600" i="1">
                                  <a:latin typeface="Cambria Math" panose="02040503050406030204" pitchFamily="18" charset="0"/>
                                </a:rPr>
                                <m:t>𝑖</m:t>
                              </m:r>
                            </m:sub>
                          </m:sSub>
                        </m:den>
                      </m:f>
                      <m:r>
                        <a:rPr lang="fi-FI" sz="1600" b="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p:sp>
            <p:nvSpPr>
              <p:cNvPr id="58" name="Tekstiruutu 57">
                <a:extLst>
                  <a:ext uri="{FF2B5EF4-FFF2-40B4-BE49-F238E27FC236}">
                    <a16:creationId xmlns:a16="http://schemas.microsoft.com/office/drawing/2014/main" id="{77C1A0D6-9DBA-4E2B-BC1F-0992E50026B6}"/>
                  </a:ext>
                </a:extLst>
              </p:cNvPr>
              <p:cNvSpPr txBox="1">
                <a:spLocks noRot="1" noChangeAspect="1" noMove="1" noResize="1" noEditPoints="1" noAdjustHandles="1" noChangeArrowheads="1" noChangeShapeType="1" noTextEdit="1"/>
              </p:cNvSpPr>
              <p:nvPr/>
            </p:nvSpPr>
            <p:spPr>
              <a:xfrm>
                <a:off x="5074781" y="649912"/>
                <a:ext cx="4881273" cy="509691"/>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kstiruutu 31">
                <a:extLst>
                  <a:ext uri="{FF2B5EF4-FFF2-40B4-BE49-F238E27FC236}">
                    <a16:creationId xmlns:a16="http://schemas.microsoft.com/office/drawing/2014/main" id="{3FA26A46-66B1-4BC6-A821-D11D5C51F579}"/>
                  </a:ext>
                </a:extLst>
              </p:cNvPr>
              <p:cNvSpPr txBox="1"/>
              <p:nvPr/>
            </p:nvSpPr>
            <p:spPr>
              <a:xfrm>
                <a:off x="10232939" y="550049"/>
                <a:ext cx="1535870" cy="1723549"/>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a:p>
                <a:r>
                  <a:rPr lang="el-GR" sz="1200" dirty="0"/>
                  <a:t>β</a:t>
                </a:r>
                <a:r>
                  <a:rPr lang="fi-FI" sz="1200" dirty="0"/>
                  <a:t> </a:t>
                </a:r>
                <a:r>
                  <a:rPr lang="fi-FI" sz="1200" i="1" dirty="0"/>
                  <a:t>= </a:t>
                </a:r>
                <a:r>
                  <a:rPr lang="fi-FI" sz="1200" i="1" dirty="0" err="1"/>
                  <a:t>azimuth</a:t>
                </a:r>
                <a:r>
                  <a:rPr lang="fi-FI" sz="1200" i="1" dirty="0"/>
                  <a:t> (</a:t>
                </a:r>
                <a:r>
                  <a:rPr lang="fi-FI" sz="1200" i="1" dirty="0" err="1"/>
                  <a:t>rad</a:t>
                </a:r>
                <a:r>
                  <a:rPr lang="fi-FI" sz="1200" i="1" dirty="0"/>
                  <a:t>)</a:t>
                </a:r>
              </a:p>
            </p:txBody>
          </p:sp>
        </mc:Choice>
        <mc:Fallback>
          <p:sp>
            <p:nvSpPr>
              <p:cNvPr id="32" name="Tekstiruutu 31">
                <a:extLst>
                  <a:ext uri="{FF2B5EF4-FFF2-40B4-BE49-F238E27FC236}">
                    <a16:creationId xmlns:a16="http://schemas.microsoft.com/office/drawing/2014/main" id="{3FA26A46-66B1-4BC6-A821-D11D5C51F579}"/>
                  </a:ext>
                </a:extLst>
              </p:cNvPr>
              <p:cNvSpPr txBox="1">
                <a:spLocks noRot="1" noChangeAspect="1" noMove="1" noResize="1" noEditPoints="1" noAdjustHandles="1" noChangeArrowheads="1" noChangeShapeType="1" noTextEdit="1"/>
              </p:cNvSpPr>
              <p:nvPr/>
            </p:nvSpPr>
            <p:spPr>
              <a:xfrm>
                <a:off x="10232939" y="550049"/>
                <a:ext cx="1535870" cy="1723549"/>
              </a:xfrm>
              <a:prstGeom prst="rect">
                <a:avLst/>
              </a:prstGeom>
              <a:blipFill>
                <a:blip r:embed="rId3"/>
                <a:stretch>
                  <a:fillRect l="-6349" t="-2827" r="-5556" b="-106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 name="Suorakulmio 1">
                <a:extLst>
                  <a:ext uri="{FF2B5EF4-FFF2-40B4-BE49-F238E27FC236}">
                    <a16:creationId xmlns:a16="http://schemas.microsoft.com/office/drawing/2014/main" id="{BE11EE4E-C188-49F9-9CCF-7E8BBE5CA889}"/>
                  </a:ext>
                </a:extLst>
              </p:cNvPr>
              <p:cNvSpPr/>
              <p:nvPr/>
            </p:nvSpPr>
            <p:spPr>
              <a:xfrm>
                <a:off x="4834304" y="2632994"/>
                <a:ext cx="6096000" cy="2554545"/>
              </a:xfrm>
              <a:prstGeom prst="rect">
                <a:avLst/>
              </a:prstGeom>
            </p:spPr>
            <p:txBody>
              <a:bodyPr>
                <a:spAutoFit/>
              </a:bodyPr>
              <a:lstStyle/>
              <a:p>
                <a:r>
                  <a:rPr lang="fi-FI" sz="1600" dirty="0"/>
                  <a:t>Example (Nikon D800E):</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r>
                  <a:rPr lang="fi-FI" sz="1600" dirty="0"/>
                  <a:t> = 0.0359 m</a:t>
                </a:r>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r>
                      <a:rPr lang="fi-FI" sz="1600" b="0" i="0" smtClean="0">
                        <a:latin typeface="Cambria Math" panose="02040503050406030204" pitchFamily="18" charset="0"/>
                      </a:rPr>
                      <m:t>=0.0240 </m:t>
                    </m:r>
                    <m:r>
                      <m:rPr>
                        <m:sty m:val="p"/>
                      </m:rPr>
                      <a:rPr lang="fi-FI" sz="1600" b="0" i="0" smtClean="0">
                        <a:latin typeface="Cambria Math" panose="02040503050406030204" pitchFamily="18" charset="0"/>
                      </a:rPr>
                      <m:t>m</m:t>
                    </m:r>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 = 7360</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 = 4912</a:t>
                </a:r>
              </a:p>
              <a:p>
                <a:pPr lvl="1"/>
                <a:r>
                  <a:rPr lang="fi-FI" sz="1600" dirty="0"/>
                  <a:t>h</a:t>
                </a:r>
                <a:r>
                  <a:rPr lang="fi-FI" sz="1600" baseline="-25000" dirty="0"/>
                  <a:t>i</a:t>
                </a:r>
                <a:r>
                  <a:rPr lang="fi-FI" sz="1600" dirty="0"/>
                  <a:t> = </a:t>
                </a:r>
                <a:r>
                  <a:rPr lang="fi-FI" sz="1600" dirty="0" err="1"/>
                  <a:t>object</a:t>
                </a:r>
                <a:r>
                  <a:rPr lang="fi-FI" sz="1600" dirty="0"/>
                  <a:t> </a:t>
                </a:r>
                <a:r>
                  <a:rPr lang="fi-FI" sz="1600" dirty="0" err="1"/>
                  <a:t>height</a:t>
                </a:r>
                <a:r>
                  <a:rPr lang="fi-FI" sz="1600" dirty="0"/>
                  <a:t> (</a:t>
                </a:r>
                <a:r>
                  <a:rPr lang="fi-FI" sz="1600" dirty="0" err="1"/>
                  <a:t>pixels</a:t>
                </a:r>
                <a:r>
                  <a:rPr lang="fi-FI" sz="1600" dirty="0"/>
                  <a:t>) = 100</a:t>
                </a:r>
              </a:p>
              <a:p>
                <a:pPr lvl="1"/>
                <a:r>
                  <a:rPr lang="fi-FI" sz="1600" dirty="0"/>
                  <a:t>h = </a:t>
                </a:r>
                <a:r>
                  <a:rPr lang="fi-FI" sz="1600" dirty="0" err="1"/>
                  <a:t>object</a:t>
                </a:r>
                <a:r>
                  <a:rPr lang="fi-FI" sz="1600" dirty="0"/>
                  <a:t> </a:t>
                </a:r>
                <a:r>
                  <a:rPr lang="fi-FI" sz="1600" dirty="0" err="1"/>
                  <a:t>height</a:t>
                </a:r>
                <a:r>
                  <a:rPr lang="fi-FI" sz="1600" dirty="0"/>
                  <a:t> (m)  = 1.0 m</a:t>
                </a:r>
              </a:p>
              <a:p>
                <a:pPr lvl="1"/>
                <a:r>
                  <a:rPr lang="fi-FI" sz="1600" dirty="0"/>
                  <a:t>f = </a:t>
                </a:r>
                <a:r>
                  <a:rPr lang="fi-FI" sz="1600" dirty="0" err="1"/>
                  <a:t>focal</a:t>
                </a:r>
                <a:r>
                  <a:rPr lang="fi-FI" sz="1600" dirty="0"/>
                  <a:t> </a:t>
                </a:r>
                <a:r>
                  <a:rPr lang="fi-FI" sz="1600" dirty="0" err="1"/>
                  <a:t>length</a:t>
                </a:r>
                <a:r>
                  <a:rPr lang="fi-FI" sz="1600" dirty="0"/>
                  <a:t> (m) = 0.050 m</a:t>
                </a:r>
              </a:p>
              <a:p>
                <a:pPr lvl="1"/>
                <a14:m>
                  <m:oMath xmlns:m="http://schemas.openxmlformats.org/officeDocument/2006/math">
                    <m:r>
                      <m:rPr>
                        <m:sty m:val="p"/>
                      </m:rPr>
                      <a:rPr lang="el-GR" sz="1600" i="1">
                        <a:latin typeface="Cambria Math" panose="02040503050406030204" pitchFamily="18" charset="0"/>
                      </a:rPr>
                      <m:t>α</m:t>
                    </m:r>
                  </m:oMath>
                </a14:m>
                <a:r>
                  <a:rPr lang="fi-FI" sz="1600" i="1" dirty="0"/>
                  <a:t> = </a:t>
                </a:r>
                <a:r>
                  <a:rPr lang="fi-FI" sz="1600" i="1" dirty="0" err="1"/>
                  <a:t>altitude</a:t>
                </a:r>
                <a:r>
                  <a:rPr lang="fi-FI" sz="1600" i="1" dirty="0"/>
                  <a:t> (</a:t>
                </a:r>
                <a:r>
                  <a:rPr lang="fi-FI" sz="1600" i="1" dirty="0" err="1"/>
                  <a:t>rad</a:t>
                </a:r>
                <a:r>
                  <a:rPr lang="fi-FI" sz="1600" i="1" dirty="0"/>
                  <a:t>) = 0.0</a:t>
                </a:r>
              </a:p>
              <a:p>
                <a:pPr lvl="1"/>
                <a:r>
                  <a:rPr lang="el-GR" sz="1600" dirty="0"/>
                  <a:t>β</a:t>
                </a:r>
                <a:r>
                  <a:rPr lang="fi-FI" sz="1600" dirty="0"/>
                  <a:t> </a:t>
                </a:r>
                <a:r>
                  <a:rPr lang="fi-FI" sz="1600" i="1" dirty="0"/>
                  <a:t>= </a:t>
                </a:r>
                <a:r>
                  <a:rPr lang="fi-FI" sz="1600" i="1" dirty="0" err="1"/>
                  <a:t>azimuth</a:t>
                </a:r>
                <a:r>
                  <a:rPr lang="fi-FI" sz="1600" i="1" dirty="0"/>
                  <a:t> (</a:t>
                </a:r>
                <a:r>
                  <a:rPr lang="fi-FI" sz="1600" i="1" dirty="0" err="1"/>
                  <a:t>rad</a:t>
                </a:r>
                <a:r>
                  <a:rPr lang="fi-FI" sz="1600" i="1" dirty="0"/>
                  <a:t>) = 0.0</a:t>
                </a:r>
              </a:p>
            </p:txBody>
          </p:sp>
        </mc:Choice>
        <mc:Fallback>
          <p:sp>
            <p:nvSpPr>
              <p:cNvPr id="2" name="Suorakulmio 1">
                <a:extLst>
                  <a:ext uri="{FF2B5EF4-FFF2-40B4-BE49-F238E27FC236}">
                    <a16:creationId xmlns:a16="http://schemas.microsoft.com/office/drawing/2014/main" id="{BE11EE4E-C188-49F9-9CCF-7E8BBE5CA889}"/>
                  </a:ext>
                </a:extLst>
              </p:cNvPr>
              <p:cNvSpPr>
                <a:spLocks noRot="1" noChangeAspect="1" noMove="1" noResize="1" noEditPoints="1" noAdjustHandles="1" noChangeArrowheads="1" noChangeShapeType="1" noTextEdit="1"/>
              </p:cNvSpPr>
              <p:nvPr/>
            </p:nvSpPr>
            <p:spPr>
              <a:xfrm>
                <a:off x="4834304" y="2632994"/>
                <a:ext cx="6096000" cy="2554545"/>
              </a:xfrm>
              <a:prstGeom prst="rect">
                <a:avLst/>
              </a:prstGeom>
              <a:blipFill>
                <a:blip r:embed="rId4"/>
                <a:stretch>
                  <a:fillRect l="-500" t="-716" b="-21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kstiruutu 32">
                <a:extLst>
                  <a:ext uri="{FF2B5EF4-FFF2-40B4-BE49-F238E27FC236}">
                    <a16:creationId xmlns:a16="http://schemas.microsoft.com/office/drawing/2014/main" id="{9BE7BAB9-9B64-4E86-AF8A-B60387D72778}"/>
                  </a:ext>
                </a:extLst>
              </p:cNvPr>
              <p:cNvSpPr txBox="1"/>
              <p:nvPr/>
            </p:nvSpPr>
            <p:spPr>
              <a:xfrm>
                <a:off x="5074781" y="5634791"/>
                <a:ext cx="4054636" cy="509114"/>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i="1">
                              <a:latin typeface="Cambria Math" panose="02040503050406030204" pitchFamily="18" charset="0"/>
                            </a:rPr>
                            <m:t>0.050</m:t>
                          </m:r>
                          <m:r>
                            <a:rPr lang="fi-FI" sz="1600" i="1">
                              <a:latin typeface="Cambria Math" panose="02040503050406030204" pitchFamily="18" charset="0"/>
                            </a:rPr>
                            <m:t>𝑚</m:t>
                          </m:r>
                          <m:r>
                            <a:rPr lang="fi-FI" sz="1600" b="0" i="1" smtClean="0">
                              <a:latin typeface="Cambria Math" panose="02040503050406030204" pitchFamily="18" charset="0"/>
                            </a:rPr>
                            <m:t>∗</m:t>
                          </m:r>
                          <m:r>
                            <a:rPr lang="fi-FI" sz="1600" b="0" i="1" smtClean="0">
                              <a:latin typeface="Cambria Math" panose="02040503050406030204" pitchFamily="18" charset="0"/>
                            </a:rPr>
                            <m:t>1</m:t>
                          </m:r>
                          <m:r>
                            <a:rPr lang="fi-FI" sz="1600" b="0" i="1" smtClean="0">
                              <a:latin typeface="Cambria Math" panose="02040503050406030204" pitchFamily="18" charset="0"/>
                            </a:rPr>
                            <m:t>𝑚</m:t>
                          </m:r>
                        </m:num>
                        <m:den>
                          <m:r>
                            <m:rPr>
                              <m:nor/>
                            </m:rPr>
                            <a:rPr lang="fi-FI" sz="1600" b="0" i="1" smtClean="0">
                              <a:latin typeface="Cambria Math" panose="02040503050406030204" pitchFamily="18" charset="0"/>
                            </a:rPr>
                            <m:t>1.0*1.0*</m:t>
                          </m:r>
                          <m:r>
                            <m:rPr>
                              <m:nor/>
                            </m:rPr>
                            <a:rPr lang="fi-FI" sz="1600" b="0" i="1" smtClean="0">
                              <a:latin typeface="Cambria Math" panose="02040503050406030204" pitchFamily="18" charset="0"/>
                            </a:rPr>
                            <m:t>100</m:t>
                          </m:r>
                          <m: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0.024</m:t>
                          </m:r>
                          <m:r>
                            <m:rPr>
                              <m:nor/>
                            </m:rPr>
                            <a:rPr lang="fi-FI" sz="1600" b="0" i="1" dirty="0" smtClean="0">
                              <a:latin typeface="Cambria Math" panose="02040503050406030204" pitchFamily="18" charset="0"/>
                            </a:rPr>
                            <m:t>m</m:t>
                          </m:r>
                          <m:r>
                            <m:rPr>
                              <m:nor/>
                            </m:rPr>
                            <a:rPr lang="fi-FI" sz="1600" b="0" i="1" dirty="0" smtClean="0">
                              <a:latin typeface="Cambria Math" panose="02040503050406030204" pitchFamily="18" charset="0"/>
                            </a:rPr>
                            <m:t>/4912</m:t>
                          </m:r>
                        </m:den>
                      </m:f>
                      <m:r>
                        <a:rPr lang="fi-FI" sz="1600" b="0" i="1" smtClean="0">
                          <a:latin typeface="Cambria Math" panose="02040503050406030204" pitchFamily="18" charset="0"/>
                        </a:rPr>
                        <m:t>=102.33 </m:t>
                      </m:r>
                      <m:r>
                        <a:rPr lang="fi-FI" sz="1600" b="0" i="1" smtClean="0">
                          <a:latin typeface="Cambria Math" panose="02040503050406030204" pitchFamily="18" charset="0"/>
                        </a:rPr>
                        <m:t>𝑚</m:t>
                      </m:r>
                      <m:r>
                        <a:rPr lang="fi-FI" sz="1600" b="0" i="1" smtClean="0">
                          <a:latin typeface="Cambria Math" panose="02040503050406030204" pitchFamily="18" charset="0"/>
                        </a:rPr>
                        <m:t> </m:t>
                      </m:r>
                    </m:oMath>
                  </m:oMathPara>
                </a14:m>
                <a:endParaRPr lang="en-GB" sz="1600" dirty="0"/>
              </a:p>
            </p:txBody>
          </p:sp>
        </mc:Choice>
        <mc:Fallback>
          <p:sp>
            <p:nvSpPr>
              <p:cNvPr id="33" name="Tekstiruutu 32">
                <a:extLst>
                  <a:ext uri="{FF2B5EF4-FFF2-40B4-BE49-F238E27FC236}">
                    <a16:creationId xmlns:a16="http://schemas.microsoft.com/office/drawing/2014/main" id="{9BE7BAB9-9B64-4E86-AF8A-B60387D72778}"/>
                  </a:ext>
                </a:extLst>
              </p:cNvPr>
              <p:cNvSpPr txBox="1">
                <a:spLocks noRot="1" noChangeAspect="1" noMove="1" noResize="1" noEditPoints="1" noAdjustHandles="1" noChangeArrowheads="1" noChangeShapeType="1" noTextEdit="1"/>
              </p:cNvSpPr>
              <p:nvPr/>
            </p:nvSpPr>
            <p:spPr>
              <a:xfrm>
                <a:off x="5074781" y="5634791"/>
                <a:ext cx="4054636" cy="509114"/>
              </a:xfrm>
              <a:prstGeom prst="rect">
                <a:avLst/>
              </a:prstGeom>
              <a:blipFill>
                <a:blip r:embed="rId5"/>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632128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cxnSp>
        <p:nvCxnSpPr>
          <p:cNvPr id="4" name="Suora nuoliyhdysviiva 3">
            <a:extLst>
              <a:ext uri="{FF2B5EF4-FFF2-40B4-BE49-F238E27FC236}">
                <a16:creationId xmlns:a16="http://schemas.microsoft.com/office/drawing/2014/main" id="{1B525381-53E0-4B7A-9FCC-03B0895A1ABF}"/>
              </a:ext>
            </a:extLst>
          </p:cNvPr>
          <p:cNvCxnSpPr/>
          <p:nvPr/>
        </p:nvCxnSpPr>
        <p:spPr>
          <a:xfrm flipV="1">
            <a:off x="6268016" y="987819"/>
            <a:ext cx="0" cy="995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uora nuoliyhdysviiva 6">
            <a:extLst>
              <a:ext uri="{FF2B5EF4-FFF2-40B4-BE49-F238E27FC236}">
                <a16:creationId xmlns:a16="http://schemas.microsoft.com/office/drawing/2014/main" id="{DFBA9233-F558-4855-A97A-B804AFE0CF6E}"/>
              </a:ext>
            </a:extLst>
          </p:cNvPr>
          <p:cNvCxnSpPr/>
          <p:nvPr/>
        </p:nvCxnSpPr>
        <p:spPr>
          <a:xfrm>
            <a:off x="6274690" y="1983700"/>
            <a:ext cx="1234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uora nuoliyhdysviiva 8">
            <a:extLst>
              <a:ext uri="{FF2B5EF4-FFF2-40B4-BE49-F238E27FC236}">
                <a16:creationId xmlns:a16="http://schemas.microsoft.com/office/drawing/2014/main" id="{43FA1132-B109-4516-9934-0B24C2FF9653}"/>
              </a:ext>
            </a:extLst>
          </p:cNvPr>
          <p:cNvCxnSpPr/>
          <p:nvPr/>
        </p:nvCxnSpPr>
        <p:spPr>
          <a:xfrm flipH="1">
            <a:off x="5780781" y="1983700"/>
            <a:ext cx="487235" cy="359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Ryhmä 19">
            <a:extLst>
              <a:ext uri="{FF2B5EF4-FFF2-40B4-BE49-F238E27FC236}">
                <a16:creationId xmlns:a16="http://schemas.microsoft.com/office/drawing/2014/main" id="{1479667E-8687-4CD5-AD29-ACFFD40C7990}"/>
              </a:ext>
            </a:extLst>
          </p:cNvPr>
          <p:cNvGrpSpPr/>
          <p:nvPr/>
        </p:nvGrpSpPr>
        <p:grpSpPr>
          <a:xfrm>
            <a:off x="6401503" y="1162048"/>
            <a:ext cx="1121308" cy="647422"/>
            <a:chOff x="6921407" y="2930085"/>
            <a:chExt cx="1121308" cy="647422"/>
          </a:xfrm>
        </p:grpSpPr>
        <p:cxnSp>
          <p:nvCxnSpPr>
            <p:cNvPr id="11" name="Suora yhdysviiva 10">
              <a:extLst>
                <a:ext uri="{FF2B5EF4-FFF2-40B4-BE49-F238E27FC236}">
                  <a16:creationId xmlns:a16="http://schemas.microsoft.com/office/drawing/2014/main" id="{C2C61E43-AA57-42B4-A726-7C2CEA7E06E4}"/>
                </a:ext>
              </a:extLst>
            </p:cNvPr>
            <p:cNvCxnSpPr/>
            <p:nvPr/>
          </p:nvCxnSpPr>
          <p:spPr>
            <a:xfrm>
              <a:off x="6921407" y="2930085"/>
              <a:ext cx="111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uora yhdysviiva 12">
              <a:extLst>
                <a:ext uri="{FF2B5EF4-FFF2-40B4-BE49-F238E27FC236}">
                  <a16:creationId xmlns:a16="http://schemas.microsoft.com/office/drawing/2014/main" id="{A4EE6AA3-2228-4E2D-8B4F-66F24CBAB2EE}"/>
                </a:ext>
              </a:extLst>
            </p:cNvPr>
            <p:cNvCxnSpPr/>
            <p:nvPr/>
          </p:nvCxnSpPr>
          <p:spPr>
            <a:xfrm>
              <a:off x="8042715" y="2930085"/>
              <a:ext cx="0" cy="647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uora yhdysviiva 14">
              <a:extLst>
                <a:ext uri="{FF2B5EF4-FFF2-40B4-BE49-F238E27FC236}">
                  <a16:creationId xmlns:a16="http://schemas.microsoft.com/office/drawing/2014/main" id="{566B480C-3C75-49AC-8198-7F71BCD8A33F}"/>
                </a:ext>
              </a:extLst>
            </p:cNvPr>
            <p:cNvCxnSpPr/>
            <p:nvPr/>
          </p:nvCxnSpPr>
          <p:spPr>
            <a:xfrm>
              <a:off x="6921407" y="2930085"/>
              <a:ext cx="0" cy="627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uora yhdysviiva 16">
              <a:extLst>
                <a:ext uri="{FF2B5EF4-FFF2-40B4-BE49-F238E27FC236}">
                  <a16:creationId xmlns:a16="http://schemas.microsoft.com/office/drawing/2014/main" id="{4749AC7B-C0D0-4AA4-A2EB-744B05C79C81}"/>
                </a:ext>
              </a:extLst>
            </p:cNvPr>
            <p:cNvCxnSpPr/>
            <p:nvPr/>
          </p:nvCxnSpPr>
          <p:spPr>
            <a:xfrm>
              <a:off x="6921407" y="3577507"/>
              <a:ext cx="1121308"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Suora yhdysviiva 18">
            <a:extLst>
              <a:ext uri="{FF2B5EF4-FFF2-40B4-BE49-F238E27FC236}">
                <a16:creationId xmlns:a16="http://schemas.microsoft.com/office/drawing/2014/main" id="{8AA889D9-B9A5-4293-BFD2-3EB68DFCFB77}"/>
              </a:ext>
            </a:extLst>
          </p:cNvPr>
          <p:cNvCxnSpPr/>
          <p:nvPr/>
        </p:nvCxnSpPr>
        <p:spPr>
          <a:xfrm flipV="1">
            <a:off x="6274690" y="1495078"/>
            <a:ext cx="680794" cy="488622"/>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uora yhdysviiva 21">
            <a:extLst>
              <a:ext uri="{FF2B5EF4-FFF2-40B4-BE49-F238E27FC236}">
                <a16:creationId xmlns:a16="http://schemas.microsoft.com/office/drawing/2014/main" id="{0A1A7668-564C-4E6E-99C4-BDEE6E413671}"/>
              </a:ext>
            </a:extLst>
          </p:cNvPr>
          <p:cNvCxnSpPr/>
          <p:nvPr/>
        </p:nvCxnSpPr>
        <p:spPr>
          <a:xfrm>
            <a:off x="8537329" y="524638"/>
            <a:ext cx="0" cy="5139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uora yhdysviiva 27">
            <a:extLst>
              <a:ext uri="{FF2B5EF4-FFF2-40B4-BE49-F238E27FC236}">
                <a16:creationId xmlns:a16="http://schemas.microsoft.com/office/drawing/2014/main" id="{1F1AF7D9-6626-47E7-8F36-E323D16D08B5}"/>
              </a:ext>
            </a:extLst>
          </p:cNvPr>
          <p:cNvCxnSpPr>
            <a:cxnSpLocks/>
          </p:cNvCxnSpPr>
          <p:nvPr/>
        </p:nvCxnSpPr>
        <p:spPr>
          <a:xfrm>
            <a:off x="7228023" y="1381612"/>
            <a:ext cx="0" cy="1805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uora yhdysviiva 23">
            <a:extLst>
              <a:ext uri="{FF2B5EF4-FFF2-40B4-BE49-F238E27FC236}">
                <a16:creationId xmlns:a16="http://schemas.microsoft.com/office/drawing/2014/main" id="{8EA05996-9843-46E1-9BE2-94FAD38388B0}"/>
              </a:ext>
            </a:extLst>
          </p:cNvPr>
          <p:cNvCxnSpPr>
            <a:cxnSpLocks/>
          </p:cNvCxnSpPr>
          <p:nvPr/>
        </p:nvCxnSpPr>
        <p:spPr>
          <a:xfrm flipV="1">
            <a:off x="6268016" y="1038570"/>
            <a:ext cx="2269313" cy="945130"/>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 name="Suora yhdysviiva 30">
            <a:extLst>
              <a:ext uri="{FF2B5EF4-FFF2-40B4-BE49-F238E27FC236}">
                <a16:creationId xmlns:a16="http://schemas.microsoft.com/office/drawing/2014/main" id="{01ACF206-8BE0-4645-BE8D-38C8F76672FD}"/>
              </a:ext>
            </a:extLst>
          </p:cNvPr>
          <p:cNvCxnSpPr>
            <a:cxnSpLocks/>
          </p:cNvCxnSpPr>
          <p:nvPr/>
        </p:nvCxnSpPr>
        <p:spPr>
          <a:xfrm flipV="1">
            <a:off x="6274689" y="524638"/>
            <a:ext cx="2262640" cy="1459063"/>
          </a:xfrm>
          <a:prstGeom prst="line">
            <a:avLst/>
          </a:prstGeom>
          <a:ln>
            <a:solidFill>
              <a:schemeClr val="accent6">
                <a:lumMod val="60000"/>
                <a:lumOff val="4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 name="Suora yhdysviiva 35">
            <a:extLst>
              <a:ext uri="{FF2B5EF4-FFF2-40B4-BE49-F238E27FC236}">
                <a16:creationId xmlns:a16="http://schemas.microsoft.com/office/drawing/2014/main" id="{14E00F39-E039-4B49-AFE2-F7A0D693EB39}"/>
              </a:ext>
            </a:extLst>
          </p:cNvPr>
          <p:cNvCxnSpPr/>
          <p:nvPr/>
        </p:nvCxnSpPr>
        <p:spPr>
          <a:xfrm flipV="1">
            <a:off x="6274689" y="781604"/>
            <a:ext cx="2262640" cy="120209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kstiruutu 36">
            <a:extLst>
              <a:ext uri="{FF2B5EF4-FFF2-40B4-BE49-F238E27FC236}">
                <a16:creationId xmlns:a16="http://schemas.microsoft.com/office/drawing/2014/main" id="{23E995B2-6860-492A-9C10-FC23DC272331}"/>
              </a:ext>
            </a:extLst>
          </p:cNvPr>
          <p:cNvSpPr txBox="1"/>
          <p:nvPr/>
        </p:nvSpPr>
        <p:spPr>
          <a:xfrm>
            <a:off x="5146002" y="2841081"/>
            <a:ext cx="4198842" cy="276999"/>
          </a:xfrm>
          <a:prstGeom prst="rect">
            <a:avLst/>
          </a:prstGeom>
          <a:noFill/>
        </p:spPr>
        <p:txBody>
          <a:bodyPr wrap="none" rtlCol="0">
            <a:spAutoFit/>
          </a:bodyPr>
          <a:lstStyle/>
          <a:p>
            <a:r>
              <a:rPr lang="fi-FI" sz="1200" dirty="0" err="1"/>
              <a:t>From</a:t>
            </a:r>
            <a:r>
              <a:rPr lang="fi-FI" sz="1200" dirty="0"/>
              <a:t> </a:t>
            </a:r>
            <a:r>
              <a:rPr lang="fi-FI" sz="1200" dirty="0" err="1"/>
              <a:t>pixel</a:t>
            </a:r>
            <a:r>
              <a:rPr lang="fi-FI" sz="1200" dirty="0"/>
              <a:t> </a:t>
            </a:r>
            <a:r>
              <a:rPr lang="fi-FI" sz="1200" dirty="0" err="1"/>
              <a:t>coordinates</a:t>
            </a:r>
            <a:r>
              <a:rPr lang="fi-FI" sz="1200" dirty="0"/>
              <a:t> (</a:t>
            </a:r>
            <a:r>
              <a:rPr lang="fi-FI" sz="1200" dirty="0" err="1"/>
              <a:t>sensor</a:t>
            </a:r>
            <a:r>
              <a:rPr lang="fi-FI" sz="1200" dirty="0"/>
              <a:t> </a:t>
            </a:r>
            <a:r>
              <a:rPr lang="fi-FI" sz="1200" dirty="0" err="1"/>
              <a:t>plane</a:t>
            </a:r>
            <a:r>
              <a:rPr lang="fi-FI" sz="1200" dirty="0"/>
              <a:t>) to 3d </a:t>
            </a:r>
            <a:r>
              <a:rPr lang="fi-FI" sz="1200" dirty="0" err="1"/>
              <a:t>camera</a:t>
            </a:r>
            <a:r>
              <a:rPr lang="fi-FI" sz="1200" dirty="0"/>
              <a:t> </a:t>
            </a:r>
            <a:r>
              <a:rPr lang="fi-FI" sz="1200" dirty="0" err="1"/>
              <a:t>coordinates</a:t>
            </a:r>
            <a:r>
              <a:rPr lang="fi-FI" sz="1200" dirty="0"/>
              <a:t>:</a:t>
            </a:r>
            <a:endParaRPr lang="en-GB" sz="1200" dirty="0"/>
          </a:p>
        </p:txBody>
      </p:sp>
      <mc:AlternateContent xmlns:mc="http://schemas.openxmlformats.org/markup-compatibility/2006">
        <mc:Choice xmlns:a14="http://schemas.microsoft.com/office/drawing/2010/main" Requires="a14">
          <p:sp>
            <p:nvSpPr>
              <p:cNvPr id="38" name="Tekstiruutu 37">
                <a:extLst>
                  <a:ext uri="{FF2B5EF4-FFF2-40B4-BE49-F238E27FC236}">
                    <a16:creationId xmlns:a16="http://schemas.microsoft.com/office/drawing/2014/main" id="{8328A8FB-359A-4053-864B-C1154CD90715}"/>
                  </a:ext>
                </a:extLst>
              </p:cNvPr>
              <p:cNvSpPr txBox="1"/>
              <p:nvPr/>
            </p:nvSpPr>
            <p:spPr>
              <a:xfrm>
                <a:off x="5146707" y="3364641"/>
                <a:ext cx="4170757" cy="493405"/>
              </a:xfrm>
              <a:prstGeom prst="rect">
                <a:avLst/>
              </a:prstGeom>
              <a:noFill/>
            </p:spPr>
            <p:txBody>
              <a:bodyPr wrap="none" rtlCol="0">
                <a:spAutoFit/>
              </a:bodyPr>
              <a:lstStyle/>
              <a:p>
                <a:r>
                  <a:rPr lang="fi-FI" dirty="0"/>
                  <a:t>(x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 = (-</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b="0" i="1" smtClean="0">
                                <a:latin typeface="Cambria Math" panose="02040503050406030204" pitchFamily="18" charset="0"/>
                              </a:rPr>
                              <m:t>𝑠</m:t>
                            </m:r>
                          </m:e>
                          <m:sub>
                            <m:r>
                              <a:rPr lang="fi-FI" b="0" i="1" smtClean="0">
                                <a:latin typeface="Cambria Math" panose="02040503050406030204" pitchFamily="18" charset="0"/>
                              </a:rPr>
                              <m:t>𝑤</m:t>
                            </m:r>
                          </m:sub>
                        </m:sSub>
                      </m:num>
                      <m:den>
                        <m:r>
                          <a:rPr lang="fi-FI" b="0" i="1" smtClean="0">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𝑥𝑝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i="1">
                                <a:latin typeface="Cambria Math" panose="02040503050406030204" pitchFamily="18" charset="0"/>
                              </a:rPr>
                              <m:t>𝑤</m:t>
                            </m:r>
                          </m:sub>
                        </m:sSub>
                      </m:num>
                      <m:den>
                        <m:r>
                          <a:rPr lang="fi-FI" b="0" i="1" smtClean="0">
                            <a:latin typeface="Cambria Math" panose="02040503050406030204" pitchFamily="18" charset="0"/>
                          </a:rPr>
                          <m:t>𝑝</m:t>
                        </m:r>
                        <m:r>
                          <a:rPr lang="fi-FI" b="0" i="1" baseline="-25000" smtClean="0">
                            <a:latin typeface="Cambria Math" panose="02040503050406030204" pitchFamily="18" charset="0"/>
                          </a:rPr>
                          <m:t>𝑤</m:t>
                        </m:r>
                      </m:den>
                    </m:f>
                  </m:oMath>
                </a14:m>
                <a:r>
                  <a:rPr lang="fi-FI"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2</m:t>
                        </m:r>
                      </m:den>
                    </m:f>
                    <m:r>
                      <a:rPr lang="fi-FI" b="0" i="1" smtClean="0">
                        <a:latin typeface="Cambria Math" panose="02040503050406030204" pitchFamily="18" charset="0"/>
                      </a:rPr>
                      <m:t>−</m:t>
                    </m:r>
                    <m:r>
                      <a:rPr lang="fi-FI" b="0" i="1" smtClean="0">
                        <a:latin typeface="Cambria Math" panose="02040503050406030204" pitchFamily="18" charset="0"/>
                      </a:rPr>
                      <m:t>𝑦𝑝</m:t>
                    </m:r>
                  </m:oMath>
                </a14:m>
                <a:r>
                  <a:rPr lang="fi-FI" dirty="0"/>
                  <a:t>*</a:t>
                </a:r>
                <a:r>
                  <a:rPr lang="en-GB" dirty="0"/>
                  <a:t>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fi-FI" i="1">
                                <a:latin typeface="Cambria Math" panose="02040503050406030204" pitchFamily="18" charset="0"/>
                              </a:rPr>
                              <m:t>𝑠</m:t>
                            </m:r>
                          </m:e>
                          <m:sub>
                            <m:r>
                              <a:rPr lang="fi-FI" b="0" i="1" smtClean="0">
                                <a:latin typeface="Cambria Math" panose="02040503050406030204" pitchFamily="18" charset="0"/>
                              </a:rPr>
                              <m:t>h</m:t>
                            </m:r>
                          </m:sub>
                        </m:sSub>
                      </m:num>
                      <m:den>
                        <m:r>
                          <a:rPr lang="fi-FI" i="1">
                            <a:latin typeface="Cambria Math" panose="02040503050406030204" pitchFamily="18" charset="0"/>
                          </a:rPr>
                          <m:t>𝑝</m:t>
                        </m:r>
                        <m:r>
                          <a:rPr lang="fi-FI" b="0" i="1" baseline="-25000" smtClean="0">
                            <a:latin typeface="Cambria Math" panose="02040503050406030204" pitchFamily="18" charset="0"/>
                          </a:rPr>
                          <m:t>h</m:t>
                        </m:r>
                      </m:den>
                    </m:f>
                  </m:oMath>
                </a14:m>
                <a:r>
                  <a:rPr lang="fi-FI" dirty="0"/>
                  <a:t>,  -f)</a:t>
                </a:r>
                <a:endParaRPr lang="en-GB" dirty="0"/>
              </a:p>
            </p:txBody>
          </p:sp>
        </mc:Choice>
        <mc:Fallback>
          <p:sp>
            <p:nvSpPr>
              <p:cNvPr id="38" name="Tekstiruutu 37">
                <a:extLst>
                  <a:ext uri="{FF2B5EF4-FFF2-40B4-BE49-F238E27FC236}">
                    <a16:creationId xmlns:a16="http://schemas.microsoft.com/office/drawing/2014/main" id="{8328A8FB-359A-4053-864B-C1154CD90715}"/>
                  </a:ext>
                </a:extLst>
              </p:cNvPr>
              <p:cNvSpPr txBox="1">
                <a:spLocks noRot="1" noChangeAspect="1" noMove="1" noResize="1" noEditPoints="1" noAdjustHandles="1" noChangeArrowheads="1" noChangeShapeType="1" noTextEdit="1"/>
              </p:cNvSpPr>
              <p:nvPr/>
            </p:nvSpPr>
            <p:spPr>
              <a:xfrm>
                <a:off x="5146707" y="3364641"/>
                <a:ext cx="4170757" cy="493405"/>
              </a:xfrm>
              <a:prstGeom prst="rect">
                <a:avLst/>
              </a:prstGeom>
              <a:blipFill>
                <a:blip r:embed="rId2"/>
                <a:stretch>
                  <a:fillRect l="-1170" b="-1235"/>
                </a:stretch>
              </a:blipFill>
            </p:spPr>
            <p:txBody>
              <a:bodyPr/>
              <a:lstStyle/>
              <a:p>
                <a:r>
                  <a:rPr lang="en-GB">
                    <a:noFill/>
                  </a:rPr>
                  <a:t> </a:t>
                </a:r>
              </a:p>
            </p:txBody>
          </p:sp>
        </mc:Fallback>
      </mc:AlternateContent>
      <p:sp>
        <p:nvSpPr>
          <p:cNvPr id="42" name="Tekstiruutu 41">
            <a:extLst>
              <a:ext uri="{FF2B5EF4-FFF2-40B4-BE49-F238E27FC236}">
                <a16:creationId xmlns:a16="http://schemas.microsoft.com/office/drawing/2014/main" id="{F8853865-FBA7-4642-B528-CCE96D3344A1}"/>
              </a:ext>
            </a:extLst>
          </p:cNvPr>
          <p:cNvSpPr txBox="1"/>
          <p:nvPr/>
        </p:nvSpPr>
        <p:spPr>
          <a:xfrm>
            <a:off x="7379606" y="2010418"/>
            <a:ext cx="240772" cy="246221"/>
          </a:xfrm>
          <a:prstGeom prst="rect">
            <a:avLst/>
          </a:prstGeom>
          <a:noFill/>
        </p:spPr>
        <p:txBody>
          <a:bodyPr wrap="none" rtlCol="0">
            <a:spAutoFit/>
          </a:bodyPr>
          <a:lstStyle/>
          <a:p>
            <a:r>
              <a:rPr lang="fi-FI" sz="1000" dirty="0"/>
              <a:t>x</a:t>
            </a:r>
            <a:endParaRPr lang="en-GB" sz="1000" dirty="0"/>
          </a:p>
        </p:txBody>
      </p:sp>
      <p:sp>
        <p:nvSpPr>
          <p:cNvPr id="43" name="Tekstiruutu 42">
            <a:extLst>
              <a:ext uri="{FF2B5EF4-FFF2-40B4-BE49-F238E27FC236}">
                <a16:creationId xmlns:a16="http://schemas.microsoft.com/office/drawing/2014/main" id="{229CD1FA-3E73-4557-9BB5-C62D5EBE915D}"/>
              </a:ext>
            </a:extLst>
          </p:cNvPr>
          <p:cNvSpPr txBox="1"/>
          <p:nvPr/>
        </p:nvSpPr>
        <p:spPr>
          <a:xfrm>
            <a:off x="5783626" y="2302639"/>
            <a:ext cx="235962" cy="246221"/>
          </a:xfrm>
          <a:prstGeom prst="rect">
            <a:avLst/>
          </a:prstGeom>
          <a:noFill/>
        </p:spPr>
        <p:txBody>
          <a:bodyPr wrap="none" rtlCol="0">
            <a:spAutoFit/>
          </a:bodyPr>
          <a:lstStyle/>
          <a:p>
            <a:r>
              <a:rPr lang="fi-FI" sz="1000" dirty="0"/>
              <a:t>z</a:t>
            </a:r>
            <a:endParaRPr lang="en-GB" sz="1000" dirty="0"/>
          </a:p>
        </p:txBody>
      </p:sp>
      <p:sp>
        <p:nvSpPr>
          <p:cNvPr id="44" name="Tekstiruutu 43">
            <a:extLst>
              <a:ext uri="{FF2B5EF4-FFF2-40B4-BE49-F238E27FC236}">
                <a16:creationId xmlns:a16="http://schemas.microsoft.com/office/drawing/2014/main" id="{2014C870-36B9-410A-A162-3D850F149344}"/>
              </a:ext>
            </a:extLst>
          </p:cNvPr>
          <p:cNvSpPr txBox="1"/>
          <p:nvPr/>
        </p:nvSpPr>
        <p:spPr>
          <a:xfrm>
            <a:off x="6013582" y="894378"/>
            <a:ext cx="242374" cy="246221"/>
          </a:xfrm>
          <a:prstGeom prst="rect">
            <a:avLst/>
          </a:prstGeom>
          <a:noFill/>
        </p:spPr>
        <p:txBody>
          <a:bodyPr wrap="none" rtlCol="0">
            <a:spAutoFit/>
          </a:bodyPr>
          <a:lstStyle/>
          <a:p>
            <a:r>
              <a:rPr lang="fi-FI" sz="1000" dirty="0"/>
              <a:t>y</a:t>
            </a:r>
            <a:endParaRPr lang="en-GB" sz="1000" dirty="0"/>
          </a:p>
        </p:txBody>
      </p:sp>
      <p:sp>
        <p:nvSpPr>
          <p:cNvPr id="39" name="Tekstiruutu 38">
            <a:extLst>
              <a:ext uri="{FF2B5EF4-FFF2-40B4-BE49-F238E27FC236}">
                <a16:creationId xmlns:a16="http://schemas.microsoft.com/office/drawing/2014/main" id="{23AC8B19-C364-4AD9-B8C7-58EE2BAC8788}"/>
              </a:ext>
            </a:extLst>
          </p:cNvPr>
          <p:cNvSpPr txBox="1"/>
          <p:nvPr/>
        </p:nvSpPr>
        <p:spPr>
          <a:xfrm>
            <a:off x="5144049" y="4105016"/>
            <a:ext cx="2223814" cy="276999"/>
          </a:xfrm>
          <a:prstGeom prst="rect">
            <a:avLst/>
          </a:prstGeom>
          <a:noFill/>
        </p:spPr>
        <p:txBody>
          <a:bodyPr wrap="none" rtlCol="0">
            <a:spAutoFit/>
          </a:bodyPr>
          <a:lstStyle/>
          <a:p>
            <a:r>
              <a:rPr lang="fi-FI" sz="1200" dirty="0"/>
              <a:t>Object center </a:t>
            </a:r>
            <a:r>
              <a:rPr lang="fi-FI" sz="1200" dirty="0" err="1"/>
              <a:t>will</a:t>
            </a:r>
            <a:r>
              <a:rPr lang="fi-FI" sz="1200" dirty="0"/>
              <a:t> </a:t>
            </a:r>
            <a:r>
              <a:rPr lang="fi-FI" sz="1200" dirty="0" err="1"/>
              <a:t>be</a:t>
            </a:r>
            <a:r>
              <a:rPr lang="fi-FI" sz="1200" dirty="0"/>
              <a:t> on </a:t>
            </a:r>
            <a:r>
              <a:rPr lang="fi-FI" sz="1200" dirty="0" err="1"/>
              <a:t>the</a:t>
            </a:r>
            <a:r>
              <a:rPr lang="fi-FI" sz="1200" dirty="0"/>
              <a:t> </a:t>
            </a:r>
            <a:r>
              <a:rPr lang="fi-FI" sz="1200" dirty="0" err="1"/>
              <a:t>line</a:t>
            </a:r>
            <a:r>
              <a:rPr lang="fi-FI" sz="1200" dirty="0"/>
              <a:t>:</a:t>
            </a:r>
            <a:endParaRPr lang="en-GB" sz="1200" dirty="0"/>
          </a:p>
        </p:txBody>
      </p:sp>
      <p:sp>
        <p:nvSpPr>
          <p:cNvPr id="47" name="Tekstiruutu 46">
            <a:extLst>
              <a:ext uri="{FF2B5EF4-FFF2-40B4-BE49-F238E27FC236}">
                <a16:creationId xmlns:a16="http://schemas.microsoft.com/office/drawing/2014/main" id="{5397662B-7E29-4E84-BB00-7852569BC6C3}"/>
              </a:ext>
            </a:extLst>
          </p:cNvPr>
          <p:cNvSpPr txBox="1"/>
          <p:nvPr/>
        </p:nvSpPr>
        <p:spPr>
          <a:xfrm>
            <a:off x="5146707" y="4598279"/>
            <a:ext cx="2359300" cy="369332"/>
          </a:xfrm>
          <a:prstGeom prst="rect">
            <a:avLst/>
          </a:prstGeom>
          <a:noFill/>
        </p:spPr>
        <p:txBody>
          <a:bodyPr wrap="none" rtlCol="0">
            <a:spAutoFit/>
          </a:bodyPr>
          <a:lstStyle/>
          <a:p>
            <a:r>
              <a:rPr lang="fi-FI" dirty="0"/>
              <a:t>(</a:t>
            </a:r>
            <a:r>
              <a:rPr lang="fi-FI" dirty="0" err="1"/>
              <a:t>x</a:t>
            </a:r>
            <a:r>
              <a:rPr lang="fi-FI" baseline="-25000" dirty="0" err="1"/>
              <a:t>o</a:t>
            </a:r>
            <a:r>
              <a:rPr lang="fi-FI" dirty="0"/>
              <a:t>, y</a:t>
            </a:r>
            <a:r>
              <a:rPr lang="fi-FI" baseline="-25000" dirty="0"/>
              <a:t>o</a:t>
            </a:r>
            <a:r>
              <a:rPr lang="fi-FI" dirty="0"/>
              <a:t>, </a:t>
            </a:r>
            <a:r>
              <a:rPr lang="fi-FI" dirty="0" err="1"/>
              <a:t>z</a:t>
            </a:r>
            <a:r>
              <a:rPr lang="fi-FI" baseline="-25000" dirty="0" err="1"/>
              <a:t>o</a:t>
            </a:r>
            <a:r>
              <a:rPr lang="fi-FI" dirty="0"/>
              <a:t>) = t* (x</a:t>
            </a:r>
            <a:r>
              <a:rPr lang="fi-FI" baseline="-25000" dirty="0"/>
              <a:t>c</a:t>
            </a:r>
            <a:r>
              <a:rPr lang="fi-FI" dirty="0"/>
              <a:t>, </a:t>
            </a:r>
            <a:r>
              <a:rPr lang="fi-FI" dirty="0" err="1"/>
              <a:t>y</a:t>
            </a:r>
            <a:r>
              <a:rPr lang="fi-FI" baseline="-25000" dirty="0" err="1"/>
              <a:t>c</a:t>
            </a:r>
            <a:r>
              <a:rPr lang="fi-FI" dirty="0"/>
              <a:t>, </a:t>
            </a:r>
            <a:r>
              <a:rPr lang="fi-FI" dirty="0" err="1"/>
              <a:t>z</a:t>
            </a:r>
            <a:r>
              <a:rPr lang="fi-FI" baseline="-25000" dirty="0" err="1"/>
              <a:t>c</a:t>
            </a:r>
            <a:r>
              <a:rPr lang="fi-FI" dirty="0"/>
              <a:t>)</a:t>
            </a:r>
            <a:endParaRPr lang="en-GB" dirty="0"/>
          </a:p>
        </p:txBody>
      </p:sp>
      <p:sp>
        <p:nvSpPr>
          <p:cNvPr id="49" name="Tekstiruutu 48">
            <a:extLst>
              <a:ext uri="{FF2B5EF4-FFF2-40B4-BE49-F238E27FC236}">
                <a16:creationId xmlns:a16="http://schemas.microsoft.com/office/drawing/2014/main" id="{08FD90EA-4117-42A7-9064-ADAE8E8784FF}"/>
              </a:ext>
            </a:extLst>
          </p:cNvPr>
          <p:cNvSpPr txBox="1"/>
          <p:nvPr/>
        </p:nvSpPr>
        <p:spPr>
          <a:xfrm>
            <a:off x="5089541" y="5418953"/>
            <a:ext cx="1689180" cy="276999"/>
          </a:xfrm>
          <a:prstGeom prst="rect">
            <a:avLst/>
          </a:prstGeom>
          <a:noFill/>
        </p:spPr>
        <p:txBody>
          <a:bodyPr wrap="none" rtlCol="0">
            <a:spAutoFit/>
          </a:bodyPr>
          <a:lstStyle/>
          <a:p>
            <a:r>
              <a:rPr lang="fi-FI" sz="1200" dirty="0" err="1"/>
              <a:t>The</a:t>
            </a:r>
            <a:r>
              <a:rPr lang="fi-FI" sz="1200" dirty="0"/>
              <a:t> </a:t>
            </a:r>
            <a:r>
              <a:rPr lang="fi-FI" sz="1200" dirty="0" err="1"/>
              <a:t>length</a:t>
            </a:r>
            <a:r>
              <a:rPr lang="fi-FI" sz="1200" dirty="0"/>
              <a:t> of </a:t>
            </a:r>
            <a:r>
              <a:rPr lang="fi-FI" sz="1200" dirty="0" err="1"/>
              <a:t>the</a:t>
            </a:r>
            <a:r>
              <a:rPr lang="fi-FI" sz="1200" dirty="0"/>
              <a:t> </a:t>
            </a:r>
            <a:r>
              <a:rPr lang="fi-FI" sz="1200" dirty="0" err="1"/>
              <a:t>line</a:t>
            </a:r>
            <a:r>
              <a:rPr lang="fi-FI" sz="1200" dirty="0"/>
              <a:t> is:</a:t>
            </a:r>
            <a:endParaRPr lang="en-GB" sz="1200" dirty="0"/>
          </a:p>
        </p:txBody>
      </p:sp>
      <mc:AlternateContent xmlns:mc="http://schemas.openxmlformats.org/markup-compatibility/2006">
        <mc:Choice xmlns:a14="http://schemas.microsoft.com/office/drawing/2010/main" Requires="a14">
          <p:sp>
            <p:nvSpPr>
              <p:cNvPr id="33" name="Tekstiruutu 32">
                <a:extLst>
                  <a:ext uri="{FF2B5EF4-FFF2-40B4-BE49-F238E27FC236}">
                    <a16:creationId xmlns:a16="http://schemas.microsoft.com/office/drawing/2014/main" id="{D6EC8C0B-2718-4B32-8E3D-C49DFAA176EE}"/>
                  </a:ext>
                </a:extLst>
              </p:cNvPr>
              <p:cNvSpPr txBox="1"/>
              <p:nvPr/>
            </p:nvSpPr>
            <p:spPr>
              <a:xfrm>
                <a:off x="10232939" y="2841081"/>
                <a:ext cx="1548694" cy="1477328"/>
              </a:xfrm>
              <a:prstGeom prst="rect">
                <a:avLst/>
              </a:prstGeom>
              <a:noFill/>
              <a:ln>
                <a:noFill/>
              </a:ln>
            </p:spPr>
            <p:txBody>
              <a:bodyPr wrap="none" lIns="0" tIns="0" rIns="0" bIns="0" rtlCol="0">
                <a:spAutoFit/>
              </a:bodyPr>
              <a:lstStyle/>
              <a:p>
                <a:r>
                  <a:rPr lang="en-GB" sz="1200" i="1" dirty="0"/>
                  <a:t>s</a:t>
                </a:r>
                <a:r>
                  <a:rPr lang="en-GB" sz="1200" i="1" baseline="-25000" dirty="0" err="1"/>
                  <a:t>w</a:t>
                </a:r>
                <a14:m>
                  <m:oMath xmlns:m="http://schemas.openxmlformats.org/officeDocument/2006/math">
                    <m:r>
                      <a:rPr lang="en-GB" sz="1200" i="1" smtClean="0">
                        <a:latin typeface="Cambria Math" panose="02040503050406030204" pitchFamily="18" charset="0"/>
                      </a:rPr>
                      <m:t>=</m:t>
                    </m:r>
                    <m:r>
                      <a:rPr lang="fi-FI" sz="1200" b="0" i="1" smtClean="0">
                        <a:latin typeface="Cambria Math" panose="02040503050406030204" pitchFamily="18" charset="0"/>
                      </a:rPr>
                      <m:t>𝑠𝑒𝑛𝑠𝑜𝑟</m:t>
                    </m:r>
                    <m:r>
                      <a:rPr lang="fi-FI" sz="1200" b="0" i="1" smtClean="0">
                        <a:latin typeface="Cambria Math" panose="02040503050406030204" pitchFamily="18" charset="0"/>
                      </a:rPr>
                      <m:t> </m:t>
                    </m:r>
                    <m:r>
                      <a:rPr lang="fi-FI" sz="1200" b="0" i="1" smtClean="0">
                        <a:latin typeface="Cambria Math" panose="02040503050406030204" pitchFamily="18" charset="0"/>
                      </a:rPr>
                      <m:t>𝑤𝑖𝑑𝑡h</m:t>
                    </m:r>
                    <m:r>
                      <a:rPr lang="fi-FI" sz="1200" b="0" i="1" smtClean="0">
                        <a:latin typeface="Cambria Math" panose="02040503050406030204" pitchFamily="18" charset="0"/>
                      </a:rPr>
                      <m:t> </m:t>
                    </m:r>
                    <m:d>
                      <m:dPr>
                        <m:ctrlPr>
                          <a:rPr lang="fi-FI" sz="1200" b="0" i="1" smtClean="0">
                            <a:latin typeface="Cambria Math" panose="02040503050406030204" pitchFamily="18" charset="0"/>
                          </a:rPr>
                        </m:ctrlPr>
                      </m:dPr>
                      <m:e>
                        <m:r>
                          <a:rPr lang="fi-FI" sz="1200" b="0" i="1" smtClean="0">
                            <a:latin typeface="Cambria Math" panose="02040503050406030204" pitchFamily="18" charset="0"/>
                          </a:rPr>
                          <m:t>𝑚</m:t>
                        </m:r>
                      </m:e>
                    </m:d>
                  </m:oMath>
                </a14:m>
                <a:endParaRPr lang="fi-FI" sz="1200" b="0" i="1" dirty="0"/>
              </a:p>
              <a:p>
                <a:r>
                  <a:rPr lang="en-GB" sz="1200" i="1" dirty="0"/>
                  <a:t>s</a:t>
                </a:r>
                <a:r>
                  <a:rPr lang="en-GB" sz="1200" i="1" baseline="-25000" dirty="0"/>
                  <a:t>h</a:t>
                </a:r>
                <a14:m>
                  <m:oMath xmlns:m="http://schemas.openxmlformats.org/officeDocument/2006/math">
                    <m:r>
                      <a:rPr lang="en-GB" sz="1200" i="1">
                        <a:latin typeface="Cambria Math" panose="02040503050406030204" pitchFamily="18" charset="0"/>
                      </a:rPr>
                      <m:t>=</m:t>
                    </m:r>
                    <m:r>
                      <a:rPr lang="fi-FI" sz="1200" i="1">
                        <a:latin typeface="Cambria Math" panose="02040503050406030204" pitchFamily="18" charset="0"/>
                      </a:rPr>
                      <m:t>𝑠𝑒𝑛𝑠𝑜𝑟</m:t>
                    </m:r>
                    <m:r>
                      <a:rPr lang="fi-FI" sz="1200" i="1">
                        <a:latin typeface="Cambria Math" panose="02040503050406030204" pitchFamily="18" charset="0"/>
                      </a:rPr>
                      <m:t> </m:t>
                    </m:r>
                    <m:r>
                      <a:rPr lang="fi-FI" sz="1200" b="0" i="1" smtClean="0">
                        <a:latin typeface="Cambria Math" panose="02040503050406030204" pitchFamily="18" charset="0"/>
                      </a:rPr>
                      <m:t>h𝑒𝑖𝑔h𝑡</m:t>
                    </m:r>
                    <m:r>
                      <a:rPr lang="fi-FI" sz="1200" i="1">
                        <a:latin typeface="Cambria Math" panose="02040503050406030204" pitchFamily="18" charset="0"/>
                      </a:rPr>
                      <m:t> </m:t>
                    </m:r>
                    <m:d>
                      <m:dPr>
                        <m:ctrlPr>
                          <a:rPr lang="fi-FI" sz="1200" i="1">
                            <a:latin typeface="Cambria Math" panose="02040503050406030204" pitchFamily="18" charset="0"/>
                          </a:rPr>
                        </m:ctrlPr>
                      </m:dPr>
                      <m:e>
                        <m:r>
                          <a:rPr lang="fi-FI" sz="1200" i="1">
                            <a:latin typeface="Cambria Math" panose="02040503050406030204" pitchFamily="18" charset="0"/>
                          </a:rPr>
                          <m:t>𝑚</m:t>
                        </m:r>
                      </m:e>
                    </m:d>
                  </m:oMath>
                </a14:m>
                <a:endParaRPr lang="fi-FI" sz="1200" i="1" dirty="0"/>
              </a:p>
              <a:p>
                <a:r>
                  <a:rPr lang="fi-FI" sz="1200" i="1" dirty="0" err="1"/>
                  <a:t>p</a:t>
                </a:r>
                <a:r>
                  <a:rPr lang="fi-FI" sz="1200" i="1" baseline="-25000" dirty="0" err="1"/>
                  <a:t>w</a:t>
                </a:r>
                <a:r>
                  <a:rPr lang="fi-FI" sz="1200" i="1" dirty="0"/>
                  <a:t>= image </a:t>
                </a:r>
                <a:r>
                  <a:rPr lang="fi-FI" sz="1200" i="1" dirty="0" err="1"/>
                  <a:t>width</a:t>
                </a:r>
                <a:r>
                  <a:rPr lang="fi-FI" sz="1200" i="1" dirty="0"/>
                  <a:t> (</a:t>
                </a:r>
                <a:r>
                  <a:rPr lang="fi-FI" sz="1200" i="1" dirty="0" err="1"/>
                  <a:t>pixels</a:t>
                </a:r>
                <a:r>
                  <a:rPr lang="fi-FI" sz="1200" i="1" dirty="0"/>
                  <a:t>)</a:t>
                </a:r>
              </a:p>
              <a:p>
                <a:r>
                  <a:rPr lang="fi-FI" sz="1200" i="1" dirty="0" err="1"/>
                  <a:t>p</a:t>
                </a:r>
                <a:r>
                  <a:rPr lang="fi-FI" sz="1200" i="1" baseline="-25000" dirty="0" err="1"/>
                  <a:t>h</a:t>
                </a:r>
                <a:r>
                  <a:rPr lang="fi-FI" sz="1200" i="1" dirty="0"/>
                  <a:t>= image </a:t>
                </a:r>
                <a:r>
                  <a:rPr lang="fi-FI" sz="1200" i="1" dirty="0" err="1"/>
                  <a:t>height</a:t>
                </a:r>
                <a:r>
                  <a:rPr lang="fi-FI" sz="1200" i="1" dirty="0"/>
                  <a:t> (</a:t>
                </a:r>
                <a:r>
                  <a:rPr lang="fi-FI" sz="1200" i="1" dirty="0" err="1"/>
                  <a:t>pixels</a:t>
                </a:r>
                <a:r>
                  <a:rPr lang="fi-FI" sz="1200" i="1" dirty="0"/>
                  <a:t>)</a:t>
                </a:r>
              </a:p>
              <a:p>
                <a:r>
                  <a:rPr lang="fi-FI" sz="1200" i="1" dirty="0"/>
                  <a:t>h</a:t>
                </a:r>
                <a:r>
                  <a:rPr lang="fi-FI" sz="1200" i="1" baseline="-25000" dirty="0"/>
                  <a:t>i</a:t>
                </a:r>
                <a:r>
                  <a:rPr lang="fi-FI" sz="1200" i="1" dirty="0"/>
                  <a:t> = </a:t>
                </a:r>
                <a:r>
                  <a:rPr lang="fi-FI" sz="1200" i="1" dirty="0" err="1"/>
                  <a:t>object</a:t>
                </a:r>
                <a:r>
                  <a:rPr lang="fi-FI" sz="1200" i="1" dirty="0"/>
                  <a:t> </a:t>
                </a:r>
                <a:r>
                  <a:rPr lang="fi-FI" sz="1200" i="1" dirty="0" err="1"/>
                  <a:t>height</a:t>
                </a:r>
                <a:r>
                  <a:rPr lang="fi-FI" sz="1200" i="1" dirty="0"/>
                  <a:t> (</a:t>
                </a:r>
                <a:r>
                  <a:rPr lang="fi-FI" sz="1200" i="1" dirty="0" err="1"/>
                  <a:t>pixels</a:t>
                </a:r>
                <a:r>
                  <a:rPr lang="fi-FI" sz="1200" i="1" dirty="0"/>
                  <a:t>)</a:t>
                </a:r>
              </a:p>
              <a:p>
                <a:r>
                  <a:rPr lang="fi-FI" sz="1200" i="1" dirty="0"/>
                  <a:t>h = </a:t>
                </a:r>
                <a:r>
                  <a:rPr lang="fi-FI" sz="1200" i="1" dirty="0" err="1"/>
                  <a:t>object</a:t>
                </a:r>
                <a:r>
                  <a:rPr lang="fi-FI" sz="1200" i="1" dirty="0"/>
                  <a:t> </a:t>
                </a:r>
                <a:r>
                  <a:rPr lang="fi-FI" sz="1200" i="1" dirty="0" err="1"/>
                  <a:t>height</a:t>
                </a:r>
                <a:r>
                  <a:rPr lang="fi-FI" sz="1200" i="1" dirty="0"/>
                  <a:t> (m)</a:t>
                </a:r>
              </a:p>
              <a:p>
                <a:r>
                  <a:rPr lang="fi-FI" sz="1200" i="1" dirty="0"/>
                  <a:t>f = </a:t>
                </a:r>
                <a:r>
                  <a:rPr lang="fi-FI" sz="1200" i="1" dirty="0" err="1"/>
                  <a:t>focal</a:t>
                </a:r>
                <a:r>
                  <a:rPr lang="fi-FI" sz="1200" i="1" dirty="0"/>
                  <a:t> </a:t>
                </a:r>
                <a:r>
                  <a:rPr lang="fi-FI" sz="1200" i="1" dirty="0" err="1"/>
                  <a:t>length</a:t>
                </a:r>
                <a:r>
                  <a:rPr lang="fi-FI" sz="1200" i="1" dirty="0"/>
                  <a:t> (m)</a:t>
                </a:r>
              </a:p>
              <a:p>
                <a14:m>
                  <m:oMath xmlns:m="http://schemas.openxmlformats.org/officeDocument/2006/math">
                    <m:r>
                      <m:rPr>
                        <m:sty m:val="p"/>
                      </m:rPr>
                      <a:rPr lang="el-GR" sz="1200" i="1">
                        <a:latin typeface="Cambria Math" panose="02040503050406030204" pitchFamily="18" charset="0"/>
                      </a:rPr>
                      <m:t>α</m:t>
                    </m:r>
                  </m:oMath>
                </a14:m>
                <a:r>
                  <a:rPr lang="fi-FI" sz="1200" i="1" dirty="0"/>
                  <a:t> = </a:t>
                </a:r>
                <a:r>
                  <a:rPr lang="fi-FI" sz="1200" i="1" dirty="0" err="1"/>
                  <a:t>altitude</a:t>
                </a:r>
                <a:r>
                  <a:rPr lang="fi-FI" sz="1200" i="1" dirty="0"/>
                  <a:t> (</a:t>
                </a:r>
                <a:r>
                  <a:rPr lang="fi-FI" sz="1200" i="1" dirty="0" err="1"/>
                  <a:t>rad</a:t>
                </a:r>
                <a:r>
                  <a:rPr lang="fi-FI" sz="1200" i="1" dirty="0"/>
                  <a:t>)</a:t>
                </a:r>
              </a:p>
            </p:txBody>
          </p:sp>
        </mc:Choice>
        <mc:Fallback>
          <p:sp>
            <p:nvSpPr>
              <p:cNvPr id="33" name="Tekstiruutu 32">
                <a:extLst>
                  <a:ext uri="{FF2B5EF4-FFF2-40B4-BE49-F238E27FC236}">
                    <a16:creationId xmlns:a16="http://schemas.microsoft.com/office/drawing/2014/main" id="{D6EC8C0B-2718-4B32-8E3D-C49DFAA176EE}"/>
                  </a:ext>
                </a:extLst>
              </p:cNvPr>
              <p:cNvSpPr txBox="1">
                <a:spLocks noRot="1" noChangeAspect="1" noMove="1" noResize="1" noEditPoints="1" noAdjustHandles="1" noChangeArrowheads="1" noChangeShapeType="1" noTextEdit="1"/>
              </p:cNvSpPr>
              <p:nvPr/>
            </p:nvSpPr>
            <p:spPr>
              <a:xfrm>
                <a:off x="10232939" y="2841081"/>
                <a:ext cx="1548694" cy="1477328"/>
              </a:xfrm>
              <a:prstGeom prst="rect">
                <a:avLst/>
              </a:prstGeom>
              <a:blipFill>
                <a:blip r:embed="rId3"/>
                <a:stretch>
                  <a:fillRect l="-6299" t="-3306" r="-4724" b="-5785"/>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5" name="Tekstiruutu 34">
                <a:extLst>
                  <a:ext uri="{FF2B5EF4-FFF2-40B4-BE49-F238E27FC236}">
                    <a16:creationId xmlns:a16="http://schemas.microsoft.com/office/drawing/2014/main" id="{4332EAC4-4009-42EE-88EC-B71638F41808}"/>
                  </a:ext>
                </a:extLst>
              </p:cNvPr>
              <p:cNvSpPr txBox="1"/>
              <p:nvPr/>
            </p:nvSpPr>
            <p:spPr>
              <a:xfrm>
                <a:off x="8537329" y="5961602"/>
                <a:ext cx="136473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a:t>
                </a:r>
              </a:p>
            </p:txBody>
          </p:sp>
        </mc:Choice>
        <mc:Fallback>
          <p:sp>
            <p:nvSpPr>
              <p:cNvPr id="35" name="Tekstiruutu 34">
                <a:extLst>
                  <a:ext uri="{FF2B5EF4-FFF2-40B4-BE49-F238E27FC236}">
                    <a16:creationId xmlns:a16="http://schemas.microsoft.com/office/drawing/2014/main" id="{4332EAC4-4009-42EE-88EC-B71638F41808}"/>
                  </a:ext>
                </a:extLst>
              </p:cNvPr>
              <p:cNvSpPr txBox="1">
                <a:spLocks noRot="1" noChangeAspect="1" noMove="1" noResize="1" noEditPoints="1" noAdjustHandles="1" noChangeArrowheads="1" noChangeShapeType="1" noTextEdit="1"/>
              </p:cNvSpPr>
              <p:nvPr/>
            </p:nvSpPr>
            <p:spPr>
              <a:xfrm>
                <a:off x="8537329" y="5961602"/>
                <a:ext cx="1364733" cy="246221"/>
              </a:xfrm>
              <a:prstGeom prst="rect">
                <a:avLst/>
              </a:prstGeom>
              <a:blipFill>
                <a:blip r:embed="rId4"/>
                <a:stretch>
                  <a:fillRect l="-3571" t="-27500" r="-8036" b="-5000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 name="Tekstiruutu 39">
                <a:extLst>
                  <a:ext uri="{FF2B5EF4-FFF2-40B4-BE49-F238E27FC236}">
                    <a16:creationId xmlns:a16="http://schemas.microsoft.com/office/drawing/2014/main" id="{754550EA-045E-44FD-A9A6-DE412608CA1C}"/>
                  </a:ext>
                </a:extLst>
              </p:cNvPr>
              <p:cNvSpPr txBox="1"/>
              <p:nvPr/>
            </p:nvSpPr>
            <p:spPr>
              <a:xfrm>
                <a:off x="8537329" y="6238601"/>
                <a:ext cx="1353127"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a:t>
                </a:r>
              </a:p>
            </p:txBody>
          </p:sp>
        </mc:Choice>
        <mc:Fallback>
          <p:sp>
            <p:nvSpPr>
              <p:cNvPr id="40" name="Tekstiruutu 39">
                <a:extLst>
                  <a:ext uri="{FF2B5EF4-FFF2-40B4-BE49-F238E27FC236}">
                    <a16:creationId xmlns:a16="http://schemas.microsoft.com/office/drawing/2014/main" id="{754550EA-045E-44FD-A9A6-DE412608CA1C}"/>
                  </a:ext>
                </a:extLst>
              </p:cNvPr>
              <p:cNvSpPr txBox="1">
                <a:spLocks noRot="1" noChangeAspect="1" noMove="1" noResize="1" noEditPoints="1" noAdjustHandles="1" noChangeArrowheads="1" noChangeShapeType="1" noTextEdit="1"/>
              </p:cNvSpPr>
              <p:nvPr/>
            </p:nvSpPr>
            <p:spPr>
              <a:xfrm>
                <a:off x="8537329" y="6238601"/>
                <a:ext cx="1353127" cy="246221"/>
              </a:xfrm>
              <a:prstGeom prst="rect">
                <a:avLst/>
              </a:prstGeom>
              <a:blipFill>
                <a:blip r:embed="rId5"/>
                <a:stretch>
                  <a:fillRect l="-6757" t="-24390" r="-7658" b="-4878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1" name="Tekstiruutu 40">
                <a:extLst>
                  <a:ext uri="{FF2B5EF4-FFF2-40B4-BE49-F238E27FC236}">
                    <a16:creationId xmlns:a16="http://schemas.microsoft.com/office/drawing/2014/main" id="{F8BBE660-D532-4160-B47D-1E6F490D31B7}"/>
                  </a:ext>
                </a:extLst>
              </p:cNvPr>
              <p:cNvSpPr txBox="1"/>
              <p:nvPr/>
            </p:nvSpPr>
            <p:spPr>
              <a:xfrm>
                <a:off x="5158917" y="5961602"/>
                <a:ext cx="2775119" cy="509627"/>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r>
                        <a:rPr lang="fi-FI" sz="1600" b="0" i="1" smtClean="0">
                          <a:latin typeface="Cambria Math" panose="02040503050406030204" pitchFamily="18" charset="0"/>
                        </a:rPr>
                        <m:t> </m:t>
                      </m:r>
                    </m:oMath>
                  </m:oMathPara>
                </a14:m>
                <a:endParaRPr lang="en-GB" sz="1600" dirty="0"/>
              </a:p>
            </p:txBody>
          </p:sp>
        </mc:Choice>
        <mc:Fallback>
          <p:sp>
            <p:nvSpPr>
              <p:cNvPr id="41" name="Tekstiruutu 40">
                <a:extLst>
                  <a:ext uri="{FF2B5EF4-FFF2-40B4-BE49-F238E27FC236}">
                    <a16:creationId xmlns:a16="http://schemas.microsoft.com/office/drawing/2014/main" id="{F8BBE660-D532-4160-B47D-1E6F490D31B7}"/>
                  </a:ext>
                </a:extLst>
              </p:cNvPr>
              <p:cNvSpPr txBox="1">
                <a:spLocks noRot="1" noChangeAspect="1" noMove="1" noResize="1" noEditPoints="1" noAdjustHandles="1" noChangeArrowheads="1" noChangeShapeType="1" noTextEdit="1"/>
              </p:cNvSpPr>
              <p:nvPr/>
            </p:nvSpPr>
            <p:spPr>
              <a:xfrm>
                <a:off x="5158917" y="5961602"/>
                <a:ext cx="2775119" cy="50962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418879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mc:Choice xmlns:a14="http://schemas.microsoft.com/office/drawing/2010/main" Requires="a14">
          <p:sp>
            <p:nvSpPr>
              <p:cNvPr id="2" name="Tekstiruutu 1">
                <a:extLst>
                  <a:ext uri="{FF2B5EF4-FFF2-40B4-BE49-F238E27FC236}">
                    <a16:creationId xmlns:a16="http://schemas.microsoft.com/office/drawing/2014/main" id="{396362BB-D808-42D3-8BB5-5ED9ADC42E7F}"/>
                  </a:ext>
                </a:extLst>
              </p:cNvPr>
              <p:cNvSpPr txBox="1"/>
              <p:nvPr/>
            </p:nvSpPr>
            <p:spPr>
              <a:xfrm>
                <a:off x="5225998" y="636182"/>
                <a:ext cx="2628476" cy="2782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fi-FI" b="0" i="1" smtClean="0">
                              <a:latin typeface="Cambria Math" panose="02040503050406030204" pitchFamily="18" charset="0"/>
                            </a:rPr>
                          </m:ctrlPr>
                        </m:sSupPr>
                        <m:e>
                          <m:r>
                            <a:rPr lang="fi-FI" b="0" i="1" smtClean="0">
                              <a:latin typeface="Cambria Math" panose="02040503050406030204" pitchFamily="18" charset="0"/>
                            </a:rPr>
                            <m:t>𝑡</m:t>
                          </m:r>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b="0" i="1" smtClean="0">
                              <a:latin typeface="Cambria Math" panose="02040503050406030204" pitchFamily="18" charset="0"/>
                            </a:rPr>
                          </m:ctrlPr>
                        </m:sSupPr>
                        <m:e>
                          <m:sSub>
                            <m:sSubPr>
                              <m:ctrlPr>
                                <a:rPr lang="fi-FI" b="0" i="1" smtClean="0">
                                  <a:latin typeface="Cambria Math" panose="02040503050406030204" pitchFamily="18" charset="0"/>
                                </a:rPr>
                              </m:ctrlPr>
                            </m:sSubPr>
                            <m:e>
                              <m:r>
                                <a:rPr lang="fi-FI" b="0" i="1" smtClean="0">
                                  <a:latin typeface="Cambria Math" panose="02040503050406030204" pitchFamily="18" charset="0"/>
                                </a:rPr>
                                <m:t>𝑥</m:t>
                              </m:r>
                            </m:e>
                            <m:sub>
                              <m:r>
                                <a:rPr lang="fi-FI" b="0" i="1" smtClean="0">
                                  <a:latin typeface="Cambria Math" panose="02040503050406030204" pitchFamily="18" charset="0"/>
                                </a:rPr>
                                <m:t>𝑐</m:t>
                              </m:r>
                            </m:sub>
                          </m:sSub>
                        </m:e>
                        <m:sup>
                          <m:r>
                            <a:rPr lang="fi-FI" b="0" i="1" smtClean="0">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b="0" i="1" smtClean="0">
                                  <a:latin typeface="Cambria Math" panose="02040503050406030204" pitchFamily="18" charset="0"/>
                                </a:rPr>
                                <m:t>+</m:t>
                              </m:r>
                              <m:r>
                                <a:rPr lang="fi-FI" b="0" i="1" smtClean="0">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b="0" i="1" smtClean="0">
                          <a:latin typeface="Cambria Math" panose="02040503050406030204" pitchFamily="18" charset="0"/>
                        </a:rPr>
                        <m:t>)</m:t>
                      </m:r>
                      <m:r>
                        <a:rPr lang="en-GB" i="1" smtClean="0">
                          <a:latin typeface="Cambria Math" panose="02040503050406030204" pitchFamily="18" charset="0"/>
                        </a:rPr>
                        <m:t>=</m:t>
                      </m:r>
                      <m:sSup>
                        <m:sSupPr>
                          <m:ctrlPr>
                            <a:rPr lang="en-GB" i="1" smtClean="0">
                              <a:latin typeface="Cambria Math" panose="02040503050406030204" pitchFamily="18" charset="0"/>
                            </a:rPr>
                          </m:ctrlPr>
                        </m:sSupPr>
                        <m:e>
                          <m:r>
                            <a:rPr lang="fi-FI" b="0" i="1" smtClean="0">
                              <a:latin typeface="Cambria Math" panose="02040503050406030204" pitchFamily="18" charset="0"/>
                            </a:rPr>
                            <m:t>𝑑</m:t>
                          </m:r>
                        </m:e>
                        <m:sup>
                          <m:r>
                            <a:rPr lang="en-GB" i="1" smtClean="0">
                              <a:latin typeface="Cambria Math" panose="02040503050406030204" pitchFamily="18" charset="0"/>
                            </a:rPr>
                            <m:t>2</m:t>
                          </m:r>
                        </m:sup>
                      </m:sSup>
                    </m:oMath>
                  </m:oMathPara>
                </a14:m>
                <a:endParaRPr lang="en-GB" dirty="0"/>
              </a:p>
            </p:txBody>
          </p:sp>
        </mc:Choice>
        <mc:Fallback>
          <p:sp>
            <p:nvSpPr>
              <p:cNvPr id="2" name="Tekstiruutu 1">
                <a:extLst>
                  <a:ext uri="{FF2B5EF4-FFF2-40B4-BE49-F238E27FC236}">
                    <a16:creationId xmlns:a16="http://schemas.microsoft.com/office/drawing/2014/main" id="{396362BB-D808-42D3-8BB5-5ED9ADC42E7F}"/>
                  </a:ext>
                </a:extLst>
              </p:cNvPr>
              <p:cNvSpPr txBox="1">
                <a:spLocks noRot="1" noChangeAspect="1" noMove="1" noResize="1" noEditPoints="1" noAdjustHandles="1" noChangeArrowheads="1" noChangeShapeType="1" noTextEdit="1"/>
              </p:cNvSpPr>
              <p:nvPr/>
            </p:nvSpPr>
            <p:spPr>
              <a:xfrm>
                <a:off x="5225998" y="636182"/>
                <a:ext cx="2628476" cy="278218"/>
              </a:xfrm>
              <a:prstGeom prst="rect">
                <a:avLst/>
              </a:prstGeom>
              <a:blipFill>
                <a:blip r:embed="rId2"/>
                <a:stretch>
                  <a:fillRect l="-1392" t="-2174" r="-464" b="-3478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kstiruutu 5">
                <a:extLst>
                  <a:ext uri="{FF2B5EF4-FFF2-40B4-BE49-F238E27FC236}">
                    <a16:creationId xmlns:a16="http://schemas.microsoft.com/office/drawing/2014/main" id="{2F582C7C-AB9A-46E5-9A7C-9F2EFF9B69F9}"/>
                  </a:ext>
                </a:extLst>
              </p:cNvPr>
              <p:cNvSpPr txBox="1"/>
              <p:nvPr/>
            </p:nvSpPr>
            <p:spPr>
              <a:xfrm>
                <a:off x="5080786" y="1648304"/>
                <a:ext cx="2030428" cy="6422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a:rPr lang="fi-FI" b="0" i="1" smtClean="0">
                              <a:latin typeface="Cambria Math" panose="02040503050406030204" pitchFamily="18" charset="0"/>
                            </a:rPr>
                            <m:t>𝑑</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𝑥</m:t>
                                      </m:r>
                                    </m:e>
                                    <m:sub>
                                      <m:r>
                                        <a:rPr lang="fi-FI" i="1">
                                          <a:latin typeface="Cambria Math" panose="02040503050406030204" pitchFamily="18" charset="0"/>
                                        </a:rPr>
                                        <m:t>𝑐</m:t>
                                      </m:r>
                                    </m:sub>
                                  </m:sSub>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𝑦</m:t>
                                      </m:r>
                                    </m:e>
                                    <m:sub>
                                      <m:r>
                                        <a:rPr lang="fi-FI" i="1">
                                          <a:latin typeface="Cambria Math" panose="02040503050406030204" pitchFamily="18" charset="0"/>
                                        </a:rPr>
                                        <m:t>𝑐</m:t>
                                      </m:r>
                                    </m:sub>
                                  </m:sSub>
                                </m:e>
                                <m:sup>
                                  <m:r>
                                    <a:rPr lang="fi-FI" i="1">
                                      <a:latin typeface="Cambria Math" panose="02040503050406030204" pitchFamily="18" charset="0"/>
                                    </a:rPr>
                                    <m:t>2</m:t>
                                  </m:r>
                                </m:sup>
                              </m:sSup>
                              <m:sSup>
                                <m:sSupPr>
                                  <m:ctrlPr>
                                    <a:rPr lang="fi-FI" i="1">
                                      <a:latin typeface="Cambria Math" panose="02040503050406030204" pitchFamily="18" charset="0"/>
                                    </a:rPr>
                                  </m:ctrlPr>
                                </m:sSupPr>
                                <m:e>
                                  <m:sSub>
                                    <m:sSubPr>
                                      <m:ctrlPr>
                                        <a:rPr lang="fi-FI" i="1">
                                          <a:latin typeface="Cambria Math" panose="02040503050406030204" pitchFamily="18" charset="0"/>
                                        </a:rPr>
                                      </m:ctrlPr>
                                    </m:sSubPr>
                                    <m:e>
                                      <m:r>
                                        <a:rPr lang="fi-FI" i="1">
                                          <a:latin typeface="Cambria Math" panose="02040503050406030204" pitchFamily="18" charset="0"/>
                                        </a:rPr>
                                        <m:t>+</m:t>
                                      </m:r>
                                      <m:r>
                                        <a:rPr lang="fi-FI" i="1">
                                          <a:latin typeface="Cambria Math" panose="02040503050406030204" pitchFamily="18" charset="0"/>
                                        </a:rPr>
                                        <m:t>𝑧</m:t>
                                      </m:r>
                                    </m:e>
                                    <m:sub>
                                      <m:r>
                                        <a:rPr lang="fi-FI" i="1">
                                          <a:latin typeface="Cambria Math" panose="02040503050406030204" pitchFamily="18" charset="0"/>
                                        </a:rPr>
                                        <m:t>𝑐</m:t>
                                      </m:r>
                                    </m:sub>
                                  </m:sSub>
                                </m:e>
                                <m:sup>
                                  <m:r>
                                    <a:rPr lang="fi-FI" i="1">
                                      <a:latin typeface="Cambria Math" panose="02040503050406030204" pitchFamily="18" charset="0"/>
                                    </a:rPr>
                                    <m:t>2</m:t>
                                  </m:r>
                                </m:sup>
                              </m:sSup>
                            </m:e>
                          </m:rad>
                        </m:den>
                      </m:f>
                    </m:oMath>
                  </m:oMathPara>
                </a14:m>
                <a:endParaRPr lang="en-GB" dirty="0"/>
              </a:p>
            </p:txBody>
          </p:sp>
        </mc:Choice>
        <mc:Fallback>
          <p:sp>
            <p:nvSpPr>
              <p:cNvPr id="6" name="Tekstiruutu 5">
                <a:extLst>
                  <a:ext uri="{FF2B5EF4-FFF2-40B4-BE49-F238E27FC236}">
                    <a16:creationId xmlns:a16="http://schemas.microsoft.com/office/drawing/2014/main" id="{2F582C7C-AB9A-46E5-9A7C-9F2EFF9B69F9}"/>
                  </a:ext>
                </a:extLst>
              </p:cNvPr>
              <p:cNvSpPr txBox="1">
                <a:spLocks noRot="1" noChangeAspect="1" noMove="1" noResize="1" noEditPoints="1" noAdjustHandles="1" noChangeArrowheads="1" noChangeShapeType="1" noTextEdit="1"/>
              </p:cNvSpPr>
              <p:nvPr/>
            </p:nvSpPr>
            <p:spPr>
              <a:xfrm>
                <a:off x="5080786" y="1648304"/>
                <a:ext cx="2030428" cy="64222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21445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3" name="Tekstiruutu 2">
            <a:extLst>
              <a:ext uri="{FF2B5EF4-FFF2-40B4-BE49-F238E27FC236}">
                <a16:creationId xmlns:a16="http://schemas.microsoft.com/office/drawing/2014/main" id="{816B74B6-23DB-4B24-81C0-F0EE7CD4090E}"/>
              </a:ext>
            </a:extLst>
          </p:cNvPr>
          <p:cNvSpPr txBox="1"/>
          <p:nvPr/>
        </p:nvSpPr>
        <p:spPr>
          <a:xfrm>
            <a:off x="5564458" y="2323170"/>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mc:Choice xmlns:a14="http://schemas.microsoft.com/office/drawing/2010/main" Requires="a14">
          <p:sp>
            <p:nvSpPr>
              <p:cNvPr id="41" name="Suorakulmio 40">
                <a:extLst>
                  <a:ext uri="{FF2B5EF4-FFF2-40B4-BE49-F238E27FC236}">
                    <a16:creationId xmlns:a16="http://schemas.microsoft.com/office/drawing/2014/main" id="{4139E11F-77EF-4241-A198-E04020F7B45C}"/>
                  </a:ext>
                </a:extLst>
              </p:cNvPr>
              <p:cNvSpPr/>
              <p:nvPr/>
            </p:nvSpPr>
            <p:spPr>
              <a:xfrm>
                <a:off x="5094498" y="227684"/>
                <a:ext cx="6096000" cy="2246769"/>
              </a:xfrm>
              <a:prstGeom prst="rect">
                <a:avLst/>
              </a:prstGeom>
            </p:spPr>
            <p:txBody>
              <a:bodyPr>
                <a:spAutoFit/>
              </a:bodyPr>
              <a:lstStyle/>
              <a:p>
                <a:r>
                  <a:rPr lang="fi-FI" sz="1400" dirty="0" err="1"/>
                  <a:t>Example</a:t>
                </a:r>
                <a:r>
                  <a:rPr lang="fi-FI" sz="1400" dirty="0"/>
                  <a:t>:</a:t>
                </a:r>
                <a:endParaRPr lang="en-GB" sz="1400" dirty="0"/>
              </a:p>
              <a:p>
                <a:pPr lvl="1"/>
                <a:r>
                  <a:rPr lang="en-GB" sz="1400" dirty="0" err="1"/>
                  <a:t>s</a:t>
                </a:r>
                <a:r>
                  <a:rPr lang="en-GB" sz="1400" baseline="-25000" dirty="0" err="1"/>
                  <a:t>w</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width</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oMath>
                </a14:m>
                <a:r>
                  <a:rPr lang="fi-FI" sz="1400" dirty="0"/>
                  <a:t> = 0.0359 m</a:t>
                </a:r>
              </a:p>
              <a:p>
                <a:pPr lvl="1"/>
                <a:r>
                  <a:rPr lang="en-GB" sz="1400" dirty="0"/>
                  <a:t>s</a:t>
                </a:r>
                <a:r>
                  <a:rPr lang="en-GB" sz="1400" baseline="-25000" dirty="0"/>
                  <a:t>h</a:t>
                </a:r>
                <a14:m>
                  <m:oMath xmlns:m="http://schemas.openxmlformats.org/officeDocument/2006/math">
                    <m:r>
                      <a:rPr lang="en-GB" sz="1400" i="0" smtClean="0">
                        <a:latin typeface="Cambria Math" panose="02040503050406030204" pitchFamily="18" charset="0"/>
                      </a:rPr>
                      <m:t>=</m:t>
                    </m:r>
                    <m:r>
                      <m:rPr>
                        <m:sty m:val="p"/>
                      </m:rPr>
                      <a:rPr lang="fi-FI" sz="1400" i="0" smtClean="0">
                        <a:latin typeface="Cambria Math" panose="02040503050406030204" pitchFamily="18" charset="0"/>
                      </a:rPr>
                      <m:t>sensor</m:t>
                    </m:r>
                    <m:r>
                      <a:rPr lang="fi-FI" sz="1400" i="0" smtClean="0">
                        <a:latin typeface="Cambria Math" panose="02040503050406030204" pitchFamily="18" charset="0"/>
                      </a:rPr>
                      <m:t> </m:t>
                    </m:r>
                    <m:r>
                      <m:rPr>
                        <m:sty m:val="p"/>
                      </m:rPr>
                      <a:rPr lang="fi-FI" sz="1400" i="0" smtClean="0">
                        <a:latin typeface="Cambria Math" panose="02040503050406030204" pitchFamily="18" charset="0"/>
                      </a:rPr>
                      <m:t>height</m:t>
                    </m:r>
                    <m:r>
                      <a:rPr lang="fi-FI" sz="1400" i="0" smtClean="0">
                        <a:latin typeface="Cambria Math" panose="02040503050406030204" pitchFamily="18" charset="0"/>
                      </a:rPr>
                      <m:t> </m:t>
                    </m:r>
                    <m:d>
                      <m:dPr>
                        <m:ctrlPr>
                          <a:rPr lang="fi-FI" sz="1400" i="1">
                            <a:latin typeface="Cambria Math" panose="02040503050406030204" pitchFamily="18" charset="0"/>
                          </a:rPr>
                        </m:ctrlPr>
                      </m:dPr>
                      <m:e>
                        <m:r>
                          <m:rPr>
                            <m:sty m:val="p"/>
                          </m:rPr>
                          <a:rPr lang="fi-FI" sz="1400" i="0" smtClean="0">
                            <a:latin typeface="Cambria Math" panose="02040503050406030204" pitchFamily="18" charset="0"/>
                          </a:rPr>
                          <m:t>m</m:t>
                        </m:r>
                      </m:e>
                    </m:d>
                    <m:r>
                      <a:rPr lang="fi-FI" sz="1400" b="0" i="0" smtClean="0">
                        <a:latin typeface="Cambria Math" panose="02040503050406030204" pitchFamily="18" charset="0"/>
                      </a:rPr>
                      <m:t>=0.0240 </m:t>
                    </m:r>
                    <m:r>
                      <m:rPr>
                        <m:sty m:val="p"/>
                      </m:rPr>
                      <a:rPr lang="fi-FI" sz="1400" b="0" i="0" smtClean="0">
                        <a:latin typeface="Cambria Math" panose="02040503050406030204" pitchFamily="18" charset="0"/>
                      </a:rPr>
                      <m:t>m</m:t>
                    </m:r>
                  </m:oMath>
                </a14:m>
                <a:endParaRPr lang="fi-FI" sz="1400" dirty="0"/>
              </a:p>
              <a:p>
                <a:pPr lvl="1"/>
                <a:r>
                  <a:rPr lang="fi-FI" sz="1400" dirty="0" err="1"/>
                  <a:t>p</a:t>
                </a:r>
                <a:r>
                  <a:rPr lang="fi-FI" sz="1400" baseline="-25000" dirty="0" err="1"/>
                  <a:t>w</a:t>
                </a:r>
                <a:r>
                  <a:rPr lang="fi-FI" sz="1400" dirty="0"/>
                  <a:t>= image </a:t>
                </a:r>
                <a:r>
                  <a:rPr lang="fi-FI" sz="1400" dirty="0" err="1"/>
                  <a:t>width</a:t>
                </a:r>
                <a:r>
                  <a:rPr lang="fi-FI" sz="1400" dirty="0"/>
                  <a:t> (</a:t>
                </a:r>
                <a:r>
                  <a:rPr lang="fi-FI" sz="1400" dirty="0" err="1"/>
                  <a:t>pixels</a:t>
                </a:r>
                <a:r>
                  <a:rPr lang="fi-FI" sz="1400" dirty="0"/>
                  <a:t>) = 7360</a:t>
                </a:r>
              </a:p>
              <a:p>
                <a:pPr lvl="1"/>
                <a:r>
                  <a:rPr lang="fi-FI" sz="1400" dirty="0" err="1"/>
                  <a:t>p</a:t>
                </a:r>
                <a:r>
                  <a:rPr lang="fi-FI" sz="1400" baseline="-25000" dirty="0" err="1"/>
                  <a:t>h</a:t>
                </a:r>
                <a:r>
                  <a:rPr lang="fi-FI" sz="1400" dirty="0"/>
                  <a:t>= image </a:t>
                </a:r>
                <a:r>
                  <a:rPr lang="fi-FI" sz="1400" dirty="0" err="1"/>
                  <a:t>height</a:t>
                </a:r>
                <a:r>
                  <a:rPr lang="fi-FI" sz="1400" dirty="0"/>
                  <a:t> (</a:t>
                </a:r>
                <a:r>
                  <a:rPr lang="fi-FI" sz="1400" dirty="0" err="1"/>
                  <a:t>pixels</a:t>
                </a:r>
                <a:r>
                  <a:rPr lang="fi-FI" sz="1400" dirty="0"/>
                  <a:t>) = 4912</a:t>
                </a:r>
              </a:p>
              <a:p>
                <a:pPr lvl="1"/>
                <a:r>
                  <a:rPr lang="fi-FI" sz="1400" dirty="0"/>
                  <a:t>h</a:t>
                </a:r>
                <a:r>
                  <a:rPr lang="fi-FI" sz="1400" baseline="-25000" dirty="0"/>
                  <a:t>i</a:t>
                </a:r>
                <a:r>
                  <a:rPr lang="fi-FI" sz="1400" dirty="0"/>
                  <a:t> = </a:t>
                </a:r>
                <a:r>
                  <a:rPr lang="fi-FI" sz="1400" dirty="0" err="1"/>
                  <a:t>object</a:t>
                </a:r>
                <a:r>
                  <a:rPr lang="fi-FI" sz="1400" dirty="0"/>
                  <a:t> </a:t>
                </a:r>
                <a:r>
                  <a:rPr lang="fi-FI" sz="1400" dirty="0" err="1"/>
                  <a:t>height</a:t>
                </a:r>
                <a:r>
                  <a:rPr lang="fi-FI" sz="1400" dirty="0"/>
                  <a:t> (</a:t>
                </a:r>
                <a:r>
                  <a:rPr lang="fi-FI" sz="1400" dirty="0" err="1"/>
                  <a:t>pixels</a:t>
                </a:r>
                <a:r>
                  <a:rPr lang="fi-FI" sz="1400" dirty="0"/>
                  <a:t>) = 100</a:t>
                </a:r>
              </a:p>
              <a:p>
                <a:pPr lvl="1"/>
                <a:r>
                  <a:rPr lang="fi-FI" sz="1400" dirty="0"/>
                  <a:t>h = </a:t>
                </a:r>
                <a:r>
                  <a:rPr lang="fi-FI" sz="1400" dirty="0" err="1"/>
                  <a:t>object</a:t>
                </a:r>
                <a:r>
                  <a:rPr lang="fi-FI" sz="1400" dirty="0"/>
                  <a:t> </a:t>
                </a:r>
                <a:r>
                  <a:rPr lang="fi-FI" sz="1400" dirty="0" err="1"/>
                  <a:t>height</a:t>
                </a:r>
                <a:r>
                  <a:rPr lang="fi-FI" sz="1400" dirty="0"/>
                  <a:t> (m)  = 1.0 m</a:t>
                </a:r>
              </a:p>
              <a:p>
                <a:pPr lvl="1"/>
                <a:r>
                  <a:rPr lang="fi-FI" sz="1400" dirty="0"/>
                  <a:t>f = </a:t>
                </a:r>
                <a:r>
                  <a:rPr lang="fi-FI" sz="1400" dirty="0" err="1"/>
                  <a:t>focal</a:t>
                </a:r>
                <a:r>
                  <a:rPr lang="fi-FI" sz="1400" dirty="0"/>
                  <a:t> </a:t>
                </a:r>
                <a:r>
                  <a:rPr lang="fi-FI" sz="1400" dirty="0" err="1"/>
                  <a:t>length</a:t>
                </a:r>
                <a:r>
                  <a:rPr lang="fi-FI" sz="1400" dirty="0"/>
                  <a:t> (m) = 0.050 m</a:t>
                </a:r>
              </a:p>
              <a:p>
                <a:pPr lvl="1"/>
                <a:r>
                  <a:rPr lang="fi-FI" sz="1400" dirty="0" err="1"/>
                  <a:t>x</a:t>
                </a:r>
                <a:r>
                  <a:rPr lang="fi-FI" sz="1400" baseline="-25000" dirty="0" err="1"/>
                  <a:t>p</a:t>
                </a:r>
                <a:r>
                  <a:rPr lang="fi-FI" sz="1400" dirty="0"/>
                  <a:t> = 1200</a:t>
                </a:r>
              </a:p>
              <a:p>
                <a:pPr lvl="1"/>
                <a:r>
                  <a:rPr lang="fi-FI" sz="1400" dirty="0" err="1"/>
                  <a:t>y</a:t>
                </a:r>
                <a:r>
                  <a:rPr lang="fi-FI" sz="1400" baseline="-25000" dirty="0" err="1"/>
                  <a:t>p</a:t>
                </a:r>
                <a:r>
                  <a:rPr lang="fi-FI" sz="1400" dirty="0"/>
                  <a:t> = 2000</a:t>
                </a:r>
              </a:p>
            </p:txBody>
          </p:sp>
        </mc:Choice>
        <mc:Fallback>
          <p:sp>
            <p:nvSpPr>
              <p:cNvPr id="41" name="Suorakulmio 40">
                <a:extLst>
                  <a:ext uri="{FF2B5EF4-FFF2-40B4-BE49-F238E27FC236}">
                    <a16:creationId xmlns:a16="http://schemas.microsoft.com/office/drawing/2014/main" id="{4139E11F-77EF-4241-A198-E04020F7B45C}"/>
                  </a:ext>
                </a:extLst>
              </p:cNvPr>
              <p:cNvSpPr>
                <a:spLocks noRot="1" noChangeAspect="1" noMove="1" noResize="1" noEditPoints="1" noAdjustHandles="1" noChangeArrowheads="1" noChangeShapeType="1" noTextEdit="1"/>
              </p:cNvSpPr>
              <p:nvPr/>
            </p:nvSpPr>
            <p:spPr>
              <a:xfrm>
                <a:off x="5094498" y="227684"/>
                <a:ext cx="6096000" cy="2246769"/>
              </a:xfrm>
              <a:prstGeom prst="rect">
                <a:avLst/>
              </a:prstGeom>
              <a:blipFill>
                <a:blip r:embed="rId2"/>
                <a:stretch>
                  <a:fillRect l="-300" t="-271" b="-189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5" name="Tekstiruutu 44">
                <a:extLst>
                  <a:ext uri="{FF2B5EF4-FFF2-40B4-BE49-F238E27FC236}">
                    <a16:creationId xmlns:a16="http://schemas.microsoft.com/office/drawing/2014/main" id="{84A0EEB5-99F4-46D0-9031-697D2651C11D}"/>
                  </a:ext>
                </a:extLst>
              </p:cNvPr>
              <p:cNvSpPr txBox="1"/>
              <p:nvPr/>
            </p:nvSpPr>
            <p:spPr>
              <a:xfrm>
                <a:off x="4952704" y="2700511"/>
                <a:ext cx="3676071" cy="448841"/>
              </a:xfrm>
              <a:prstGeom prst="rect">
                <a:avLst/>
              </a:prstGeom>
              <a:noFill/>
            </p:spPr>
            <p:txBody>
              <a:bodyPr wrap="none" rtlCol="0">
                <a:spAutoFit/>
              </a:bodyPr>
              <a:lstStyle/>
              <a:p>
                <a:r>
                  <a:rPr lang="fi-FI" sz="1600" dirty="0"/>
                  <a:t>(x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 = (-</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b="0" i="1" smtClean="0">
                                <a:latin typeface="Cambria Math" panose="02040503050406030204" pitchFamily="18" charset="0"/>
                              </a:rPr>
                              <m:t>𝑠</m:t>
                            </m:r>
                          </m:e>
                          <m:sub>
                            <m:r>
                              <a:rPr lang="fi-FI" sz="1600" b="0" i="1" smtClean="0">
                                <a:latin typeface="Cambria Math" panose="02040503050406030204" pitchFamily="18" charset="0"/>
                              </a:rPr>
                              <m:t>𝑤</m:t>
                            </m:r>
                          </m:sub>
                        </m:sSub>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𝑥𝑝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i="1">
                                <a:latin typeface="Cambria Math" panose="02040503050406030204" pitchFamily="18" charset="0"/>
                              </a:rPr>
                              <m:t>𝑤</m:t>
                            </m:r>
                          </m:sub>
                        </m:sSub>
                      </m:num>
                      <m:den>
                        <m:r>
                          <a:rPr lang="fi-FI" sz="1600" b="0" i="1" smtClean="0">
                            <a:latin typeface="Cambria Math" panose="02040503050406030204" pitchFamily="18" charset="0"/>
                          </a:rPr>
                          <m:t>𝑝</m:t>
                        </m:r>
                        <m:r>
                          <a:rPr lang="fi-FI" sz="1600" b="0" i="1" baseline="-25000" smtClean="0">
                            <a:latin typeface="Cambria Math" panose="02040503050406030204" pitchFamily="18" charset="0"/>
                          </a:rPr>
                          <m:t>𝑤</m:t>
                        </m:r>
                      </m:den>
                    </m:f>
                  </m:oMath>
                </a14:m>
                <a:r>
                  <a:rPr lang="fi-FI"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sSub>
                          <m:sSubPr>
                            <m:ctrlPr>
                              <a:rPr lang="en-GB" sz="1600" i="1">
                                <a:latin typeface="Cambria Math" panose="02040503050406030204" pitchFamily="18" charset="0"/>
                              </a:rPr>
                            </m:ctrlPr>
                          </m:sSubPr>
                          <m:e>
                            <m:r>
                              <a:rPr lang="fi-FI" sz="1600" i="1">
                                <a:latin typeface="Cambria Math" panose="02040503050406030204" pitchFamily="18" charset="0"/>
                              </a:rPr>
                              <m:t>𝑠</m:t>
                            </m:r>
                          </m:e>
                          <m:sub>
                            <m:r>
                              <a:rPr lang="fi-FI" sz="1600" b="0" i="1" smtClean="0">
                                <a:latin typeface="Cambria Math" panose="02040503050406030204" pitchFamily="18" charset="0"/>
                              </a:rPr>
                              <m:t>h</m:t>
                            </m:r>
                          </m:sub>
                        </m:sSub>
                      </m:num>
                      <m:den>
                        <m:r>
                          <a:rPr lang="fi-FI" sz="1600" i="1">
                            <a:latin typeface="Cambria Math" panose="02040503050406030204" pitchFamily="18" charset="0"/>
                          </a:rPr>
                          <m:t>𝑝</m:t>
                        </m:r>
                        <m:r>
                          <a:rPr lang="fi-FI" sz="1600" b="0" i="1" baseline="-25000" smtClean="0">
                            <a:latin typeface="Cambria Math" panose="02040503050406030204" pitchFamily="18" charset="0"/>
                          </a:rPr>
                          <m:t>h</m:t>
                        </m:r>
                      </m:den>
                    </m:f>
                  </m:oMath>
                </a14:m>
                <a:r>
                  <a:rPr lang="fi-FI" sz="1600" dirty="0"/>
                  <a:t>,  -f)</a:t>
                </a:r>
                <a:endParaRPr lang="en-GB" sz="1600" dirty="0"/>
              </a:p>
            </p:txBody>
          </p:sp>
        </mc:Choice>
        <mc:Fallback>
          <p:sp>
            <p:nvSpPr>
              <p:cNvPr id="45" name="Tekstiruutu 44">
                <a:extLst>
                  <a:ext uri="{FF2B5EF4-FFF2-40B4-BE49-F238E27FC236}">
                    <a16:creationId xmlns:a16="http://schemas.microsoft.com/office/drawing/2014/main" id="{84A0EEB5-99F4-46D0-9031-697D2651C11D}"/>
                  </a:ext>
                </a:extLst>
              </p:cNvPr>
              <p:cNvSpPr txBox="1">
                <a:spLocks noRot="1" noChangeAspect="1" noMove="1" noResize="1" noEditPoints="1" noAdjustHandles="1" noChangeArrowheads="1" noChangeShapeType="1" noTextEdit="1"/>
              </p:cNvSpPr>
              <p:nvPr/>
            </p:nvSpPr>
            <p:spPr>
              <a:xfrm>
                <a:off x="4952704" y="2700511"/>
                <a:ext cx="3676071" cy="448841"/>
              </a:xfrm>
              <a:prstGeom prst="rect">
                <a:avLst/>
              </a:prstGeom>
              <a:blipFill>
                <a:blip r:embed="rId3"/>
                <a:stretch>
                  <a:fillRect l="-829" b="-13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6" name="Tekstiruutu 45">
                <a:extLst>
                  <a:ext uri="{FF2B5EF4-FFF2-40B4-BE49-F238E27FC236}">
                    <a16:creationId xmlns:a16="http://schemas.microsoft.com/office/drawing/2014/main" id="{452ED736-7689-42CC-AB33-A1A17207DB63}"/>
                  </a:ext>
                </a:extLst>
              </p:cNvPr>
              <p:cNvSpPr txBox="1"/>
              <p:nvPr/>
            </p:nvSpPr>
            <p:spPr>
              <a:xfrm>
                <a:off x="4952704" y="3306172"/>
                <a:ext cx="4718471" cy="445571"/>
              </a:xfrm>
              <a:prstGeom prst="rect">
                <a:avLst/>
              </a:prstGeom>
              <a:noFill/>
            </p:spPr>
            <p:txBody>
              <a:bodyPr wrap="none" rtlCol="0">
                <a:spAutoFit/>
              </a:bodyPr>
              <a:lstStyle/>
              <a:p>
                <a:r>
                  <a:rPr lang="fi-FI" sz="1600" dirty="0"/>
                  <a:t>= (-</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b="0" i="1" smtClean="0">
                            <a:latin typeface="Cambria Math" panose="02040503050406030204" pitchFamily="18" charset="0"/>
                          </a:rPr>
                          <m:t>2</m:t>
                        </m:r>
                      </m:den>
                    </m:f>
                    <m:r>
                      <a:rPr lang="fi-FI" sz="1600" b="0" i="1" smtClean="0">
                        <a:latin typeface="Cambria Math" panose="02040503050406030204" pitchFamily="18" charset="0"/>
                      </a:rPr>
                      <m:t>+</m:t>
                    </m:r>
                    <m:r>
                      <a:rPr lang="fi-FI" sz="1600" i="1">
                        <a:latin typeface="Cambria Math" panose="02040503050406030204" pitchFamily="18" charset="0"/>
                      </a:rPr>
                      <m:t>1200</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0.0359</m:t>
                        </m:r>
                      </m:num>
                      <m:den>
                        <m:r>
                          <a:rPr lang="fi-FI" sz="1600" i="1">
                            <a:latin typeface="Cambria Math" panose="02040503050406030204" pitchFamily="18" charset="0"/>
                          </a:rPr>
                          <m:t>7360</m:t>
                        </m:r>
                      </m:den>
                    </m:f>
                  </m:oMath>
                </a14:m>
                <a:r>
                  <a:rPr lang="fi-FI"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2</m:t>
                        </m:r>
                      </m:den>
                    </m:f>
                    <m:r>
                      <a:rPr lang="fi-FI" sz="1600" b="0" i="1" smtClean="0">
                        <a:latin typeface="Cambria Math" panose="02040503050406030204" pitchFamily="18" charset="0"/>
                      </a:rPr>
                      <m:t>−</m:t>
                    </m:r>
                    <m:r>
                      <a:rPr lang="fi-FI" sz="1600" b="0" i="1" smtClean="0">
                        <a:latin typeface="Cambria Math" panose="02040503050406030204" pitchFamily="18" charset="0"/>
                      </a:rPr>
                      <m:t>𝑦𝑝</m:t>
                    </m:r>
                  </m:oMath>
                </a14:m>
                <a:r>
                  <a:rPr lang="fi-FI" sz="1600" dirty="0"/>
                  <a:t>*</a:t>
                </a:r>
                <a:r>
                  <a:rPr lang="en-GB" sz="1600" dirty="0"/>
                  <a:t> </a:t>
                </a: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0.0240</m:t>
                        </m:r>
                      </m:num>
                      <m:den>
                        <m:r>
                          <a:rPr lang="fi-FI" sz="1600" i="1">
                            <a:latin typeface="Cambria Math" panose="02040503050406030204" pitchFamily="18" charset="0"/>
                          </a:rPr>
                          <m:t>4912</m:t>
                        </m:r>
                      </m:den>
                    </m:f>
                  </m:oMath>
                </a14:m>
                <a:r>
                  <a:rPr lang="fi-FI" sz="1600" dirty="0"/>
                  <a:t>,  -0.050)</a:t>
                </a:r>
                <a:endParaRPr lang="en-GB" sz="1600" dirty="0"/>
              </a:p>
            </p:txBody>
          </p:sp>
        </mc:Choice>
        <mc:Fallback>
          <p:sp>
            <p:nvSpPr>
              <p:cNvPr id="46" name="Tekstiruutu 45">
                <a:extLst>
                  <a:ext uri="{FF2B5EF4-FFF2-40B4-BE49-F238E27FC236}">
                    <a16:creationId xmlns:a16="http://schemas.microsoft.com/office/drawing/2014/main" id="{452ED736-7689-42CC-AB33-A1A17207DB63}"/>
                  </a:ext>
                </a:extLst>
              </p:cNvPr>
              <p:cNvSpPr txBox="1">
                <a:spLocks noRot="1" noChangeAspect="1" noMove="1" noResize="1" noEditPoints="1" noAdjustHandles="1" noChangeArrowheads="1" noChangeShapeType="1" noTextEdit="1"/>
              </p:cNvSpPr>
              <p:nvPr/>
            </p:nvSpPr>
            <p:spPr>
              <a:xfrm>
                <a:off x="4952704" y="3306172"/>
                <a:ext cx="4718471" cy="445571"/>
              </a:xfrm>
              <a:prstGeom prst="rect">
                <a:avLst/>
              </a:prstGeom>
              <a:blipFill>
                <a:blip r:embed="rId4"/>
                <a:stretch>
                  <a:fillRect l="-646" b="-5479"/>
                </a:stretch>
              </a:blipFill>
            </p:spPr>
            <p:txBody>
              <a:bodyPr/>
              <a:lstStyle/>
              <a:p>
                <a:r>
                  <a:rPr lang="en-GB">
                    <a:noFill/>
                  </a:rPr>
                  <a:t> </a:t>
                </a:r>
              </a:p>
            </p:txBody>
          </p:sp>
        </mc:Fallback>
      </mc:AlternateContent>
      <p:sp>
        <p:nvSpPr>
          <p:cNvPr id="48" name="Tekstiruutu 47">
            <a:extLst>
              <a:ext uri="{FF2B5EF4-FFF2-40B4-BE49-F238E27FC236}">
                <a16:creationId xmlns:a16="http://schemas.microsoft.com/office/drawing/2014/main" id="{C6CFD564-DDAF-4910-ACED-BAA956B01A27}"/>
              </a:ext>
            </a:extLst>
          </p:cNvPr>
          <p:cNvSpPr txBox="1"/>
          <p:nvPr/>
        </p:nvSpPr>
        <p:spPr>
          <a:xfrm>
            <a:off x="9546981" y="3359680"/>
            <a:ext cx="2496196" cy="338554"/>
          </a:xfrm>
          <a:prstGeom prst="rect">
            <a:avLst/>
          </a:prstGeom>
          <a:noFill/>
        </p:spPr>
        <p:txBody>
          <a:bodyPr wrap="none" rtlCol="0">
            <a:spAutoFit/>
          </a:bodyPr>
          <a:lstStyle/>
          <a:p>
            <a:r>
              <a:rPr lang="fi-FI" sz="1600" dirty="0"/>
              <a:t>= (-0.0121, 0.0022, -0.0500)</a:t>
            </a:r>
            <a:endParaRPr lang="en-GB" sz="1600" dirty="0"/>
          </a:p>
        </p:txBody>
      </p:sp>
      <p:sp>
        <p:nvSpPr>
          <p:cNvPr id="10" name="Suorakulmio 9">
            <a:extLst>
              <a:ext uri="{FF2B5EF4-FFF2-40B4-BE49-F238E27FC236}">
                <a16:creationId xmlns:a16="http://schemas.microsoft.com/office/drawing/2014/main" id="{101E29EF-6CCF-494B-B797-D9C12CA44576}"/>
              </a:ext>
            </a:extLst>
          </p:cNvPr>
          <p:cNvSpPr/>
          <p:nvPr/>
        </p:nvSpPr>
        <p:spPr>
          <a:xfrm>
            <a:off x="8890589" y="564995"/>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uora yhdysviiva 15">
            <a:extLst>
              <a:ext uri="{FF2B5EF4-FFF2-40B4-BE49-F238E27FC236}">
                <a16:creationId xmlns:a16="http://schemas.microsoft.com/office/drawing/2014/main" id="{C982E1CB-2B43-4381-A583-86812888FBC8}"/>
              </a:ext>
            </a:extLst>
          </p:cNvPr>
          <p:cNvCxnSpPr/>
          <p:nvPr/>
        </p:nvCxnSpPr>
        <p:spPr>
          <a:xfrm>
            <a:off x="9165651" y="921833"/>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kstiruutu 49">
                <a:extLst>
                  <a:ext uri="{FF2B5EF4-FFF2-40B4-BE49-F238E27FC236}">
                    <a16:creationId xmlns:a16="http://schemas.microsoft.com/office/drawing/2014/main" id="{ECF3D68F-7F35-4F42-BA2F-5229A2B5DFC9}"/>
                  </a:ext>
                </a:extLst>
              </p:cNvPr>
              <p:cNvSpPr txBox="1"/>
              <p:nvPr/>
            </p:nvSpPr>
            <p:spPr>
              <a:xfrm>
                <a:off x="5027832" y="3938641"/>
                <a:ext cx="2132571" cy="492443"/>
              </a:xfrm>
              <a:prstGeom prst="rect">
                <a:avLst/>
              </a:prstGeom>
              <a:noFill/>
              <a:ln>
                <a:noFill/>
              </a:ln>
            </p:spPr>
            <p:txBody>
              <a:bodyPr wrap="none" lIns="0" tIns="0" rIns="0" bIns="0" rtlCol="0">
                <a:spAutoFit/>
              </a:bodyPr>
              <a:lstStyle/>
              <a:p>
                <a14:m>
                  <m:oMath xmlns:m="http://schemas.openxmlformats.org/officeDocument/2006/math">
                    <m:r>
                      <m:rPr>
                        <m:sty m:val="p"/>
                      </m:rPr>
                      <a:rPr lang="el-GR" sz="1600" i="1" smtClean="0">
                        <a:latin typeface="Cambria Math" panose="02040503050406030204" pitchFamily="18" charset="0"/>
                      </a:rPr>
                      <m:t>α</m:t>
                    </m:r>
                    <m:r>
                      <a:rPr lang="fi-FI" sz="1600" b="0" i="1" smtClean="0">
                        <a:latin typeface="Cambria Math" panose="02040503050406030204" pitchFamily="18" charset="0"/>
                      </a:rPr>
                      <m:t>=</m:t>
                    </m:r>
                  </m:oMath>
                </a14:m>
                <a:r>
                  <a:rPr lang="en-GB" sz="1600" dirty="0"/>
                  <a:t> arc tan(</a:t>
                </a:r>
                <a:r>
                  <a:rPr lang="en-GB" sz="1600" dirty="0" err="1"/>
                  <a:t>y</a:t>
                </a:r>
                <a:r>
                  <a:rPr lang="en-GB" sz="1600" baseline="-25000" dirty="0" err="1"/>
                  <a:t>c</a:t>
                </a:r>
                <a:r>
                  <a:rPr lang="en-GB" sz="1600" dirty="0"/>
                  <a:t>/f) = 0.0445</a:t>
                </a:r>
              </a:p>
              <a:p>
                <a:endParaRPr lang="en-GB" sz="1600" dirty="0"/>
              </a:p>
            </p:txBody>
          </p:sp>
        </mc:Choice>
        <mc:Fallback>
          <p:sp>
            <p:nvSpPr>
              <p:cNvPr id="50" name="Tekstiruutu 49">
                <a:extLst>
                  <a:ext uri="{FF2B5EF4-FFF2-40B4-BE49-F238E27FC236}">
                    <a16:creationId xmlns:a16="http://schemas.microsoft.com/office/drawing/2014/main" id="{ECF3D68F-7F35-4F42-BA2F-5229A2B5DFC9}"/>
                  </a:ext>
                </a:extLst>
              </p:cNvPr>
              <p:cNvSpPr txBox="1">
                <a:spLocks noRot="1" noChangeAspect="1" noMove="1" noResize="1" noEditPoints="1" noAdjustHandles="1" noChangeArrowheads="1" noChangeShapeType="1" noTextEdit="1"/>
              </p:cNvSpPr>
              <p:nvPr/>
            </p:nvSpPr>
            <p:spPr>
              <a:xfrm>
                <a:off x="5027832" y="3938641"/>
                <a:ext cx="2132571" cy="492443"/>
              </a:xfrm>
              <a:prstGeom prst="rect">
                <a:avLst/>
              </a:prstGeom>
              <a:blipFill>
                <a:blip r:embed="rId5"/>
                <a:stretch>
                  <a:fillRect l="-2571" t="-12346" r="-4857"/>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1" name="Tekstiruutu 50">
                <a:extLst>
                  <a:ext uri="{FF2B5EF4-FFF2-40B4-BE49-F238E27FC236}">
                    <a16:creationId xmlns:a16="http://schemas.microsoft.com/office/drawing/2014/main" id="{FA881DDC-0DA9-409C-A5C3-265A10D663F5}"/>
                  </a:ext>
                </a:extLst>
              </p:cNvPr>
              <p:cNvSpPr txBox="1"/>
              <p:nvPr/>
            </p:nvSpPr>
            <p:spPr>
              <a:xfrm>
                <a:off x="7593386" y="3938641"/>
                <a:ext cx="2183483" cy="246221"/>
              </a:xfrm>
              <a:prstGeom prst="rect">
                <a:avLst/>
              </a:prstGeom>
              <a:noFill/>
              <a:ln>
                <a:noFill/>
              </a:ln>
            </p:spPr>
            <p:txBody>
              <a:bodyPr wrap="none" lIns="0" tIns="0" rIns="0" bIns="0" rtlCol="0">
                <a:spAutoFit/>
              </a:bodyPr>
              <a:lstStyle/>
              <a:p>
                <a14:m>
                  <m:oMath xmlns:m="http://schemas.openxmlformats.org/officeDocument/2006/math">
                    <m:r>
                      <m:rPr>
                        <m:sty m:val="p"/>
                      </m:rPr>
                      <a:rPr lang="el-GR" sz="1600" i="1">
                        <a:latin typeface="Cambria Math" panose="02040503050406030204" pitchFamily="18" charset="0"/>
                      </a:rPr>
                      <m:t>β</m:t>
                    </m:r>
                    <m:r>
                      <a:rPr lang="fi-FI" sz="1600" b="0" i="1" smtClean="0">
                        <a:latin typeface="Cambria Math" panose="02040503050406030204" pitchFamily="18" charset="0"/>
                      </a:rPr>
                      <m:t>=</m:t>
                    </m:r>
                  </m:oMath>
                </a14:m>
                <a:r>
                  <a:rPr lang="en-GB" sz="1600" dirty="0"/>
                  <a:t> arc tan(x</a:t>
                </a:r>
                <a:r>
                  <a:rPr lang="en-GB" sz="1600" baseline="-25000" dirty="0"/>
                  <a:t>c</a:t>
                </a:r>
                <a:r>
                  <a:rPr lang="en-GB" sz="1600" dirty="0"/>
                  <a:t>/f) = -0.2374</a:t>
                </a:r>
              </a:p>
            </p:txBody>
          </p:sp>
        </mc:Choice>
        <mc:Fallback>
          <p:sp>
            <p:nvSpPr>
              <p:cNvPr id="51" name="Tekstiruutu 50">
                <a:extLst>
                  <a:ext uri="{FF2B5EF4-FFF2-40B4-BE49-F238E27FC236}">
                    <a16:creationId xmlns:a16="http://schemas.microsoft.com/office/drawing/2014/main" id="{FA881DDC-0DA9-409C-A5C3-265A10D663F5}"/>
                  </a:ext>
                </a:extLst>
              </p:cNvPr>
              <p:cNvSpPr txBox="1">
                <a:spLocks noRot="1" noChangeAspect="1" noMove="1" noResize="1" noEditPoints="1" noAdjustHandles="1" noChangeArrowheads="1" noChangeShapeType="1" noTextEdit="1"/>
              </p:cNvSpPr>
              <p:nvPr/>
            </p:nvSpPr>
            <p:spPr>
              <a:xfrm>
                <a:off x="7593386" y="3938641"/>
                <a:ext cx="2183483" cy="246221"/>
              </a:xfrm>
              <a:prstGeom prst="rect">
                <a:avLst/>
              </a:prstGeom>
              <a:blipFill>
                <a:blip r:embed="rId6"/>
                <a:stretch>
                  <a:fillRect l="-4469" t="-25000" r="-4749" b="-5250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3" name="Tekstiruutu 52">
                <a:extLst>
                  <a:ext uri="{FF2B5EF4-FFF2-40B4-BE49-F238E27FC236}">
                    <a16:creationId xmlns:a16="http://schemas.microsoft.com/office/drawing/2014/main" id="{C05CD32A-3DC9-4BDE-A560-15E7E8C0BE2E}"/>
                  </a:ext>
                </a:extLst>
              </p:cNvPr>
              <p:cNvSpPr txBox="1"/>
              <p:nvPr/>
            </p:nvSpPr>
            <p:spPr>
              <a:xfrm>
                <a:off x="5005013" y="4371760"/>
                <a:ext cx="2730235" cy="509627"/>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i-FI" sz="1600" i="1" smtClean="0">
                          <a:latin typeface="Cambria Math" panose="02040503050406030204" pitchFamily="18" charset="0"/>
                        </a:rPr>
                        <m:t>𝑑</m:t>
                      </m:r>
                      <m:r>
                        <a:rPr lang="en-GB" sz="1600" i="1" smtClean="0">
                          <a:latin typeface="Cambria Math" panose="02040503050406030204" pitchFamily="18" charset="0"/>
                        </a:rPr>
                        <m:t>=</m:t>
                      </m:r>
                      <m:f>
                        <m:fPr>
                          <m:ctrlPr>
                            <a:rPr lang="en-GB" sz="1600" i="1">
                              <a:latin typeface="Cambria Math" panose="02040503050406030204" pitchFamily="18" charset="0"/>
                            </a:rPr>
                          </m:ctrlPr>
                        </m:fPr>
                        <m:num>
                          <m:r>
                            <a:rPr lang="fi-FI" sz="1600" b="0" i="1" smtClean="0">
                              <a:latin typeface="Cambria Math" panose="02040503050406030204" pitchFamily="18" charset="0"/>
                            </a:rPr>
                            <m:t>𝑓</m:t>
                          </m:r>
                          <m:r>
                            <a:rPr lang="fi-FI" sz="1600" b="0" i="1" smtClean="0">
                              <a:latin typeface="Cambria Math" panose="02040503050406030204" pitchFamily="18" charset="0"/>
                            </a:rPr>
                            <m:t>∗</m:t>
                          </m:r>
                          <m:r>
                            <a:rPr lang="fi-FI" sz="1600" i="1">
                              <a:latin typeface="Cambria Math" panose="02040503050406030204" pitchFamily="18" charset="0"/>
                            </a:rPr>
                            <m:t>h</m:t>
                          </m:r>
                        </m:num>
                        <m:den>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sty m:val="p"/>
                                    </m:rPr>
                                    <a:rPr lang="el-GR" sz="1600" i="1">
                                      <a:latin typeface="Cambria Math" panose="02040503050406030204" pitchFamily="18" charset="0"/>
                                    </a:rPr>
                                    <m:t>α</m:t>
                                  </m:r>
                                </m:e>
                              </m:d>
                              <m:r>
                                <a:rPr lang="fi-FI" sz="1600" b="0" i="1" smtClean="0">
                                  <a:latin typeface="Cambria Math" panose="02040503050406030204" pitchFamily="18" charset="0"/>
                                </a:rPr>
                                <m:t>∗</m:t>
                              </m:r>
                              <m:func>
                                <m:funcPr>
                                  <m:ctrlPr>
                                    <a:rPr lang="fi-FI" sz="1600" i="1">
                                      <a:latin typeface="Cambria Math" panose="02040503050406030204" pitchFamily="18" charset="0"/>
                                    </a:rPr>
                                  </m:ctrlPr>
                                </m:funcPr>
                                <m:fName>
                                  <m:r>
                                    <m:rPr>
                                      <m:sty m:val="p"/>
                                    </m:rPr>
                                    <a:rPr lang="fi-FI" sz="1600">
                                      <a:latin typeface="Cambria Math" panose="02040503050406030204" pitchFamily="18" charset="0"/>
                                    </a:rPr>
                                    <m:t>cos</m:t>
                                  </m:r>
                                </m:fName>
                                <m:e>
                                  <m:d>
                                    <m:dPr>
                                      <m:ctrlPr>
                                        <a:rPr lang="fi-FI" sz="1600" i="1">
                                          <a:latin typeface="Cambria Math" panose="02040503050406030204" pitchFamily="18" charset="0"/>
                                        </a:rPr>
                                      </m:ctrlPr>
                                    </m:dPr>
                                    <m:e>
                                      <m:r>
                                        <m:rPr>
                                          <m:nor/>
                                        </m:rPr>
                                        <a:rPr lang="el-GR" sz="1600" dirty="0"/>
                                        <m:t>β</m:t>
                                      </m:r>
                                    </m:e>
                                  </m:d>
                                </m:e>
                              </m:func>
                              <m:r>
                                <a:rPr lang="fi-FI" sz="1600" b="0" i="1" dirty="0" smtClean="0">
                                  <a:latin typeface="Cambria Math" panose="02040503050406030204" pitchFamily="18" charset="0"/>
                                </a:rPr>
                                <m:t>∗</m:t>
                              </m:r>
                            </m:e>
                          </m:func>
                          <m:r>
                            <m:rPr>
                              <m:nor/>
                            </m:rPr>
                            <a:rPr lang="fi-FI" sz="1600" b="0" i="1" smtClean="0">
                              <a:latin typeface="Cambria Math" panose="02040503050406030204" pitchFamily="18" charset="0"/>
                            </a:rPr>
                            <m:t>h</m:t>
                          </m:r>
                          <m:r>
                            <m:rPr>
                              <m:nor/>
                            </m:rPr>
                            <a:rPr lang="fi-FI" sz="1600" b="0" i="1" baseline="-25000" smtClean="0">
                              <a:latin typeface="Cambria Math" panose="02040503050406030204" pitchFamily="18" charset="0"/>
                            </a:rPr>
                            <m:t>i</m:t>
                          </m:r>
                          <m:r>
                            <a:rPr lang="fi-FI" sz="1600" b="0" i="1" dirty="0" smtClean="0">
                              <a:latin typeface="Cambria Math" panose="02040503050406030204" pitchFamily="18" charset="0"/>
                            </a:rPr>
                            <m:t>∗</m:t>
                          </m:r>
                          <m:r>
                            <m:rPr>
                              <m:nor/>
                            </m:rPr>
                            <a:rPr lang="en-GB" sz="1600" i="1" dirty="0"/>
                            <m:t>s</m:t>
                          </m:r>
                          <m:r>
                            <m:rPr>
                              <m:nor/>
                            </m:rPr>
                            <a:rPr lang="en-GB" sz="1600" i="1" baseline="-25000" dirty="0"/>
                            <m:t>h</m:t>
                          </m:r>
                          <m:r>
                            <m:rPr>
                              <m:nor/>
                            </m:rPr>
                            <a:rPr lang="fi-FI" sz="1600" b="0" i="1" dirty="0" smtClean="0">
                              <a:latin typeface="Cambria Math" panose="02040503050406030204" pitchFamily="18" charset="0"/>
                            </a:rPr>
                            <m:t>/</m:t>
                          </m:r>
                          <m:r>
                            <m:rPr>
                              <m:nor/>
                            </m:rPr>
                            <a:rPr lang="fi-FI" sz="1600" b="0" i="1" dirty="0" smtClean="0">
                              <a:latin typeface="Cambria Math" panose="02040503050406030204" pitchFamily="18" charset="0"/>
                            </a:rPr>
                            <m:t>p</m:t>
                          </m:r>
                          <m:r>
                            <m:rPr>
                              <m:nor/>
                            </m:rPr>
                            <a:rPr lang="en-GB" sz="1600" i="1" baseline="-25000" dirty="0"/>
                            <m:t>h</m:t>
                          </m:r>
                        </m:den>
                      </m:f>
                    </m:oMath>
                  </m:oMathPara>
                </a14:m>
                <a:endParaRPr lang="en-GB" sz="1600" dirty="0"/>
              </a:p>
            </p:txBody>
          </p:sp>
        </mc:Choice>
        <mc:Fallback>
          <p:sp>
            <p:nvSpPr>
              <p:cNvPr id="53" name="Tekstiruutu 52">
                <a:extLst>
                  <a:ext uri="{FF2B5EF4-FFF2-40B4-BE49-F238E27FC236}">
                    <a16:creationId xmlns:a16="http://schemas.microsoft.com/office/drawing/2014/main" id="{C05CD32A-3DC9-4BDE-A560-15E7E8C0BE2E}"/>
                  </a:ext>
                </a:extLst>
              </p:cNvPr>
              <p:cNvSpPr txBox="1">
                <a:spLocks noRot="1" noChangeAspect="1" noMove="1" noResize="1" noEditPoints="1" noAdjustHandles="1" noChangeArrowheads="1" noChangeShapeType="1" noTextEdit="1"/>
              </p:cNvSpPr>
              <p:nvPr/>
            </p:nvSpPr>
            <p:spPr>
              <a:xfrm>
                <a:off x="5005013" y="4371760"/>
                <a:ext cx="2730235" cy="509627"/>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Suorakulmio 17">
                <a:extLst>
                  <a:ext uri="{FF2B5EF4-FFF2-40B4-BE49-F238E27FC236}">
                    <a16:creationId xmlns:a16="http://schemas.microsoft.com/office/drawing/2014/main" id="{2F6133C2-0CF2-4597-AE9A-EFF437C46CDD}"/>
                  </a:ext>
                </a:extLst>
              </p:cNvPr>
              <p:cNvSpPr/>
              <p:nvPr/>
            </p:nvSpPr>
            <p:spPr>
              <a:xfrm>
                <a:off x="4952704" y="5073916"/>
                <a:ext cx="5477718" cy="543547"/>
              </a:xfrm>
              <a:prstGeom prst="rect">
                <a:avLst/>
              </a:prstGeom>
            </p:spPr>
            <p:txBody>
              <a:bodyPr wrap="none">
                <a:spAutoFit/>
              </a:bodyPr>
              <a:lstStyle/>
              <a:p>
                <a:pPr/>
                <a14:m>
                  <m:oMath xmlns:m="http://schemas.openxmlformats.org/officeDocument/2006/math">
                    <m:r>
                      <a:rPr lang="fi-FI" i="1">
                        <a:latin typeface="Cambria Math" panose="02040503050406030204" pitchFamily="18" charset="0"/>
                      </a:rPr>
                      <m:t>=</m:t>
                    </m:r>
                    <m:f>
                      <m:fPr>
                        <m:ctrlPr>
                          <a:rPr lang="en-GB" i="1">
                            <a:latin typeface="Cambria Math" panose="02040503050406030204" pitchFamily="18" charset="0"/>
                          </a:rPr>
                        </m:ctrlPr>
                      </m:fPr>
                      <m:num>
                        <m:r>
                          <a:rPr lang="fi-FI" i="1">
                            <a:latin typeface="Cambria Math" panose="02040503050406030204" pitchFamily="18" charset="0"/>
                          </a:rPr>
                          <m:t>0.050∗</m:t>
                        </m:r>
                        <m:r>
                          <a:rPr lang="fi-FI" i="1">
                            <a:latin typeface="Cambria Math" panose="02040503050406030204" pitchFamily="18" charset="0"/>
                          </a:rPr>
                          <m:t>1</m:t>
                        </m:r>
                      </m:num>
                      <m:den>
                        <m:func>
                          <m:funcPr>
                            <m:ctrlPr>
                              <a:rPr lang="fi-FI" i="1">
                                <a:latin typeface="Cambria Math" panose="02040503050406030204" pitchFamily="18" charset="0"/>
                              </a:rPr>
                            </m:ctrlPr>
                          </m:funcPr>
                          <m:fName>
                            <m:r>
                              <m:rPr>
                                <m:sty m:val="p"/>
                              </m:rPr>
                              <a:rPr lang="fi-FI">
                                <a:latin typeface="Cambria Math" panose="02040503050406030204" pitchFamily="18" charset="0"/>
                              </a:rPr>
                              <m:t>cos</m:t>
                            </m:r>
                          </m:fName>
                          <m:e>
                            <m:d>
                              <m:dPr>
                                <m:ctrlPr>
                                  <a:rPr lang="fi-FI" i="1">
                                    <a:latin typeface="Cambria Math" panose="02040503050406030204" pitchFamily="18" charset="0"/>
                                  </a:rPr>
                                </m:ctrlPr>
                              </m:dPr>
                              <m:e>
                                <m:r>
                                  <m:rPr>
                                    <m:nor/>
                                  </m:rPr>
                                  <a:rPr lang="en-GB" dirty="0"/>
                                  <m:t>0.0445</m:t>
                                </m:r>
                              </m:e>
                            </m:d>
                            <m:r>
                              <a:rPr lang="fi-FI" i="1">
                                <a:latin typeface="Cambria Math" panose="02040503050406030204" pitchFamily="18" charset="0"/>
                              </a:rPr>
                              <m:t>∗</m:t>
                            </m:r>
                            <m:func>
                              <m:funcPr>
                                <m:ctrlPr>
                                  <a:rPr lang="fi-FI" i="1">
                                    <a:latin typeface="Cambria Math" panose="02040503050406030204" pitchFamily="18" charset="0"/>
                                  </a:rPr>
                                </m:ctrlPr>
                              </m:funcPr>
                              <m:fName>
                                <m:r>
                                  <m:rPr>
                                    <m:sty m:val="p"/>
                                  </m:rPr>
                                  <a:rPr lang="fi-FI">
                                    <a:latin typeface="Cambria Math" panose="02040503050406030204" pitchFamily="18" charset="0"/>
                                  </a:rPr>
                                  <m:t>cos</m:t>
                                </m:r>
                              </m:fName>
                              <m:e>
                                <m:d>
                                  <m:dPr>
                                    <m:ctrlPr>
                                      <a:rPr lang="fi-FI" i="1">
                                        <a:latin typeface="Cambria Math" panose="02040503050406030204" pitchFamily="18" charset="0"/>
                                      </a:rPr>
                                    </m:ctrlPr>
                                  </m:dPr>
                                  <m:e>
                                    <m:r>
                                      <m:rPr>
                                        <m:nor/>
                                      </m:rPr>
                                      <a:rPr lang="en-GB" dirty="0"/>
                                      <m:t>−0.2374</m:t>
                                    </m:r>
                                  </m:e>
                                </m:d>
                              </m:e>
                            </m:func>
                            <m:r>
                              <a:rPr lang="fi-FI" i="1" dirty="0">
                                <a:latin typeface="Cambria Math" panose="02040503050406030204" pitchFamily="18" charset="0"/>
                              </a:rPr>
                              <m:t>∗</m:t>
                            </m:r>
                          </m:e>
                        </m:func>
                        <m:r>
                          <m:rPr>
                            <m:nor/>
                          </m:rPr>
                          <a:rPr lang="fi-FI" i="1">
                            <a:latin typeface="Cambria Math" panose="02040503050406030204" pitchFamily="18" charset="0"/>
                          </a:rPr>
                          <m:t>100</m:t>
                        </m:r>
                        <m:r>
                          <a:rPr lang="fi-FI" i="1" dirty="0">
                            <a:latin typeface="Cambria Math" panose="02040503050406030204" pitchFamily="18" charset="0"/>
                          </a:rPr>
                          <m:t>∗</m:t>
                        </m:r>
                        <m:r>
                          <m:rPr>
                            <m:nor/>
                          </m:rPr>
                          <a:rPr lang="en-GB" i="1" dirty="0"/>
                          <m:t>0.0240</m:t>
                        </m:r>
                        <m:r>
                          <m:rPr>
                            <m:nor/>
                          </m:rPr>
                          <a:rPr lang="fi-FI" i="1" dirty="0">
                            <a:latin typeface="Cambria Math" panose="02040503050406030204" pitchFamily="18" charset="0"/>
                          </a:rPr>
                          <m:t>/</m:t>
                        </m:r>
                        <m:r>
                          <m:rPr>
                            <m:nor/>
                          </m:rPr>
                          <a:rPr lang="fi-FI" i="1" dirty="0">
                            <a:latin typeface="Cambria Math" panose="02040503050406030204" pitchFamily="18" charset="0"/>
                          </a:rPr>
                          <m:t>4912</m:t>
                        </m:r>
                      </m:den>
                    </m:f>
                  </m:oMath>
                </a14:m>
                <a:r>
                  <a:rPr lang="en-GB" dirty="0"/>
                  <a:t> = 105.39 </a:t>
                </a:r>
              </a:p>
            </p:txBody>
          </p:sp>
        </mc:Choice>
        <mc:Fallback>
          <p:sp>
            <p:nvSpPr>
              <p:cNvPr id="18" name="Suorakulmio 17">
                <a:extLst>
                  <a:ext uri="{FF2B5EF4-FFF2-40B4-BE49-F238E27FC236}">
                    <a16:creationId xmlns:a16="http://schemas.microsoft.com/office/drawing/2014/main" id="{2F6133C2-0CF2-4597-AE9A-EFF437C46CDD}"/>
                  </a:ext>
                </a:extLst>
              </p:cNvPr>
              <p:cNvSpPr>
                <a:spLocks noRot="1" noChangeAspect="1" noMove="1" noResize="1" noEditPoints="1" noAdjustHandles="1" noChangeArrowheads="1" noChangeShapeType="1" noTextEdit="1"/>
              </p:cNvSpPr>
              <p:nvPr/>
            </p:nvSpPr>
            <p:spPr>
              <a:xfrm>
                <a:off x="4952704" y="5073916"/>
                <a:ext cx="5477718" cy="543547"/>
              </a:xfrm>
              <a:prstGeom prst="rect">
                <a:avLst/>
              </a:prstGeom>
              <a:blipFill>
                <a:blip r:embed="rId8"/>
                <a:stretch>
                  <a:fillRect b="-1011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kstiruutu 18">
                <a:extLst>
                  <a:ext uri="{FF2B5EF4-FFF2-40B4-BE49-F238E27FC236}">
                    <a16:creationId xmlns:a16="http://schemas.microsoft.com/office/drawing/2014/main" id="{877CEC6D-496E-4A08-9647-4A7AB343D178}"/>
                  </a:ext>
                </a:extLst>
              </p:cNvPr>
              <p:cNvSpPr txBox="1"/>
              <p:nvPr/>
            </p:nvSpPr>
            <p:spPr>
              <a:xfrm>
                <a:off x="5027832" y="5935955"/>
                <a:ext cx="4431791" cy="493725"/>
              </a:xfrm>
              <a:prstGeom prst="rect">
                <a:avLst/>
              </a:prstGeom>
              <a:noFill/>
            </p:spPr>
            <p:txBody>
              <a:bodyPr wrap="none" lIns="0" tIns="0" rIns="0" bIns="0" rtlCol="0">
                <a:spAutoFit/>
              </a:bodyPr>
              <a:lstStyle/>
              <a:p>
                <a14:m>
                  <m:oMath xmlns:m="http://schemas.openxmlformats.org/officeDocument/2006/math">
                    <m:r>
                      <a:rPr lang="fi-FI" b="0" i="1" smtClean="0">
                        <a:latin typeface="Cambria Math" panose="02040503050406030204" pitchFamily="18" charset="0"/>
                      </a:rPr>
                      <m:t>𝑡</m:t>
                    </m:r>
                    <m:r>
                      <a:rPr lang="en-GB" i="1" smtClean="0">
                        <a:latin typeface="Cambria Math" panose="02040503050406030204" pitchFamily="18" charset="0"/>
                      </a:rPr>
                      <m:t>=</m:t>
                    </m:r>
                    <m:f>
                      <m:fPr>
                        <m:ctrlPr>
                          <a:rPr lang="en-GB" i="1" smtClean="0">
                            <a:latin typeface="Cambria Math" panose="02040503050406030204" pitchFamily="18" charset="0"/>
                          </a:rPr>
                        </m:ctrlPr>
                      </m:fPr>
                      <m:num>
                        <m:r>
                          <m:rPr>
                            <m:nor/>
                          </m:rPr>
                          <a:rPr lang="en-GB" dirty="0"/>
                          <m:t>105.39</m:t>
                        </m:r>
                      </m:num>
                      <m:den>
                        <m:rad>
                          <m:radPr>
                            <m:degHide m:val="on"/>
                            <m:ctrlPr>
                              <a:rPr lang="en-GB" i="1" smtClean="0">
                                <a:latin typeface="Cambria Math" panose="02040503050406030204" pitchFamily="18" charset="0"/>
                              </a:rPr>
                            </m:ctrlPr>
                          </m:radPr>
                          <m:deg/>
                          <m:e>
                            <m:sSup>
                              <m:sSupPr>
                                <m:ctrlPr>
                                  <a:rPr lang="fi-FI" i="1">
                                    <a:latin typeface="Cambria Math" panose="02040503050406030204" pitchFamily="18" charset="0"/>
                                  </a:rPr>
                                </m:ctrlPr>
                              </m:sSupPr>
                              <m:e>
                                <m:r>
                                  <m:rPr>
                                    <m:nor/>
                                  </m:rPr>
                                  <a:rPr lang="fi-FI" dirty="0"/>
                                  <m:t>-0.0121</m:t>
                                </m:r>
                              </m:e>
                              <m:sup>
                                <m:r>
                                  <a:rPr lang="fi-FI" i="1">
                                    <a:latin typeface="Cambria Math" panose="02040503050406030204" pitchFamily="18" charset="0"/>
                                  </a:rPr>
                                  <m:t>2</m:t>
                                </m:r>
                              </m:sup>
                            </m:sSup>
                            <m:r>
                              <a:rPr lang="fi-FI" i="1">
                                <a:latin typeface="Cambria Math" panose="02040503050406030204" pitchFamily="18" charset="0"/>
                              </a:rPr>
                              <m:t>+</m:t>
                            </m:r>
                            <m:sSup>
                              <m:sSupPr>
                                <m:ctrlPr>
                                  <a:rPr lang="fi-FI" i="1">
                                    <a:latin typeface="Cambria Math" panose="02040503050406030204" pitchFamily="18" charset="0"/>
                                  </a:rPr>
                                </m:ctrlPr>
                              </m:sSupPr>
                              <m:e>
                                <m:r>
                                  <m:rPr>
                                    <m:nor/>
                                  </m:rPr>
                                  <a:rPr lang="fi-FI" dirty="0"/>
                                  <m:t>0.0022</m:t>
                                </m:r>
                              </m:e>
                              <m:sup>
                                <m:r>
                                  <a:rPr lang="fi-FI" i="1">
                                    <a:latin typeface="Cambria Math" panose="02040503050406030204" pitchFamily="18" charset="0"/>
                                  </a:rPr>
                                  <m:t>2</m:t>
                                </m:r>
                              </m:sup>
                            </m:sSup>
                            <m:r>
                              <a:rPr lang="fi-FI" b="0" i="1" smtClean="0">
                                <a:latin typeface="Cambria Math" panose="02040503050406030204" pitchFamily="18" charset="0"/>
                              </a:rPr>
                              <m:t>+</m:t>
                            </m:r>
                            <m:sSup>
                              <m:sSupPr>
                                <m:ctrlPr>
                                  <a:rPr lang="fi-FI" i="1">
                                    <a:latin typeface="Cambria Math" panose="02040503050406030204" pitchFamily="18" charset="0"/>
                                  </a:rPr>
                                </m:ctrlPr>
                              </m:sSupPr>
                              <m:e>
                                <m:r>
                                  <m:rPr>
                                    <m:nor/>
                                  </m:rPr>
                                  <a:rPr lang="fi-FI" dirty="0"/>
                                  <m:t>-0.0500</m:t>
                                </m:r>
                              </m:e>
                              <m:sup>
                                <m:r>
                                  <a:rPr lang="fi-FI" i="1">
                                    <a:latin typeface="Cambria Math" panose="02040503050406030204" pitchFamily="18" charset="0"/>
                                  </a:rPr>
                                  <m:t>2</m:t>
                                </m:r>
                              </m:sup>
                            </m:sSup>
                          </m:e>
                        </m:rad>
                      </m:den>
                    </m:f>
                  </m:oMath>
                </a14:m>
                <a:r>
                  <a:rPr lang="en-GB" dirty="0"/>
                  <a:t> = 2.0468e+03</a:t>
                </a:r>
              </a:p>
            </p:txBody>
          </p:sp>
        </mc:Choice>
        <mc:Fallback>
          <p:sp>
            <p:nvSpPr>
              <p:cNvPr id="19" name="Tekstiruutu 18">
                <a:extLst>
                  <a:ext uri="{FF2B5EF4-FFF2-40B4-BE49-F238E27FC236}">
                    <a16:creationId xmlns:a16="http://schemas.microsoft.com/office/drawing/2014/main" id="{877CEC6D-496E-4A08-9647-4A7AB343D178}"/>
                  </a:ext>
                </a:extLst>
              </p:cNvPr>
              <p:cNvSpPr txBox="1">
                <a:spLocks noRot="1" noChangeAspect="1" noMove="1" noResize="1" noEditPoints="1" noAdjustHandles="1" noChangeArrowheads="1" noChangeShapeType="1" noTextEdit="1"/>
              </p:cNvSpPr>
              <p:nvPr/>
            </p:nvSpPr>
            <p:spPr>
              <a:xfrm>
                <a:off x="5027832" y="5935955"/>
                <a:ext cx="4431791" cy="493725"/>
              </a:xfrm>
              <a:prstGeom prst="rect">
                <a:avLst/>
              </a:prstGeom>
              <a:blipFill>
                <a:blip r:embed="rId9"/>
                <a:stretch>
                  <a:fillRect r="-2338" b="-4938"/>
                </a:stretch>
              </a:blipFill>
            </p:spPr>
            <p:txBody>
              <a:bodyPr/>
              <a:lstStyle/>
              <a:p>
                <a:r>
                  <a:rPr lang="en-GB">
                    <a:noFill/>
                  </a:rPr>
                  <a:t> </a:t>
                </a:r>
              </a:p>
            </p:txBody>
          </p:sp>
        </mc:Fallback>
      </mc:AlternateContent>
    </p:spTree>
    <p:extLst>
      <p:ext uri="{BB962C8B-B14F-4D97-AF65-F5344CB8AC3E}">
        <p14:creationId xmlns:p14="http://schemas.microsoft.com/office/powerpoint/2010/main" val="365076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p:sp>
        <p:nvSpPr>
          <p:cNvPr id="17" name="Tekstiruutu 16">
            <a:extLst>
              <a:ext uri="{FF2B5EF4-FFF2-40B4-BE49-F238E27FC236}">
                <a16:creationId xmlns:a16="http://schemas.microsoft.com/office/drawing/2014/main" id="{FF20BA5E-EAB9-4BD6-B41F-985DBBBBA9F2}"/>
              </a:ext>
            </a:extLst>
          </p:cNvPr>
          <p:cNvSpPr txBox="1"/>
          <p:nvPr/>
        </p:nvSpPr>
        <p:spPr>
          <a:xfrm>
            <a:off x="4916350" y="1193440"/>
            <a:ext cx="2125582" cy="338554"/>
          </a:xfrm>
          <a:prstGeom prst="rect">
            <a:avLst/>
          </a:prstGeom>
          <a:noFill/>
        </p:spPr>
        <p:txBody>
          <a:bodyPr wrap="none" rtlCol="0">
            <a:spAutoFit/>
          </a:bodyPr>
          <a:lstStyle/>
          <a:p>
            <a:r>
              <a:rPr lang="fi-FI" sz="1600" dirty="0"/>
              <a:t>(</a:t>
            </a:r>
            <a:r>
              <a:rPr lang="fi-FI" sz="1600" dirty="0" err="1"/>
              <a:t>x</a:t>
            </a:r>
            <a:r>
              <a:rPr lang="fi-FI" sz="1600" baseline="-25000" dirty="0" err="1"/>
              <a:t>o</a:t>
            </a:r>
            <a:r>
              <a:rPr lang="fi-FI" sz="1600" dirty="0"/>
              <a:t>, y</a:t>
            </a:r>
            <a:r>
              <a:rPr lang="fi-FI" sz="1600" baseline="-25000" dirty="0"/>
              <a:t>o</a:t>
            </a:r>
            <a:r>
              <a:rPr lang="fi-FI" sz="1600" dirty="0"/>
              <a:t>, </a:t>
            </a:r>
            <a:r>
              <a:rPr lang="fi-FI" sz="1600" dirty="0" err="1"/>
              <a:t>z</a:t>
            </a:r>
            <a:r>
              <a:rPr lang="fi-FI" sz="1600" baseline="-25000" dirty="0" err="1"/>
              <a:t>o</a:t>
            </a:r>
            <a:r>
              <a:rPr lang="fi-FI" sz="1600" dirty="0"/>
              <a:t>) = t* (x</a:t>
            </a:r>
            <a:r>
              <a:rPr lang="fi-FI" sz="1600" baseline="-25000" dirty="0"/>
              <a:t>c</a:t>
            </a:r>
            <a:r>
              <a:rPr lang="fi-FI" sz="1600" dirty="0"/>
              <a:t>, </a:t>
            </a:r>
            <a:r>
              <a:rPr lang="fi-FI" sz="1600" dirty="0" err="1"/>
              <a:t>y</a:t>
            </a:r>
            <a:r>
              <a:rPr lang="fi-FI" sz="1600" baseline="-25000" dirty="0" err="1"/>
              <a:t>c</a:t>
            </a:r>
            <a:r>
              <a:rPr lang="fi-FI" sz="1600" dirty="0"/>
              <a:t>, </a:t>
            </a:r>
            <a:r>
              <a:rPr lang="fi-FI" sz="1600" dirty="0" err="1"/>
              <a:t>z</a:t>
            </a:r>
            <a:r>
              <a:rPr lang="fi-FI" sz="1600" baseline="-25000" dirty="0" err="1"/>
              <a:t>c</a:t>
            </a:r>
            <a:r>
              <a:rPr lang="fi-FI" sz="1600" dirty="0"/>
              <a:t>)</a:t>
            </a:r>
            <a:endParaRPr lang="en-GB" sz="1600" dirty="0"/>
          </a:p>
        </p:txBody>
      </p:sp>
      <p:sp>
        <p:nvSpPr>
          <p:cNvPr id="2" name="Tekstiruutu 1">
            <a:extLst>
              <a:ext uri="{FF2B5EF4-FFF2-40B4-BE49-F238E27FC236}">
                <a16:creationId xmlns:a16="http://schemas.microsoft.com/office/drawing/2014/main" id="{F65EAA9C-3FC7-405F-836E-AB0712DCF0B0}"/>
              </a:ext>
            </a:extLst>
          </p:cNvPr>
          <p:cNvSpPr txBox="1"/>
          <p:nvPr/>
        </p:nvSpPr>
        <p:spPr>
          <a:xfrm>
            <a:off x="4916350" y="321177"/>
            <a:ext cx="4891668" cy="369332"/>
          </a:xfrm>
          <a:prstGeom prst="rect">
            <a:avLst/>
          </a:prstGeom>
          <a:noFill/>
        </p:spPr>
        <p:txBody>
          <a:bodyPr wrap="square" rtlCol="0">
            <a:spAutoFit/>
          </a:bodyPr>
          <a:lstStyle/>
          <a:p>
            <a:r>
              <a:rPr lang="fi-FI" dirty="0"/>
              <a:t>Object </a:t>
            </a:r>
            <a:r>
              <a:rPr lang="fi-FI" dirty="0" err="1"/>
              <a:t>location</a:t>
            </a:r>
            <a:r>
              <a:rPr lang="fi-FI" dirty="0"/>
              <a:t> in 3d </a:t>
            </a:r>
            <a:r>
              <a:rPr lang="fi-FI" dirty="0" err="1"/>
              <a:t>camera</a:t>
            </a:r>
            <a:r>
              <a:rPr lang="fi-FI" dirty="0"/>
              <a:t> </a:t>
            </a:r>
            <a:r>
              <a:rPr lang="fi-FI" dirty="0" err="1"/>
              <a:t>coordinates</a:t>
            </a:r>
            <a:r>
              <a:rPr lang="fi-FI" dirty="0"/>
              <a:t>:</a:t>
            </a:r>
            <a:endParaRPr lang="en-GB" dirty="0"/>
          </a:p>
        </p:txBody>
      </p:sp>
      <p:sp>
        <p:nvSpPr>
          <p:cNvPr id="4" name="Suorakulmio 3">
            <a:extLst>
              <a:ext uri="{FF2B5EF4-FFF2-40B4-BE49-F238E27FC236}">
                <a16:creationId xmlns:a16="http://schemas.microsoft.com/office/drawing/2014/main" id="{C483BF9D-E5E1-48A4-B3AB-C13A5B4BA23C}"/>
              </a:ext>
            </a:extLst>
          </p:cNvPr>
          <p:cNvSpPr/>
          <p:nvPr/>
        </p:nvSpPr>
        <p:spPr>
          <a:xfrm>
            <a:off x="4908335" y="1665593"/>
            <a:ext cx="3677610" cy="338554"/>
          </a:xfrm>
          <a:prstGeom prst="rect">
            <a:avLst/>
          </a:prstGeom>
        </p:spPr>
        <p:txBody>
          <a:bodyPr wrap="none">
            <a:spAutoFit/>
          </a:bodyPr>
          <a:lstStyle/>
          <a:p>
            <a:r>
              <a:rPr lang="fi-FI" sz="1600" dirty="0"/>
              <a:t>= </a:t>
            </a:r>
            <a:r>
              <a:rPr lang="en-GB" sz="1600" dirty="0"/>
              <a:t>2.0468e+03 </a:t>
            </a:r>
            <a:r>
              <a:rPr lang="fi-FI" sz="1600" dirty="0"/>
              <a:t>* (-0.0121, 0.0022, -0.0500)</a:t>
            </a:r>
            <a:endParaRPr lang="en-GB" sz="1600" dirty="0"/>
          </a:p>
        </p:txBody>
      </p:sp>
      <p:sp>
        <p:nvSpPr>
          <p:cNvPr id="20" name="Suorakulmio 19">
            <a:extLst>
              <a:ext uri="{FF2B5EF4-FFF2-40B4-BE49-F238E27FC236}">
                <a16:creationId xmlns:a16="http://schemas.microsoft.com/office/drawing/2014/main" id="{2C022AA4-8D99-4F33-9AC8-D8D46CBAC21B}"/>
              </a:ext>
            </a:extLst>
          </p:cNvPr>
          <p:cNvSpPr/>
          <p:nvPr/>
        </p:nvSpPr>
        <p:spPr>
          <a:xfrm>
            <a:off x="4916350" y="2137746"/>
            <a:ext cx="2659702" cy="338554"/>
          </a:xfrm>
          <a:prstGeom prst="rect">
            <a:avLst/>
          </a:prstGeom>
        </p:spPr>
        <p:txBody>
          <a:bodyPr wrap="none">
            <a:spAutoFit/>
          </a:bodyPr>
          <a:lstStyle/>
          <a:p>
            <a:r>
              <a:rPr lang="fi-FI" sz="1600" dirty="0"/>
              <a:t>(-24.7593, 4.5602, -102.3389)</a:t>
            </a:r>
            <a:endParaRPr lang="en-GB" sz="1600" dirty="0"/>
          </a:p>
        </p:txBody>
      </p:sp>
      <p:sp>
        <p:nvSpPr>
          <p:cNvPr id="6" name="Tekstiruutu 5">
            <a:extLst>
              <a:ext uri="{FF2B5EF4-FFF2-40B4-BE49-F238E27FC236}">
                <a16:creationId xmlns:a16="http://schemas.microsoft.com/office/drawing/2014/main" id="{F88F4510-14C7-4856-9027-1CA9687839A8}"/>
              </a:ext>
            </a:extLst>
          </p:cNvPr>
          <p:cNvSpPr txBox="1"/>
          <p:nvPr/>
        </p:nvSpPr>
        <p:spPr>
          <a:xfrm>
            <a:off x="4834575" y="4744004"/>
            <a:ext cx="3663119" cy="1200329"/>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err="1">
                <a:solidFill>
                  <a:srgbClr val="FF0000"/>
                </a:solidFill>
              </a:rPr>
              <a:t>Derivation</a:t>
            </a:r>
            <a:r>
              <a:rPr lang="fi-FI" dirty="0">
                <a:solidFill>
                  <a:srgbClr val="FF0000"/>
                </a:solidFill>
              </a:rPr>
              <a:t> ok?</a:t>
            </a:r>
          </a:p>
          <a:p>
            <a:pPr marL="285750" indent="-285750">
              <a:buFont typeface="Arial" panose="020B0604020202020204" pitchFamily="34" charset="0"/>
              <a:buChar char="•"/>
            </a:pPr>
            <a:r>
              <a:rPr lang="fi-FI" dirty="0" err="1">
                <a:solidFill>
                  <a:srgbClr val="FF0000"/>
                </a:solidFill>
              </a:rPr>
              <a:t>Assumptions</a:t>
            </a:r>
            <a:r>
              <a:rPr lang="fi-FI" dirty="0">
                <a:solidFill>
                  <a:srgbClr val="FF0000"/>
                </a:solidFill>
              </a:rPr>
              <a:t> ok?</a:t>
            </a:r>
          </a:p>
          <a:p>
            <a:pPr marL="742950" lvl="1" indent="-285750">
              <a:buFont typeface="Arial" panose="020B0604020202020204" pitchFamily="34" charset="0"/>
              <a:buChar char="•"/>
            </a:pPr>
            <a:r>
              <a:rPr lang="fi-FI" dirty="0">
                <a:solidFill>
                  <a:srgbClr val="FF0000"/>
                </a:solidFill>
              </a:rPr>
              <a:t>Optical </a:t>
            </a:r>
            <a:r>
              <a:rPr lang="fi-FI" dirty="0" err="1">
                <a:solidFill>
                  <a:srgbClr val="FF0000"/>
                </a:solidFill>
              </a:rPr>
              <a:t>axis</a:t>
            </a:r>
            <a:r>
              <a:rPr lang="fi-FI" dirty="0">
                <a:solidFill>
                  <a:srgbClr val="FF0000"/>
                </a:solidFill>
              </a:rPr>
              <a:t> in </a:t>
            </a:r>
            <a:r>
              <a:rPr lang="fi-FI" dirty="0" err="1">
                <a:solidFill>
                  <a:srgbClr val="FF0000"/>
                </a:solidFill>
              </a:rPr>
              <a:t>sensor</a:t>
            </a:r>
            <a:r>
              <a:rPr lang="fi-FI" dirty="0">
                <a:solidFill>
                  <a:srgbClr val="FF0000"/>
                </a:solidFill>
              </a:rPr>
              <a:t> center?</a:t>
            </a:r>
            <a:endParaRPr lang="en-GB" dirty="0">
              <a:solidFill>
                <a:srgbClr val="FF0000"/>
              </a:solidFill>
            </a:endParaRPr>
          </a:p>
        </p:txBody>
      </p:sp>
      <p:sp>
        <p:nvSpPr>
          <p:cNvPr id="22" name="Suorakulmio 21">
            <a:extLst>
              <a:ext uri="{FF2B5EF4-FFF2-40B4-BE49-F238E27FC236}">
                <a16:creationId xmlns:a16="http://schemas.microsoft.com/office/drawing/2014/main" id="{D08F7BD0-3F56-4D28-B6B9-4D542EB1CBD0}"/>
              </a:ext>
            </a:extLst>
          </p:cNvPr>
          <p:cNvSpPr/>
          <p:nvPr/>
        </p:nvSpPr>
        <p:spPr>
          <a:xfrm>
            <a:off x="5020427" y="3196963"/>
            <a:ext cx="1769327" cy="1011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uora yhdysviiva 22">
            <a:extLst>
              <a:ext uri="{FF2B5EF4-FFF2-40B4-BE49-F238E27FC236}">
                <a16:creationId xmlns:a16="http://schemas.microsoft.com/office/drawing/2014/main" id="{AC75CEC2-8936-42AA-ABC7-D5CC458B60D7}"/>
              </a:ext>
            </a:extLst>
          </p:cNvPr>
          <p:cNvCxnSpPr/>
          <p:nvPr/>
        </p:nvCxnSpPr>
        <p:spPr>
          <a:xfrm>
            <a:off x="5295489" y="3553801"/>
            <a:ext cx="0" cy="1320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0736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2d -&gt; 3d</a:t>
            </a:r>
            <a:r>
              <a:rPr lang="en-US" sz="4800" kern="1200" dirty="0">
                <a:solidFill>
                  <a:schemeClr val="bg1"/>
                </a:solidFill>
                <a:latin typeface="+mj-lt"/>
                <a:ea typeface="+mj-ea"/>
                <a:cs typeface="+mj-cs"/>
              </a:rPr>
              <a:t> Transformation</a:t>
            </a:r>
          </a:p>
        </p:txBody>
      </p:sp>
      <mc:AlternateContent xmlns:mc="http://schemas.openxmlformats.org/markup-compatibility/2006">
        <mc:Choice xmlns:a14="http://schemas.microsoft.com/office/drawing/2010/main" Requires="a14">
          <p:sp>
            <p:nvSpPr>
              <p:cNvPr id="12" name="Suorakulmio 11">
                <a:extLst>
                  <a:ext uri="{FF2B5EF4-FFF2-40B4-BE49-F238E27FC236}">
                    <a16:creationId xmlns:a16="http://schemas.microsoft.com/office/drawing/2014/main" id="{26045B23-F10B-4760-B536-6DDAACCD24C7}"/>
                  </a:ext>
                </a:extLst>
              </p:cNvPr>
              <p:cNvSpPr/>
              <p:nvPr/>
            </p:nvSpPr>
            <p:spPr>
              <a:xfrm>
                <a:off x="5176274" y="581169"/>
                <a:ext cx="5774223" cy="1569660"/>
              </a:xfrm>
              <a:prstGeom prst="rect">
                <a:avLst/>
              </a:prstGeom>
            </p:spPr>
            <p:txBody>
              <a:bodyPr wrap="square">
                <a:spAutoFit/>
              </a:bodyPr>
              <a:lstStyle/>
              <a:p>
                <a:r>
                  <a:rPr lang="fi-FI" sz="1600" dirty="0" err="1"/>
                  <a:t>Parameters</a:t>
                </a:r>
                <a:r>
                  <a:rPr lang="fi-FI" sz="1600" dirty="0"/>
                  <a:t>:</a:t>
                </a:r>
                <a:endParaRPr lang="en-GB" sz="1600" dirty="0"/>
              </a:p>
              <a:p>
                <a:pPr lvl="1"/>
                <a:r>
                  <a:rPr lang="en-GB" sz="1600" dirty="0" err="1"/>
                  <a:t>s</a:t>
                </a:r>
                <a:r>
                  <a:rPr lang="en-GB" sz="1600" baseline="-25000" dirty="0" err="1"/>
                  <a:t>w</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width</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en-GB" sz="1600" dirty="0"/>
                  <a:t>s</a:t>
                </a:r>
                <a:r>
                  <a:rPr lang="en-GB" sz="1600" baseline="-25000" dirty="0"/>
                  <a:t>h</a:t>
                </a:r>
                <a14:m>
                  <m:oMath xmlns:m="http://schemas.openxmlformats.org/officeDocument/2006/math">
                    <m:r>
                      <a:rPr lang="en-GB" sz="1600" i="0" smtClean="0">
                        <a:latin typeface="Cambria Math" panose="02040503050406030204" pitchFamily="18" charset="0"/>
                      </a:rPr>
                      <m:t>=</m:t>
                    </m:r>
                    <m:r>
                      <m:rPr>
                        <m:sty m:val="p"/>
                      </m:rPr>
                      <a:rPr lang="fi-FI" sz="1600" i="0" smtClean="0">
                        <a:latin typeface="Cambria Math" panose="02040503050406030204" pitchFamily="18" charset="0"/>
                      </a:rPr>
                      <m:t>sensor</m:t>
                    </m:r>
                    <m:r>
                      <a:rPr lang="fi-FI" sz="1600" i="0" smtClean="0">
                        <a:latin typeface="Cambria Math" panose="02040503050406030204" pitchFamily="18" charset="0"/>
                      </a:rPr>
                      <m:t> </m:t>
                    </m:r>
                    <m:r>
                      <m:rPr>
                        <m:sty m:val="p"/>
                      </m:rPr>
                      <a:rPr lang="fi-FI" sz="1600" i="0" smtClean="0">
                        <a:latin typeface="Cambria Math" panose="02040503050406030204" pitchFamily="18" charset="0"/>
                      </a:rPr>
                      <m:t>height</m:t>
                    </m:r>
                    <m:r>
                      <a:rPr lang="fi-FI" sz="1600" i="0" smtClean="0">
                        <a:latin typeface="Cambria Math" panose="02040503050406030204" pitchFamily="18" charset="0"/>
                      </a:rPr>
                      <m:t> </m:t>
                    </m:r>
                    <m:d>
                      <m:dPr>
                        <m:ctrlPr>
                          <a:rPr lang="fi-FI" sz="1600" i="1">
                            <a:latin typeface="Cambria Math" panose="02040503050406030204" pitchFamily="18" charset="0"/>
                          </a:rPr>
                        </m:ctrlPr>
                      </m:dPr>
                      <m:e>
                        <m:r>
                          <m:rPr>
                            <m:sty m:val="p"/>
                          </m:rPr>
                          <a:rPr lang="fi-FI" sz="1600" i="0" smtClean="0">
                            <a:latin typeface="Cambria Math" panose="02040503050406030204" pitchFamily="18" charset="0"/>
                          </a:rPr>
                          <m:t>m</m:t>
                        </m:r>
                      </m:e>
                    </m:d>
                  </m:oMath>
                </a14:m>
                <a:endParaRPr lang="fi-FI" sz="1600" dirty="0"/>
              </a:p>
              <a:p>
                <a:pPr lvl="1"/>
                <a:r>
                  <a:rPr lang="fi-FI" sz="1600" dirty="0" err="1"/>
                  <a:t>p</a:t>
                </a:r>
                <a:r>
                  <a:rPr lang="fi-FI" sz="1600" baseline="-25000" dirty="0" err="1"/>
                  <a:t>w</a:t>
                </a:r>
                <a:r>
                  <a:rPr lang="fi-FI" sz="1600" dirty="0"/>
                  <a:t>= image </a:t>
                </a:r>
                <a:r>
                  <a:rPr lang="fi-FI" sz="1600" dirty="0" err="1"/>
                  <a:t>width</a:t>
                </a:r>
                <a:r>
                  <a:rPr lang="fi-FI" sz="1600" dirty="0"/>
                  <a:t> (</a:t>
                </a:r>
                <a:r>
                  <a:rPr lang="fi-FI" sz="1600" dirty="0" err="1"/>
                  <a:t>pixels</a:t>
                </a:r>
                <a:r>
                  <a:rPr lang="fi-FI" sz="1600" dirty="0"/>
                  <a:t>)</a:t>
                </a:r>
              </a:p>
              <a:p>
                <a:pPr lvl="1"/>
                <a:r>
                  <a:rPr lang="fi-FI" sz="1600" dirty="0" err="1"/>
                  <a:t>p</a:t>
                </a:r>
                <a:r>
                  <a:rPr lang="fi-FI" sz="1600" baseline="-25000" dirty="0" err="1"/>
                  <a:t>h</a:t>
                </a:r>
                <a:r>
                  <a:rPr lang="fi-FI" sz="1600" dirty="0"/>
                  <a:t>= image </a:t>
                </a:r>
                <a:r>
                  <a:rPr lang="fi-FI" sz="1600" dirty="0" err="1"/>
                  <a:t>height</a:t>
                </a:r>
                <a:r>
                  <a:rPr lang="fi-FI" sz="1600" dirty="0"/>
                  <a:t> (</a:t>
                </a:r>
                <a:r>
                  <a:rPr lang="fi-FI" sz="1600" dirty="0" err="1"/>
                  <a:t>pixels</a:t>
                </a:r>
                <a:r>
                  <a:rPr lang="fi-FI" sz="1600" dirty="0"/>
                  <a:t>)</a:t>
                </a:r>
              </a:p>
              <a:p>
                <a:pPr lvl="1"/>
                <a:r>
                  <a:rPr lang="fi-FI" sz="1600" dirty="0"/>
                  <a:t>f = </a:t>
                </a:r>
                <a:r>
                  <a:rPr lang="fi-FI" sz="1600" dirty="0" err="1"/>
                  <a:t>focal</a:t>
                </a:r>
                <a:r>
                  <a:rPr lang="fi-FI" sz="1600" dirty="0"/>
                  <a:t> </a:t>
                </a:r>
                <a:r>
                  <a:rPr lang="fi-FI" sz="1600" dirty="0" err="1"/>
                  <a:t>length</a:t>
                </a:r>
                <a:r>
                  <a:rPr lang="fi-FI" sz="1600" dirty="0"/>
                  <a:t> (m)</a:t>
                </a:r>
              </a:p>
            </p:txBody>
          </p:sp>
        </mc:Choice>
        <mc:Fallback>
          <p:sp>
            <p:nvSpPr>
              <p:cNvPr id="12" name="Suorakulmio 11">
                <a:extLst>
                  <a:ext uri="{FF2B5EF4-FFF2-40B4-BE49-F238E27FC236}">
                    <a16:creationId xmlns:a16="http://schemas.microsoft.com/office/drawing/2014/main" id="{26045B23-F10B-4760-B536-6DDAACCD24C7}"/>
                  </a:ext>
                </a:extLst>
              </p:cNvPr>
              <p:cNvSpPr>
                <a:spLocks noRot="1" noChangeAspect="1" noMove="1" noResize="1" noEditPoints="1" noAdjustHandles="1" noChangeArrowheads="1" noChangeShapeType="1" noTextEdit="1"/>
              </p:cNvSpPr>
              <p:nvPr/>
            </p:nvSpPr>
            <p:spPr>
              <a:xfrm>
                <a:off x="5176274" y="581169"/>
                <a:ext cx="5774223" cy="1569660"/>
              </a:xfrm>
              <a:prstGeom prst="rect">
                <a:avLst/>
              </a:prstGeom>
              <a:blipFill>
                <a:blip r:embed="rId2"/>
                <a:stretch>
                  <a:fillRect l="-528" t="-1163" b="-3876"/>
                </a:stretch>
              </a:blipFill>
            </p:spPr>
            <p:txBody>
              <a:bodyPr/>
              <a:lstStyle/>
              <a:p>
                <a:r>
                  <a:rPr lang="en-GB">
                    <a:noFill/>
                  </a:rPr>
                  <a:t> </a:t>
                </a:r>
              </a:p>
            </p:txBody>
          </p:sp>
        </mc:Fallback>
      </mc:AlternateContent>
      <p:sp>
        <p:nvSpPr>
          <p:cNvPr id="13" name="Tekstiruutu 12">
            <a:extLst>
              <a:ext uri="{FF2B5EF4-FFF2-40B4-BE49-F238E27FC236}">
                <a16:creationId xmlns:a16="http://schemas.microsoft.com/office/drawing/2014/main" id="{B1FB3344-9DCF-42A0-9B26-209695342C2A}"/>
              </a:ext>
            </a:extLst>
          </p:cNvPr>
          <p:cNvSpPr txBox="1"/>
          <p:nvPr/>
        </p:nvSpPr>
        <p:spPr>
          <a:xfrm>
            <a:off x="5176274" y="3509357"/>
            <a:ext cx="5785110" cy="923330"/>
          </a:xfrm>
          <a:prstGeom prst="rect">
            <a:avLst/>
          </a:prstGeom>
          <a:noFill/>
        </p:spPr>
        <p:txBody>
          <a:bodyPr wrap="none" rtlCol="0">
            <a:spAutoFit/>
          </a:bodyPr>
          <a:lstStyle/>
          <a:p>
            <a:r>
              <a:rPr lang="fi-FI" dirty="0">
                <a:solidFill>
                  <a:srgbClr val="FF0000"/>
                </a:solidFill>
              </a:rPr>
              <a:t>Open </a:t>
            </a:r>
            <a:r>
              <a:rPr lang="fi-FI" dirty="0" err="1">
                <a:solidFill>
                  <a:srgbClr val="FF0000"/>
                </a:solidFill>
              </a:rPr>
              <a:t>questions</a:t>
            </a:r>
            <a:r>
              <a:rPr lang="fi-FI" dirty="0">
                <a:solidFill>
                  <a:srgbClr val="FF0000"/>
                </a:solidFill>
              </a:rPr>
              <a:t>: </a:t>
            </a:r>
          </a:p>
          <a:p>
            <a:pPr marL="285750" indent="-285750">
              <a:buFont typeface="Arial" panose="020B0604020202020204" pitchFamily="34" charset="0"/>
              <a:buChar char="•"/>
            </a:pPr>
            <a:r>
              <a:rPr lang="fi-FI" dirty="0">
                <a:solidFill>
                  <a:srgbClr val="FF0000"/>
                </a:solidFill>
              </a:rPr>
              <a:t>Video metadata </a:t>
            </a:r>
            <a:r>
              <a:rPr lang="fi-FI" dirty="0" err="1">
                <a:solidFill>
                  <a:srgbClr val="FF0000"/>
                </a:solidFill>
              </a:rPr>
              <a:t>often</a:t>
            </a:r>
            <a:r>
              <a:rPr lang="fi-FI" dirty="0">
                <a:solidFill>
                  <a:srgbClr val="FF0000"/>
                </a:solidFill>
              </a:rPr>
              <a:t> </a:t>
            </a:r>
            <a:r>
              <a:rPr lang="fi-FI" dirty="0" err="1">
                <a:solidFill>
                  <a:srgbClr val="FF0000"/>
                </a:solidFill>
              </a:rPr>
              <a:t>lacks</a:t>
            </a:r>
            <a:r>
              <a:rPr lang="fi-FI" dirty="0">
                <a:solidFill>
                  <a:srgbClr val="FF0000"/>
                </a:solidFill>
              </a:rPr>
              <a:t> </a:t>
            </a:r>
            <a:r>
              <a:rPr lang="fi-FI" dirty="0" err="1">
                <a:solidFill>
                  <a:srgbClr val="FF0000"/>
                </a:solidFill>
              </a:rPr>
              <a:t>sensor</a:t>
            </a:r>
            <a:r>
              <a:rPr lang="fi-FI" dirty="0">
                <a:solidFill>
                  <a:srgbClr val="FF0000"/>
                </a:solidFill>
              </a:rPr>
              <a:t> and </a:t>
            </a:r>
            <a:r>
              <a:rPr lang="fi-FI" dirty="0" err="1">
                <a:solidFill>
                  <a:srgbClr val="FF0000"/>
                </a:solidFill>
              </a:rPr>
              <a:t>focal</a:t>
            </a:r>
            <a:r>
              <a:rPr lang="fi-FI" dirty="0">
                <a:solidFill>
                  <a:srgbClr val="FF0000"/>
                </a:solidFill>
              </a:rPr>
              <a:t> </a:t>
            </a:r>
            <a:r>
              <a:rPr lang="fi-FI" dirty="0" err="1">
                <a:solidFill>
                  <a:srgbClr val="FF0000"/>
                </a:solidFill>
              </a:rPr>
              <a:t>parameters</a:t>
            </a:r>
            <a:endParaRPr lang="fi-FI" dirty="0">
              <a:solidFill>
                <a:srgbClr val="FF0000"/>
              </a:solidFill>
            </a:endParaRPr>
          </a:p>
          <a:p>
            <a:pPr marL="285750" indent="-285750">
              <a:buFont typeface="Arial" panose="020B0604020202020204" pitchFamily="34" charset="0"/>
              <a:buChar char="•"/>
            </a:pPr>
            <a:r>
              <a:rPr lang="fi-FI" dirty="0" err="1">
                <a:solidFill>
                  <a:srgbClr val="FF0000"/>
                </a:solidFill>
              </a:rPr>
              <a:t>Focal</a:t>
            </a:r>
            <a:r>
              <a:rPr lang="fi-FI" dirty="0">
                <a:solidFill>
                  <a:srgbClr val="FF0000"/>
                </a:solidFill>
              </a:rPr>
              <a:t> </a:t>
            </a:r>
            <a:r>
              <a:rPr lang="fi-FI" dirty="0" err="1">
                <a:solidFill>
                  <a:srgbClr val="FF0000"/>
                </a:solidFill>
              </a:rPr>
              <a:t>length</a:t>
            </a:r>
            <a:r>
              <a:rPr lang="fi-FI" dirty="0">
                <a:solidFill>
                  <a:srgbClr val="FF0000"/>
                </a:solidFill>
              </a:rPr>
              <a:t> </a:t>
            </a:r>
            <a:r>
              <a:rPr lang="fi-FI" dirty="0" err="1">
                <a:solidFill>
                  <a:srgbClr val="FF0000"/>
                </a:solidFill>
              </a:rPr>
              <a:t>can</a:t>
            </a:r>
            <a:r>
              <a:rPr lang="fi-FI" dirty="0">
                <a:solidFill>
                  <a:srgbClr val="FF0000"/>
                </a:solidFill>
              </a:rPr>
              <a:t> </a:t>
            </a:r>
            <a:r>
              <a:rPr lang="fi-FI" dirty="0" err="1">
                <a:solidFill>
                  <a:srgbClr val="FF0000"/>
                </a:solidFill>
              </a:rPr>
              <a:t>change</a:t>
            </a:r>
            <a:r>
              <a:rPr lang="fi-FI" dirty="0">
                <a:solidFill>
                  <a:srgbClr val="FF0000"/>
                </a:solidFill>
              </a:rPr>
              <a:t> </a:t>
            </a:r>
            <a:r>
              <a:rPr lang="fi-FI" dirty="0" err="1">
                <a:solidFill>
                  <a:srgbClr val="FF0000"/>
                </a:solidFill>
              </a:rPr>
              <a:t>during</a:t>
            </a:r>
            <a:r>
              <a:rPr lang="fi-FI" dirty="0">
                <a:solidFill>
                  <a:srgbClr val="FF0000"/>
                </a:solidFill>
              </a:rPr>
              <a:t> </a:t>
            </a:r>
            <a:r>
              <a:rPr lang="fi-FI" dirty="0" err="1">
                <a:solidFill>
                  <a:srgbClr val="FF0000"/>
                </a:solidFill>
              </a:rPr>
              <a:t>shooting</a:t>
            </a:r>
            <a:r>
              <a:rPr lang="fi-FI" dirty="0">
                <a:solidFill>
                  <a:srgbClr val="FF0000"/>
                </a:solidFill>
              </a:rPr>
              <a:t> (</a:t>
            </a:r>
            <a:r>
              <a:rPr lang="fi-FI" dirty="0" err="1">
                <a:solidFill>
                  <a:srgbClr val="FF0000"/>
                </a:solidFill>
              </a:rPr>
              <a:t>zooming</a:t>
            </a:r>
            <a:r>
              <a:rPr lang="fi-FI" dirty="0">
                <a:solidFill>
                  <a:srgbClr val="FF0000"/>
                </a:solidFill>
              </a:rPr>
              <a:t>)</a:t>
            </a:r>
          </a:p>
        </p:txBody>
      </p:sp>
    </p:spTree>
    <p:extLst>
      <p:ext uri="{BB962C8B-B14F-4D97-AF65-F5344CB8AC3E}">
        <p14:creationId xmlns:p14="http://schemas.microsoft.com/office/powerpoint/2010/main" val="1121717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To Be Discussed</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6192216" y="2597184"/>
            <a:ext cx="2490618" cy="646331"/>
          </a:xfrm>
          <a:prstGeom prst="rect">
            <a:avLst/>
          </a:prstGeom>
          <a:noFill/>
        </p:spPr>
        <p:txBody>
          <a:bodyPr wrap="none" rtlCol="0">
            <a:spAutoFit/>
          </a:bodyPr>
          <a:lstStyle/>
          <a:p>
            <a:pPr marL="285750" indent="-285750">
              <a:buFont typeface="Arial" panose="020B0604020202020204" pitchFamily="34" charset="0"/>
              <a:buChar char="•"/>
            </a:pPr>
            <a:r>
              <a:rPr lang="fi-FI" dirty="0"/>
              <a:t>Activity </a:t>
            </a:r>
            <a:r>
              <a:rPr lang="fi-FI" dirty="0" err="1"/>
              <a:t>recognition</a:t>
            </a:r>
            <a:r>
              <a:rPr lang="fi-FI" dirty="0"/>
              <a:t>?</a:t>
            </a:r>
          </a:p>
          <a:p>
            <a:pPr marL="285750" indent="-285750">
              <a:buFont typeface="Arial" panose="020B0604020202020204" pitchFamily="34" charset="0"/>
              <a:buChar char="•"/>
            </a:pPr>
            <a:r>
              <a:rPr lang="fi-FI" dirty="0" err="1"/>
              <a:t>Emotion</a:t>
            </a:r>
            <a:r>
              <a:rPr lang="fi-FI" dirty="0"/>
              <a:t> </a:t>
            </a:r>
            <a:r>
              <a:rPr lang="fi-FI" dirty="0" err="1"/>
              <a:t>recognition</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Project Plan</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Project Plan</a:t>
            </a:r>
          </a:p>
        </p:txBody>
      </p:sp>
      <p:pic>
        <p:nvPicPr>
          <p:cNvPr id="6" name="Kuva 5">
            <a:extLst>
              <a:ext uri="{FF2B5EF4-FFF2-40B4-BE49-F238E27FC236}">
                <a16:creationId xmlns:a16="http://schemas.microsoft.com/office/drawing/2014/main" id="{23EDA17F-EF68-450E-B01E-B1DDC55663B3}"/>
              </a:ext>
            </a:extLst>
          </p:cNvPr>
          <p:cNvPicPr>
            <a:picLocks noChangeAspect="1"/>
          </p:cNvPicPr>
          <p:nvPr/>
        </p:nvPicPr>
        <p:blipFill>
          <a:blip r:embed="rId2"/>
          <a:stretch>
            <a:fillRect/>
          </a:stretch>
        </p:blipFill>
        <p:spPr>
          <a:xfrm>
            <a:off x="4978603" y="318034"/>
            <a:ext cx="6477000" cy="2876550"/>
          </a:xfrm>
          <a:prstGeom prst="rect">
            <a:avLst/>
          </a:prstGeom>
        </p:spPr>
      </p:pic>
      <p:cxnSp>
        <p:nvCxnSpPr>
          <p:cNvPr id="4" name="Suora yhdysviiva 3">
            <a:extLst>
              <a:ext uri="{FF2B5EF4-FFF2-40B4-BE49-F238E27FC236}">
                <a16:creationId xmlns:a16="http://schemas.microsoft.com/office/drawing/2014/main" id="{AF91EE34-7C47-48F8-9D7E-D2F813BD758E}"/>
              </a:ext>
            </a:extLst>
          </p:cNvPr>
          <p:cNvCxnSpPr>
            <a:cxnSpLocks/>
          </p:cNvCxnSpPr>
          <p:nvPr/>
        </p:nvCxnSpPr>
        <p:spPr>
          <a:xfrm>
            <a:off x="7122656" y="266977"/>
            <a:ext cx="0" cy="3007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uorakulmio 8">
            <a:extLst>
              <a:ext uri="{FF2B5EF4-FFF2-40B4-BE49-F238E27FC236}">
                <a16:creationId xmlns:a16="http://schemas.microsoft.com/office/drawing/2014/main" id="{BA6129A9-E230-4C7A-BEB1-A0966545754D}"/>
              </a:ext>
            </a:extLst>
          </p:cNvPr>
          <p:cNvSpPr/>
          <p:nvPr/>
        </p:nvSpPr>
        <p:spPr>
          <a:xfrm>
            <a:off x="4978603" y="3582819"/>
            <a:ext cx="6282877" cy="2068515"/>
          </a:xfrm>
          <a:prstGeom prst="rect">
            <a:avLst/>
          </a:prstGeom>
        </p:spPr>
        <p:txBody>
          <a:bodyPr wrap="square">
            <a:spAutoFit/>
          </a:bodyPr>
          <a:lstStyle/>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Preparation of research infra</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Software platforms are constructed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Off-the-shelf models are acquired and tested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Necessary skills on platforms are learned</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Methodology / Method survey</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Current state-of-art methods are studied</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Methods are constructed and tested on the software platforms</a:t>
            </a:r>
          </a:p>
          <a:p>
            <a:pPr marL="342900" lvl="0" indent="-342900">
              <a:lnSpc>
                <a:spcPct val="107000"/>
              </a:lnSpc>
              <a:spcAft>
                <a:spcPts val="0"/>
              </a:spcAft>
              <a:buFont typeface="+mj-lt"/>
              <a:buAutoNum type="arabicPeriod"/>
            </a:pPr>
            <a:r>
              <a:rPr lang="en-GB" sz="1200" dirty="0">
                <a:latin typeface="Calibri" panose="020F0502020204030204" pitchFamily="34" charset="0"/>
                <a:ea typeface="Calibri" panose="020F0502020204030204" pitchFamily="34" charset="0"/>
                <a:cs typeface="Arial" panose="020B0604020202020204" pitchFamily="34" charset="0"/>
              </a:rPr>
              <a:t>Method follow-up</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Screening of conference papers related to the subject</a:t>
            </a:r>
          </a:p>
          <a:p>
            <a:pPr marL="742950" lvl="1" indent="-285750">
              <a:lnSpc>
                <a:spcPct val="107000"/>
              </a:lnSpc>
              <a:spcAft>
                <a:spcPts val="0"/>
              </a:spcAft>
              <a:buFont typeface="+mj-lt"/>
              <a:buAutoNum type="alphaLcPeriod"/>
            </a:pPr>
            <a:r>
              <a:rPr lang="en-GB" sz="1200" dirty="0">
                <a:latin typeface="Calibri" panose="020F0502020204030204" pitchFamily="34" charset="0"/>
                <a:ea typeface="Calibri" panose="020F0502020204030204" pitchFamily="34" charset="0"/>
                <a:cs typeface="Arial" panose="020B0604020202020204" pitchFamily="34" charset="0"/>
              </a:rPr>
              <a:t>Possibly integrating new methods to the project</a:t>
            </a:r>
          </a:p>
        </p:txBody>
      </p:sp>
    </p:spTree>
    <p:extLst>
      <p:ext uri="{BB962C8B-B14F-4D97-AF65-F5344CB8AC3E}">
        <p14:creationId xmlns:p14="http://schemas.microsoft.com/office/powerpoint/2010/main" val="252017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286160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p>
        </p:txBody>
      </p:sp>
      <p:pic>
        <p:nvPicPr>
          <p:cNvPr id="2" name="Kuva 1">
            <a:extLst>
              <a:ext uri="{FF2B5EF4-FFF2-40B4-BE49-F238E27FC236}">
                <a16:creationId xmlns:a16="http://schemas.microsoft.com/office/drawing/2014/main" id="{E9B15303-257B-4D7C-ADF9-CEA2DE600F4B}"/>
              </a:ext>
            </a:extLst>
          </p:cNvPr>
          <p:cNvPicPr>
            <a:picLocks noChangeAspect="1"/>
          </p:cNvPicPr>
          <p:nvPr/>
        </p:nvPicPr>
        <p:blipFill>
          <a:blip r:embed="rId2"/>
          <a:stretch>
            <a:fillRect/>
          </a:stretch>
        </p:blipFill>
        <p:spPr>
          <a:xfrm>
            <a:off x="4854791" y="297110"/>
            <a:ext cx="4070507" cy="3757177"/>
          </a:xfrm>
          <a:prstGeom prst="rect">
            <a:avLst/>
          </a:prstGeom>
        </p:spPr>
      </p:pic>
      <p:pic>
        <p:nvPicPr>
          <p:cNvPr id="3" name="Kuva 2">
            <a:extLst>
              <a:ext uri="{FF2B5EF4-FFF2-40B4-BE49-F238E27FC236}">
                <a16:creationId xmlns:a16="http://schemas.microsoft.com/office/drawing/2014/main" id="{FDF19A69-18CD-4A6F-B071-F447CE85BE67}"/>
              </a:ext>
            </a:extLst>
          </p:cNvPr>
          <p:cNvPicPr>
            <a:picLocks noChangeAspect="1"/>
          </p:cNvPicPr>
          <p:nvPr/>
        </p:nvPicPr>
        <p:blipFill>
          <a:blip r:embed="rId3"/>
          <a:stretch>
            <a:fillRect/>
          </a:stretch>
        </p:blipFill>
        <p:spPr>
          <a:xfrm>
            <a:off x="8337176" y="4397187"/>
            <a:ext cx="3437511" cy="1978650"/>
          </a:xfrm>
          <a:prstGeom prst="rect">
            <a:avLst/>
          </a:prstGeom>
        </p:spPr>
      </p:pic>
      <p:sp>
        <p:nvSpPr>
          <p:cNvPr id="6" name="Nuoli: Oikea 5">
            <a:extLst>
              <a:ext uri="{FF2B5EF4-FFF2-40B4-BE49-F238E27FC236}">
                <a16:creationId xmlns:a16="http://schemas.microsoft.com/office/drawing/2014/main" id="{8EED9BC4-934F-421D-A284-0A657C7CC57C}"/>
              </a:ext>
            </a:extLst>
          </p:cNvPr>
          <p:cNvSpPr/>
          <p:nvPr/>
        </p:nvSpPr>
        <p:spPr>
          <a:xfrm rot="2331369">
            <a:off x="9126884" y="3432736"/>
            <a:ext cx="1002767" cy="537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1787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903633"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 </a:t>
            </a:r>
            <a:r>
              <a:rPr lang="fi-FI" sz="1000" dirty="0" err="1"/>
              <a:t>Later</a:t>
            </a:r>
            <a:r>
              <a:rPr lang="fi-FI" sz="1000" dirty="0"/>
              <a:t> </a:t>
            </a:r>
            <a:r>
              <a:rPr lang="fi-FI" sz="1000" dirty="0" err="1"/>
              <a:t>adjusted</a:t>
            </a:r>
            <a:r>
              <a:rPr lang="fi-FI" sz="1000" dirty="0"/>
              <a:t> </a:t>
            </a:r>
            <a:r>
              <a:rPr lang="fi-FI" sz="1000" dirty="0" err="1"/>
              <a:t>by</a:t>
            </a:r>
            <a:r>
              <a:rPr lang="fi-FI" sz="1000" dirty="0"/>
              <a:t> </a:t>
            </a:r>
            <a:r>
              <a:rPr lang="fi-FI" sz="1000" dirty="0" err="1"/>
              <a:t>experiments</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3340</TotalTime>
  <Words>1390</Words>
  <Application>Microsoft Office PowerPoint</Application>
  <PresentationFormat>Laajakuva</PresentationFormat>
  <Paragraphs>270</Paragraphs>
  <Slides>35</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35</vt:i4>
      </vt:variant>
    </vt:vector>
  </HeadingPairs>
  <TitlesOfParts>
    <vt:vector size="40" baseType="lpstr">
      <vt:lpstr>Arial</vt:lpstr>
      <vt:lpstr>Calibri</vt:lpstr>
      <vt:lpstr>Calibri Light</vt:lpstr>
      <vt:lpstr>Cambria Math</vt:lpstr>
      <vt:lpstr>Office-teema</vt:lpstr>
      <vt:lpstr>Image-Based Situation Awareness Audit 1.3.2018</vt:lpstr>
      <vt:lpstr>Previous Audit 11.1.2018</vt:lpstr>
      <vt:lpstr>PowerPoint-esitys</vt:lpstr>
      <vt:lpstr>Project Plan</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493</cp:revision>
  <dcterms:created xsi:type="dcterms:W3CDTF">2017-12-07T08:30:07Z</dcterms:created>
  <dcterms:modified xsi:type="dcterms:W3CDTF">2018-01-25T09:09:17Z</dcterms:modified>
</cp:coreProperties>
</file>