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9FF"/>
    <a:srgbClr val="000000"/>
    <a:srgbClr val="FFFFFF"/>
    <a:srgbClr val="F88E64"/>
    <a:srgbClr val="FAAA8A"/>
    <a:srgbClr val="F8F08C"/>
    <a:srgbClr val="F49790"/>
    <a:srgbClr val="F1756B"/>
    <a:srgbClr val="F49368"/>
    <a:srgbClr val="F8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9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9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4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98D3-950A-4883-AB48-D00C548251F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59F-596E-4DFA-BABD-FFD8E6307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45.png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0.png"/><Relationship Id="rId10" Type="http://schemas.openxmlformats.org/officeDocument/2006/relationships/image" Target="../media/image9.png"/><Relationship Id="rId19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4" Type="http://schemas.openxmlformats.org/officeDocument/2006/relationships/image" Target="../media/image30.png"/><Relationship Id="rId22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7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0.png"/><Relationship Id="rId5" Type="http://schemas.openxmlformats.org/officeDocument/2006/relationships/image" Target="../media/image20.png"/><Relationship Id="rId15" Type="http://schemas.openxmlformats.org/officeDocument/2006/relationships/image" Target="../media/image74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69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그룹 914"/>
          <p:cNvGrpSpPr/>
          <p:nvPr/>
        </p:nvGrpSpPr>
        <p:grpSpPr>
          <a:xfrm>
            <a:off x="1360174" y="5022802"/>
            <a:ext cx="1131363" cy="246403"/>
            <a:chOff x="305734" y="5198816"/>
            <a:chExt cx="1131363" cy="246403"/>
          </a:xfrm>
        </p:grpSpPr>
        <p:grpSp>
          <p:nvGrpSpPr>
            <p:cNvPr id="916" name="그룹 915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918" name="그룹 917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925" name="모서리가 둥근 직사각형 924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19" name="그룹 918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921" name="모서리가 둥근 직사각형 920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0" name="모서리가 둥근 직사각형 919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7" name="직사각형 916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1" name="그룹 900"/>
          <p:cNvGrpSpPr/>
          <p:nvPr/>
        </p:nvGrpSpPr>
        <p:grpSpPr>
          <a:xfrm>
            <a:off x="1437096" y="4932024"/>
            <a:ext cx="1131363" cy="246403"/>
            <a:chOff x="305734" y="5198816"/>
            <a:chExt cx="1131363" cy="246403"/>
          </a:xfrm>
        </p:grpSpPr>
        <p:grpSp>
          <p:nvGrpSpPr>
            <p:cNvPr id="902" name="그룹 901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904" name="그룹 903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911" name="모서리가 둥근 직사각형 910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5" name="그룹 904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907" name="모서리가 둥근 직사각형 906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6" name="모서리가 둥근 직사각형 905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3" name="직사각형 902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0" name="그룹 899"/>
          <p:cNvGrpSpPr/>
          <p:nvPr/>
        </p:nvGrpSpPr>
        <p:grpSpPr>
          <a:xfrm>
            <a:off x="1513312" y="4857599"/>
            <a:ext cx="1131363" cy="246403"/>
            <a:chOff x="305734" y="5198816"/>
            <a:chExt cx="1131363" cy="246403"/>
          </a:xfrm>
        </p:grpSpPr>
        <p:grpSp>
          <p:nvGrpSpPr>
            <p:cNvPr id="883" name="그룹 882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884" name="그룹 883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891" name="모서리가 둥근 직사각형 890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5" name="그룹 884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887" name="모서리가 둥근 직사각형 886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6" name="모서리가 둥근 직사각형 885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9" name="직사각형 898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2202223" y="5320940"/>
            <a:ext cx="677449" cy="463497"/>
          </a:xfrm>
          <a:prstGeom prst="roundRect">
            <a:avLst>
              <a:gd name="adj" fmla="val 23528"/>
            </a:avLst>
          </a:prstGeom>
          <a:solidFill>
            <a:srgbClr val="F7F785"/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199967" y="1522137"/>
            <a:ext cx="2561529" cy="574704"/>
          </a:xfrm>
          <a:prstGeom prst="roundRect">
            <a:avLst>
              <a:gd name="adj" fmla="val 7844"/>
            </a:avLst>
          </a:prstGeom>
          <a:solidFill>
            <a:srgbClr val="DEEBF6"/>
          </a:solidFill>
          <a:ln w="9525">
            <a:solidFill>
              <a:srgbClr val="6292B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494214" y="5063963"/>
            <a:ext cx="0" cy="195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1969" y="4665405"/>
            <a:ext cx="748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Positional 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Encoding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487714" y="4153402"/>
            <a:ext cx="0" cy="6442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2749826" y="4798059"/>
            <a:ext cx="1427449" cy="253916"/>
            <a:chOff x="3439998" y="4506051"/>
            <a:chExt cx="1427449" cy="253916"/>
          </a:xfrm>
        </p:grpSpPr>
        <p:sp>
          <p:nvSpPr>
            <p:cNvPr id="50" name="TextBox 49"/>
            <p:cNvSpPr txBox="1"/>
            <p:nvPr/>
          </p:nvSpPr>
          <p:spPr>
            <a:xfrm>
              <a:off x="3588081" y="4506051"/>
              <a:ext cx="12793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Input Embedding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439998" y="4512384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98" y="4512384"/>
                  <a:ext cx="239746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512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/>
          <p:cNvGrpSpPr/>
          <p:nvPr/>
        </p:nvGrpSpPr>
        <p:grpSpPr>
          <a:xfrm>
            <a:off x="1157068" y="3363359"/>
            <a:ext cx="2604428" cy="757892"/>
            <a:chOff x="1046821" y="3302538"/>
            <a:chExt cx="2604428" cy="757892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1089720" y="3302538"/>
              <a:ext cx="2561529" cy="757892"/>
            </a:xfrm>
            <a:prstGeom prst="roundRect">
              <a:avLst>
                <a:gd name="adj" fmla="val 7844"/>
              </a:avLst>
            </a:prstGeom>
            <a:solidFill>
              <a:srgbClr val="FFF0E1"/>
            </a:solidFill>
            <a:ln w="9525">
              <a:solidFill>
                <a:srgbClr val="FDDBA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45982" y="3814221"/>
              <a:ext cx="654406" cy="175336"/>
              <a:chOff x="1485901" y="3596367"/>
              <a:chExt cx="1020799" cy="27350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504961" y="3638280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2059005" y="3814220"/>
              <a:ext cx="654406" cy="175336"/>
              <a:chOff x="1485901" y="3596367"/>
              <a:chExt cx="1020799" cy="273504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2919279" y="3808515"/>
              <a:ext cx="654406" cy="175336"/>
              <a:chOff x="1485901" y="3596367"/>
              <a:chExt cx="1020799" cy="273504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76364" y="3591727"/>
                  <a:ext cx="277384" cy="182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364" y="3591727"/>
                  <a:ext cx="277384" cy="182871"/>
                </a:xfrm>
                <a:prstGeom prst="rect">
                  <a:avLst/>
                </a:prstGeom>
                <a:blipFill>
                  <a:blip r:embed="rId3"/>
                  <a:stretch>
                    <a:fillRect l="-11111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/>
            <p:cNvSpPr txBox="1"/>
            <p:nvPr/>
          </p:nvSpPr>
          <p:spPr>
            <a:xfrm>
              <a:off x="1625462" y="3644249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425" y="3591598"/>
                  <a:ext cx="305468" cy="176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425" y="3591598"/>
                  <a:ext cx="305468" cy="176651"/>
                </a:xfrm>
                <a:prstGeom prst="rect">
                  <a:avLst/>
                </a:prstGeom>
                <a:blipFill>
                  <a:blip r:embed="rId4"/>
                  <a:stretch>
                    <a:fillRect l="-8000"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369341" y="3585378"/>
                  <a:ext cx="285078" cy="176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9341" y="3585378"/>
                  <a:ext cx="285078" cy="176651"/>
                </a:xfrm>
                <a:prstGeom prst="rect">
                  <a:avLst/>
                </a:prstGeom>
                <a:blipFill>
                  <a:blip r:embed="rId5"/>
                  <a:stretch>
                    <a:fillRect l="-10870"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/>
            <p:cNvSpPr txBox="1"/>
            <p:nvPr/>
          </p:nvSpPr>
          <p:spPr>
            <a:xfrm>
              <a:off x="1046821" y="3302538"/>
              <a:ext cx="13946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Multi-Head Attention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264461" y="1862138"/>
            <a:ext cx="2427703" cy="175336"/>
            <a:chOff x="1233368" y="2634636"/>
            <a:chExt cx="2427703" cy="175336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201872" y="1554314"/>
            <a:ext cx="2016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Hidden States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574283" y="1590647"/>
                <a:ext cx="158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283" y="1590647"/>
                <a:ext cx="158133" cy="169277"/>
              </a:xfrm>
              <a:prstGeom prst="rect">
                <a:avLst/>
              </a:prstGeom>
              <a:blipFill>
                <a:blip r:embed="rId6"/>
                <a:stretch>
                  <a:fillRect l="-19231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2624601" y="3401221"/>
                <a:ext cx="1168846" cy="176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;…;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01" y="3401221"/>
                <a:ext cx="1168846" cy="176651"/>
              </a:xfrm>
              <a:prstGeom prst="rect">
                <a:avLst/>
              </a:prstGeom>
              <a:blipFill>
                <a:blip r:embed="rId7"/>
                <a:stretch>
                  <a:fillRect l="-2094" r="-1047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그룹 134"/>
          <p:cNvGrpSpPr/>
          <p:nvPr/>
        </p:nvGrpSpPr>
        <p:grpSpPr>
          <a:xfrm>
            <a:off x="1199966" y="3040588"/>
            <a:ext cx="2561529" cy="258104"/>
            <a:chOff x="1148740" y="2040095"/>
            <a:chExt cx="2561529" cy="258104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67014" y="2040095"/>
              <a:ext cx="16337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Add &amp; Normalization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모서리가 둥근 직사각형 136"/>
          <p:cNvSpPr/>
          <p:nvPr/>
        </p:nvSpPr>
        <p:spPr>
          <a:xfrm>
            <a:off x="929640" y="1464595"/>
            <a:ext cx="2893857" cy="3013718"/>
          </a:xfrm>
          <a:prstGeom prst="roundRect">
            <a:avLst>
              <a:gd name="adj" fmla="val 1339"/>
            </a:avLst>
          </a:prstGeom>
          <a:noFill/>
          <a:ln w="95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1559795" y="4153401"/>
            <a:ext cx="1689" cy="146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3377580" y="4153401"/>
            <a:ext cx="0" cy="1526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559752" y="4299451"/>
            <a:ext cx="1817828" cy="5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197547" y="2156976"/>
            <a:ext cx="2561529" cy="258104"/>
            <a:chOff x="1148740" y="2040095"/>
            <a:chExt cx="2561529" cy="258104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167014" y="2040095"/>
              <a:ext cx="16337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Add &amp; Normalization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2" name="그룹 881"/>
          <p:cNvGrpSpPr/>
          <p:nvPr/>
        </p:nvGrpSpPr>
        <p:grpSpPr>
          <a:xfrm>
            <a:off x="1585206" y="4797661"/>
            <a:ext cx="1131362" cy="246403"/>
            <a:chOff x="1585206" y="4797661"/>
            <a:chExt cx="1131362" cy="246403"/>
          </a:xfrm>
        </p:grpSpPr>
        <p:grpSp>
          <p:nvGrpSpPr>
            <p:cNvPr id="31" name="그룹 30"/>
            <p:cNvGrpSpPr/>
            <p:nvPr/>
          </p:nvGrpSpPr>
          <p:grpSpPr>
            <a:xfrm>
              <a:off x="2181621" y="4832864"/>
              <a:ext cx="501143" cy="175336"/>
              <a:chOff x="1485898" y="4132489"/>
              <a:chExt cx="781727" cy="273504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485898" y="4132489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BDFE0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55529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792060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02882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624188" y="4832864"/>
              <a:ext cx="501143" cy="175336"/>
              <a:chOff x="1651910" y="4356336"/>
              <a:chExt cx="781727" cy="273504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651910" y="4356336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9D3EB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72130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958072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19483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모서리가 둥근 직사각형 160"/>
            <p:cNvSpPr/>
            <p:nvPr/>
          </p:nvSpPr>
          <p:spPr>
            <a:xfrm>
              <a:off x="1585206" y="4797661"/>
              <a:ext cx="1131362" cy="246403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1052791" y="3162432"/>
            <a:ext cx="1433614" cy="1219207"/>
            <a:chOff x="1052791" y="2899069"/>
            <a:chExt cx="1433614" cy="1219207"/>
          </a:xfrm>
        </p:grpSpPr>
        <p:cxnSp>
          <p:nvCxnSpPr>
            <p:cNvPr id="165" name="직선 연결선 164"/>
            <p:cNvCxnSpPr/>
            <p:nvPr/>
          </p:nvCxnSpPr>
          <p:spPr>
            <a:xfrm>
              <a:off x="1054100" y="4118276"/>
              <a:ext cx="14323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 flipV="1">
              <a:off x="1052791" y="2901627"/>
              <a:ext cx="1309" cy="12166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1052791" y="2899069"/>
              <a:ext cx="165449" cy="2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직선 연결선 173"/>
          <p:cNvCxnSpPr>
            <a:stCxn id="111" idx="0"/>
          </p:cNvCxnSpPr>
          <p:nvPr/>
        </p:nvCxnSpPr>
        <p:spPr>
          <a:xfrm flipV="1">
            <a:off x="2480732" y="3293927"/>
            <a:ext cx="0" cy="694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 flipV="1">
            <a:off x="2467884" y="2739118"/>
            <a:ext cx="5436" cy="3014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1028179" y="2283933"/>
            <a:ext cx="1450132" cy="630345"/>
            <a:chOff x="1052791" y="3487932"/>
            <a:chExt cx="1450132" cy="630345"/>
          </a:xfrm>
        </p:grpSpPr>
        <p:cxnSp>
          <p:nvCxnSpPr>
            <p:cNvPr id="181" name="직선 연결선 180"/>
            <p:cNvCxnSpPr/>
            <p:nvPr/>
          </p:nvCxnSpPr>
          <p:spPr>
            <a:xfrm>
              <a:off x="1054100" y="4118276"/>
              <a:ext cx="14488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1054100" y="3487933"/>
              <a:ext cx="0" cy="6303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/>
            <p:nvPr/>
          </p:nvCxnSpPr>
          <p:spPr>
            <a:xfrm>
              <a:off x="1052791" y="3487932"/>
              <a:ext cx="165449" cy="2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847085" y="1205922"/>
                <a:ext cx="13946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h Encoding Layer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85" y="1205922"/>
                <a:ext cx="1394612" cy="253916"/>
              </a:xfrm>
              <a:prstGeom prst="rect">
                <a:avLst/>
              </a:prstGeom>
              <a:blipFill>
                <a:blip r:embed="rId8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431563" y="2819182"/>
                <a:ext cx="426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3" y="2819182"/>
                <a:ext cx="426334" cy="276999"/>
              </a:xfrm>
              <a:prstGeom prst="rect">
                <a:avLst/>
              </a:prstGeom>
              <a:blipFill>
                <a:blip r:embed="rId9"/>
                <a:stretch>
                  <a:fillRect l="-10000" r="-571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그룹 187"/>
          <p:cNvGrpSpPr/>
          <p:nvPr/>
        </p:nvGrpSpPr>
        <p:grpSpPr>
          <a:xfrm>
            <a:off x="1205640" y="2476526"/>
            <a:ext cx="2561529" cy="258104"/>
            <a:chOff x="1148740" y="2040095"/>
            <a:chExt cx="2561529" cy="25810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9" name="모서리가 둥근 직사각형 188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grpFill/>
            <a:ln w="9525">
              <a:solidFill>
                <a:srgbClr val="FFD1A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67014" y="2040095"/>
              <a:ext cx="1954821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Feed Forward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1" name="직선 연결선 190"/>
          <p:cNvCxnSpPr/>
          <p:nvPr/>
        </p:nvCxnSpPr>
        <p:spPr>
          <a:xfrm flipV="1">
            <a:off x="2467884" y="2419714"/>
            <a:ext cx="0" cy="52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2452365" y="2096841"/>
            <a:ext cx="0" cy="52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 flipV="1">
            <a:off x="2460849" y="1139663"/>
            <a:ext cx="0" cy="3137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2" name="그룹 931"/>
          <p:cNvGrpSpPr/>
          <p:nvPr/>
        </p:nvGrpSpPr>
        <p:grpSpPr>
          <a:xfrm>
            <a:off x="956666" y="5364673"/>
            <a:ext cx="304048" cy="525645"/>
            <a:chOff x="981264" y="5676098"/>
            <a:chExt cx="304048" cy="525645"/>
          </a:xfrm>
        </p:grpSpPr>
        <p:sp>
          <p:nvSpPr>
            <p:cNvPr id="21" name="TextBox 20"/>
            <p:cNvSpPr txBox="1"/>
            <p:nvPr/>
          </p:nvSpPr>
          <p:spPr>
            <a:xfrm>
              <a:off x="981264" y="5676098"/>
              <a:ext cx="304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/>
                <p:cNvSpPr txBox="1"/>
                <p:nvPr/>
              </p:nvSpPr>
              <p:spPr>
                <a:xfrm>
                  <a:off x="997287" y="5986299"/>
                  <a:ext cx="2355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08" name="TextBox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87" y="5986299"/>
                  <a:ext cx="23557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789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그룹 211"/>
          <p:cNvGrpSpPr/>
          <p:nvPr/>
        </p:nvGrpSpPr>
        <p:grpSpPr>
          <a:xfrm>
            <a:off x="1246997" y="871299"/>
            <a:ext cx="2427703" cy="175336"/>
            <a:chOff x="1233368" y="2634636"/>
            <a:chExt cx="2427703" cy="175336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/>
              <p:cNvSpPr txBox="1"/>
              <p:nvPr/>
            </p:nvSpPr>
            <p:spPr>
              <a:xfrm>
                <a:off x="3727918" y="880759"/>
                <a:ext cx="158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18" y="880759"/>
                <a:ext cx="158133" cy="169277"/>
              </a:xfrm>
              <a:prstGeom prst="rect">
                <a:avLst/>
              </a:prstGeom>
              <a:blipFill>
                <a:blip r:embed="rId11"/>
                <a:stretch>
                  <a:fillRect l="-24000" r="-8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3" name="구부러진 연결선 562"/>
          <p:cNvCxnSpPr>
            <a:stCxn id="89" idx="3"/>
            <a:endCxn id="361" idx="1"/>
          </p:cNvCxnSpPr>
          <p:nvPr/>
        </p:nvCxnSpPr>
        <p:spPr>
          <a:xfrm>
            <a:off x="3692164" y="1949806"/>
            <a:ext cx="1113841" cy="305752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구부러진 연결선 566"/>
          <p:cNvCxnSpPr>
            <a:endCxn id="396" idx="2"/>
          </p:cNvCxnSpPr>
          <p:nvPr/>
        </p:nvCxnSpPr>
        <p:spPr>
          <a:xfrm flipV="1">
            <a:off x="6523506" y="2333168"/>
            <a:ext cx="1192378" cy="11689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2" name="그룹 591"/>
          <p:cNvGrpSpPr/>
          <p:nvPr/>
        </p:nvGrpSpPr>
        <p:grpSpPr>
          <a:xfrm>
            <a:off x="6632143" y="414015"/>
            <a:ext cx="1797186" cy="1922919"/>
            <a:chOff x="6372915" y="1615114"/>
            <a:chExt cx="1797186" cy="1922919"/>
          </a:xfrm>
        </p:grpSpPr>
        <p:grpSp>
          <p:nvGrpSpPr>
            <p:cNvPr id="559" name="그룹 558"/>
            <p:cNvGrpSpPr/>
            <p:nvPr/>
          </p:nvGrpSpPr>
          <p:grpSpPr>
            <a:xfrm>
              <a:off x="6535930" y="1973719"/>
              <a:ext cx="1559074" cy="1564314"/>
              <a:chOff x="4584324" y="793121"/>
              <a:chExt cx="1559074" cy="1564314"/>
            </a:xfrm>
          </p:grpSpPr>
          <p:grpSp>
            <p:nvGrpSpPr>
              <p:cNvPr id="395" name="그룹 394"/>
              <p:cNvGrpSpPr/>
              <p:nvPr/>
            </p:nvGrpSpPr>
            <p:grpSpPr>
              <a:xfrm>
                <a:off x="5177847" y="2178333"/>
                <a:ext cx="654406" cy="175336"/>
                <a:chOff x="1485901" y="3596367"/>
                <a:chExt cx="1020799" cy="273504"/>
              </a:xfrm>
            </p:grpSpPr>
            <p:sp>
              <p:nvSpPr>
                <p:cNvPr id="396" name="모서리가 둥근 직사각형 395"/>
                <p:cNvSpPr/>
                <p:nvPr/>
              </p:nvSpPr>
              <p:spPr>
                <a:xfrm>
                  <a:off x="1485901" y="3596367"/>
                  <a:ext cx="1020799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DE0B9"/>
                </a:solidFill>
                <a:ln w="9525">
                  <a:solidFill>
                    <a:srgbClr val="FAAF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타원 396"/>
                <p:cNvSpPr/>
                <p:nvPr/>
              </p:nvSpPr>
              <p:spPr>
                <a:xfrm>
                  <a:off x="1555296" y="3649435"/>
                  <a:ext cx="167368" cy="167368"/>
                </a:xfrm>
                <a:prstGeom prst="ellipse">
                  <a:avLst/>
                </a:prstGeom>
                <a:solidFill>
                  <a:srgbClr val="FCCD8E"/>
                </a:solidFill>
                <a:ln w="9525">
                  <a:solidFill>
                    <a:srgbClr val="FAAF4C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타원 397"/>
                <p:cNvSpPr/>
                <p:nvPr/>
              </p:nvSpPr>
              <p:spPr>
                <a:xfrm>
                  <a:off x="1792061" y="3649435"/>
                  <a:ext cx="167368" cy="167368"/>
                </a:xfrm>
                <a:prstGeom prst="ellipse">
                  <a:avLst/>
                </a:prstGeom>
                <a:solidFill>
                  <a:srgbClr val="FCCD8E"/>
                </a:solidFill>
                <a:ln w="9525">
                  <a:solidFill>
                    <a:srgbClr val="FAAF4C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타원 398"/>
                <p:cNvSpPr/>
                <p:nvPr/>
              </p:nvSpPr>
              <p:spPr>
                <a:xfrm>
                  <a:off x="2028826" y="3649435"/>
                  <a:ext cx="167368" cy="167368"/>
                </a:xfrm>
                <a:prstGeom prst="ellipse">
                  <a:avLst/>
                </a:prstGeom>
                <a:solidFill>
                  <a:srgbClr val="FCCD8E"/>
                </a:solidFill>
                <a:ln w="9525">
                  <a:solidFill>
                    <a:srgbClr val="FAAF4C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2263551" y="3649435"/>
                  <a:ext cx="167368" cy="167368"/>
                </a:xfrm>
                <a:prstGeom prst="ellipse">
                  <a:avLst/>
                </a:prstGeom>
                <a:solidFill>
                  <a:srgbClr val="FCCD8E"/>
                </a:solidFill>
                <a:ln w="9525">
                  <a:solidFill>
                    <a:srgbClr val="FAAF4C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5866014" y="2174564"/>
                    <a:ext cx="277384" cy="182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01" name="TextBox 4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014" y="2174564"/>
                    <a:ext cx="277384" cy="1828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2" name="그룹 401"/>
              <p:cNvGrpSpPr/>
              <p:nvPr/>
            </p:nvGrpSpPr>
            <p:grpSpPr>
              <a:xfrm>
                <a:off x="5216262" y="1724575"/>
                <a:ext cx="557871" cy="258104"/>
                <a:chOff x="1148740" y="2040095"/>
                <a:chExt cx="557871" cy="258104"/>
              </a:xfrm>
            </p:grpSpPr>
            <p:sp>
              <p:nvSpPr>
                <p:cNvPr id="403" name="모서리가 둥근 직사각형 402"/>
                <p:cNvSpPr/>
                <p:nvPr/>
              </p:nvSpPr>
              <p:spPr>
                <a:xfrm>
                  <a:off x="1148740" y="2040095"/>
                  <a:ext cx="557871" cy="2581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EAF5C1"/>
                </a:solidFill>
                <a:ln w="9525">
                  <a:solidFill>
                    <a:srgbClr val="C6E45A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TextBox 403"/>
                <p:cNvSpPr txBox="1"/>
                <p:nvPr/>
              </p:nvSpPr>
              <p:spPr>
                <a:xfrm>
                  <a:off x="1167015" y="2040095"/>
                  <a:ext cx="53959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Linear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7" name="그룹 406"/>
              <p:cNvGrpSpPr/>
              <p:nvPr/>
            </p:nvGrpSpPr>
            <p:grpSpPr>
              <a:xfrm>
                <a:off x="5180374" y="1378109"/>
                <a:ext cx="670929" cy="266179"/>
                <a:chOff x="5901321" y="4569500"/>
                <a:chExt cx="670929" cy="266179"/>
              </a:xfrm>
            </p:grpSpPr>
            <p:sp>
              <p:nvSpPr>
                <p:cNvPr id="405" name="모서리가 둥근 직사각형 404"/>
                <p:cNvSpPr/>
                <p:nvPr/>
              </p:nvSpPr>
              <p:spPr>
                <a:xfrm>
                  <a:off x="5939025" y="4569500"/>
                  <a:ext cx="576076" cy="266179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DEEBF6"/>
                </a:solidFill>
                <a:ln w="9525">
                  <a:solidFill>
                    <a:srgbClr val="6292B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TextBox 405"/>
                <p:cNvSpPr txBox="1"/>
                <p:nvPr/>
              </p:nvSpPr>
              <p:spPr>
                <a:xfrm>
                  <a:off x="5901321" y="4575631"/>
                  <a:ext cx="6709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Softmax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5818583" y="797170"/>
                    <a:ext cx="990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08" name="TextBox 4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583" y="797170"/>
                    <a:ext cx="99066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5000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9" name="직선 화살표 연결선 408"/>
              <p:cNvCxnSpPr>
                <a:stCxn id="396" idx="0"/>
                <a:endCxn id="404" idx="2"/>
              </p:cNvCxnSpPr>
              <p:nvPr/>
            </p:nvCxnSpPr>
            <p:spPr>
              <a:xfrm flipH="1" flipV="1">
                <a:off x="5504335" y="1978491"/>
                <a:ext cx="715" cy="19984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 413"/>
              <p:cNvCxnSpPr>
                <a:stCxn id="404" idx="0"/>
                <a:endCxn id="405" idx="2"/>
              </p:cNvCxnSpPr>
              <p:nvPr/>
            </p:nvCxnSpPr>
            <p:spPr>
              <a:xfrm flipV="1">
                <a:off x="5504335" y="1644288"/>
                <a:ext cx="1781" cy="802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8" name="그룹 417"/>
              <p:cNvGrpSpPr/>
              <p:nvPr/>
            </p:nvGrpSpPr>
            <p:grpSpPr>
              <a:xfrm>
                <a:off x="5266536" y="1070615"/>
                <a:ext cx="501143" cy="175336"/>
                <a:chOff x="1485898" y="4132489"/>
                <a:chExt cx="781727" cy="273504"/>
              </a:xfrm>
            </p:grpSpPr>
            <p:sp>
              <p:nvSpPr>
                <p:cNvPr id="419" name="모서리가 둥근 직사각형 418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3" name="그룹 422"/>
              <p:cNvGrpSpPr/>
              <p:nvPr/>
            </p:nvGrpSpPr>
            <p:grpSpPr>
              <a:xfrm>
                <a:off x="5260712" y="793121"/>
                <a:ext cx="501143" cy="175336"/>
                <a:chOff x="1651910" y="4356336"/>
                <a:chExt cx="781727" cy="273504"/>
              </a:xfrm>
            </p:grpSpPr>
            <p:sp>
              <p:nvSpPr>
                <p:cNvPr id="424" name="모서리가 둥근 직사각형 423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타원 424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타원 425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9" name="TextBox 428"/>
                  <p:cNvSpPr txBox="1"/>
                  <p:nvPr/>
                </p:nvSpPr>
                <p:spPr>
                  <a:xfrm>
                    <a:off x="5849395" y="1070615"/>
                    <a:ext cx="99065" cy="1783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29" name="TextBox 4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9395" y="1070615"/>
                    <a:ext cx="99065" cy="1783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t="-23333" r="-937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직선 화살표 연결선 430"/>
              <p:cNvCxnSpPr>
                <a:stCxn id="406" idx="0"/>
                <a:endCxn id="419" idx="2"/>
              </p:cNvCxnSpPr>
              <p:nvPr/>
            </p:nvCxnSpPr>
            <p:spPr>
              <a:xfrm flipV="1">
                <a:off x="5515839" y="1245951"/>
                <a:ext cx="1269" cy="1382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>
                <a:endCxn id="424" idx="1"/>
              </p:cNvCxnSpPr>
              <p:nvPr/>
            </p:nvCxnSpPr>
            <p:spPr>
              <a:xfrm flipV="1">
                <a:off x="5162885" y="880789"/>
                <a:ext cx="97827" cy="21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/>
              <p:cNvCxnSpPr/>
              <p:nvPr/>
            </p:nvCxnSpPr>
            <p:spPr>
              <a:xfrm>
                <a:off x="5161039" y="1166530"/>
                <a:ext cx="10230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/>
              <p:cNvCxnSpPr/>
              <p:nvPr/>
            </p:nvCxnSpPr>
            <p:spPr>
              <a:xfrm flipH="1" flipV="1">
                <a:off x="5168393" y="875719"/>
                <a:ext cx="884" cy="2890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화살표 연결선 447"/>
              <p:cNvCxnSpPr/>
              <p:nvPr/>
            </p:nvCxnSpPr>
            <p:spPr>
              <a:xfrm flipH="1">
                <a:off x="4994150" y="1031324"/>
                <a:ext cx="171133" cy="65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4584324" y="920609"/>
                    <a:ext cx="376770" cy="182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100" b="0" dirty="0" smtClean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52" name="TextBox 4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4324" y="920609"/>
                    <a:ext cx="376770" cy="1828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590" t="-30000" r="-19672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1" name="TextBox 580"/>
            <p:cNvSpPr txBox="1"/>
            <p:nvPr/>
          </p:nvSpPr>
          <p:spPr>
            <a:xfrm>
              <a:off x="6372915" y="1615114"/>
              <a:ext cx="1797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(c) Head-wise Evaluation</a:t>
              </a:r>
              <a:endPara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6" name="그룹 465"/>
          <p:cNvGrpSpPr/>
          <p:nvPr/>
        </p:nvGrpSpPr>
        <p:grpSpPr>
          <a:xfrm>
            <a:off x="9564472" y="1704074"/>
            <a:ext cx="557871" cy="258104"/>
            <a:chOff x="1148740" y="2040095"/>
            <a:chExt cx="557871" cy="258104"/>
          </a:xfrm>
        </p:grpSpPr>
        <p:sp>
          <p:nvSpPr>
            <p:cNvPr id="467" name="모서리가 둥근 직사각형 466"/>
            <p:cNvSpPr/>
            <p:nvPr/>
          </p:nvSpPr>
          <p:spPr>
            <a:xfrm>
              <a:off x="1148740" y="2040095"/>
              <a:ext cx="557871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1167015" y="2040095"/>
              <a:ext cx="5395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Linear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9" name="그룹 468"/>
          <p:cNvGrpSpPr/>
          <p:nvPr/>
        </p:nvGrpSpPr>
        <p:grpSpPr>
          <a:xfrm>
            <a:off x="9528584" y="1357608"/>
            <a:ext cx="670929" cy="266179"/>
            <a:chOff x="5901321" y="4569500"/>
            <a:chExt cx="670929" cy="266179"/>
          </a:xfrm>
        </p:grpSpPr>
        <p:sp>
          <p:nvSpPr>
            <p:cNvPr id="470" name="모서리가 둥근 직사각형 469"/>
            <p:cNvSpPr/>
            <p:nvPr/>
          </p:nvSpPr>
          <p:spPr>
            <a:xfrm>
              <a:off x="5939025" y="4569500"/>
              <a:ext cx="576076" cy="266179"/>
            </a:xfrm>
            <a:prstGeom prst="roundRect">
              <a:avLst>
                <a:gd name="adj" fmla="val 7844"/>
              </a:avLst>
            </a:prstGeom>
            <a:solidFill>
              <a:srgbClr val="DEEBF6"/>
            </a:solidFill>
            <a:ln w="9525">
              <a:solidFill>
                <a:srgbClr val="6292B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5901321" y="4575631"/>
              <a:ext cx="6709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Softmax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TextBox 471"/>
              <p:cNvSpPr txBox="1"/>
              <p:nvPr/>
            </p:nvSpPr>
            <p:spPr>
              <a:xfrm>
                <a:off x="10166793" y="776669"/>
                <a:ext cx="990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793" y="776669"/>
                <a:ext cx="99066" cy="169277"/>
              </a:xfrm>
              <a:prstGeom prst="rect">
                <a:avLst/>
              </a:prstGeom>
              <a:blipFill>
                <a:blip r:embed="rId15"/>
                <a:stretch>
                  <a:fillRect l="-31250" r="-18750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3" name="직선 화살표 연결선 472"/>
          <p:cNvCxnSpPr/>
          <p:nvPr/>
        </p:nvCxnSpPr>
        <p:spPr>
          <a:xfrm flipH="1" flipV="1">
            <a:off x="9841756" y="1995590"/>
            <a:ext cx="716" cy="1382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직선 연결선 473"/>
          <p:cNvCxnSpPr>
            <a:stCxn id="468" idx="0"/>
            <a:endCxn id="470" idx="2"/>
          </p:cNvCxnSpPr>
          <p:nvPr/>
        </p:nvCxnSpPr>
        <p:spPr>
          <a:xfrm flipV="1">
            <a:off x="9852545" y="1623787"/>
            <a:ext cx="1781" cy="802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/>
          <p:cNvGrpSpPr/>
          <p:nvPr/>
        </p:nvGrpSpPr>
        <p:grpSpPr>
          <a:xfrm>
            <a:off x="9614746" y="1050114"/>
            <a:ext cx="501143" cy="175336"/>
            <a:chOff x="1485898" y="4132489"/>
            <a:chExt cx="781727" cy="273504"/>
          </a:xfrm>
        </p:grpSpPr>
        <p:sp>
          <p:nvSpPr>
            <p:cNvPr id="476" name="모서리가 둥근 직사각형 475"/>
            <p:cNvSpPr/>
            <p:nvPr/>
          </p:nvSpPr>
          <p:spPr>
            <a:xfrm>
              <a:off x="1485898" y="4132489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BDFE0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/>
            <p:cNvSpPr/>
            <p:nvPr/>
          </p:nvSpPr>
          <p:spPr>
            <a:xfrm>
              <a:off x="155529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타원 477"/>
            <p:cNvSpPr/>
            <p:nvPr/>
          </p:nvSpPr>
          <p:spPr>
            <a:xfrm>
              <a:off x="1792060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타원 478"/>
            <p:cNvSpPr/>
            <p:nvPr/>
          </p:nvSpPr>
          <p:spPr>
            <a:xfrm>
              <a:off x="202882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0" name="그룹 479"/>
          <p:cNvGrpSpPr/>
          <p:nvPr/>
        </p:nvGrpSpPr>
        <p:grpSpPr>
          <a:xfrm>
            <a:off x="9608922" y="772620"/>
            <a:ext cx="501143" cy="175336"/>
            <a:chOff x="1651910" y="4356336"/>
            <a:chExt cx="781727" cy="273504"/>
          </a:xfrm>
        </p:grpSpPr>
        <p:sp>
          <p:nvSpPr>
            <p:cNvPr id="481" name="모서리가 둥근 직사각형 480"/>
            <p:cNvSpPr/>
            <p:nvPr/>
          </p:nvSpPr>
          <p:spPr>
            <a:xfrm>
              <a:off x="1651910" y="4356336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9D3EB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타원 481"/>
            <p:cNvSpPr/>
            <p:nvPr/>
          </p:nvSpPr>
          <p:spPr>
            <a:xfrm>
              <a:off x="172130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타원 482"/>
            <p:cNvSpPr/>
            <p:nvPr/>
          </p:nvSpPr>
          <p:spPr>
            <a:xfrm>
              <a:off x="1958072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/>
            <p:cNvSpPr/>
            <p:nvPr/>
          </p:nvSpPr>
          <p:spPr>
            <a:xfrm>
              <a:off x="219483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/>
              <p:cNvSpPr txBox="1"/>
              <p:nvPr/>
            </p:nvSpPr>
            <p:spPr>
              <a:xfrm>
                <a:off x="10197605" y="1050114"/>
                <a:ext cx="99065" cy="178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85" name="TextBox 4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605" y="1050114"/>
                <a:ext cx="99065" cy="178382"/>
              </a:xfrm>
              <a:prstGeom prst="rect">
                <a:avLst/>
              </a:prstGeom>
              <a:blipFill>
                <a:blip r:embed="rId16"/>
                <a:stretch>
                  <a:fillRect l="-31250" t="-23333" r="-875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직선 화살표 연결선 485"/>
          <p:cNvCxnSpPr>
            <a:stCxn id="471" idx="0"/>
            <a:endCxn id="476" idx="2"/>
          </p:cNvCxnSpPr>
          <p:nvPr/>
        </p:nvCxnSpPr>
        <p:spPr>
          <a:xfrm flipV="1">
            <a:off x="9864049" y="1225450"/>
            <a:ext cx="1269" cy="1382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>
            <a:endCxn id="481" idx="1"/>
          </p:cNvCxnSpPr>
          <p:nvPr/>
        </p:nvCxnSpPr>
        <p:spPr>
          <a:xfrm flipV="1">
            <a:off x="9511095" y="860288"/>
            <a:ext cx="97827" cy="21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/>
          <p:nvPr/>
        </p:nvCxnSpPr>
        <p:spPr>
          <a:xfrm>
            <a:off x="9509249" y="1146029"/>
            <a:ext cx="10230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/>
          <p:cNvCxnSpPr/>
          <p:nvPr/>
        </p:nvCxnSpPr>
        <p:spPr>
          <a:xfrm flipH="1" flipV="1">
            <a:off x="9516603" y="855218"/>
            <a:ext cx="884" cy="289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화살표 연결선 489"/>
          <p:cNvCxnSpPr/>
          <p:nvPr/>
        </p:nvCxnSpPr>
        <p:spPr>
          <a:xfrm flipH="1">
            <a:off x="9342360" y="1010823"/>
            <a:ext cx="171133" cy="65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TextBox 490"/>
              <p:cNvSpPr txBox="1"/>
              <p:nvPr/>
            </p:nvSpPr>
            <p:spPr>
              <a:xfrm>
                <a:off x="8955394" y="915348"/>
                <a:ext cx="33541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100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94" y="915348"/>
                <a:ext cx="335413" cy="169277"/>
              </a:xfrm>
              <a:prstGeom prst="rect">
                <a:avLst/>
              </a:prstGeom>
              <a:blipFill>
                <a:blip r:embed="rId17"/>
                <a:stretch>
                  <a:fillRect l="-25455" t="-28571" r="-20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/>
          <p:cNvSpPr txBox="1"/>
          <p:nvPr/>
        </p:nvSpPr>
        <p:spPr>
          <a:xfrm>
            <a:off x="8784555" y="418781"/>
            <a:ext cx="282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(e) Reconstructed Embedding Evaluation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6" name="그룹 955"/>
          <p:cNvGrpSpPr/>
          <p:nvPr/>
        </p:nvGrpSpPr>
        <p:grpSpPr>
          <a:xfrm>
            <a:off x="6752439" y="5217920"/>
            <a:ext cx="3478029" cy="1001788"/>
            <a:chOff x="6484882" y="5356174"/>
            <a:chExt cx="3478029" cy="1001788"/>
          </a:xfrm>
        </p:grpSpPr>
        <p:grpSp>
          <p:nvGrpSpPr>
            <p:cNvPr id="494" name="그룹 493"/>
            <p:cNvGrpSpPr/>
            <p:nvPr/>
          </p:nvGrpSpPr>
          <p:grpSpPr>
            <a:xfrm>
              <a:off x="6490206" y="5356174"/>
              <a:ext cx="2786835" cy="253916"/>
              <a:chOff x="4671378" y="3173468"/>
              <a:chExt cx="2786835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7" name="TextBox 456"/>
                  <p:cNvSpPr txBox="1"/>
                  <p:nvPr/>
                </p:nvSpPr>
                <p:spPr>
                  <a:xfrm>
                    <a:off x="4890571" y="3173468"/>
                    <a:ext cx="256764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: accuracy of vector </a:t>
                    </a:r>
                    <a14:m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for given task</a:t>
                    </a:r>
                  </a:p>
                </p:txBody>
              </p:sp>
            </mc:Choice>
            <mc:Fallback>
              <p:sp>
                <p:nvSpPr>
                  <p:cNvPr id="457" name="TextBox 4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0571" y="3173468"/>
                    <a:ext cx="2567642" cy="25391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4671378" y="3220488"/>
                    <a:ext cx="259174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100" b="0" dirty="0" smtClean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58" name="TextBox 4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378" y="3220488"/>
                    <a:ext cx="259174" cy="1692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5714" t="-33333" r="-26190" b="-518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9" name="그룹 768"/>
            <p:cNvGrpSpPr/>
            <p:nvPr/>
          </p:nvGrpSpPr>
          <p:grpSpPr>
            <a:xfrm>
              <a:off x="6486594" y="5591703"/>
              <a:ext cx="2519111" cy="253916"/>
              <a:chOff x="6748314" y="4914046"/>
              <a:chExt cx="2519111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8" name="TextBox 587"/>
                  <p:cNvSpPr txBox="1"/>
                  <p:nvPr/>
                </p:nvSpPr>
                <p:spPr>
                  <a:xfrm>
                    <a:off x="6748314" y="4955189"/>
                    <a:ext cx="191847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588" name="TextBox 5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8314" y="4955189"/>
                    <a:ext cx="191847" cy="1692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6452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9" name="TextBox 588"/>
                  <p:cNvSpPr txBox="1"/>
                  <p:nvPr/>
                </p:nvSpPr>
                <p:spPr>
                  <a:xfrm>
                    <a:off x="6847002" y="4914046"/>
                    <a:ext cx="24204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: hidden states from </a:t>
                    </a:r>
                    <a14:m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-th layer </a:t>
                    </a:r>
                    <a:endParaRPr lang="ko-KR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89" name="TextBox 5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7002" y="4914046"/>
                    <a:ext cx="2420423" cy="25391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1" name="그룹 880"/>
            <p:cNvGrpSpPr/>
            <p:nvPr/>
          </p:nvGrpSpPr>
          <p:grpSpPr>
            <a:xfrm>
              <a:off x="6484882" y="5835940"/>
              <a:ext cx="3478029" cy="522022"/>
              <a:chOff x="7837671" y="5201130"/>
              <a:chExt cx="3478029" cy="522022"/>
            </a:xfrm>
          </p:grpSpPr>
          <p:grpSp>
            <p:nvGrpSpPr>
              <p:cNvPr id="770" name="그룹 769"/>
              <p:cNvGrpSpPr/>
              <p:nvPr/>
            </p:nvGrpSpPr>
            <p:grpSpPr>
              <a:xfrm>
                <a:off x="7837671" y="5201130"/>
                <a:ext cx="3478029" cy="253916"/>
                <a:chOff x="8941298" y="5160038"/>
                <a:chExt cx="3478029" cy="2539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6" name="TextBox 585"/>
                    <p:cNvSpPr txBox="1"/>
                    <p:nvPr/>
                  </p:nvSpPr>
                  <p:spPr>
                    <a:xfrm>
                      <a:off x="8941298" y="5201181"/>
                      <a:ext cx="277384" cy="182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586" name="TextBox 5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298" y="5201181"/>
                      <a:ext cx="277384" cy="18287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1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7" name="TextBox 586"/>
                    <p:cNvSpPr txBox="1"/>
                    <p:nvPr/>
                  </p:nvSpPr>
                  <p:spPr>
                    <a:xfrm>
                      <a:off x="9109351" y="5160038"/>
                      <a:ext cx="3309976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: attention head output from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a14:m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-th 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layer,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05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oMath>
                      </a14:m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050" dirty="0" err="1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attention head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87" name="TextBox 5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9351" y="5160038"/>
                      <a:ext cx="3309976" cy="25391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1" name="그룹 770"/>
              <p:cNvGrpSpPr/>
              <p:nvPr/>
            </p:nvGrpSpPr>
            <p:grpSpPr>
              <a:xfrm>
                <a:off x="7845819" y="5469236"/>
                <a:ext cx="3394451" cy="253916"/>
                <a:chOff x="8941298" y="5422639"/>
                <a:chExt cx="3394451" cy="2539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0" name="TextBox 589"/>
                    <p:cNvSpPr txBox="1"/>
                    <p:nvPr/>
                  </p:nvSpPr>
                  <p:spPr>
                    <a:xfrm>
                      <a:off x="8941298" y="5463782"/>
                      <a:ext cx="205569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590" name="TextBox 5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298" y="5463782"/>
                      <a:ext cx="205569" cy="16927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1" name="TextBox 590"/>
                <p:cNvSpPr txBox="1"/>
                <p:nvPr/>
              </p:nvSpPr>
              <p:spPr>
                <a:xfrm>
                  <a:off x="9109350" y="5422639"/>
                  <a:ext cx="32263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: concatenated vector with top-n attention head output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95" name="TextBox 594"/>
          <p:cNvSpPr txBox="1"/>
          <p:nvPr/>
        </p:nvSpPr>
        <p:spPr>
          <a:xfrm>
            <a:off x="779496" y="378503"/>
            <a:ext cx="2185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5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Basic Architecture of Transformer-based Encoder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6" name="구부러진 연결선 615"/>
          <p:cNvCxnSpPr>
            <a:stCxn id="111" idx="3"/>
          </p:cNvCxnSpPr>
          <p:nvPr/>
        </p:nvCxnSpPr>
        <p:spPr>
          <a:xfrm flipV="1">
            <a:off x="3761496" y="2450058"/>
            <a:ext cx="2752633" cy="1292247"/>
          </a:xfrm>
          <a:prstGeom prst="curvedConnector3">
            <a:avLst>
              <a:gd name="adj1" fmla="val 8476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TextBox 620"/>
          <p:cNvSpPr txBox="1"/>
          <p:nvPr/>
        </p:nvSpPr>
        <p:spPr>
          <a:xfrm>
            <a:off x="4656230" y="2986706"/>
            <a:ext cx="4413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(d) Reconstruction of Embedding by Selecting Influential Attention Head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3" name="그룹 772"/>
          <p:cNvGrpSpPr/>
          <p:nvPr/>
        </p:nvGrpSpPr>
        <p:grpSpPr>
          <a:xfrm>
            <a:off x="4539606" y="424865"/>
            <a:ext cx="2037556" cy="1944358"/>
            <a:chOff x="4539606" y="424865"/>
            <a:chExt cx="2037556" cy="1944358"/>
          </a:xfrm>
        </p:grpSpPr>
        <p:sp>
          <p:nvSpPr>
            <p:cNvPr id="361" name="모서리가 둥근 직사각형 360"/>
            <p:cNvSpPr/>
            <p:nvPr/>
          </p:nvSpPr>
          <p:spPr>
            <a:xfrm>
              <a:off x="4806005" y="2167890"/>
              <a:ext cx="1545022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/>
            <p:cNvSpPr/>
            <p:nvPr/>
          </p:nvSpPr>
          <p:spPr>
            <a:xfrm>
              <a:off x="4844718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4996502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/>
            <p:cNvSpPr/>
            <p:nvPr/>
          </p:nvSpPr>
          <p:spPr>
            <a:xfrm>
              <a:off x="5148285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>
              <a:off x="5298761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/>
            <p:cNvSpPr/>
            <p:nvPr/>
          </p:nvSpPr>
          <p:spPr>
            <a:xfrm>
              <a:off x="5754000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/>
            <p:cNvSpPr/>
            <p:nvPr/>
          </p:nvSpPr>
          <p:spPr>
            <a:xfrm>
              <a:off x="5904476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>
              <a:off x="6050153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6201937" y="2201910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" name="TextBox 511"/>
                <p:cNvSpPr txBox="1"/>
                <p:nvPr/>
              </p:nvSpPr>
              <p:spPr>
                <a:xfrm>
                  <a:off x="6385315" y="2164998"/>
                  <a:ext cx="19184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12" name="TextBox 5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315" y="2164998"/>
                  <a:ext cx="191847" cy="169277"/>
                </a:xfrm>
                <a:prstGeom prst="rect">
                  <a:avLst/>
                </a:prstGeom>
                <a:blipFill>
                  <a:blip r:embed="rId24"/>
                  <a:stretch>
                    <a:fillRect l="-6250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3" name="그룹 512"/>
            <p:cNvGrpSpPr/>
            <p:nvPr/>
          </p:nvGrpSpPr>
          <p:grpSpPr>
            <a:xfrm>
              <a:off x="5283434" y="1704074"/>
              <a:ext cx="557871" cy="258104"/>
              <a:chOff x="1148740" y="2040095"/>
              <a:chExt cx="557871" cy="258104"/>
            </a:xfrm>
          </p:grpSpPr>
          <p:sp>
            <p:nvSpPr>
              <p:cNvPr id="514" name="모서리가 둥근 직사각형 513"/>
              <p:cNvSpPr/>
              <p:nvPr/>
            </p:nvSpPr>
            <p:spPr>
              <a:xfrm>
                <a:off x="1148740" y="2040095"/>
                <a:ext cx="557871" cy="258104"/>
              </a:xfrm>
              <a:prstGeom prst="roundRect">
                <a:avLst>
                  <a:gd name="adj" fmla="val 7844"/>
                </a:avLst>
              </a:prstGeom>
              <a:solidFill>
                <a:srgbClr val="EAF5C1"/>
              </a:solidFill>
              <a:ln w="9525">
                <a:solidFill>
                  <a:srgbClr val="C6E45A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TextBox 514"/>
              <p:cNvSpPr txBox="1"/>
              <p:nvPr/>
            </p:nvSpPr>
            <p:spPr>
              <a:xfrm>
                <a:off x="1167015" y="2040095"/>
                <a:ext cx="5395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6" name="그룹 515"/>
            <p:cNvGrpSpPr/>
            <p:nvPr/>
          </p:nvGrpSpPr>
          <p:grpSpPr>
            <a:xfrm>
              <a:off x="5247546" y="1357608"/>
              <a:ext cx="670929" cy="266179"/>
              <a:chOff x="5901321" y="4569500"/>
              <a:chExt cx="670929" cy="266179"/>
            </a:xfrm>
          </p:grpSpPr>
          <p:sp>
            <p:nvSpPr>
              <p:cNvPr id="517" name="모서리가 둥근 직사각형 516"/>
              <p:cNvSpPr/>
              <p:nvPr/>
            </p:nvSpPr>
            <p:spPr>
              <a:xfrm>
                <a:off x="5939025" y="4569500"/>
                <a:ext cx="576076" cy="266179"/>
              </a:xfrm>
              <a:prstGeom prst="roundRect">
                <a:avLst>
                  <a:gd name="adj" fmla="val 7844"/>
                </a:avLst>
              </a:prstGeom>
              <a:solidFill>
                <a:srgbClr val="DEEBF6"/>
              </a:solidFill>
              <a:ln w="9525">
                <a:solidFill>
                  <a:srgbClr val="6292BE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TextBox 517"/>
              <p:cNvSpPr txBox="1"/>
              <p:nvPr/>
            </p:nvSpPr>
            <p:spPr>
              <a:xfrm>
                <a:off x="5901321" y="4575631"/>
                <a:ext cx="67092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Softmax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5885755" y="776669"/>
                  <a:ext cx="9906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755" y="776669"/>
                  <a:ext cx="99066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31250" r="-18750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0" name="직선 화살표 연결선 519"/>
            <p:cNvCxnSpPr>
              <a:stCxn id="507" idx="0"/>
              <a:endCxn id="515" idx="2"/>
            </p:cNvCxnSpPr>
            <p:nvPr/>
          </p:nvCxnSpPr>
          <p:spPr>
            <a:xfrm flipH="1" flipV="1">
              <a:off x="5571507" y="1957990"/>
              <a:ext cx="715" cy="1998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/>
            <p:cNvCxnSpPr>
              <a:stCxn id="515" idx="0"/>
              <a:endCxn id="517" idx="2"/>
            </p:cNvCxnSpPr>
            <p:nvPr/>
          </p:nvCxnSpPr>
          <p:spPr>
            <a:xfrm flipV="1">
              <a:off x="5571507" y="1623787"/>
              <a:ext cx="1781" cy="802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" name="그룹 521"/>
            <p:cNvGrpSpPr/>
            <p:nvPr/>
          </p:nvGrpSpPr>
          <p:grpSpPr>
            <a:xfrm>
              <a:off x="5333708" y="1050114"/>
              <a:ext cx="501143" cy="175336"/>
              <a:chOff x="1485898" y="4132489"/>
              <a:chExt cx="781727" cy="273504"/>
            </a:xfrm>
          </p:grpSpPr>
          <p:sp>
            <p:nvSpPr>
              <p:cNvPr id="523" name="모서리가 둥근 직사각형 522"/>
              <p:cNvSpPr/>
              <p:nvPr/>
            </p:nvSpPr>
            <p:spPr>
              <a:xfrm>
                <a:off x="1485898" y="4132489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BDFE0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>
                <a:off x="155529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>
                <a:off x="1792060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>
                <a:off x="202882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7" name="그룹 526"/>
            <p:cNvGrpSpPr/>
            <p:nvPr/>
          </p:nvGrpSpPr>
          <p:grpSpPr>
            <a:xfrm>
              <a:off x="5327884" y="772620"/>
              <a:ext cx="501143" cy="175336"/>
              <a:chOff x="1651910" y="4356336"/>
              <a:chExt cx="781727" cy="273504"/>
            </a:xfrm>
          </p:grpSpPr>
          <p:sp>
            <p:nvSpPr>
              <p:cNvPr id="528" name="모서리가 둥근 직사각형 527"/>
              <p:cNvSpPr/>
              <p:nvPr/>
            </p:nvSpPr>
            <p:spPr>
              <a:xfrm>
                <a:off x="1651910" y="4356336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9D3EB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>
                <a:off x="172130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>
                <a:off x="1958072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>
                <a:off x="219483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2" name="TextBox 531"/>
                <p:cNvSpPr txBox="1"/>
                <p:nvPr/>
              </p:nvSpPr>
              <p:spPr>
                <a:xfrm>
                  <a:off x="5916567" y="1050114"/>
                  <a:ext cx="99065" cy="1783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32" name="TextBox 5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567" y="1050114"/>
                  <a:ext cx="99065" cy="178382"/>
                </a:xfrm>
                <a:prstGeom prst="rect">
                  <a:avLst/>
                </a:prstGeom>
                <a:blipFill>
                  <a:blip r:embed="rId16"/>
                  <a:stretch>
                    <a:fillRect l="-31250" t="-23333" r="-87500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직선 화살표 연결선 532"/>
            <p:cNvCxnSpPr>
              <a:stCxn id="518" idx="0"/>
              <a:endCxn id="523" idx="2"/>
            </p:cNvCxnSpPr>
            <p:nvPr/>
          </p:nvCxnSpPr>
          <p:spPr>
            <a:xfrm flipV="1">
              <a:off x="5583011" y="1225450"/>
              <a:ext cx="1269" cy="13828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/>
            <p:cNvCxnSpPr>
              <a:endCxn id="528" idx="1"/>
            </p:cNvCxnSpPr>
            <p:nvPr/>
          </p:nvCxnSpPr>
          <p:spPr>
            <a:xfrm flipV="1">
              <a:off x="5230057" y="860288"/>
              <a:ext cx="97827" cy="21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 534"/>
            <p:cNvCxnSpPr/>
            <p:nvPr/>
          </p:nvCxnSpPr>
          <p:spPr>
            <a:xfrm>
              <a:off x="5228211" y="1146029"/>
              <a:ext cx="10230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/>
            <p:cNvCxnSpPr/>
            <p:nvPr/>
          </p:nvCxnSpPr>
          <p:spPr>
            <a:xfrm flipH="1" flipV="1">
              <a:off x="5235565" y="855218"/>
              <a:ext cx="884" cy="2890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화살표 연결선 536"/>
            <p:cNvCxnSpPr/>
            <p:nvPr/>
          </p:nvCxnSpPr>
          <p:spPr>
            <a:xfrm flipH="1">
              <a:off x="5061322" y="1010823"/>
              <a:ext cx="171133" cy="65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8" name="TextBox 537"/>
                <p:cNvSpPr txBox="1"/>
                <p:nvPr/>
              </p:nvSpPr>
              <p:spPr>
                <a:xfrm>
                  <a:off x="4735653" y="915348"/>
                  <a:ext cx="29123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100" b="0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38" name="TextBox 5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653" y="915348"/>
                  <a:ext cx="291234" cy="169277"/>
                </a:xfrm>
                <a:prstGeom prst="rect">
                  <a:avLst/>
                </a:prstGeom>
                <a:blipFill>
                  <a:blip r:embed="rId25"/>
                  <a:stretch>
                    <a:fillRect l="-31250" t="-28571" r="-22917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0" name="TextBox 579"/>
            <p:cNvSpPr txBox="1"/>
            <p:nvPr/>
          </p:nvSpPr>
          <p:spPr>
            <a:xfrm>
              <a:off x="4539606" y="424865"/>
              <a:ext cx="17328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(b) Layer-wise Evaluation</a:t>
              </a:r>
              <a:endPara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5276983" y="1999891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</p:grpSp>
      <p:grpSp>
        <p:nvGrpSpPr>
          <p:cNvPr id="827" name="그룹 826"/>
          <p:cNvGrpSpPr/>
          <p:nvPr/>
        </p:nvGrpSpPr>
        <p:grpSpPr>
          <a:xfrm>
            <a:off x="8087629" y="3671491"/>
            <a:ext cx="2345661" cy="236842"/>
            <a:chOff x="4781551" y="3186971"/>
            <a:chExt cx="2345661" cy="236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1" name="TextBox 600"/>
                <p:cNvSpPr txBox="1"/>
                <p:nvPr/>
              </p:nvSpPr>
              <p:spPr>
                <a:xfrm>
                  <a:off x="6891185" y="3223692"/>
                  <a:ext cx="23602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01" name="TextBox 6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185" y="3223692"/>
                  <a:ext cx="236027" cy="169277"/>
                </a:xfrm>
                <a:prstGeom prst="rect">
                  <a:avLst/>
                </a:prstGeom>
                <a:blipFill>
                  <a:blip r:embed="rId2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3" name="모서리가 둥근 직사각형 602"/>
            <p:cNvSpPr/>
            <p:nvPr/>
          </p:nvSpPr>
          <p:spPr>
            <a:xfrm>
              <a:off x="4781551" y="3186971"/>
              <a:ext cx="2108200" cy="236842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1" name="그룹 790"/>
            <p:cNvGrpSpPr/>
            <p:nvPr/>
          </p:nvGrpSpPr>
          <p:grpSpPr>
            <a:xfrm>
              <a:off x="4819685" y="3212629"/>
              <a:ext cx="654406" cy="175336"/>
              <a:chOff x="8053690" y="3592802"/>
              <a:chExt cx="654406" cy="175336"/>
            </a:xfrm>
          </p:grpSpPr>
          <p:sp>
            <p:nvSpPr>
              <p:cNvPr id="792" name="모서리가 둥근 직사각형 791"/>
              <p:cNvSpPr/>
              <p:nvPr/>
            </p:nvSpPr>
            <p:spPr>
              <a:xfrm>
                <a:off x="8053690" y="3592802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8E8E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>
                <a:off x="8098177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>
                <a:off x="8249961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>
                <a:off x="8401744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>
                <a:off x="8552220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8" name="그룹 797"/>
            <p:cNvGrpSpPr/>
            <p:nvPr/>
          </p:nvGrpSpPr>
          <p:grpSpPr>
            <a:xfrm>
              <a:off x="6194033" y="3215836"/>
              <a:ext cx="654406" cy="175336"/>
              <a:chOff x="8070759" y="4518253"/>
              <a:chExt cx="654406" cy="175336"/>
            </a:xfrm>
          </p:grpSpPr>
          <p:sp>
            <p:nvSpPr>
              <p:cNvPr id="799" name="모서리가 둥근 직사각형 798"/>
              <p:cNvSpPr/>
              <p:nvPr/>
            </p:nvSpPr>
            <p:spPr>
              <a:xfrm>
                <a:off x="8070759" y="4518253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AA8A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>
                <a:off x="8115246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>
                <a:off x="8267030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>
                <a:off x="8418813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>
                <a:off x="8569289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5" name="그룹 814"/>
            <p:cNvGrpSpPr/>
            <p:nvPr/>
          </p:nvGrpSpPr>
          <p:grpSpPr>
            <a:xfrm>
              <a:off x="5511835" y="3215707"/>
              <a:ext cx="654406" cy="175336"/>
              <a:chOff x="5868323" y="4338627"/>
              <a:chExt cx="654406" cy="175336"/>
            </a:xfrm>
          </p:grpSpPr>
          <p:sp>
            <p:nvSpPr>
              <p:cNvPr id="810" name="모서리가 둥근 직사각형 809"/>
              <p:cNvSpPr/>
              <p:nvPr/>
            </p:nvSpPr>
            <p:spPr>
              <a:xfrm>
                <a:off x="5868323" y="4338627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49790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>
                <a:off x="5912810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>
                <a:off x="6064594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>
                <a:off x="6216377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>
                <a:off x="6366853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6" name="왼쪽 중괄호 815"/>
          <p:cNvSpPr/>
          <p:nvPr/>
        </p:nvSpPr>
        <p:spPr>
          <a:xfrm rot="16200000">
            <a:off x="9077750" y="3119106"/>
            <a:ext cx="135723" cy="1817564"/>
          </a:xfrm>
          <a:prstGeom prst="leftBrace">
            <a:avLst>
              <a:gd name="adj1" fmla="val 8333"/>
              <a:gd name="adj2" fmla="val 925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7" name="TextBox 816"/>
              <p:cNvSpPr txBox="1"/>
              <p:nvPr/>
            </p:nvSpPr>
            <p:spPr>
              <a:xfrm>
                <a:off x="9834102" y="4125164"/>
                <a:ext cx="45589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17" name="TextBox 8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102" y="4125164"/>
                <a:ext cx="455894" cy="169277"/>
              </a:xfrm>
              <a:prstGeom prst="rect">
                <a:avLst/>
              </a:prstGeom>
              <a:blipFill>
                <a:blip r:embed="rId27"/>
                <a:stretch>
                  <a:fillRect r="-533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8" name="그룹 827"/>
          <p:cNvGrpSpPr/>
          <p:nvPr/>
        </p:nvGrpSpPr>
        <p:grpSpPr>
          <a:xfrm>
            <a:off x="8782066" y="2135467"/>
            <a:ext cx="2350667" cy="236842"/>
            <a:chOff x="4781551" y="3186971"/>
            <a:chExt cx="2350667" cy="236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9" name="TextBox 828"/>
                <p:cNvSpPr txBox="1"/>
                <p:nvPr/>
              </p:nvSpPr>
              <p:spPr>
                <a:xfrm>
                  <a:off x="6896191" y="3223692"/>
                  <a:ext cx="23602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29" name="TextBox 8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191" y="3223692"/>
                  <a:ext cx="236027" cy="169277"/>
                </a:xfrm>
                <a:prstGeom prst="rect">
                  <a:avLst/>
                </a:prstGeom>
                <a:blipFill>
                  <a:blip r:embed="rId2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0" name="모서리가 둥근 직사각형 829"/>
            <p:cNvSpPr/>
            <p:nvPr/>
          </p:nvSpPr>
          <p:spPr>
            <a:xfrm>
              <a:off x="4781551" y="3186971"/>
              <a:ext cx="2108200" cy="236842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1" name="그룹 830"/>
            <p:cNvGrpSpPr/>
            <p:nvPr/>
          </p:nvGrpSpPr>
          <p:grpSpPr>
            <a:xfrm>
              <a:off x="4819685" y="3212629"/>
              <a:ext cx="654406" cy="175336"/>
              <a:chOff x="8053690" y="3592802"/>
              <a:chExt cx="654406" cy="175336"/>
            </a:xfrm>
          </p:grpSpPr>
          <p:sp>
            <p:nvSpPr>
              <p:cNvPr id="844" name="모서리가 둥근 직사각형 843"/>
              <p:cNvSpPr/>
              <p:nvPr/>
            </p:nvSpPr>
            <p:spPr>
              <a:xfrm>
                <a:off x="8053690" y="3592802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8E8E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5" name="타원 844"/>
              <p:cNvSpPr/>
              <p:nvPr/>
            </p:nvSpPr>
            <p:spPr>
              <a:xfrm>
                <a:off x="8098177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6" name="타원 845"/>
              <p:cNvSpPr/>
              <p:nvPr/>
            </p:nvSpPr>
            <p:spPr>
              <a:xfrm>
                <a:off x="8249961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7" name="타원 846"/>
              <p:cNvSpPr/>
              <p:nvPr/>
            </p:nvSpPr>
            <p:spPr>
              <a:xfrm>
                <a:off x="8401744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8" name="타원 847"/>
              <p:cNvSpPr/>
              <p:nvPr/>
            </p:nvSpPr>
            <p:spPr>
              <a:xfrm>
                <a:off x="8552220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2" name="그룹 831"/>
            <p:cNvGrpSpPr/>
            <p:nvPr/>
          </p:nvGrpSpPr>
          <p:grpSpPr>
            <a:xfrm>
              <a:off x="6194033" y="3215836"/>
              <a:ext cx="654406" cy="175336"/>
              <a:chOff x="8070759" y="4518253"/>
              <a:chExt cx="654406" cy="175336"/>
            </a:xfrm>
          </p:grpSpPr>
          <p:sp>
            <p:nvSpPr>
              <p:cNvPr id="839" name="모서리가 둥근 직사각형 838"/>
              <p:cNvSpPr/>
              <p:nvPr/>
            </p:nvSpPr>
            <p:spPr>
              <a:xfrm>
                <a:off x="8070759" y="4518253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AA8A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0" name="타원 839"/>
              <p:cNvSpPr/>
              <p:nvPr/>
            </p:nvSpPr>
            <p:spPr>
              <a:xfrm>
                <a:off x="8115246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1" name="타원 840"/>
              <p:cNvSpPr/>
              <p:nvPr/>
            </p:nvSpPr>
            <p:spPr>
              <a:xfrm>
                <a:off x="8267030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2" name="타원 841"/>
              <p:cNvSpPr/>
              <p:nvPr/>
            </p:nvSpPr>
            <p:spPr>
              <a:xfrm>
                <a:off x="8418813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3" name="타원 842"/>
              <p:cNvSpPr/>
              <p:nvPr/>
            </p:nvSpPr>
            <p:spPr>
              <a:xfrm>
                <a:off x="8569289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3" name="그룹 832"/>
            <p:cNvGrpSpPr/>
            <p:nvPr/>
          </p:nvGrpSpPr>
          <p:grpSpPr>
            <a:xfrm>
              <a:off x="5511835" y="3215707"/>
              <a:ext cx="654406" cy="175336"/>
              <a:chOff x="5868323" y="4338627"/>
              <a:chExt cx="654406" cy="175336"/>
            </a:xfrm>
          </p:grpSpPr>
          <p:sp>
            <p:nvSpPr>
              <p:cNvPr id="834" name="모서리가 둥근 직사각형 833"/>
              <p:cNvSpPr/>
              <p:nvPr/>
            </p:nvSpPr>
            <p:spPr>
              <a:xfrm>
                <a:off x="5868323" y="4338627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49790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>
                <a:off x="5912810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6" name="타원 835"/>
              <p:cNvSpPr/>
              <p:nvPr/>
            </p:nvSpPr>
            <p:spPr>
              <a:xfrm>
                <a:off x="6064594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7" name="타원 836"/>
              <p:cNvSpPr/>
              <p:nvPr/>
            </p:nvSpPr>
            <p:spPr>
              <a:xfrm>
                <a:off x="6216377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8" name="타원 837"/>
              <p:cNvSpPr/>
              <p:nvPr/>
            </p:nvSpPr>
            <p:spPr>
              <a:xfrm>
                <a:off x="6366853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9" name="TextBox 628"/>
          <p:cNvSpPr txBox="1"/>
          <p:nvPr/>
        </p:nvSpPr>
        <p:spPr>
          <a:xfrm>
            <a:off x="5235286" y="3883570"/>
            <a:ext cx="61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693" name="TextBox 692"/>
          <p:cNvSpPr txBox="1"/>
          <p:nvPr/>
        </p:nvSpPr>
        <p:spPr>
          <a:xfrm>
            <a:off x="5218144" y="3411730"/>
            <a:ext cx="61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p:grpSp>
        <p:nvGrpSpPr>
          <p:cNvPr id="624" name="그룹 623"/>
          <p:cNvGrpSpPr/>
          <p:nvPr/>
        </p:nvGrpSpPr>
        <p:grpSpPr>
          <a:xfrm>
            <a:off x="4755806" y="4045922"/>
            <a:ext cx="654406" cy="175336"/>
            <a:chOff x="1485901" y="3596367"/>
            <a:chExt cx="1020799" cy="273504"/>
          </a:xfrm>
        </p:grpSpPr>
        <p:sp>
          <p:nvSpPr>
            <p:cNvPr id="643" name="모서리가 둥근 직사각형 642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타원 646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5" name="TextBox 624"/>
          <p:cNvSpPr txBox="1"/>
          <p:nvPr/>
        </p:nvSpPr>
        <p:spPr>
          <a:xfrm>
            <a:off x="6114785" y="3877601"/>
            <a:ext cx="61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p:grpSp>
        <p:nvGrpSpPr>
          <p:cNvPr id="627" name="그룹 626"/>
          <p:cNvGrpSpPr/>
          <p:nvPr/>
        </p:nvGrpSpPr>
        <p:grpSpPr>
          <a:xfrm>
            <a:off x="6529103" y="4040216"/>
            <a:ext cx="654406" cy="175336"/>
            <a:chOff x="1485901" y="3596367"/>
            <a:chExt cx="1020799" cy="273504"/>
          </a:xfrm>
        </p:grpSpPr>
        <p:sp>
          <p:nvSpPr>
            <p:cNvPr id="633" name="모서리가 둥근 직사각형 632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9" name="그룹 668"/>
          <p:cNvGrpSpPr/>
          <p:nvPr/>
        </p:nvGrpSpPr>
        <p:grpSpPr>
          <a:xfrm>
            <a:off x="4759162" y="3816479"/>
            <a:ext cx="2427703" cy="175336"/>
            <a:chOff x="1233368" y="2634636"/>
            <a:chExt cx="2427703" cy="175336"/>
          </a:xfrm>
        </p:grpSpPr>
        <p:sp>
          <p:nvSpPr>
            <p:cNvPr id="670" name="모서리가 둥근 직사각형 669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6525027" y="3574082"/>
            <a:ext cx="654406" cy="175336"/>
            <a:chOff x="8053690" y="3592802"/>
            <a:chExt cx="654406" cy="175336"/>
          </a:xfrm>
        </p:grpSpPr>
        <p:sp>
          <p:nvSpPr>
            <p:cNvPr id="722" name="모서리가 둥근 직사각형 721"/>
            <p:cNvSpPr/>
            <p:nvPr/>
          </p:nvSpPr>
          <p:spPr>
            <a:xfrm>
              <a:off x="8053690" y="3592802"/>
              <a:ext cx="654406" cy="175336"/>
            </a:xfrm>
            <a:prstGeom prst="roundRect">
              <a:avLst>
                <a:gd name="adj" fmla="val 7844"/>
              </a:avLst>
            </a:prstGeom>
            <a:solidFill>
              <a:srgbClr val="FA8E8E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>
              <a:off x="8098177" y="3626822"/>
              <a:ext cx="107295" cy="107295"/>
            </a:xfrm>
            <a:prstGeom prst="ellipse">
              <a:avLst/>
            </a:prstGeom>
            <a:solidFill>
              <a:srgbClr val="F63C3C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>
              <a:off x="8249961" y="3626822"/>
              <a:ext cx="107295" cy="107295"/>
            </a:xfrm>
            <a:prstGeom prst="ellipse">
              <a:avLst/>
            </a:prstGeom>
            <a:solidFill>
              <a:srgbClr val="F63C3C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>
              <a:off x="8401744" y="3626822"/>
              <a:ext cx="107295" cy="107295"/>
            </a:xfrm>
            <a:prstGeom prst="ellipse">
              <a:avLst/>
            </a:prstGeom>
            <a:solidFill>
              <a:srgbClr val="F63C3C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>
              <a:off x="8552220" y="3626822"/>
              <a:ext cx="107295" cy="107295"/>
            </a:xfrm>
            <a:prstGeom prst="ellipse">
              <a:avLst/>
            </a:prstGeom>
            <a:solidFill>
              <a:srgbClr val="F63C3C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0" name="TextBox 689"/>
          <p:cNvSpPr txBox="1"/>
          <p:nvPr/>
        </p:nvSpPr>
        <p:spPr>
          <a:xfrm>
            <a:off x="6097643" y="3405761"/>
            <a:ext cx="61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p:grpSp>
        <p:nvGrpSpPr>
          <p:cNvPr id="691" name="그룹 690"/>
          <p:cNvGrpSpPr/>
          <p:nvPr/>
        </p:nvGrpSpPr>
        <p:grpSpPr>
          <a:xfrm>
            <a:off x="5651687" y="3574081"/>
            <a:ext cx="654406" cy="175336"/>
            <a:chOff x="1485901" y="3596367"/>
            <a:chExt cx="1020799" cy="273504"/>
          </a:xfrm>
        </p:grpSpPr>
        <p:sp>
          <p:nvSpPr>
            <p:cNvPr id="717" name="모서리가 둥근 직사각형 716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2" name="그룹 691"/>
          <p:cNvGrpSpPr/>
          <p:nvPr/>
        </p:nvGrpSpPr>
        <p:grpSpPr>
          <a:xfrm>
            <a:off x="4750896" y="3568376"/>
            <a:ext cx="654406" cy="175336"/>
            <a:chOff x="1485901" y="3596367"/>
            <a:chExt cx="1020799" cy="273504"/>
          </a:xfrm>
        </p:grpSpPr>
        <p:sp>
          <p:nvSpPr>
            <p:cNvPr id="712" name="모서리가 둥근 직사각형 711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4" name="그룹 693"/>
          <p:cNvGrpSpPr/>
          <p:nvPr/>
        </p:nvGrpSpPr>
        <p:grpSpPr>
          <a:xfrm>
            <a:off x="4750896" y="3344639"/>
            <a:ext cx="2427703" cy="175336"/>
            <a:chOff x="1233368" y="2634636"/>
            <a:chExt cx="2427703" cy="175336"/>
          </a:xfrm>
        </p:grpSpPr>
        <p:sp>
          <p:nvSpPr>
            <p:cNvPr id="695" name="모서리가 둥근 직사각형 694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2" name="TextBox 731"/>
          <p:cNvSpPr txBox="1"/>
          <p:nvPr/>
        </p:nvSpPr>
        <p:spPr>
          <a:xfrm>
            <a:off x="6128100" y="4327524"/>
            <a:ext cx="61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p:grpSp>
        <p:nvGrpSpPr>
          <p:cNvPr id="733" name="그룹 732"/>
          <p:cNvGrpSpPr/>
          <p:nvPr/>
        </p:nvGrpSpPr>
        <p:grpSpPr>
          <a:xfrm>
            <a:off x="5682144" y="4495844"/>
            <a:ext cx="654406" cy="175336"/>
            <a:chOff x="1485901" y="3596367"/>
            <a:chExt cx="1020799" cy="273504"/>
          </a:xfrm>
        </p:grpSpPr>
        <p:sp>
          <p:nvSpPr>
            <p:cNvPr id="759" name="모서리가 둥근 직사각형 758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0" name="타원 759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1" name="타원 760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2" name="타원 761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63" name="타원 762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734" name="그룹 733"/>
          <p:cNvGrpSpPr/>
          <p:nvPr/>
        </p:nvGrpSpPr>
        <p:grpSpPr>
          <a:xfrm>
            <a:off x="4755733" y="4490139"/>
            <a:ext cx="654406" cy="175336"/>
            <a:chOff x="1485901" y="3596367"/>
            <a:chExt cx="1020799" cy="273504"/>
          </a:xfrm>
        </p:grpSpPr>
        <p:sp>
          <p:nvSpPr>
            <p:cNvPr id="754" name="모서리가 둥근 직사각형 753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5" name="타원 754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6" name="타원 755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7" name="타원 756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8" name="타원 757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735" name="TextBox 734"/>
          <p:cNvSpPr txBox="1"/>
          <p:nvPr/>
        </p:nvSpPr>
        <p:spPr>
          <a:xfrm>
            <a:off x="5248601" y="4333493"/>
            <a:ext cx="61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p:grpSp>
        <p:nvGrpSpPr>
          <p:cNvPr id="736" name="그룹 735"/>
          <p:cNvGrpSpPr/>
          <p:nvPr/>
        </p:nvGrpSpPr>
        <p:grpSpPr>
          <a:xfrm>
            <a:off x="4758518" y="4266402"/>
            <a:ext cx="2427703" cy="175336"/>
            <a:chOff x="1233368" y="2634636"/>
            <a:chExt cx="2427703" cy="175336"/>
          </a:xfrm>
        </p:grpSpPr>
        <p:sp>
          <p:nvSpPr>
            <p:cNvPr id="737" name="모서리가 둥근 직사각형 736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38" name="타원 737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39" name="타원 738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0" name="타원 739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1" name="타원 740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2" name="타원 741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3" name="타원 742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4" name="타원 743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5" name="타원 744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6" name="타원 745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7" name="타원 746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8" name="타원 747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49" name="타원 748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0" name="타원 749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1" name="타원 750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2" name="타원 751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53" name="타원 752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774" name="모서리가 둥근 직사각형 773"/>
          <p:cNvSpPr/>
          <p:nvPr/>
        </p:nvSpPr>
        <p:spPr>
          <a:xfrm>
            <a:off x="5657601" y="4039615"/>
            <a:ext cx="654406" cy="175336"/>
          </a:xfrm>
          <a:prstGeom prst="roundRect">
            <a:avLst>
              <a:gd name="adj" fmla="val 7844"/>
            </a:avLst>
          </a:prstGeom>
          <a:solidFill>
            <a:srgbClr val="F49790"/>
          </a:solidFill>
          <a:ln w="9525">
            <a:solidFill>
              <a:srgbClr val="C7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/>
          <p:cNvSpPr/>
          <p:nvPr/>
        </p:nvSpPr>
        <p:spPr>
          <a:xfrm>
            <a:off x="5702088" y="4073635"/>
            <a:ext cx="107295" cy="107295"/>
          </a:xfrm>
          <a:prstGeom prst="ellipse">
            <a:avLst/>
          </a:prstGeom>
          <a:solidFill>
            <a:srgbClr val="F1756B"/>
          </a:solidFill>
          <a:ln w="9525">
            <a:solidFill>
              <a:srgbClr val="C7090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/>
          <p:cNvSpPr/>
          <p:nvPr/>
        </p:nvSpPr>
        <p:spPr>
          <a:xfrm>
            <a:off x="5853872" y="4073635"/>
            <a:ext cx="107295" cy="107295"/>
          </a:xfrm>
          <a:prstGeom prst="ellipse">
            <a:avLst/>
          </a:prstGeom>
          <a:solidFill>
            <a:srgbClr val="F1756B"/>
          </a:solidFill>
          <a:ln w="9525">
            <a:solidFill>
              <a:srgbClr val="C7090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/>
          <p:cNvSpPr/>
          <p:nvPr/>
        </p:nvSpPr>
        <p:spPr>
          <a:xfrm>
            <a:off x="6005655" y="4073635"/>
            <a:ext cx="107295" cy="107295"/>
          </a:xfrm>
          <a:prstGeom prst="ellipse">
            <a:avLst/>
          </a:prstGeom>
          <a:solidFill>
            <a:srgbClr val="F1756B"/>
          </a:solidFill>
          <a:ln w="9525">
            <a:solidFill>
              <a:srgbClr val="C7090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타원 777"/>
          <p:cNvSpPr/>
          <p:nvPr/>
        </p:nvSpPr>
        <p:spPr>
          <a:xfrm>
            <a:off x="6156131" y="4073635"/>
            <a:ext cx="107295" cy="107295"/>
          </a:xfrm>
          <a:prstGeom prst="ellipse">
            <a:avLst/>
          </a:prstGeom>
          <a:solidFill>
            <a:srgbClr val="F1756B"/>
          </a:solidFill>
          <a:ln w="9525">
            <a:solidFill>
              <a:srgbClr val="C7090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7" name="그룹 796"/>
          <p:cNvGrpSpPr/>
          <p:nvPr/>
        </p:nvGrpSpPr>
        <p:grpSpPr>
          <a:xfrm>
            <a:off x="6531815" y="4499533"/>
            <a:ext cx="654406" cy="175336"/>
            <a:chOff x="8070759" y="4518253"/>
            <a:chExt cx="654406" cy="175336"/>
          </a:xfrm>
        </p:grpSpPr>
        <p:sp>
          <p:nvSpPr>
            <p:cNvPr id="785" name="모서리가 둥근 직사각형 784"/>
            <p:cNvSpPr/>
            <p:nvPr/>
          </p:nvSpPr>
          <p:spPr>
            <a:xfrm>
              <a:off x="8070759" y="4518253"/>
              <a:ext cx="654406" cy="175336"/>
            </a:xfrm>
            <a:prstGeom prst="roundRect">
              <a:avLst>
                <a:gd name="adj" fmla="val 7844"/>
              </a:avLst>
            </a:prstGeom>
            <a:solidFill>
              <a:srgbClr val="FAAA8A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>
              <a:off x="8115246" y="4552273"/>
              <a:ext cx="107295" cy="107295"/>
            </a:xfrm>
            <a:prstGeom prst="ellipse">
              <a:avLst/>
            </a:prstGeom>
            <a:solidFill>
              <a:srgbClr val="F88E64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>
              <a:off x="8267030" y="4552273"/>
              <a:ext cx="107295" cy="107295"/>
            </a:xfrm>
            <a:prstGeom prst="ellipse">
              <a:avLst/>
            </a:prstGeom>
            <a:solidFill>
              <a:srgbClr val="F88E64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>
              <a:off x="8418813" y="4552273"/>
              <a:ext cx="107295" cy="107295"/>
            </a:xfrm>
            <a:prstGeom prst="ellipse">
              <a:avLst/>
            </a:prstGeom>
            <a:solidFill>
              <a:srgbClr val="F88E64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>
              <a:off x="8569289" y="4552273"/>
              <a:ext cx="107295" cy="107295"/>
            </a:xfrm>
            <a:prstGeom prst="ellipse">
              <a:avLst/>
            </a:prstGeom>
            <a:solidFill>
              <a:srgbClr val="F88E64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9" name="TextBox 848"/>
              <p:cNvSpPr txBox="1"/>
              <p:nvPr/>
            </p:nvSpPr>
            <p:spPr>
              <a:xfrm>
                <a:off x="4648745" y="4670001"/>
                <a:ext cx="2867289" cy="42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Red color denotes the attention head whose accuracy </a:t>
                </a:r>
                <a:r>
                  <a:rPr lang="en-US" altLang="ko-KR" sz="1050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is relatively higher than others </a:t>
                </a:r>
              </a:p>
            </p:txBody>
          </p:sp>
        </mc:Choice>
        <mc:Fallback>
          <p:sp>
            <p:nvSpPr>
              <p:cNvPr id="849" name="TextBox 8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45" y="4670001"/>
                <a:ext cx="2867289" cy="428515"/>
              </a:xfrm>
              <a:prstGeom prst="rect">
                <a:avLst/>
              </a:prstGeom>
              <a:blipFill>
                <a:blip r:embed="rId2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1" name="구부러진 연결선 860"/>
          <p:cNvCxnSpPr>
            <a:stCxn id="603" idx="0"/>
            <a:endCxn id="830" idx="2"/>
          </p:cNvCxnSpPr>
          <p:nvPr/>
        </p:nvCxnSpPr>
        <p:spPr>
          <a:xfrm rot="5400000" flipH="1" flipV="1">
            <a:off x="8839356" y="2674682"/>
            <a:ext cx="1299182" cy="69443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구부러진 연결선 867"/>
          <p:cNvCxnSpPr>
            <a:stCxn id="722" idx="3"/>
            <a:endCxn id="792" idx="1"/>
          </p:cNvCxnSpPr>
          <p:nvPr/>
        </p:nvCxnSpPr>
        <p:spPr>
          <a:xfrm>
            <a:off x="7179433" y="3661750"/>
            <a:ext cx="946330" cy="123067"/>
          </a:xfrm>
          <a:prstGeom prst="curvedConnector3">
            <a:avLst>
              <a:gd name="adj1" fmla="val 50000"/>
            </a:avLst>
          </a:prstGeom>
          <a:ln>
            <a:solidFill>
              <a:srgbClr val="332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구부러진 연결선 870"/>
          <p:cNvCxnSpPr>
            <a:stCxn id="774" idx="3"/>
            <a:endCxn id="810" idx="2"/>
          </p:cNvCxnSpPr>
          <p:nvPr/>
        </p:nvCxnSpPr>
        <p:spPr>
          <a:xfrm flipV="1">
            <a:off x="6312007" y="3875563"/>
            <a:ext cx="2833109" cy="251720"/>
          </a:xfrm>
          <a:prstGeom prst="curvedConnector2">
            <a:avLst/>
          </a:prstGeom>
          <a:ln>
            <a:solidFill>
              <a:srgbClr val="332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구부러진 연결선 873"/>
          <p:cNvCxnSpPr>
            <a:stCxn id="785" idx="3"/>
            <a:endCxn id="799" idx="2"/>
          </p:cNvCxnSpPr>
          <p:nvPr/>
        </p:nvCxnSpPr>
        <p:spPr>
          <a:xfrm flipV="1">
            <a:off x="7186221" y="3875692"/>
            <a:ext cx="2641093" cy="711509"/>
          </a:xfrm>
          <a:prstGeom prst="curvedConnector2">
            <a:avLst/>
          </a:prstGeom>
          <a:ln>
            <a:solidFill>
              <a:srgbClr val="332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1" name="그룹 930"/>
          <p:cNvGrpSpPr/>
          <p:nvPr/>
        </p:nvGrpSpPr>
        <p:grpSpPr>
          <a:xfrm>
            <a:off x="1279236" y="5362228"/>
            <a:ext cx="620683" cy="477054"/>
            <a:chOff x="1584047" y="5747120"/>
            <a:chExt cx="620683" cy="4770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1758577" y="6008730"/>
                  <a:ext cx="239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577" y="6008730"/>
                  <a:ext cx="239745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5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6" name="직사각형 895"/>
            <p:cNvSpPr/>
            <p:nvPr/>
          </p:nvSpPr>
          <p:spPr>
            <a:xfrm>
              <a:off x="1584047" y="5747120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0" name="그룹 929"/>
          <p:cNvGrpSpPr/>
          <p:nvPr/>
        </p:nvGrpSpPr>
        <p:grpSpPr>
          <a:xfrm>
            <a:off x="1808816" y="5302615"/>
            <a:ext cx="402674" cy="490590"/>
            <a:chOff x="2239857" y="5738406"/>
            <a:chExt cx="402674" cy="4905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2334093" y="6013552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093" y="6013552"/>
                  <a:ext cx="239746" cy="215444"/>
                </a:xfrm>
                <a:prstGeom prst="rect">
                  <a:avLst/>
                </a:prstGeom>
                <a:blipFill>
                  <a:blip r:embed="rId30"/>
                  <a:stretch>
                    <a:fillRect l="-5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7" name="직사각형 896"/>
            <p:cNvSpPr/>
            <p:nvPr/>
          </p:nvSpPr>
          <p:spPr>
            <a:xfrm>
              <a:off x="2239857" y="5738406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endParaRPr lang="ko-KR" altLang="en-US" dirty="0"/>
            </a:p>
          </p:txBody>
        </p:sp>
      </p:grpSp>
      <p:grpSp>
        <p:nvGrpSpPr>
          <p:cNvPr id="929" name="그룹 928"/>
          <p:cNvGrpSpPr/>
          <p:nvPr/>
        </p:nvGrpSpPr>
        <p:grpSpPr>
          <a:xfrm>
            <a:off x="2189765" y="5242677"/>
            <a:ext cx="684803" cy="503303"/>
            <a:chOff x="2747885" y="5351539"/>
            <a:chExt cx="684803" cy="5033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2957430" y="5639398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430" y="5639398"/>
                  <a:ext cx="239746" cy="215444"/>
                </a:xfrm>
                <a:prstGeom prst="rect">
                  <a:avLst/>
                </a:prstGeom>
                <a:blipFill>
                  <a:blip r:embed="rId31"/>
                  <a:stretch>
                    <a:fillRect l="-7692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8" name="직사각형 897"/>
            <p:cNvSpPr/>
            <p:nvPr/>
          </p:nvSpPr>
          <p:spPr>
            <a:xfrm>
              <a:off x="2747885" y="5351539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</a:t>
              </a:r>
              <a:endParaRPr lang="ko-KR" altLang="en-US" dirty="0"/>
            </a:p>
          </p:txBody>
        </p:sp>
      </p:grpSp>
      <p:cxnSp>
        <p:nvCxnSpPr>
          <p:cNvPr id="933" name="직선 화살표 연결선 932"/>
          <p:cNvCxnSpPr/>
          <p:nvPr/>
        </p:nvCxnSpPr>
        <p:spPr>
          <a:xfrm flipV="1">
            <a:off x="2007548" y="5124895"/>
            <a:ext cx="150713" cy="325603"/>
          </a:xfrm>
          <a:prstGeom prst="straightConnector1">
            <a:avLst/>
          </a:prstGeom>
          <a:ln w="9525">
            <a:solidFill>
              <a:srgbClr val="000000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/>
          <p:cNvCxnSpPr/>
          <p:nvPr/>
        </p:nvCxnSpPr>
        <p:spPr>
          <a:xfrm flipV="1">
            <a:off x="1595428" y="5212447"/>
            <a:ext cx="212062" cy="270685"/>
          </a:xfrm>
          <a:prstGeom prst="straightConnector1">
            <a:avLst/>
          </a:prstGeom>
          <a:ln w="9525">
            <a:solidFill>
              <a:srgbClr val="000000">
                <a:alpha val="2902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직선 화살표 연결선 938"/>
          <p:cNvCxnSpPr/>
          <p:nvPr/>
        </p:nvCxnSpPr>
        <p:spPr>
          <a:xfrm flipV="1">
            <a:off x="1184789" y="5259617"/>
            <a:ext cx="265893" cy="194072"/>
          </a:xfrm>
          <a:prstGeom prst="straightConnector1">
            <a:avLst/>
          </a:prstGeom>
          <a:ln w="9525">
            <a:solidFill>
              <a:srgbClr val="000000">
                <a:alpha val="1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5" name="그룹 954"/>
          <p:cNvGrpSpPr/>
          <p:nvPr/>
        </p:nvGrpSpPr>
        <p:grpSpPr>
          <a:xfrm>
            <a:off x="4751800" y="5225940"/>
            <a:ext cx="2075001" cy="977295"/>
            <a:chOff x="3093761" y="5382486"/>
            <a:chExt cx="2075001" cy="977295"/>
          </a:xfrm>
        </p:grpSpPr>
        <p:grpSp>
          <p:nvGrpSpPr>
            <p:cNvPr id="880" name="그룹 879"/>
            <p:cNvGrpSpPr/>
            <p:nvPr/>
          </p:nvGrpSpPr>
          <p:grpSpPr>
            <a:xfrm>
              <a:off x="3116866" y="5855677"/>
              <a:ext cx="1353162" cy="504104"/>
              <a:chOff x="4903764" y="5240694"/>
              <a:chExt cx="1353162" cy="504104"/>
            </a:xfrm>
          </p:grpSpPr>
          <p:grpSp>
            <p:nvGrpSpPr>
              <p:cNvPr id="492" name="그룹 491"/>
              <p:cNvGrpSpPr/>
              <p:nvPr/>
            </p:nvGrpSpPr>
            <p:grpSpPr>
              <a:xfrm>
                <a:off x="4903764" y="5240694"/>
                <a:ext cx="1353162" cy="253916"/>
                <a:chOff x="4672726" y="2687860"/>
                <a:chExt cx="1609113" cy="2539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3" name="TextBox 452"/>
                    <p:cNvSpPr txBox="1"/>
                    <p:nvPr/>
                  </p:nvSpPr>
                  <p:spPr>
                    <a:xfrm>
                      <a:off x="4672726" y="2729003"/>
                      <a:ext cx="99066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453" name="TextBox 4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2726" y="2729003"/>
                      <a:ext cx="99066" cy="1692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35714" r="-35714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4" name="TextBox 453"/>
                <p:cNvSpPr txBox="1"/>
                <p:nvPr/>
              </p:nvSpPr>
              <p:spPr>
                <a:xfrm>
                  <a:off x="4704816" y="2687860"/>
                  <a:ext cx="15770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: ground truth label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3" name="그룹 492"/>
              <p:cNvGrpSpPr/>
              <p:nvPr/>
            </p:nvGrpSpPr>
            <p:grpSpPr>
              <a:xfrm>
                <a:off x="4908875" y="5490882"/>
                <a:ext cx="1306345" cy="253916"/>
                <a:chOff x="4710515" y="2963157"/>
                <a:chExt cx="1306345" cy="2539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5" name="TextBox 454"/>
                    <p:cNvSpPr txBox="1"/>
                    <p:nvPr/>
                  </p:nvSpPr>
                  <p:spPr>
                    <a:xfrm>
                      <a:off x="4710515" y="3002448"/>
                      <a:ext cx="99065" cy="1783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455" name="TextBox 4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0515" y="3002448"/>
                      <a:ext cx="99065" cy="17838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000" t="-23333" r="-9375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6" name="TextBox 455"/>
                <p:cNvSpPr txBox="1"/>
                <p:nvPr/>
              </p:nvSpPr>
              <p:spPr>
                <a:xfrm>
                  <a:off x="4737494" y="2963157"/>
                  <a:ext cx="127936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: predicted label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53" name="그룹 952"/>
            <p:cNvGrpSpPr/>
            <p:nvPr/>
          </p:nvGrpSpPr>
          <p:grpSpPr>
            <a:xfrm>
              <a:off x="3093761" y="5382486"/>
              <a:ext cx="1807625" cy="253916"/>
              <a:chOff x="3160583" y="5382486"/>
              <a:chExt cx="1807625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1" name="TextBox 950"/>
                  <p:cNvSpPr txBox="1"/>
                  <p:nvPr/>
                </p:nvSpPr>
                <p:spPr>
                  <a:xfrm>
                    <a:off x="3160583" y="5423629"/>
                    <a:ext cx="1279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951" name="TextBox 9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0583" y="5423629"/>
                    <a:ext cx="127920" cy="1692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9048" r="-14286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2" name="TextBox 951"/>
              <p:cNvSpPr txBox="1"/>
              <p:nvPr/>
            </p:nvSpPr>
            <p:spPr>
              <a:xfrm>
                <a:off x="3201961" y="5382486"/>
                <a:ext cx="17662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 No. of encoding layer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098872" y="5632674"/>
              <a:ext cx="2069890" cy="253916"/>
              <a:chOff x="3165694" y="5632674"/>
              <a:chExt cx="2069890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9" name="TextBox 948"/>
                  <p:cNvSpPr txBox="1"/>
                  <p:nvPr/>
                </p:nvSpPr>
                <p:spPr>
                  <a:xfrm>
                    <a:off x="3165694" y="5671965"/>
                    <a:ext cx="156389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949" name="TextBox 9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694" y="5671965"/>
                    <a:ext cx="156389" cy="1692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5385" r="-11538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0" name="TextBox 949"/>
              <p:cNvSpPr txBox="1"/>
              <p:nvPr/>
            </p:nvSpPr>
            <p:spPr>
              <a:xfrm>
                <a:off x="3210113" y="5632674"/>
                <a:ext cx="202547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 No. of attention head per layer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그룹 914"/>
          <p:cNvGrpSpPr/>
          <p:nvPr/>
        </p:nvGrpSpPr>
        <p:grpSpPr>
          <a:xfrm>
            <a:off x="928611" y="4649347"/>
            <a:ext cx="1131363" cy="246403"/>
            <a:chOff x="305734" y="5198816"/>
            <a:chExt cx="1131363" cy="246403"/>
          </a:xfrm>
        </p:grpSpPr>
        <p:grpSp>
          <p:nvGrpSpPr>
            <p:cNvPr id="916" name="그룹 915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918" name="그룹 917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925" name="모서리가 둥근 직사각형 924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19" name="그룹 918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921" name="모서리가 둥근 직사각형 920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0" name="모서리가 둥근 직사각형 919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7" name="직사각형 916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1" name="그룹 900"/>
          <p:cNvGrpSpPr/>
          <p:nvPr/>
        </p:nvGrpSpPr>
        <p:grpSpPr>
          <a:xfrm>
            <a:off x="1005533" y="4558569"/>
            <a:ext cx="1131363" cy="246403"/>
            <a:chOff x="305734" y="5198816"/>
            <a:chExt cx="1131363" cy="246403"/>
          </a:xfrm>
        </p:grpSpPr>
        <p:grpSp>
          <p:nvGrpSpPr>
            <p:cNvPr id="902" name="그룹 901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904" name="그룹 903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911" name="모서리가 둥근 직사각형 910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5" name="그룹 904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907" name="모서리가 둥근 직사각형 906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6" name="모서리가 둥근 직사각형 905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3" name="직사각형 902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0" name="그룹 899"/>
          <p:cNvGrpSpPr/>
          <p:nvPr/>
        </p:nvGrpSpPr>
        <p:grpSpPr>
          <a:xfrm>
            <a:off x="1081749" y="4484144"/>
            <a:ext cx="1131363" cy="246403"/>
            <a:chOff x="305734" y="5198816"/>
            <a:chExt cx="1131363" cy="246403"/>
          </a:xfrm>
        </p:grpSpPr>
        <p:grpSp>
          <p:nvGrpSpPr>
            <p:cNvPr id="883" name="그룹 882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884" name="그룹 883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891" name="모서리가 둥근 직사각형 890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5" name="그룹 884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887" name="모서리가 둥근 직사각형 886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6" name="모서리가 둥근 직사각형 885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9" name="직사각형 898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1770660" y="4947485"/>
            <a:ext cx="677449" cy="463497"/>
          </a:xfrm>
          <a:prstGeom prst="roundRect">
            <a:avLst>
              <a:gd name="adj" fmla="val 23528"/>
            </a:avLst>
          </a:prstGeom>
          <a:solidFill>
            <a:srgbClr val="F7F785"/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68404" y="1148682"/>
            <a:ext cx="2561529" cy="574704"/>
          </a:xfrm>
          <a:prstGeom prst="roundRect">
            <a:avLst>
              <a:gd name="adj" fmla="val 7844"/>
            </a:avLst>
          </a:prstGeom>
          <a:solidFill>
            <a:srgbClr val="DEEBF6"/>
          </a:solidFill>
          <a:ln w="9525">
            <a:solidFill>
              <a:srgbClr val="6292B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062651" y="4690508"/>
            <a:ext cx="0" cy="195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406" y="4291950"/>
            <a:ext cx="748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Positional 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Encoding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056151" y="3779947"/>
            <a:ext cx="0" cy="6442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2318263" y="4424604"/>
            <a:ext cx="1427449" cy="253916"/>
            <a:chOff x="3439998" y="4506051"/>
            <a:chExt cx="1427449" cy="253916"/>
          </a:xfrm>
        </p:grpSpPr>
        <p:sp>
          <p:nvSpPr>
            <p:cNvPr id="50" name="TextBox 49"/>
            <p:cNvSpPr txBox="1"/>
            <p:nvPr/>
          </p:nvSpPr>
          <p:spPr>
            <a:xfrm>
              <a:off x="3588081" y="4506051"/>
              <a:ext cx="12793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Input Embedding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439998" y="4512384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98" y="4512384"/>
                  <a:ext cx="239746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5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/>
          <p:cNvGrpSpPr/>
          <p:nvPr/>
        </p:nvGrpSpPr>
        <p:grpSpPr>
          <a:xfrm>
            <a:off x="725505" y="2989904"/>
            <a:ext cx="2604428" cy="757892"/>
            <a:chOff x="1046821" y="3302538"/>
            <a:chExt cx="2604428" cy="757892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1089720" y="3302538"/>
              <a:ext cx="2561529" cy="757892"/>
            </a:xfrm>
            <a:prstGeom prst="roundRect">
              <a:avLst>
                <a:gd name="adj" fmla="val 7844"/>
              </a:avLst>
            </a:prstGeom>
            <a:solidFill>
              <a:srgbClr val="FFF0E1"/>
            </a:solidFill>
            <a:ln w="9525">
              <a:solidFill>
                <a:srgbClr val="FDDBA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45982" y="3814221"/>
              <a:ext cx="654406" cy="175336"/>
              <a:chOff x="1485901" y="3596367"/>
              <a:chExt cx="1020799" cy="27350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504961" y="3638280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2059005" y="3814220"/>
              <a:ext cx="654406" cy="175336"/>
              <a:chOff x="1485901" y="3596367"/>
              <a:chExt cx="1020799" cy="273504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2919279" y="3808515"/>
              <a:ext cx="654406" cy="175336"/>
              <a:chOff x="1485901" y="3596367"/>
              <a:chExt cx="1020799" cy="273504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76364" y="3591727"/>
                  <a:ext cx="277384" cy="182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364" y="3591727"/>
                  <a:ext cx="277384" cy="182871"/>
                </a:xfrm>
                <a:prstGeom prst="rect">
                  <a:avLst/>
                </a:prstGeom>
                <a:blipFill>
                  <a:blip r:embed="rId3"/>
                  <a:stretch>
                    <a:fillRect l="-11111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/>
            <p:cNvSpPr txBox="1"/>
            <p:nvPr/>
          </p:nvSpPr>
          <p:spPr>
            <a:xfrm>
              <a:off x="1625462" y="3644249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425" y="3591598"/>
                  <a:ext cx="305468" cy="176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425" y="3591598"/>
                  <a:ext cx="305468" cy="176651"/>
                </a:xfrm>
                <a:prstGeom prst="rect">
                  <a:avLst/>
                </a:prstGeom>
                <a:blipFill>
                  <a:blip r:embed="rId4"/>
                  <a:stretch>
                    <a:fillRect l="-7843" b="-137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369341" y="3585378"/>
                  <a:ext cx="285078" cy="176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9341" y="3585378"/>
                  <a:ext cx="285078" cy="176651"/>
                </a:xfrm>
                <a:prstGeom prst="rect">
                  <a:avLst/>
                </a:prstGeom>
                <a:blipFill>
                  <a:blip r:embed="rId5"/>
                  <a:stretch>
                    <a:fillRect l="-10638" b="-137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/>
            <p:cNvSpPr txBox="1"/>
            <p:nvPr/>
          </p:nvSpPr>
          <p:spPr>
            <a:xfrm>
              <a:off x="1046821" y="3302538"/>
              <a:ext cx="13946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Multi-Head Attention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32898" y="1488683"/>
            <a:ext cx="2427703" cy="175336"/>
            <a:chOff x="1233368" y="2634636"/>
            <a:chExt cx="2427703" cy="175336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70309" y="1180859"/>
            <a:ext cx="2016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Hidden States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142720" y="1217192"/>
                <a:ext cx="158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720" y="1217192"/>
                <a:ext cx="158133" cy="169277"/>
              </a:xfrm>
              <a:prstGeom prst="rect">
                <a:avLst/>
              </a:prstGeom>
              <a:blipFill>
                <a:blip r:embed="rId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2193038" y="3027766"/>
                <a:ext cx="1168846" cy="176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;…;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38" y="3027766"/>
                <a:ext cx="1168846" cy="176651"/>
              </a:xfrm>
              <a:prstGeom prst="rect">
                <a:avLst/>
              </a:prstGeom>
              <a:blipFill>
                <a:blip r:embed="rId7"/>
                <a:stretch>
                  <a:fillRect l="-2094" r="-1047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그룹 134"/>
          <p:cNvGrpSpPr/>
          <p:nvPr/>
        </p:nvGrpSpPr>
        <p:grpSpPr>
          <a:xfrm>
            <a:off x="768403" y="2667133"/>
            <a:ext cx="2561529" cy="258104"/>
            <a:chOff x="1148740" y="2040095"/>
            <a:chExt cx="2561529" cy="258104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67014" y="2040095"/>
              <a:ext cx="16337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Add &amp; Normalization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모서리가 둥근 직사각형 136"/>
          <p:cNvSpPr/>
          <p:nvPr/>
        </p:nvSpPr>
        <p:spPr>
          <a:xfrm>
            <a:off x="498077" y="1091140"/>
            <a:ext cx="2893857" cy="3013718"/>
          </a:xfrm>
          <a:prstGeom prst="roundRect">
            <a:avLst>
              <a:gd name="adj" fmla="val 1339"/>
            </a:avLst>
          </a:prstGeom>
          <a:noFill/>
          <a:ln w="95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1128232" y="3779946"/>
            <a:ext cx="1689" cy="146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2946017" y="3779946"/>
            <a:ext cx="0" cy="1526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28189" y="3925996"/>
            <a:ext cx="1817828" cy="5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65984" y="1783521"/>
            <a:ext cx="2561529" cy="258104"/>
            <a:chOff x="1148740" y="2040095"/>
            <a:chExt cx="2561529" cy="258104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167014" y="2040095"/>
              <a:ext cx="16337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Add &amp; Normalization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2" name="그룹 881"/>
          <p:cNvGrpSpPr/>
          <p:nvPr/>
        </p:nvGrpSpPr>
        <p:grpSpPr>
          <a:xfrm>
            <a:off x="1153643" y="4424206"/>
            <a:ext cx="1131362" cy="246403"/>
            <a:chOff x="1585206" y="4797661"/>
            <a:chExt cx="1131362" cy="246403"/>
          </a:xfrm>
        </p:grpSpPr>
        <p:grpSp>
          <p:nvGrpSpPr>
            <p:cNvPr id="31" name="그룹 30"/>
            <p:cNvGrpSpPr/>
            <p:nvPr/>
          </p:nvGrpSpPr>
          <p:grpSpPr>
            <a:xfrm>
              <a:off x="2181621" y="4832864"/>
              <a:ext cx="501143" cy="175336"/>
              <a:chOff x="1485898" y="4132489"/>
              <a:chExt cx="781727" cy="273504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485898" y="4132489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BDFE0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55529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792060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02882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624188" y="4832864"/>
              <a:ext cx="501143" cy="175336"/>
              <a:chOff x="1651910" y="4356336"/>
              <a:chExt cx="781727" cy="273504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651910" y="4356336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9D3EB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72130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958072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19483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모서리가 둥근 직사각형 160"/>
            <p:cNvSpPr/>
            <p:nvPr/>
          </p:nvSpPr>
          <p:spPr>
            <a:xfrm>
              <a:off x="1585206" y="4797661"/>
              <a:ext cx="1131362" cy="246403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621228" y="2788977"/>
            <a:ext cx="1433614" cy="1219207"/>
            <a:chOff x="1052791" y="2899069"/>
            <a:chExt cx="1433614" cy="1219207"/>
          </a:xfrm>
        </p:grpSpPr>
        <p:cxnSp>
          <p:nvCxnSpPr>
            <p:cNvPr id="165" name="직선 연결선 164"/>
            <p:cNvCxnSpPr/>
            <p:nvPr/>
          </p:nvCxnSpPr>
          <p:spPr>
            <a:xfrm>
              <a:off x="1054100" y="4118276"/>
              <a:ext cx="14323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 flipV="1">
              <a:off x="1052791" y="2901627"/>
              <a:ext cx="1309" cy="12166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1052791" y="2899069"/>
              <a:ext cx="165449" cy="2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직선 연결선 173"/>
          <p:cNvCxnSpPr>
            <a:stCxn id="111" idx="0"/>
          </p:cNvCxnSpPr>
          <p:nvPr/>
        </p:nvCxnSpPr>
        <p:spPr>
          <a:xfrm flipV="1">
            <a:off x="2049169" y="2920472"/>
            <a:ext cx="0" cy="694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 flipV="1">
            <a:off x="2036321" y="2365663"/>
            <a:ext cx="5436" cy="3014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596616" y="1910478"/>
            <a:ext cx="1450132" cy="630345"/>
            <a:chOff x="1052791" y="3487932"/>
            <a:chExt cx="1450132" cy="630345"/>
          </a:xfrm>
        </p:grpSpPr>
        <p:cxnSp>
          <p:nvCxnSpPr>
            <p:cNvPr id="181" name="직선 연결선 180"/>
            <p:cNvCxnSpPr/>
            <p:nvPr/>
          </p:nvCxnSpPr>
          <p:spPr>
            <a:xfrm>
              <a:off x="1054100" y="4118276"/>
              <a:ext cx="14488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1054100" y="3487933"/>
              <a:ext cx="0" cy="6303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/>
            <p:nvPr/>
          </p:nvCxnSpPr>
          <p:spPr>
            <a:xfrm>
              <a:off x="1052791" y="3487932"/>
              <a:ext cx="165449" cy="2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415522" y="832467"/>
                <a:ext cx="13946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h Encoding Layer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2" y="832467"/>
                <a:ext cx="1394612" cy="253916"/>
              </a:xfrm>
              <a:prstGeom prst="rect">
                <a:avLst/>
              </a:prstGeom>
              <a:blipFill>
                <a:blip r:embed="rId8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0" y="2445727"/>
                <a:ext cx="426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45727"/>
                <a:ext cx="426334" cy="276999"/>
              </a:xfrm>
              <a:prstGeom prst="rect">
                <a:avLst/>
              </a:prstGeom>
              <a:blipFill>
                <a:blip r:embed="rId9"/>
                <a:stretch>
                  <a:fillRect l="-8571" r="-571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그룹 187"/>
          <p:cNvGrpSpPr/>
          <p:nvPr/>
        </p:nvGrpSpPr>
        <p:grpSpPr>
          <a:xfrm>
            <a:off x="774077" y="2103071"/>
            <a:ext cx="2561529" cy="258104"/>
            <a:chOff x="1148740" y="2040095"/>
            <a:chExt cx="2561529" cy="25810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9" name="모서리가 둥근 직사각형 188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grpFill/>
            <a:ln w="9525">
              <a:solidFill>
                <a:srgbClr val="FFD1A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67014" y="2040095"/>
              <a:ext cx="1954821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Feed Forward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1" name="직선 연결선 190"/>
          <p:cNvCxnSpPr/>
          <p:nvPr/>
        </p:nvCxnSpPr>
        <p:spPr>
          <a:xfrm flipV="1">
            <a:off x="2036321" y="2046259"/>
            <a:ext cx="0" cy="52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2020802" y="1723386"/>
            <a:ext cx="0" cy="52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 flipV="1">
            <a:off x="2029286" y="766208"/>
            <a:ext cx="0" cy="3137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2" name="그룹 931"/>
          <p:cNvGrpSpPr/>
          <p:nvPr/>
        </p:nvGrpSpPr>
        <p:grpSpPr>
          <a:xfrm>
            <a:off x="525103" y="4991218"/>
            <a:ext cx="304048" cy="525645"/>
            <a:chOff x="981264" y="5676098"/>
            <a:chExt cx="304048" cy="525645"/>
          </a:xfrm>
        </p:grpSpPr>
        <p:sp>
          <p:nvSpPr>
            <p:cNvPr id="21" name="TextBox 20"/>
            <p:cNvSpPr txBox="1"/>
            <p:nvPr/>
          </p:nvSpPr>
          <p:spPr>
            <a:xfrm>
              <a:off x="981264" y="5676098"/>
              <a:ext cx="304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/>
                <p:cNvSpPr txBox="1"/>
                <p:nvPr/>
              </p:nvSpPr>
              <p:spPr>
                <a:xfrm>
                  <a:off x="997287" y="5986299"/>
                  <a:ext cx="2355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08" name="TextBox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87" y="5986299"/>
                  <a:ext cx="23557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789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그룹 211"/>
          <p:cNvGrpSpPr/>
          <p:nvPr/>
        </p:nvGrpSpPr>
        <p:grpSpPr>
          <a:xfrm>
            <a:off x="815434" y="497844"/>
            <a:ext cx="2427703" cy="175336"/>
            <a:chOff x="1233368" y="2634636"/>
            <a:chExt cx="2427703" cy="175336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/>
              <p:cNvSpPr txBox="1"/>
              <p:nvPr/>
            </p:nvSpPr>
            <p:spPr>
              <a:xfrm>
                <a:off x="3296355" y="507304"/>
                <a:ext cx="158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100" i="1" dirty="0"/>
              </a:p>
            </p:txBody>
          </p:sp>
        </mc:Choice>
        <mc:Fallback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55" y="507304"/>
                <a:ext cx="158133" cy="169277"/>
              </a:xfrm>
              <a:prstGeom prst="rect">
                <a:avLst/>
              </a:prstGeom>
              <a:blipFill>
                <a:blip r:embed="rId11"/>
                <a:stretch>
                  <a:fillRect l="-23077" r="-3846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3" name="구부러진 연결선 562"/>
          <p:cNvCxnSpPr>
            <a:stCxn id="89" idx="3"/>
            <a:endCxn id="361" idx="1"/>
          </p:cNvCxnSpPr>
          <p:nvPr/>
        </p:nvCxnSpPr>
        <p:spPr>
          <a:xfrm>
            <a:off x="3260601" y="1576351"/>
            <a:ext cx="973882" cy="594060"/>
          </a:xfrm>
          <a:prstGeom prst="curvedConnector3">
            <a:avLst/>
          </a:prstGeom>
          <a:ln>
            <a:solidFill>
              <a:srgbClr val="3329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구부러진 연결선 566"/>
          <p:cNvCxnSpPr>
            <a:stCxn id="101" idx="3"/>
            <a:endCxn id="396" idx="1"/>
          </p:cNvCxnSpPr>
          <p:nvPr/>
        </p:nvCxnSpPr>
        <p:spPr>
          <a:xfrm>
            <a:off x="3252369" y="3583549"/>
            <a:ext cx="1531061" cy="1448619"/>
          </a:xfrm>
          <a:prstGeom prst="curvedConnector3">
            <a:avLst>
              <a:gd name="adj1" fmla="val 50000"/>
            </a:avLst>
          </a:prstGeom>
          <a:ln>
            <a:solidFill>
              <a:srgbClr val="3329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347933" y="5048"/>
            <a:ext cx="2185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5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Basic Architecture of Transformer-based Encoder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1" name="그룹 930"/>
          <p:cNvGrpSpPr/>
          <p:nvPr/>
        </p:nvGrpSpPr>
        <p:grpSpPr>
          <a:xfrm>
            <a:off x="847673" y="4988773"/>
            <a:ext cx="620683" cy="477054"/>
            <a:chOff x="1584047" y="5747120"/>
            <a:chExt cx="620683" cy="4770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1758577" y="6008730"/>
                  <a:ext cx="239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577" y="6008730"/>
                  <a:ext cx="239745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7692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6" name="직사각형 895"/>
            <p:cNvSpPr/>
            <p:nvPr/>
          </p:nvSpPr>
          <p:spPr>
            <a:xfrm>
              <a:off x="1584047" y="5747120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0" name="그룹 929"/>
          <p:cNvGrpSpPr/>
          <p:nvPr/>
        </p:nvGrpSpPr>
        <p:grpSpPr>
          <a:xfrm>
            <a:off x="1377253" y="4929160"/>
            <a:ext cx="402674" cy="490590"/>
            <a:chOff x="2239857" y="5738406"/>
            <a:chExt cx="402674" cy="4905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2334093" y="6013552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093" y="6013552"/>
                  <a:ext cx="23974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5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7" name="직사각형 896"/>
            <p:cNvSpPr/>
            <p:nvPr/>
          </p:nvSpPr>
          <p:spPr>
            <a:xfrm>
              <a:off x="2239857" y="5738406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endParaRPr lang="ko-KR" altLang="en-US" dirty="0"/>
            </a:p>
          </p:txBody>
        </p:sp>
      </p:grpSp>
      <p:grpSp>
        <p:nvGrpSpPr>
          <p:cNvPr id="929" name="그룹 928"/>
          <p:cNvGrpSpPr/>
          <p:nvPr/>
        </p:nvGrpSpPr>
        <p:grpSpPr>
          <a:xfrm>
            <a:off x="1758202" y="4869222"/>
            <a:ext cx="684803" cy="503303"/>
            <a:chOff x="2747885" y="5351539"/>
            <a:chExt cx="684803" cy="5033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2957430" y="5639398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430" y="5639398"/>
                  <a:ext cx="239746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769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8" name="직사각형 897"/>
            <p:cNvSpPr/>
            <p:nvPr/>
          </p:nvSpPr>
          <p:spPr>
            <a:xfrm>
              <a:off x="2747885" y="5351539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</a:t>
              </a:r>
              <a:endParaRPr lang="ko-KR" altLang="en-US" dirty="0"/>
            </a:p>
          </p:txBody>
        </p:sp>
      </p:grpSp>
      <p:cxnSp>
        <p:nvCxnSpPr>
          <p:cNvPr id="933" name="직선 화살표 연결선 932"/>
          <p:cNvCxnSpPr/>
          <p:nvPr/>
        </p:nvCxnSpPr>
        <p:spPr>
          <a:xfrm flipV="1">
            <a:off x="1575985" y="4751440"/>
            <a:ext cx="150713" cy="325603"/>
          </a:xfrm>
          <a:prstGeom prst="straightConnector1">
            <a:avLst/>
          </a:prstGeom>
          <a:ln w="9525">
            <a:solidFill>
              <a:srgbClr val="000000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/>
          <p:cNvCxnSpPr/>
          <p:nvPr/>
        </p:nvCxnSpPr>
        <p:spPr>
          <a:xfrm flipV="1">
            <a:off x="1163865" y="4838992"/>
            <a:ext cx="212062" cy="270685"/>
          </a:xfrm>
          <a:prstGeom prst="straightConnector1">
            <a:avLst/>
          </a:prstGeom>
          <a:ln w="9525">
            <a:solidFill>
              <a:srgbClr val="000000">
                <a:alpha val="2902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직선 화살표 연결선 938"/>
          <p:cNvCxnSpPr/>
          <p:nvPr/>
        </p:nvCxnSpPr>
        <p:spPr>
          <a:xfrm flipV="1">
            <a:off x="753226" y="4886162"/>
            <a:ext cx="265893" cy="194072"/>
          </a:xfrm>
          <a:prstGeom prst="straightConnector1">
            <a:avLst/>
          </a:prstGeom>
          <a:ln w="9525">
            <a:solidFill>
              <a:srgbClr val="000000">
                <a:alpha val="1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918649" y="0"/>
            <a:ext cx="2976830" cy="2342099"/>
            <a:chOff x="4350212" y="319984"/>
            <a:chExt cx="2976830" cy="2342099"/>
          </a:xfrm>
        </p:grpSpPr>
        <p:sp>
          <p:nvSpPr>
            <p:cNvPr id="361" name="모서리가 둥근 직사각형 360"/>
            <p:cNvSpPr/>
            <p:nvPr/>
          </p:nvSpPr>
          <p:spPr>
            <a:xfrm>
              <a:off x="4666046" y="2386458"/>
              <a:ext cx="1831728" cy="207873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/>
            <p:cNvSpPr/>
            <p:nvPr/>
          </p:nvSpPr>
          <p:spPr>
            <a:xfrm>
              <a:off x="4711943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4891893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/>
            <p:cNvSpPr/>
            <p:nvPr/>
          </p:nvSpPr>
          <p:spPr>
            <a:xfrm>
              <a:off x="5071842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>
              <a:off x="5250241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/>
            <p:cNvSpPr/>
            <p:nvPr/>
          </p:nvSpPr>
          <p:spPr>
            <a:xfrm>
              <a:off x="5789958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/>
            <p:cNvSpPr/>
            <p:nvPr/>
          </p:nvSpPr>
          <p:spPr>
            <a:xfrm>
              <a:off x="5968357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>
              <a:off x="6141067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6321017" y="2426791"/>
              <a:ext cx="127205" cy="12720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" name="TextBox 511"/>
                <p:cNvSpPr txBox="1"/>
                <p:nvPr/>
              </p:nvSpPr>
              <p:spPr>
                <a:xfrm>
                  <a:off x="6538424" y="2383029"/>
                  <a:ext cx="227448" cy="2006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12" name="TextBox 5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424" y="2383029"/>
                  <a:ext cx="227448" cy="200689"/>
                </a:xfrm>
                <a:prstGeom prst="rect">
                  <a:avLst/>
                </a:prstGeom>
                <a:blipFill>
                  <a:blip r:embed="rId1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5946162" y="737071"/>
                  <a:ext cx="117449" cy="2006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162" y="737071"/>
                  <a:ext cx="117449" cy="200689"/>
                </a:xfrm>
                <a:prstGeom prst="rect">
                  <a:avLst/>
                </a:prstGeom>
                <a:blipFill>
                  <a:blip r:embed="rId16"/>
                  <a:stretch>
                    <a:fillRect l="-21053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0" name="직선 화살표 연결선 519"/>
            <p:cNvCxnSpPr>
              <a:stCxn id="507" idx="0"/>
              <a:endCxn id="515" idx="2"/>
            </p:cNvCxnSpPr>
            <p:nvPr/>
          </p:nvCxnSpPr>
          <p:spPr>
            <a:xfrm flipH="1" flipV="1">
              <a:off x="5573600" y="2137607"/>
              <a:ext cx="848" cy="2369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" name="그룹 521"/>
            <p:cNvGrpSpPr/>
            <p:nvPr/>
          </p:nvGrpSpPr>
          <p:grpSpPr>
            <a:xfrm>
              <a:off x="5291673" y="1061259"/>
              <a:ext cx="594139" cy="207873"/>
              <a:chOff x="1485898" y="4132489"/>
              <a:chExt cx="781727" cy="273504"/>
            </a:xfrm>
          </p:grpSpPr>
          <p:sp>
            <p:nvSpPr>
              <p:cNvPr id="523" name="모서리가 둥근 직사각형 522"/>
              <p:cNvSpPr/>
              <p:nvPr/>
            </p:nvSpPr>
            <p:spPr>
              <a:xfrm>
                <a:off x="1485898" y="4132489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BDFE0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>
                <a:off x="155529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>
                <a:off x="1792060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>
                <a:off x="202882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7" name="그룹 526"/>
            <p:cNvGrpSpPr/>
            <p:nvPr/>
          </p:nvGrpSpPr>
          <p:grpSpPr>
            <a:xfrm>
              <a:off x="5284769" y="732271"/>
              <a:ext cx="594139" cy="207873"/>
              <a:chOff x="1651910" y="4356336"/>
              <a:chExt cx="781727" cy="273504"/>
            </a:xfrm>
          </p:grpSpPr>
          <p:sp>
            <p:nvSpPr>
              <p:cNvPr id="528" name="모서리가 둥근 직사각형 527"/>
              <p:cNvSpPr/>
              <p:nvPr/>
            </p:nvSpPr>
            <p:spPr>
              <a:xfrm>
                <a:off x="1651910" y="4356336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9D3EB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>
                <a:off x="172130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>
                <a:off x="1958072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>
                <a:off x="219483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2" name="TextBox 531"/>
                <p:cNvSpPr txBox="1"/>
                <p:nvPr/>
              </p:nvSpPr>
              <p:spPr>
                <a:xfrm>
                  <a:off x="5982692" y="1061259"/>
                  <a:ext cx="117448" cy="2114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32" name="TextBox 5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692" y="1061259"/>
                  <a:ext cx="117448" cy="211484"/>
                </a:xfrm>
                <a:prstGeom prst="rect">
                  <a:avLst/>
                </a:prstGeom>
                <a:blipFill>
                  <a:blip r:embed="rId17"/>
                  <a:stretch>
                    <a:fillRect l="-21053" t="-23529" r="-7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직선 화살표 연결선 532"/>
            <p:cNvCxnSpPr>
              <a:stCxn id="518" idx="0"/>
              <a:endCxn id="523" idx="2"/>
            </p:cNvCxnSpPr>
            <p:nvPr/>
          </p:nvCxnSpPr>
          <p:spPr>
            <a:xfrm flipV="1">
              <a:off x="5587239" y="1269131"/>
              <a:ext cx="1504" cy="1639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/>
            <p:cNvCxnSpPr>
              <a:endCxn id="528" idx="1"/>
            </p:cNvCxnSpPr>
            <p:nvPr/>
          </p:nvCxnSpPr>
          <p:spPr>
            <a:xfrm flipV="1">
              <a:off x="5168788" y="836207"/>
              <a:ext cx="115981" cy="26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 534"/>
            <p:cNvCxnSpPr/>
            <p:nvPr/>
          </p:nvCxnSpPr>
          <p:spPr>
            <a:xfrm>
              <a:off x="5166600" y="1174973"/>
              <a:ext cx="1212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/>
            <p:cNvCxnSpPr/>
            <p:nvPr/>
          </p:nvCxnSpPr>
          <p:spPr>
            <a:xfrm flipH="1" flipV="1">
              <a:off x="5175318" y="830196"/>
              <a:ext cx="1048" cy="3426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화살표 연결선 536"/>
            <p:cNvCxnSpPr/>
            <p:nvPr/>
          </p:nvCxnSpPr>
          <p:spPr>
            <a:xfrm flipH="1">
              <a:off x="4968741" y="1014677"/>
              <a:ext cx="202890" cy="77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8" name="TextBox 537"/>
                <p:cNvSpPr txBox="1"/>
                <p:nvPr/>
              </p:nvSpPr>
              <p:spPr>
                <a:xfrm>
                  <a:off x="4629996" y="930133"/>
                  <a:ext cx="345278" cy="2006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100" b="0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38" name="TextBox 5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996" y="930133"/>
                  <a:ext cx="345278" cy="200689"/>
                </a:xfrm>
                <a:prstGeom prst="rect">
                  <a:avLst/>
                </a:prstGeom>
                <a:blipFill>
                  <a:blip r:embed="rId18"/>
                  <a:stretch>
                    <a:fillRect l="-26786" t="-24242" r="-5357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0" name="TextBox 579"/>
            <p:cNvSpPr txBox="1"/>
            <p:nvPr/>
          </p:nvSpPr>
          <p:spPr>
            <a:xfrm>
              <a:off x="4350212" y="319984"/>
              <a:ext cx="2054469" cy="30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(b) Layer-wise Evaluation</a:t>
              </a:r>
              <a:endPara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5226778" y="2224215"/>
              <a:ext cx="732940" cy="437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95067" y="1378000"/>
              <a:ext cx="2131975" cy="896276"/>
              <a:chOff x="5195067" y="1378000"/>
              <a:chExt cx="2131975" cy="896276"/>
            </a:xfrm>
          </p:grpSpPr>
          <p:grpSp>
            <p:nvGrpSpPr>
              <p:cNvPr id="513" name="그룹 512"/>
              <p:cNvGrpSpPr/>
              <p:nvPr/>
            </p:nvGrpSpPr>
            <p:grpSpPr>
              <a:xfrm>
                <a:off x="5232069" y="1836572"/>
                <a:ext cx="689860" cy="306000"/>
                <a:chOff x="1148739" y="2040095"/>
                <a:chExt cx="581882" cy="258104"/>
              </a:xfrm>
            </p:grpSpPr>
            <p:sp>
              <p:nvSpPr>
                <p:cNvPr id="514" name="모서리가 둥근 직사각형 513"/>
                <p:cNvSpPr/>
                <p:nvPr/>
              </p:nvSpPr>
              <p:spPr>
                <a:xfrm>
                  <a:off x="1148739" y="2040095"/>
                  <a:ext cx="581882" cy="2581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EAF5C1"/>
                </a:solidFill>
                <a:ln w="9525">
                  <a:solidFill>
                    <a:srgbClr val="C6E45A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1208898" y="2064201"/>
                  <a:ext cx="465462" cy="214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Linear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6" name="그룹 515"/>
              <p:cNvGrpSpPr/>
              <p:nvPr/>
            </p:nvGrpSpPr>
            <p:grpSpPr>
              <a:xfrm>
                <a:off x="5234224" y="1425806"/>
                <a:ext cx="833075" cy="328066"/>
                <a:chOff x="5939025" y="4569500"/>
                <a:chExt cx="702680" cy="276717"/>
              </a:xfrm>
            </p:grpSpPr>
            <p:sp>
              <p:nvSpPr>
                <p:cNvPr id="517" name="모서리가 둥근 직사각형 516"/>
                <p:cNvSpPr/>
                <p:nvPr/>
              </p:nvSpPr>
              <p:spPr>
                <a:xfrm>
                  <a:off x="5939025" y="4569500"/>
                  <a:ext cx="576076" cy="266179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DEEBF6"/>
                </a:solidFill>
                <a:ln w="9525">
                  <a:solidFill>
                    <a:srgbClr val="6292B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TextBox 517"/>
                <p:cNvSpPr txBox="1"/>
                <p:nvPr/>
              </p:nvSpPr>
              <p:spPr>
                <a:xfrm>
                  <a:off x="5970776" y="4592301"/>
                  <a:ext cx="6709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Softmax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1" name="직선 연결선 520"/>
              <p:cNvCxnSpPr>
                <a:stCxn id="515" idx="0"/>
                <a:endCxn id="517" idx="2"/>
              </p:cNvCxnSpPr>
              <p:nvPr/>
            </p:nvCxnSpPr>
            <p:spPr>
              <a:xfrm flipV="1">
                <a:off x="5573600" y="1741387"/>
                <a:ext cx="2111" cy="951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모서리가 둥근 직사각형 494"/>
              <p:cNvSpPr/>
              <p:nvPr/>
            </p:nvSpPr>
            <p:spPr>
              <a:xfrm>
                <a:off x="5195067" y="1378000"/>
                <a:ext cx="762290" cy="896276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TextBox 495"/>
              <p:cNvSpPr txBox="1"/>
              <p:nvPr/>
            </p:nvSpPr>
            <p:spPr>
              <a:xfrm>
                <a:off x="5932430" y="1657288"/>
                <a:ext cx="13946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Classifier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3886504" y="2860819"/>
            <a:ext cx="3058588" cy="2279750"/>
            <a:chOff x="4318067" y="3082478"/>
            <a:chExt cx="3058588" cy="2279750"/>
          </a:xfrm>
        </p:grpSpPr>
        <p:grpSp>
          <p:nvGrpSpPr>
            <p:cNvPr id="395" name="그룹 394"/>
            <p:cNvGrpSpPr/>
            <p:nvPr/>
          </p:nvGrpSpPr>
          <p:grpSpPr>
            <a:xfrm>
              <a:off x="5214993" y="5149890"/>
              <a:ext cx="775842" cy="207873"/>
              <a:chOff x="1485901" y="3596367"/>
              <a:chExt cx="1020799" cy="273504"/>
            </a:xfrm>
          </p:grpSpPr>
          <p:sp>
            <p:nvSpPr>
              <p:cNvPr id="396" name="모서리가 둥근 직사각형 395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1" name="TextBox 400"/>
                <p:cNvSpPr txBox="1"/>
                <p:nvPr/>
              </p:nvSpPr>
              <p:spPr>
                <a:xfrm>
                  <a:off x="6030862" y="5145422"/>
                  <a:ext cx="328857" cy="216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01" name="TextBox 4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62" y="5145422"/>
                  <a:ext cx="328857" cy="216806"/>
                </a:xfrm>
                <a:prstGeom prst="rect">
                  <a:avLst/>
                </a:prstGeom>
                <a:blipFill>
                  <a:blip r:embed="rId19"/>
                  <a:stretch>
                    <a:fillRect l="-1887" b="-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5974629" y="3512428"/>
                  <a:ext cx="117449" cy="2006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629" y="3512428"/>
                  <a:ext cx="117449" cy="200689"/>
                </a:xfrm>
                <a:prstGeom prst="rect">
                  <a:avLst/>
                </a:prstGeom>
                <a:blipFill>
                  <a:blip r:embed="rId20"/>
                  <a:stretch>
                    <a:fillRect l="-15000" r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직선 화살표 연결선 408"/>
            <p:cNvCxnSpPr>
              <a:stCxn id="396" idx="0"/>
              <a:endCxn id="404" idx="2"/>
            </p:cNvCxnSpPr>
            <p:nvPr/>
          </p:nvCxnSpPr>
          <p:spPr>
            <a:xfrm flipH="1" flipV="1">
              <a:off x="5602067" y="4912964"/>
              <a:ext cx="848" cy="2369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그룹 417"/>
            <p:cNvGrpSpPr/>
            <p:nvPr/>
          </p:nvGrpSpPr>
          <p:grpSpPr>
            <a:xfrm>
              <a:off x="5320140" y="3836616"/>
              <a:ext cx="594139" cy="207873"/>
              <a:chOff x="1485898" y="4132489"/>
              <a:chExt cx="781727" cy="273504"/>
            </a:xfrm>
          </p:grpSpPr>
          <p:sp>
            <p:nvSpPr>
              <p:cNvPr id="419" name="모서리가 둥근 직사각형 418"/>
              <p:cNvSpPr/>
              <p:nvPr/>
            </p:nvSpPr>
            <p:spPr>
              <a:xfrm>
                <a:off x="1485898" y="4132489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BDFE0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>
                <a:off x="155529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>
                <a:off x="1792060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>
                <a:off x="202882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3" name="그룹 422"/>
            <p:cNvGrpSpPr/>
            <p:nvPr/>
          </p:nvGrpSpPr>
          <p:grpSpPr>
            <a:xfrm>
              <a:off x="5313235" y="3507628"/>
              <a:ext cx="594139" cy="207873"/>
              <a:chOff x="1651910" y="4356336"/>
              <a:chExt cx="781727" cy="273504"/>
            </a:xfrm>
          </p:grpSpPr>
          <p:sp>
            <p:nvSpPr>
              <p:cNvPr id="424" name="모서리가 둥근 직사각형 423"/>
              <p:cNvSpPr/>
              <p:nvPr/>
            </p:nvSpPr>
            <p:spPr>
              <a:xfrm>
                <a:off x="1651910" y="4356336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9D3EB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>
                <a:off x="172130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>
                <a:off x="1958072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>
                <a:off x="219483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9" name="TextBox 428"/>
                <p:cNvSpPr txBox="1"/>
                <p:nvPr/>
              </p:nvSpPr>
              <p:spPr>
                <a:xfrm>
                  <a:off x="6011159" y="3836616"/>
                  <a:ext cx="117448" cy="2114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29" name="TextBox 4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159" y="3836616"/>
                  <a:ext cx="117448" cy="211484"/>
                </a:xfrm>
                <a:prstGeom prst="rect">
                  <a:avLst/>
                </a:prstGeom>
                <a:blipFill>
                  <a:blip r:embed="rId21"/>
                  <a:stretch>
                    <a:fillRect l="-15000" t="-20000" r="-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1" name="직선 화살표 연결선 430"/>
            <p:cNvCxnSpPr>
              <a:stCxn id="406" idx="0"/>
              <a:endCxn id="419" idx="2"/>
            </p:cNvCxnSpPr>
            <p:nvPr/>
          </p:nvCxnSpPr>
          <p:spPr>
            <a:xfrm flipV="1">
              <a:off x="5615706" y="4044489"/>
              <a:ext cx="1504" cy="1639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endCxn id="424" idx="1"/>
            </p:cNvCxnSpPr>
            <p:nvPr/>
          </p:nvCxnSpPr>
          <p:spPr>
            <a:xfrm flipV="1">
              <a:off x="5197255" y="3611564"/>
              <a:ext cx="115980" cy="26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>
              <a:off x="5195066" y="3950330"/>
              <a:ext cx="1212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/>
            <p:nvPr/>
          </p:nvCxnSpPr>
          <p:spPr>
            <a:xfrm flipH="1" flipV="1">
              <a:off x="5203785" y="3605554"/>
              <a:ext cx="1048" cy="3426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화살표 연결선 447"/>
            <p:cNvCxnSpPr/>
            <p:nvPr/>
          </p:nvCxnSpPr>
          <p:spPr>
            <a:xfrm flipH="1">
              <a:off x="4997208" y="3790034"/>
              <a:ext cx="202890" cy="77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2" name="TextBox 451"/>
                <p:cNvSpPr txBox="1"/>
                <p:nvPr/>
              </p:nvSpPr>
              <p:spPr>
                <a:xfrm>
                  <a:off x="4597538" y="3715501"/>
                  <a:ext cx="446686" cy="216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1100" b="0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52" name="TextBox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538" y="3715501"/>
                  <a:ext cx="446686" cy="216806"/>
                </a:xfrm>
                <a:prstGeom prst="rect">
                  <a:avLst/>
                </a:prstGeom>
                <a:blipFill>
                  <a:blip r:embed="rId22"/>
                  <a:stretch>
                    <a:fillRect l="-18919" t="-22222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1" name="TextBox 580"/>
            <p:cNvSpPr txBox="1"/>
            <p:nvPr/>
          </p:nvSpPr>
          <p:spPr>
            <a:xfrm>
              <a:off x="4318067" y="3082478"/>
              <a:ext cx="2130685" cy="30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(c) Head-wise Evaluation</a:t>
              </a:r>
              <a:endPara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0" name="그룹 539"/>
            <p:cNvGrpSpPr/>
            <p:nvPr/>
          </p:nvGrpSpPr>
          <p:grpSpPr>
            <a:xfrm>
              <a:off x="5244680" y="4134934"/>
              <a:ext cx="2131975" cy="896276"/>
              <a:chOff x="5195067" y="1378000"/>
              <a:chExt cx="2131975" cy="896276"/>
            </a:xfrm>
          </p:grpSpPr>
          <p:grpSp>
            <p:nvGrpSpPr>
              <p:cNvPr id="541" name="그룹 540"/>
              <p:cNvGrpSpPr/>
              <p:nvPr/>
            </p:nvGrpSpPr>
            <p:grpSpPr>
              <a:xfrm>
                <a:off x="5232069" y="1836572"/>
                <a:ext cx="689860" cy="306000"/>
                <a:chOff x="1148739" y="2040095"/>
                <a:chExt cx="581882" cy="258104"/>
              </a:xfrm>
            </p:grpSpPr>
            <p:sp>
              <p:nvSpPr>
                <p:cNvPr id="548" name="모서리가 둥근 직사각형 547"/>
                <p:cNvSpPr/>
                <p:nvPr/>
              </p:nvSpPr>
              <p:spPr>
                <a:xfrm>
                  <a:off x="1148739" y="2040095"/>
                  <a:ext cx="581882" cy="2581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EAF5C1"/>
                </a:solidFill>
                <a:ln w="9525">
                  <a:solidFill>
                    <a:srgbClr val="C6E45A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TextBox 548"/>
                <p:cNvSpPr txBox="1"/>
                <p:nvPr/>
              </p:nvSpPr>
              <p:spPr>
                <a:xfrm>
                  <a:off x="1208898" y="2064201"/>
                  <a:ext cx="465462" cy="214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Linear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2" name="그룹 541"/>
              <p:cNvGrpSpPr/>
              <p:nvPr/>
            </p:nvGrpSpPr>
            <p:grpSpPr>
              <a:xfrm>
                <a:off x="5234224" y="1425812"/>
                <a:ext cx="833075" cy="328064"/>
                <a:chOff x="5939025" y="4569500"/>
                <a:chExt cx="702680" cy="276715"/>
              </a:xfrm>
            </p:grpSpPr>
            <p:sp>
              <p:nvSpPr>
                <p:cNvPr id="546" name="모서리가 둥근 직사각형 545"/>
                <p:cNvSpPr/>
                <p:nvPr/>
              </p:nvSpPr>
              <p:spPr>
                <a:xfrm>
                  <a:off x="5939025" y="4569500"/>
                  <a:ext cx="576076" cy="266179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DEEBF6"/>
                </a:solidFill>
                <a:ln w="9525">
                  <a:solidFill>
                    <a:srgbClr val="6292B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TextBox 546"/>
                <p:cNvSpPr txBox="1"/>
                <p:nvPr/>
              </p:nvSpPr>
              <p:spPr>
                <a:xfrm>
                  <a:off x="5970776" y="4592299"/>
                  <a:ext cx="6709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Softmax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43" name="직선 연결선 542"/>
              <p:cNvCxnSpPr>
                <a:stCxn id="549" idx="0"/>
                <a:endCxn id="546" idx="2"/>
              </p:cNvCxnSpPr>
              <p:nvPr/>
            </p:nvCxnSpPr>
            <p:spPr>
              <a:xfrm flipV="1">
                <a:off x="5573600" y="1741387"/>
                <a:ext cx="2111" cy="951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모서리가 둥근 직사각형 543"/>
              <p:cNvSpPr/>
              <p:nvPr/>
            </p:nvSpPr>
            <p:spPr>
              <a:xfrm>
                <a:off x="5195067" y="1378000"/>
                <a:ext cx="762290" cy="896276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5932430" y="1657288"/>
                <a:ext cx="13946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Classifier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5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그룹 914"/>
          <p:cNvGrpSpPr/>
          <p:nvPr/>
        </p:nvGrpSpPr>
        <p:grpSpPr>
          <a:xfrm>
            <a:off x="928611" y="5287522"/>
            <a:ext cx="1131363" cy="246403"/>
            <a:chOff x="305734" y="5198816"/>
            <a:chExt cx="1131363" cy="246403"/>
          </a:xfrm>
        </p:grpSpPr>
        <p:grpSp>
          <p:nvGrpSpPr>
            <p:cNvPr id="916" name="그룹 915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918" name="그룹 917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925" name="모서리가 둥근 직사각형 924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919" name="그룹 918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921" name="모서리가 둥근 직사각형 920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sp>
            <p:nvSpPr>
              <p:cNvPr id="920" name="모서리가 둥근 직사각형 919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sp>
          <p:nvSpPr>
            <p:cNvPr id="917" name="직사각형 916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901" name="그룹 900"/>
          <p:cNvGrpSpPr/>
          <p:nvPr/>
        </p:nvGrpSpPr>
        <p:grpSpPr>
          <a:xfrm>
            <a:off x="1005533" y="5196744"/>
            <a:ext cx="1131363" cy="246403"/>
            <a:chOff x="305734" y="5198816"/>
            <a:chExt cx="1131363" cy="246403"/>
          </a:xfrm>
        </p:grpSpPr>
        <p:grpSp>
          <p:nvGrpSpPr>
            <p:cNvPr id="902" name="그룹 901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904" name="그룹 903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911" name="모서리가 둥근 직사각형 910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905" name="그룹 904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907" name="모서리가 둥근 직사각형 906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sp>
            <p:nvSpPr>
              <p:cNvPr id="906" name="모서리가 둥근 직사각형 905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sp>
          <p:nvSpPr>
            <p:cNvPr id="903" name="직사각형 902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900" name="그룹 899"/>
          <p:cNvGrpSpPr/>
          <p:nvPr/>
        </p:nvGrpSpPr>
        <p:grpSpPr>
          <a:xfrm>
            <a:off x="1081749" y="5122319"/>
            <a:ext cx="1131363" cy="246403"/>
            <a:chOff x="305734" y="5198816"/>
            <a:chExt cx="1131363" cy="246403"/>
          </a:xfrm>
        </p:grpSpPr>
        <p:grpSp>
          <p:nvGrpSpPr>
            <p:cNvPr id="883" name="그룹 882"/>
            <p:cNvGrpSpPr/>
            <p:nvPr/>
          </p:nvGrpSpPr>
          <p:grpSpPr>
            <a:xfrm>
              <a:off x="305734" y="5198816"/>
              <a:ext cx="1131362" cy="246403"/>
              <a:chOff x="1585206" y="4797661"/>
              <a:chExt cx="1131362" cy="246403"/>
            </a:xfrm>
          </p:grpSpPr>
          <p:grpSp>
            <p:nvGrpSpPr>
              <p:cNvPr id="884" name="그룹 883"/>
              <p:cNvGrpSpPr/>
              <p:nvPr/>
            </p:nvGrpSpPr>
            <p:grpSpPr>
              <a:xfrm>
                <a:off x="2181621" y="4832864"/>
                <a:ext cx="501143" cy="175336"/>
                <a:chOff x="1485898" y="4132489"/>
                <a:chExt cx="781727" cy="273504"/>
              </a:xfrm>
            </p:grpSpPr>
            <p:sp>
              <p:nvSpPr>
                <p:cNvPr id="891" name="모서리가 둥근 직사각형 890"/>
                <p:cNvSpPr/>
                <p:nvPr/>
              </p:nvSpPr>
              <p:spPr>
                <a:xfrm>
                  <a:off x="1485898" y="4132489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BDFE0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155529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1792060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2028825" y="4185557"/>
                  <a:ext cx="167368" cy="167368"/>
                </a:xfrm>
                <a:prstGeom prst="ellipse">
                  <a:avLst/>
                </a:prstGeom>
                <a:solidFill>
                  <a:srgbClr val="F19395"/>
                </a:solidFill>
                <a:ln w="9525">
                  <a:solidFill>
                    <a:srgbClr val="EB676A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885" name="그룹 884"/>
              <p:cNvGrpSpPr/>
              <p:nvPr/>
            </p:nvGrpSpPr>
            <p:grpSpPr>
              <a:xfrm>
                <a:off x="1624188" y="4832864"/>
                <a:ext cx="501143" cy="175336"/>
                <a:chOff x="1651910" y="4356336"/>
                <a:chExt cx="781727" cy="273504"/>
              </a:xfrm>
            </p:grpSpPr>
            <p:sp>
              <p:nvSpPr>
                <p:cNvPr id="887" name="모서리가 둥근 직사각형 886"/>
                <p:cNvSpPr/>
                <p:nvPr/>
              </p:nvSpPr>
              <p:spPr>
                <a:xfrm>
                  <a:off x="1651910" y="4356336"/>
                  <a:ext cx="781727" cy="273504"/>
                </a:xfrm>
                <a:prstGeom prst="roundRect">
                  <a:avLst>
                    <a:gd name="adj" fmla="val 7844"/>
                  </a:avLst>
                </a:prstGeom>
                <a:solidFill>
                  <a:srgbClr val="F9D3EB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172130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1958072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2194837" y="4409404"/>
                  <a:ext cx="167368" cy="167368"/>
                </a:xfrm>
                <a:prstGeom prst="ellipse">
                  <a:avLst/>
                </a:prstGeom>
                <a:solidFill>
                  <a:srgbClr val="F193CF"/>
                </a:solidFill>
                <a:ln w="9525">
                  <a:solidFill>
                    <a:srgbClr val="ED73C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sp>
            <p:nvSpPr>
              <p:cNvPr id="886" name="모서리가 둥근 직사각형 885"/>
              <p:cNvSpPr/>
              <p:nvPr/>
            </p:nvSpPr>
            <p:spPr>
              <a:xfrm>
                <a:off x="1585206" y="4797661"/>
                <a:ext cx="1131362" cy="246403"/>
              </a:xfrm>
              <a:prstGeom prst="roundRect">
                <a:avLst>
                  <a:gd name="adj" fmla="val 1339"/>
                </a:avLst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sp>
          <p:nvSpPr>
            <p:cNvPr id="899" name="직사각형 898"/>
            <p:cNvSpPr/>
            <p:nvPr/>
          </p:nvSpPr>
          <p:spPr>
            <a:xfrm>
              <a:off x="305735" y="5198816"/>
              <a:ext cx="1131362" cy="246403"/>
            </a:xfrm>
            <a:prstGeom prst="rect">
              <a:avLst/>
            </a:prstGeom>
            <a:solidFill>
              <a:srgbClr val="FFFFFF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1770660" y="5585660"/>
            <a:ext cx="677449" cy="463497"/>
          </a:xfrm>
          <a:prstGeom prst="roundRect">
            <a:avLst>
              <a:gd name="adj" fmla="val 23528"/>
            </a:avLst>
          </a:prstGeom>
          <a:solidFill>
            <a:srgbClr val="F7F785"/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68404" y="1786857"/>
            <a:ext cx="2561529" cy="574704"/>
          </a:xfrm>
          <a:prstGeom prst="roundRect">
            <a:avLst>
              <a:gd name="adj" fmla="val 7844"/>
            </a:avLst>
          </a:prstGeom>
          <a:solidFill>
            <a:srgbClr val="DEEBF6"/>
          </a:solidFill>
          <a:ln w="9525">
            <a:solidFill>
              <a:srgbClr val="6292B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062651" y="5328683"/>
            <a:ext cx="0" cy="195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21196" y="4919745"/>
            <a:ext cx="11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rPr>
              <a:t>Positional </a:t>
            </a:r>
          </a:p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rPr>
              <a:t>Encoding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056151" y="4418122"/>
            <a:ext cx="0" cy="6442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2335951" y="5007191"/>
            <a:ext cx="2232930" cy="584775"/>
            <a:chOff x="3511280" y="4478463"/>
            <a:chExt cx="1404589" cy="584775"/>
          </a:xfrm>
        </p:grpSpPr>
        <p:sp>
          <p:nvSpPr>
            <p:cNvPr id="50" name="TextBox 49"/>
            <p:cNvSpPr txBox="1"/>
            <p:nvPr/>
          </p:nvSpPr>
          <p:spPr>
            <a:xfrm>
              <a:off x="3636503" y="4478463"/>
              <a:ext cx="1279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Input Embedding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511280" y="4512384"/>
                  <a:ext cx="194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280" y="4512384"/>
                  <a:ext cx="1941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882" r="-3922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/>
          <p:cNvGrpSpPr/>
          <p:nvPr/>
        </p:nvGrpSpPr>
        <p:grpSpPr>
          <a:xfrm>
            <a:off x="725504" y="3561420"/>
            <a:ext cx="2604429" cy="870035"/>
            <a:chOff x="1046820" y="3235879"/>
            <a:chExt cx="2604429" cy="870035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1089720" y="3251969"/>
              <a:ext cx="2561529" cy="808461"/>
            </a:xfrm>
            <a:prstGeom prst="roundRect">
              <a:avLst>
                <a:gd name="adj" fmla="val 7844"/>
              </a:avLst>
            </a:prstGeom>
            <a:solidFill>
              <a:srgbClr val="FFF0E1"/>
            </a:solidFill>
            <a:ln w="9525">
              <a:solidFill>
                <a:srgbClr val="FDDBA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45982" y="3814221"/>
              <a:ext cx="654406" cy="175336"/>
              <a:chOff x="1485901" y="3596367"/>
              <a:chExt cx="1020799" cy="27350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504961" y="3638280"/>
              <a:ext cx="61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...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2059005" y="3814220"/>
              <a:ext cx="654406" cy="175336"/>
              <a:chOff x="1485901" y="3596367"/>
              <a:chExt cx="1020799" cy="273504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2919279" y="3808515"/>
              <a:ext cx="654406" cy="175336"/>
              <a:chOff x="1485901" y="3596367"/>
              <a:chExt cx="1020799" cy="273504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01364" y="3501986"/>
                  <a:ext cx="45550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364" y="3501986"/>
                  <a:ext cx="455509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9333"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/>
            <p:cNvSpPr txBox="1"/>
            <p:nvPr/>
          </p:nvSpPr>
          <p:spPr>
            <a:xfrm>
              <a:off x="1625462" y="3644249"/>
              <a:ext cx="61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...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65425" y="3501857"/>
                  <a:ext cx="502317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425" y="3501857"/>
                  <a:ext cx="502317" cy="289182"/>
                </a:xfrm>
                <a:prstGeom prst="rect">
                  <a:avLst/>
                </a:prstGeom>
                <a:blipFill>
                  <a:blip r:embed="rId4"/>
                  <a:stretch>
                    <a:fillRect l="-8434"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294341" y="3495637"/>
                  <a:ext cx="468975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341" y="3495637"/>
                  <a:ext cx="468975" cy="289182"/>
                </a:xfrm>
                <a:prstGeom prst="rect">
                  <a:avLst/>
                </a:prstGeom>
                <a:blipFill>
                  <a:blip r:embed="rId5"/>
                  <a:stretch>
                    <a:fillRect l="-9091"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/>
            <p:cNvSpPr txBox="1"/>
            <p:nvPr/>
          </p:nvSpPr>
          <p:spPr>
            <a:xfrm>
              <a:off x="1046820" y="3235879"/>
              <a:ext cx="224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Multi-Head Attention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32898" y="2126858"/>
            <a:ext cx="2427703" cy="175336"/>
            <a:chOff x="1233368" y="2634636"/>
            <a:chExt cx="2427703" cy="175336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70309" y="1765902"/>
            <a:ext cx="201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rPr>
              <a:t>Hidden States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142720" y="1770482"/>
                <a:ext cx="1408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720" y="1770482"/>
                <a:ext cx="140809" cy="276999"/>
              </a:xfrm>
              <a:prstGeom prst="rect">
                <a:avLst/>
              </a:prstGeom>
              <a:blipFill>
                <a:blip r:embed="rId6"/>
                <a:stretch>
                  <a:fillRect l="-43478" r="-6956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그룹 134"/>
          <p:cNvGrpSpPr/>
          <p:nvPr/>
        </p:nvGrpSpPr>
        <p:grpSpPr>
          <a:xfrm>
            <a:off x="768403" y="3218142"/>
            <a:ext cx="2561529" cy="338554"/>
            <a:chOff x="1148740" y="2002124"/>
            <a:chExt cx="2561529" cy="338554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51332" y="2002124"/>
              <a:ext cx="2015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Add &amp; Normalization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모서리가 둥근 직사각형 136"/>
          <p:cNvSpPr/>
          <p:nvPr/>
        </p:nvSpPr>
        <p:spPr>
          <a:xfrm>
            <a:off x="498077" y="1729315"/>
            <a:ext cx="2893857" cy="3013718"/>
          </a:xfrm>
          <a:prstGeom prst="roundRect">
            <a:avLst>
              <a:gd name="adj" fmla="val 1339"/>
            </a:avLst>
          </a:prstGeom>
          <a:noFill/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1128232" y="4418121"/>
            <a:ext cx="1689" cy="146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2946017" y="4418121"/>
            <a:ext cx="0" cy="1526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28189" y="4564171"/>
            <a:ext cx="1817828" cy="5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65984" y="2382849"/>
            <a:ext cx="2561529" cy="338554"/>
            <a:chOff x="1148740" y="2001248"/>
            <a:chExt cx="2561529" cy="338554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solidFill>
              <a:srgbClr val="EAF5C1"/>
            </a:solidFill>
            <a:ln w="9525">
              <a:solidFill>
                <a:srgbClr val="C6E45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167585" y="2001248"/>
              <a:ext cx="2241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Add &amp; Normalization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2" name="그룹 881"/>
          <p:cNvGrpSpPr/>
          <p:nvPr/>
        </p:nvGrpSpPr>
        <p:grpSpPr>
          <a:xfrm>
            <a:off x="1153643" y="5062381"/>
            <a:ext cx="1131362" cy="246403"/>
            <a:chOff x="1585206" y="4797661"/>
            <a:chExt cx="1131362" cy="246403"/>
          </a:xfrm>
        </p:grpSpPr>
        <p:grpSp>
          <p:nvGrpSpPr>
            <p:cNvPr id="31" name="그룹 30"/>
            <p:cNvGrpSpPr/>
            <p:nvPr/>
          </p:nvGrpSpPr>
          <p:grpSpPr>
            <a:xfrm>
              <a:off x="2181621" y="4832864"/>
              <a:ext cx="501143" cy="175336"/>
              <a:chOff x="1485898" y="4132489"/>
              <a:chExt cx="781727" cy="273504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485898" y="4132489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BDFE0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55529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792060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028825" y="4185557"/>
                <a:ext cx="167368" cy="167368"/>
              </a:xfrm>
              <a:prstGeom prst="ellipse">
                <a:avLst/>
              </a:prstGeom>
              <a:solidFill>
                <a:srgbClr val="F19395"/>
              </a:solidFill>
              <a:ln w="9525">
                <a:solidFill>
                  <a:srgbClr val="EB676A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624188" y="4832864"/>
              <a:ext cx="501143" cy="175336"/>
              <a:chOff x="1651910" y="4356336"/>
              <a:chExt cx="781727" cy="273504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651910" y="4356336"/>
                <a:ext cx="781727" cy="273504"/>
              </a:xfrm>
              <a:prstGeom prst="roundRect">
                <a:avLst>
                  <a:gd name="adj" fmla="val 7844"/>
                </a:avLst>
              </a:prstGeom>
              <a:solidFill>
                <a:srgbClr val="F9D3EB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72130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958072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194837" y="4409404"/>
                <a:ext cx="167368" cy="167368"/>
              </a:xfrm>
              <a:prstGeom prst="ellipse">
                <a:avLst/>
              </a:prstGeom>
              <a:solidFill>
                <a:srgbClr val="F193CF"/>
              </a:solidFill>
              <a:ln w="9525">
                <a:solidFill>
                  <a:srgbClr val="ED73C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sp>
          <p:nvSpPr>
            <p:cNvPr id="161" name="모서리가 둥근 직사각형 160"/>
            <p:cNvSpPr/>
            <p:nvPr/>
          </p:nvSpPr>
          <p:spPr>
            <a:xfrm>
              <a:off x="1585206" y="4797661"/>
              <a:ext cx="1131362" cy="246403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621228" y="3381754"/>
            <a:ext cx="1433614" cy="1264606"/>
            <a:chOff x="1052791" y="2853671"/>
            <a:chExt cx="1433614" cy="1264606"/>
          </a:xfrm>
        </p:grpSpPr>
        <p:cxnSp>
          <p:nvCxnSpPr>
            <p:cNvPr id="165" name="직선 연결선 164"/>
            <p:cNvCxnSpPr/>
            <p:nvPr/>
          </p:nvCxnSpPr>
          <p:spPr>
            <a:xfrm>
              <a:off x="1054100" y="4118276"/>
              <a:ext cx="143230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 flipV="1">
              <a:off x="1054100" y="2853671"/>
              <a:ext cx="1" cy="12646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>
              <a:off x="1052791" y="2853671"/>
              <a:ext cx="165449" cy="2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직선 연결선 173"/>
          <p:cNvCxnSpPr/>
          <p:nvPr/>
        </p:nvCxnSpPr>
        <p:spPr>
          <a:xfrm flipV="1">
            <a:off x="2049169" y="3514217"/>
            <a:ext cx="0" cy="694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V="1">
            <a:off x="2036321" y="3003838"/>
            <a:ext cx="0" cy="2442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596616" y="2548653"/>
            <a:ext cx="1432669" cy="630345"/>
            <a:chOff x="1052791" y="3487932"/>
            <a:chExt cx="1432669" cy="630345"/>
          </a:xfrm>
        </p:grpSpPr>
        <p:cxnSp>
          <p:nvCxnSpPr>
            <p:cNvPr id="181" name="직선 연결선 180"/>
            <p:cNvCxnSpPr/>
            <p:nvPr/>
          </p:nvCxnSpPr>
          <p:spPr>
            <a:xfrm>
              <a:off x="1054100" y="4118276"/>
              <a:ext cx="1431360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1054100" y="3487933"/>
              <a:ext cx="0" cy="6303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/>
            <p:nvPr/>
          </p:nvCxnSpPr>
          <p:spPr>
            <a:xfrm>
              <a:off x="1052791" y="3487932"/>
              <a:ext cx="165449" cy="2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415521" y="1445137"/>
                <a:ext cx="22493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600" dirty="0" smtClean="0">
                    <a:latin typeface="-윤고딕320" panose="02030504000101010101" pitchFamily="18" charset="-127"/>
                    <a:ea typeface="-윤고딕320" panose="02030504000101010101" pitchFamily="18" charset="-127"/>
                    <a:cs typeface="Times New Roman" panose="02020603050405020304" pitchFamily="18" charset="0"/>
                  </a:rPr>
                  <a:t>-</a:t>
                </a:r>
                <a:r>
                  <a:rPr lang="en-US" altLang="ko-KR" sz="1600" dirty="0" smtClean="0">
                    <a:latin typeface="-윤고딕320" panose="02030504000101010101" pitchFamily="18" charset="-127"/>
                    <a:ea typeface="-윤고딕320" panose="02030504000101010101" pitchFamily="18" charset="-127"/>
                    <a:cs typeface="Times New Roman" panose="02020603050405020304" pitchFamily="18" charset="0"/>
                  </a:rPr>
                  <a:t>t</a:t>
                </a:r>
                <a:r>
                  <a:rPr lang="en-US" altLang="ko-KR" sz="1600" dirty="0" smtClean="0">
                    <a:latin typeface="-윤고딕320" panose="02030504000101010101" pitchFamily="18" charset="-127"/>
                    <a:ea typeface="-윤고딕320" panose="02030504000101010101" pitchFamily="18" charset="-127"/>
                    <a:cs typeface="Times New Roman" panose="02020603050405020304" pitchFamily="18" charset="0"/>
                  </a:rPr>
                  <a:t>h Encoding Layer</a:t>
                </a:r>
                <a:endPara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1" y="1445137"/>
                <a:ext cx="2249378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/>
              <p:cNvSpPr txBox="1"/>
              <p:nvPr/>
            </p:nvSpPr>
            <p:spPr>
              <a:xfrm>
                <a:off x="0" y="3083902"/>
                <a:ext cx="426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83902"/>
                <a:ext cx="426334" cy="276999"/>
              </a:xfrm>
              <a:prstGeom prst="rect">
                <a:avLst/>
              </a:prstGeom>
              <a:blipFill>
                <a:blip r:embed="rId8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그룹 187"/>
          <p:cNvGrpSpPr/>
          <p:nvPr/>
        </p:nvGrpSpPr>
        <p:grpSpPr>
          <a:xfrm>
            <a:off x="774077" y="2698012"/>
            <a:ext cx="2561529" cy="338554"/>
            <a:chOff x="1148740" y="1996861"/>
            <a:chExt cx="2561529" cy="3385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9" name="모서리가 둥근 직사각형 188"/>
            <p:cNvSpPr/>
            <p:nvPr/>
          </p:nvSpPr>
          <p:spPr>
            <a:xfrm>
              <a:off x="1148740" y="2040095"/>
              <a:ext cx="2561529" cy="258104"/>
            </a:xfrm>
            <a:prstGeom prst="roundRect">
              <a:avLst>
                <a:gd name="adj" fmla="val 7844"/>
              </a:avLst>
            </a:prstGeom>
            <a:grpFill/>
            <a:ln w="9525">
              <a:solidFill>
                <a:srgbClr val="FFD1A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65541" y="1996861"/>
              <a:ext cx="19548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Feed Forward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1" name="직선 연결선 190"/>
          <p:cNvCxnSpPr/>
          <p:nvPr/>
        </p:nvCxnSpPr>
        <p:spPr>
          <a:xfrm flipV="1">
            <a:off x="2036321" y="2684434"/>
            <a:ext cx="0" cy="52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2020802" y="2361561"/>
            <a:ext cx="0" cy="523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 flipV="1">
            <a:off x="2020802" y="1326508"/>
            <a:ext cx="3636" cy="156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2" name="그룹 931"/>
          <p:cNvGrpSpPr/>
          <p:nvPr/>
        </p:nvGrpSpPr>
        <p:grpSpPr>
          <a:xfrm>
            <a:off x="525103" y="5629393"/>
            <a:ext cx="304048" cy="525645"/>
            <a:chOff x="981264" y="5676098"/>
            <a:chExt cx="304048" cy="525645"/>
          </a:xfrm>
        </p:grpSpPr>
        <p:sp>
          <p:nvSpPr>
            <p:cNvPr id="21" name="TextBox 20"/>
            <p:cNvSpPr txBox="1"/>
            <p:nvPr/>
          </p:nvSpPr>
          <p:spPr>
            <a:xfrm>
              <a:off x="981264" y="5676098"/>
              <a:ext cx="304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I</a:t>
              </a:r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/>
                <p:cNvSpPr txBox="1"/>
                <p:nvPr/>
              </p:nvSpPr>
              <p:spPr>
                <a:xfrm>
                  <a:off x="997287" y="5986299"/>
                  <a:ext cx="2355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208" name="TextBox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87" y="5986299"/>
                  <a:ext cx="235577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895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그룹 211"/>
          <p:cNvGrpSpPr/>
          <p:nvPr/>
        </p:nvGrpSpPr>
        <p:grpSpPr>
          <a:xfrm>
            <a:off x="815434" y="1136019"/>
            <a:ext cx="2427703" cy="175336"/>
            <a:chOff x="1233368" y="2634636"/>
            <a:chExt cx="2427703" cy="175336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1233368" y="2634636"/>
              <a:ext cx="2427703" cy="175336"/>
            </a:xfrm>
            <a:prstGeom prst="roundRect">
              <a:avLst>
                <a:gd name="adj" fmla="val 7844"/>
              </a:avLst>
            </a:prstGeom>
            <a:solidFill>
              <a:srgbClr val="B1D5ED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4" name="타원 213"/>
            <p:cNvSpPr/>
            <p:nvPr/>
          </p:nvSpPr>
          <p:spPr>
            <a:xfrm>
              <a:off x="125421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5" name="타원 214"/>
            <p:cNvSpPr/>
            <p:nvPr/>
          </p:nvSpPr>
          <p:spPr>
            <a:xfrm>
              <a:off x="140600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6" name="타원 215"/>
            <p:cNvSpPr/>
            <p:nvPr/>
          </p:nvSpPr>
          <p:spPr>
            <a:xfrm>
              <a:off x="155778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7" name="타원 216"/>
            <p:cNvSpPr/>
            <p:nvPr/>
          </p:nvSpPr>
          <p:spPr>
            <a:xfrm>
              <a:off x="170826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8" name="타원 217"/>
            <p:cNvSpPr/>
            <p:nvPr/>
          </p:nvSpPr>
          <p:spPr>
            <a:xfrm>
              <a:off x="185993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9" name="타원 218"/>
            <p:cNvSpPr/>
            <p:nvPr/>
          </p:nvSpPr>
          <p:spPr>
            <a:xfrm>
              <a:off x="201171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216350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231397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2459654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2611438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2763221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2913697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3065369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3217153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3368936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3519412" y="2668656"/>
              <a:ext cx="107295" cy="107295"/>
            </a:xfrm>
            <a:prstGeom prst="ellipse">
              <a:avLst/>
            </a:prstGeom>
            <a:solidFill>
              <a:srgbClr val="5F8ACE"/>
            </a:solidFill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/>
              <p:cNvSpPr txBox="1"/>
              <p:nvPr/>
            </p:nvSpPr>
            <p:spPr>
              <a:xfrm>
                <a:off x="3296355" y="1060594"/>
                <a:ext cx="1408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55" y="1060594"/>
                <a:ext cx="140809" cy="276999"/>
              </a:xfrm>
              <a:prstGeom prst="rect">
                <a:avLst/>
              </a:prstGeom>
              <a:blipFill>
                <a:blip r:embed="rId10"/>
                <a:stretch>
                  <a:fillRect l="-43478" r="-9130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3" name="구부러진 연결선 562"/>
          <p:cNvCxnSpPr>
            <a:stCxn id="89" idx="3"/>
            <a:endCxn id="361" idx="1"/>
          </p:cNvCxnSpPr>
          <p:nvPr/>
        </p:nvCxnSpPr>
        <p:spPr>
          <a:xfrm>
            <a:off x="3260601" y="2214526"/>
            <a:ext cx="973882" cy="594060"/>
          </a:xfrm>
          <a:prstGeom prst="curvedConnector3">
            <a:avLst/>
          </a:prstGeom>
          <a:ln>
            <a:solidFill>
              <a:srgbClr val="3329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구부러진 연결선 566"/>
          <p:cNvCxnSpPr>
            <a:stCxn id="101" idx="3"/>
            <a:endCxn id="396" idx="1"/>
          </p:cNvCxnSpPr>
          <p:nvPr/>
        </p:nvCxnSpPr>
        <p:spPr>
          <a:xfrm>
            <a:off x="3252369" y="4221724"/>
            <a:ext cx="1531061" cy="1448619"/>
          </a:xfrm>
          <a:prstGeom prst="curvedConnector3">
            <a:avLst>
              <a:gd name="adj1" fmla="val 60576"/>
            </a:avLst>
          </a:prstGeom>
          <a:ln>
            <a:solidFill>
              <a:srgbClr val="3329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302476" y="280405"/>
            <a:ext cx="34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b="1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 Basic Architecture of    </a:t>
            </a:r>
          </a:p>
          <a:p>
            <a:r>
              <a:rPr lang="en-US" altLang="ko-KR" b="1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     Transformer-based Encoder</a:t>
            </a:r>
            <a:endParaRPr lang="ko-KR" altLang="en-US" b="1" dirty="0">
              <a:latin typeface="Times New Roman" panose="02020603050405020304" pitchFamily="18" charset="0"/>
              <a:ea typeface="-윤고딕320" panose="02030504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931" name="그룹 930"/>
          <p:cNvGrpSpPr/>
          <p:nvPr/>
        </p:nvGrpSpPr>
        <p:grpSpPr>
          <a:xfrm>
            <a:off x="847673" y="5626948"/>
            <a:ext cx="672107" cy="477054"/>
            <a:chOff x="1584047" y="5747120"/>
            <a:chExt cx="672107" cy="4770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1758577" y="6008730"/>
                  <a:ext cx="239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577" y="6008730"/>
                  <a:ext cx="239745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6" name="직사각형 895"/>
            <p:cNvSpPr/>
            <p:nvPr/>
          </p:nvSpPr>
          <p:spPr>
            <a:xfrm>
              <a:off x="1584047" y="5747120"/>
              <a:ext cx="672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have</a:t>
              </a:r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0" name="그룹 929"/>
          <p:cNvGrpSpPr/>
          <p:nvPr/>
        </p:nvGrpSpPr>
        <p:grpSpPr>
          <a:xfrm>
            <a:off x="1377253" y="5567335"/>
            <a:ext cx="434734" cy="490590"/>
            <a:chOff x="2239857" y="5738406"/>
            <a:chExt cx="434734" cy="4905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2334093" y="6013552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093" y="6013552"/>
                  <a:ext cx="23974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5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7" name="직사각형 896"/>
            <p:cNvSpPr/>
            <p:nvPr/>
          </p:nvSpPr>
          <p:spPr>
            <a:xfrm>
              <a:off x="2239857" y="5738406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an</a:t>
              </a:r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929" name="그룹 928"/>
          <p:cNvGrpSpPr/>
          <p:nvPr/>
        </p:nvGrpSpPr>
        <p:grpSpPr>
          <a:xfrm>
            <a:off x="1758202" y="5507397"/>
            <a:ext cx="745717" cy="503303"/>
            <a:chOff x="2747885" y="5351539"/>
            <a:chExt cx="745717" cy="5033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2957430" y="5639398"/>
                  <a:ext cx="239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430" y="5639398"/>
                  <a:ext cx="239746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8" name="직사각형 897"/>
            <p:cNvSpPr/>
            <p:nvPr/>
          </p:nvSpPr>
          <p:spPr>
            <a:xfrm>
              <a:off x="2747885" y="5351539"/>
              <a:ext cx="7457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apple</a:t>
              </a:r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cxnSp>
        <p:nvCxnSpPr>
          <p:cNvPr id="933" name="직선 화살표 연결선 932"/>
          <p:cNvCxnSpPr/>
          <p:nvPr/>
        </p:nvCxnSpPr>
        <p:spPr>
          <a:xfrm flipV="1">
            <a:off x="1575985" y="5389615"/>
            <a:ext cx="150713" cy="325603"/>
          </a:xfrm>
          <a:prstGeom prst="straightConnector1">
            <a:avLst/>
          </a:prstGeom>
          <a:ln w="9525">
            <a:solidFill>
              <a:srgbClr val="000000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직선 화살표 연결선 936"/>
          <p:cNvCxnSpPr/>
          <p:nvPr/>
        </p:nvCxnSpPr>
        <p:spPr>
          <a:xfrm flipV="1">
            <a:off x="1163865" y="5477167"/>
            <a:ext cx="212062" cy="270685"/>
          </a:xfrm>
          <a:prstGeom prst="straightConnector1">
            <a:avLst/>
          </a:prstGeom>
          <a:ln w="9525">
            <a:solidFill>
              <a:srgbClr val="000000">
                <a:alpha val="2902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직선 화살표 연결선 938"/>
          <p:cNvCxnSpPr/>
          <p:nvPr/>
        </p:nvCxnSpPr>
        <p:spPr>
          <a:xfrm flipV="1">
            <a:off x="753226" y="5524337"/>
            <a:ext cx="265893" cy="194072"/>
          </a:xfrm>
          <a:prstGeom prst="straightConnector1">
            <a:avLst/>
          </a:prstGeom>
          <a:ln w="9525">
            <a:solidFill>
              <a:srgbClr val="000000">
                <a:alpha val="1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모서리가 둥근 직사각형 360"/>
          <p:cNvSpPr/>
          <p:nvPr/>
        </p:nvSpPr>
        <p:spPr>
          <a:xfrm>
            <a:off x="4234483" y="2704649"/>
            <a:ext cx="1831728" cy="207873"/>
          </a:xfrm>
          <a:prstGeom prst="roundRect">
            <a:avLst>
              <a:gd name="adj" fmla="val 7844"/>
            </a:avLst>
          </a:prstGeom>
          <a:solidFill>
            <a:srgbClr val="B1D5ED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2" name="타원 361"/>
          <p:cNvSpPr/>
          <p:nvPr/>
        </p:nvSpPr>
        <p:spPr>
          <a:xfrm>
            <a:off x="4280380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3" name="타원 362"/>
          <p:cNvSpPr/>
          <p:nvPr/>
        </p:nvSpPr>
        <p:spPr>
          <a:xfrm>
            <a:off x="4460330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4640279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5" name="타원 364"/>
          <p:cNvSpPr/>
          <p:nvPr/>
        </p:nvSpPr>
        <p:spPr>
          <a:xfrm>
            <a:off x="4818678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8" name="타원 367"/>
          <p:cNvSpPr/>
          <p:nvPr/>
        </p:nvSpPr>
        <p:spPr>
          <a:xfrm>
            <a:off x="5358395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9" name="타원 368"/>
          <p:cNvSpPr/>
          <p:nvPr/>
        </p:nvSpPr>
        <p:spPr>
          <a:xfrm>
            <a:off x="5536794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0" name="타원 369"/>
          <p:cNvSpPr/>
          <p:nvPr/>
        </p:nvSpPr>
        <p:spPr>
          <a:xfrm>
            <a:off x="5709504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1" name="타원 370"/>
          <p:cNvSpPr/>
          <p:nvPr/>
        </p:nvSpPr>
        <p:spPr>
          <a:xfrm>
            <a:off x="5889454" y="2744982"/>
            <a:ext cx="127205" cy="127205"/>
          </a:xfrm>
          <a:prstGeom prst="ellipse">
            <a:avLst/>
          </a:prstGeom>
          <a:solidFill>
            <a:srgbClr val="5F8ACE"/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TextBox 511"/>
              <p:cNvSpPr txBox="1"/>
              <p:nvPr/>
            </p:nvSpPr>
            <p:spPr>
              <a:xfrm>
                <a:off x="6134910" y="2638905"/>
                <a:ext cx="312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512" name="TextBox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10" y="2638905"/>
                <a:ext cx="312650" cy="276999"/>
              </a:xfrm>
              <a:prstGeom prst="rect">
                <a:avLst/>
              </a:prstGeom>
              <a:blipFill>
                <a:blip r:embed="rId14"/>
                <a:stretch>
                  <a:fillRect l="-576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TextBox 518"/>
              <p:cNvSpPr txBox="1"/>
              <p:nvPr/>
            </p:nvSpPr>
            <p:spPr>
              <a:xfrm>
                <a:off x="5515574" y="1009616"/>
                <a:ext cx="159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519" name="TextBox 5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74" y="1009616"/>
                <a:ext cx="159594" cy="276999"/>
              </a:xfrm>
              <a:prstGeom prst="rect">
                <a:avLst/>
              </a:prstGeom>
              <a:blipFill>
                <a:blip r:embed="rId15"/>
                <a:stretch>
                  <a:fillRect l="-26923" t="-2222" r="-2692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0" name="직선 화살표 연결선 519"/>
          <p:cNvCxnSpPr>
            <a:endCxn id="515" idx="2"/>
          </p:cNvCxnSpPr>
          <p:nvPr/>
        </p:nvCxnSpPr>
        <p:spPr>
          <a:xfrm flipH="1" flipV="1">
            <a:off x="5142037" y="2455798"/>
            <a:ext cx="848" cy="2369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/>
          <p:cNvGrpSpPr/>
          <p:nvPr/>
        </p:nvGrpSpPr>
        <p:grpSpPr>
          <a:xfrm>
            <a:off x="4860110" y="1379450"/>
            <a:ext cx="594139" cy="207873"/>
            <a:chOff x="1485898" y="4132489"/>
            <a:chExt cx="781727" cy="273504"/>
          </a:xfrm>
        </p:grpSpPr>
        <p:sp>
          <p:nvSpPr>
            <p:cNvPr id="523" name="모서리가 둥근 직사각형 522"/>
            <p:cNvSpPr/>
            <p:nvPr/>
          </p:nvSpPr>
          <p:spPr>
            <a:xfrm>
              <a:off x="1485898" y="4132489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BDFE0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24" name="타원 523"/>
            <p:cNvSpPr/>
            <p:nvPr/>
          </p:nvSpPr>
          <p:spPr>
            <a:xfrm>
              <a:off x="155529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25" name="타원 524"/>
            <p:cNvSpPr/>
            <p:nvPr/>
          </p:nvSpPr>
          <p:spPr>
            <a:xfrm>
              <a:off x="1792060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26" name="타원 525"/>
            <p:cNvSpPr/>
            <p:nvPr/>
          </p:nvSpPr>
          <p:spPr>
            <a:xfrm>
              <a:off x="202882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4853206" y="1050462"/>
            <a:ext cx="594139" cy="207873"/>
            <a:chOff x="1651910" y="4356336"/>
            <a:chExt cx="781727" cy="273504"/>
          </a:xfrm>
        </p:grpSpPr>
        <p:sp>
          <p:nvSpPr>
            <p:cNvPr id="528" name="모서리가 둥근 직사각형 527"/>
            <p:cNvSpPr/>
            <p:nvPr/>
          </p:nvSpPr>
          <p:spPr>
            <a:xfrm>
              <a:off x="1651910" y="4356336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9D3EB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29" name="타원 528"/>
            <p:cNvSpPr/>
            <p:nvPr/>
          </p:nvSpPr>
          <p:spPr>
            <a:xfrm>
              <a:off x="172130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30" name="타원 529"/>
            <p:cNvSpPr/>
            <p:nvPr/>
          </p:nvSpPr>
          <p:spPr>
            <a:xfrm>
              <a:off x="1958072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31" name="타원 530"/>
            <p:cNvSpPr/>
            <p:nvPr/>
          </p:nvSpPr>
          <p:spPr>
            <a:xfrm>
              <a:off x="219483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TextBox 531"/>
              <p:cNvSpPr txBox="1"/>
              <p:nvPr/>
            </p:nvSpPr>
            <p:spPr>
              <a:xfrm>
                <a:off x="5552104" y="1333804"/>
                <a:ext cx="159594" cy="291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04" y="1333804"/>
                <a:ext cx="159594" cy="291939"/>
              </a:xfrm>
              <a:prstGeom prst="rect">
                <a:avLst/>
              </a:prstGeom>
              <a:blipFill>
                <a:blip r:embed="rId16"/>
                <a:stretch>
                  <a:fillRect l="-26923" t="-29167" r="-8461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직선 화살표 연결선 532"/>
          <p:cNvCxnSpPr>
            <a:stCxn id="518" idx="0"/>
            <a:endCxn id="523" idx="2"/>
          </p:cNvCxnSpPr>
          <p:nvPr/>
        </p:nvCxnSpPr>
        <p:spPr>
          <a:xfrm flipV="1">
            <a:off x="5155676" y="1587322"/>
            <a:ext cx="1504" cy="163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연결선 533"/>
          <p:cNvCxnSpPr>
            <a:endCxn id="528" idx="1"/>
          </p:cNvCxnSpPr>
          <p:nvPr/>
        </p:nvCxnSpPr>
        <p:spPr>
          <a:xfrm flipV="1">
            <a:off x="4737225" y="1154398"/>
            <a:ext cx="115981" cy="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연결선 534"/>
          <p:cNvCxnSpPr/>
          <p:nvPr/>
        </p:nvCxnSpPr>
        <p:spPr>
          <a:xfrm>
            <a:off x="4735037" y="1493164"/>
            <a:ext cx="1212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/>
          <p:cNvCxnSpPr/>
          <p:nvPr/>
        </p:nvCxnSpPr>
        <p:spPr>
          <a:xfrm flipH="1" flipV="1">
            <a:off x="4743755" y="1148387"/>
            <a:ext cx="1048" cy="3426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536"/>
          <p:cNvCxnSpPr/>
          <p:nvPr/>
        </p:nvCxnSpPr>
        <p:spPr>
          <a:xfrm flipH="1">
            <a:off x="4537178" y="1332868"/>
            <a:ext cx="202890" cy="77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8" name="TextBox 537"/>
              <p:cNvSpPr txBox="1"/>
              <p:nvPr/>
            </p:nvSpPr>
            <p:spPr>
              <a:xfrm>
                <a:off x="4048073" y="1184047"/>
                <a:ext cx="553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73" y="1184047"/>
                <a:ext cx="553100" cy="276999"/>
              </a:xfrm>
              <a:prstGeom prst="rect">
                <a:avLst/>
              </a:prstGeom>
              <a:blipFill>
                <a:blip r:embed="rId17"/>
                <a:stretch>
                  <a:fillRect l="-3297" t="-4348" r="-1318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0" name="TextBox 579"/>
          <p:cNvSpPr txBox="1"/>
          <p:nvPr/>
        </p:nvSpPr>
        <p:spPr>
          <a:xfrm>
            <a:off x="3625950" y="264759"/>
            <a:ext cx="297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(b) Layer-wise Evaluation</a:t>
            </a:r>
            <a:endParaRPr lang="ko-KR" altLang="en-US" b="1" dirty="0">
              <a:latin typeface="Times New Roman" panose="02020603050405020304" pitchFamily="18" charset="0"/>
              <a:ea typeface="-윤고딕320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72" name="TextBox 771"/>
          <p:cNvSpPr txBox="1"/>
          <p:nvPr/>
        </p:nvSpPr>
        <p:spPr>
          <a:xfrm>
            <a:off x="4795215" y="2542406"/>
            <a:ext cx="7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...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87162" y="1696191"/>
            <a:ext cx="2392400" cy="896276"/>
            <a:chOff x="4687162" y="1543791"/>
            <a:chExt cx="2392400" cy="896276"/>
          </a:xfrm>
        </p:grpSpPr>
        <p:grpSp>
          <p:nvGrpSpPr>
            <p:cNvPr id="513" name="그룹 512"/>
            <p:cNvGrpSpPr/>
            <p:nvPr/>
          </p:nvGrpSpPr>
          <p:grpSpPr>
            <a:xfrm>
              <a:off x="4724172" y="1990275"/>
              <a:ext cx="902898" cy="338555"/>
              <a:chOff x="1022529" y="2029896"/>
              <a:chExt cx="761575" cy="285563"/>
            </a:xfrm>
          </p:grpSpPr>
          <p:sp>
            <p:nvSpPr>
              <p:cNvPr id="514" name="모서리가 둥근 직사각형 513"/>
              <p:cNvSpPr/>
              <p:nvPr/>
            </p:nvSpPr>
            <p:spPr>
              <a:xfrm>
                <a:off x="1022529" y="2040095"/>
                <a:ext cx="708092" cy="258104"/>
              </a:xfrm>
              <a:prstGeom prst="roundRect">
                <a:avLst>
                  <a:gd name="adj" fmla="val 7844"/>
                </a:avLst>
              </a:prstGeom>
              <a:solidFill>
                <a:srgbClr val="EAF5C1"/>
              </a:solidFill>
              <a:ln w="9525">
                <a:solidFill>
                  <a:srgbClr val="C6E45A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515" name="TextBox 514"/>
              <p:cNvSpPr txBox="1"/>
              <p:nvPr/>
            </p:nvSpPr>
            <p:spPr>
              <a:xfrm>
                <a:off x="1079535" y="2029896"/>
                <a:ext cx="704569" cy="2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-윤고딕320" panose="02030504000101010101" pitchFamily="18" charset="-127"/>
                    <a:ea typeface="-윤고딕320" panose="02030504000101010101" pitchFamily="18" charset="-127"/>
                    <a:cs typeface="Times New Roman" panose="02020603050405020304" pitchFamily="18" charset="0"/>
                  </a:rPr>
                  <a:t>Linear</a:t>
                </a:r>
                <a:endPara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7" name="모서리가 둥근 직사각형 516"/>
            <p:cNvSpPr/>
            <p:nvPr/>
          </p:nvSpPr>
          <p:spPr>
            <a:xfrm>
              <a:off x="4724171" y="1591605"/>
              <a:ext cx="834763" cy="315573"/>
            </a:xfrm>
            <a:prstGeom prst="roundRect">
              <a:avLst>
                <a:gd name="adj" fmla="val 7844"/>
              </a:avLst>
            </a:prstGeom>
            <a:solidFill>
              <a:srgbClr val="DEEBF6"/>
            </a:solidFill>
            <a:ln w="9525">
              <a:solidFill>
                <a:srgbClr val="6292B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4704899" y="1578655"/>
              <a:ext cx="979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Softmax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21" name="직선 연결선 520"/>
            <p:cNvCxnSpPr/>
            <p:nvPr/>
          </p:nvCxnSpPr>
          <p:spPr>
            <a:xfrm flipV="1">
              <a:off x="5145556" y="1907178"/>
              <a:ext cx="2111" cy="951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모서리가 둥근 직사각형 494"/>
            <p:cNvSpPr/>
            <p:nvPr/>
          </p:nvSpPr>
          <p:spPr>
            <a:xfrm>
              <a:off x="4687162" y="1543791"/>
              <a:ext cx="911928" cy="896276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5684950" y="1823079"/>
              <a:ext cx="139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Classifier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" name="그룹 394"/>
          <p:cNvGrpSpPr/>
          <p:nvPr/>
        </p:nvGrpSpPr>
        <p:grpSpPr>
          <a:xfrm>
            <a:off x="4783430" y="5566406"/>
            <a:ext cx="775842" cy="207873"/>
            <a:chOff x="1485901" y="3596367"/>
            <a:chExt cx="1020799" cy="273504"/>
          </a:xfrm>
        </p:grpSpPr>
        <p:sp>
          <p:nvSpPr>
            <p:cNvPr id="396" name="모서리가 둥근 직사각형 395"/>
            <p:cNvSpPr/>
            <p:nvPr/>
          </p:nvSpPr>
          <p:spPr>
            <a:xfrm>
              <a:off x="1485901" y="3596367"/>
              <a:ext cx="1020799" cy="273504"/>
            </a:xfrm>
            <a:prstGeom prst="roundRect">
              <a:avLst>
                <a:gd name="adj" fmla="val 7844"/>
              </a:avLst>
            </a:prstGeom>
            <a:solidFill>
              <a:srgbClr val="FDE0B9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97" name="타원 396"/>
            <p:cNvSpPr/>
            <p:nvPr/>
          </p:nvSpPr>
          <p:spPr>
            <a:xfrm>
              <a:off x="155529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98" name="타원 397"/>
            <p:cNvSpPr/>
            <p:nvPr/>
          </p:nvSpPr>
          <p:spPr>
            <a:xfrm>
              <a:off x="179206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99" name="타원 398"/>
            <p:cNvSpPr/>
            <p:nvPr/>
          </p:nvSpPr>
          <p:spPr>
            <a:xfrm>
              <a:off x="2028826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00" name="타원 399"/>
            <p:cNvSpPr/>
            <p:nvPr/>
          </p:nvSpPr>
          <p:spPr>
            <a:xfrm>
              <a:off x="2263551" y="3649435"/>
              <a:ext cx="167368" cy="167368"/>
            </a:xfrm>
            <a:prstGeom prst="ellipse">
              <a:avLst/>
            </a:prstGeom>
            <a:solidFill>
              <a:srgbClr val="FCCD8E"/>
            </a:solidFill>
            <a:ln w="9525">
              <a:solidFill>
                <a:srgbClr val="FAAF4C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TextBox 400"/>
              <p:cNvSpPr txBox="1"/>
              <p:nvPr/>
            </p:nvSpPr>
            <p:spPr>
              <a:xfrm>
                <a:off x="5635736" y="5518685"/>
                <a:ext cx="45390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401" name="TextBox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736" y="5518685"/>
                <a:ext cx="453907" cy="299313"/>
              </a:xfrm>
              <a:prstGeom prst="rect">
                <a:avLst/>
              </a:prstGeom>
              <a:blipFill>
                <a:blip r:embed="rId18"/>
                <a:stretch>
                  <a:fillRect l="-9333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/>
              <p:cNvSpPr txBox="1"/>
              <p:nvPr/>
            </p:nvSpPr>
            <p:spPr>
              <a:xfrm>
                <a:off x="5569391" y="3906400"/>
                <a:ext cx="159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408" name="TextBox 4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391" y="3906400"/>
                <a:ext cx="159594" cy="276999"/>
              </a:xfrm>
              <a:prstGeom prst="rect">
                <a:avLst/>
              </a:prstGeom>
              <a:blipFill>
                <a:blip r:embed="rId19"/>
                <a:stretch>
                  <a:fillRect l="-26923" r="-2692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" name="직선 화살표 연결선 408"/>
          <p:cNvCxnSpPr>
            <a:stCxn id="396" idx="0"/>
          </p:cNvCxnSpPr>
          <p:nvPr/>
        </p:nvCxnSpPr>
        <p:spPr>
          <a:xfrm flipH="1" flipV="1">
            <a:off x="5170504" y="5329480"/>
            <a:ext cx="848" cy="2369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그룹 417"/>
          <p:cNvGrpSpPr/>
          <p:nvPr/>
        </p:nvGrpSpPr>
        <p:grpSpPr>
          <a:xfrm>
            <a:off x="4888577" y="4253132"/>
            <a:ext cx="594139" cy="207873"/>
            <a:chOff x="1485898" y="4132489"/>
            <a:chExt cx="781727" cy="273504"/>
          </a:xfrm>
        </p:grpSpPr>
        <p:sp>
          <p:nvSpPr>
            <p:cNvPr id="419" name="모서리가 둥근 직사각형 418"/>
            <p:cNvSpPr/>
            <p:nvPr/>
          </p:nvSpPr>
          <p:spPr>
            <a:xfrm>
              <a:off x="1485898" y="4132489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BDFE0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0" name="타원 419"/>
            <p:cNvSpPr/>
            <p:nvPr/>
          </p:nvSpPr>
          <p:spPr>
            <a:xfrm>
              <a:off x="155529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1" name="타원 420"/>
            <p:cNvSpPr/>
            <p:nvPr/>
          </p:nvSpPr>
          <p:spPr>
            <a:xfrm>
              <a:off x="1792060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2" name="타원 421"/>
            <p:cNvSpPr/>
            <p:nvPr/>
          </p:nvSpPr>
          <p:spPr>
            <a:xfrm>
              <a:off x="202882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423" name="그룹 422"/>
          <p:cNvGrpSpPr/>
          <p:nvPr/>
        </p:nvGrpSpPr>
        <p:grpSpPr>
          <a:xfrm>
            <a:off x="4881672" y="3924144"/>
            <a:ext cx="594139" cy="207873"/>
            <a:chOff x="1651910" y="4356336"/>
            <a:chExt cx="781727" cy="273504"/>
          </a:xfrm>
        </p:grpSpPr>
        <p:sp>
          <p:nvSpPr>
            <p:cNvPr id="424" name="모서리가 둥근 직사각형 423"/>
            <p:cNvSpPr/>
            <p:nvPr/>
          </p:nvSpPr>
          <p:spPr>
            <a:xfrm>
              <a:off x="1651910" y="4356336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9D3EB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5" name="타원 424"/>
            <p:cNvSpPr/>
            <p:nvPr/>
          </p:nvSpPr>
          <p:spPr>
            <a:xfrm>
              <a:off x="172130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6" name="타원 425"/>
            <p:cNvSpPr/>
            <p:nvPr/>
          </p:nvSpPr>
          <p:spPr>
            <a:xfrm>
              <a:off x="1958072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7" name="타원 426"/>
            <p:cNvSpPr/>
            <p:nvPr/>
          </p:nvSpPr>
          <p:spPr>
            <a:xfrm>
              <a:off x="219483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TextBox 428"/>
              <p:cNvSpPr txBox="1"/>
              <p:nvPr/>
            </p:nvSpPr>
            <p:spPr>
              <a:xfrm>
                <a:off x="5605921" y="4230588"/>
                <a:ext cx="159594" cy="291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429" name="TextBox 4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21" y="4230588"/>
                <a:ext cx="159594" cy="291939"/>
              </a:xfrm>
              <a:prstGeom prst="rect">
                <a:avLst/>
              </a:prstGeom>
              <a:blipFill>
                <a:blip r:embed="rId20"/>
                <a:stretch>
                  <a:fillRect l="-26923" t="-29167" r="-8461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1" name="직선 화살표 연결선 430"/>
          <p:cNvCxnSpPr>
            <a:endCxn id="419" idx="2"/>
          </p:cNvCxnSpPr>
          <p:nvPr/>
        </p:nvCxnSpPr>
        <p:spPr>
          <a:xfrm flipV="1">
            <a:off x="5184143" y="4461005"/>
            <a:ext cx="1504" cy="163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>
            <a:endCxn id="424" idx="1"/>
          </p:cNvCxnSpPr>
          <p:nvPr/>
        </p:nvCxnSpPr>
        <p:spPr>
          <a:xfrm flipV="1">
            <a:off x="4765692" y="4028080"/>
            <a:ext cx="115980" cy="26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/>
          <p:cNvCxnSpPr/>
          <p:nvPr/>
        </p:nvCxnSpPr>
        <p:spPr>
          <a:xfrm>
            <a:off x="4763503" y="4366846"/>
            <a:ext cx="1212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직선 연결선 437"/>
          <p:cNvCxnSpPr/>
          <p:nvPr/>
        </p:nvCxnSpPr>
        <p:spPr>
          <a:xfrm flipH="1" flipV="1">
            <a:off x="4772222" y="4022070"/>
            <a:ext cx="1048" cy="3426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/>
          <p:cNvCxnSpPr/>
          <p:nvPr/>
        </p:nvCxnSpPr>
        <p:spPr>
          <a:xfrm flipH="1">
            <a:off x="4565645" y="4206550"/>
            <a:ext cx="202890" cy="77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TextBox 451"/>
              <p:cNvSpPr txBox="1"/>
              <p:nvPr/>
            </p:nvSpPr>
            <p:spPr>
              <a:xfrm>
                <a:off x="3919545" y="4026233"/>
                <a:ext cx="69435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>
          <p:sp>
            <p:nvSpPr>
              <p:cNvPr id="452" name="TextBox 4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45" y="4026233"/>
                <a:ext cx="694357" cy="299313"/>
              </a:xfrm>
              <a:prstGeom prst="rect">
                <a:avLst/>
              </a:prstGeom>
              <a:blipFill>
                <a:blip r:embed="rId21"/>
                <a:stretch>
                  <a:fillRect l="-2632" r="-10526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1" name="TextBox 580"/>
          <p:cNvSpPr txBox="1"/>
          <p:nvPr/>
        </p:nvSpPr>
        <p:spPr>
          <a:xfrm>
            <a:off x="3706595" y="3431144"/>
            <a:ext cx="277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ea typeface="-윤고딕320" panose="02030504000101010101" pitchFamily="18" charset="-127"/>
                <a:cs typeface="Times New Roman" panose="02020603050405020304" pitchFamily="18" charset="0"/>
              </a:rPr>
              <a:t>(c) Head-wise Evaluation</a:t>
            </a:r>
            <a:endParaRPr lang="ko-KR" altLang="en-US" b="1" dirty="0">
              <a:latin typeface="Times New Roman" panose="02020603050405020304" pitchFamily="18" charset="0"/>
              <a:ea typeface="-윤고딕320" panose="02030504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63" name="그룹 262"/>
          <p:cNvGrpSpPr/>
          <p:nvPr/>
        </p:nvGrpSpPr>
        <p:grpSpPr>
          <a:xfrm>
            <a:off x="4724171" y="4551667"/>
            <a:ext cx="2392400" cy="896276"/>
            <a:chOff x="4687162" y="1543791"/>
            <a:chExt cx="2392400" cy="896276"/>
          </a:xfrm>
        </p:grpSpPr>
        <p:grpSp>
          <p:nvGrpSpPr>
            <p:cNvPr id="264" name="그룹 263"/>
            <p:cNvGrpSpPr/>
            <p:nvPr/>
          </p:nvGrpSpPr>
          <p:grpSpPr>
            <a:xfrm>
              <a:off x="4724172" y="1990275"/>
              <a:ext cx="902898" cy="338555"/>
              <a:chOff x="1022529" y="2029896"/>
              <a:chExt cx="761575" cy="285563"/>
            </a:xfrm>
          </p:grpSpPr>
          <p:sp>
            <p:nvSpPr>
              <p:cNvPr id="270" name="모서리가 둥근 직사각형 269"/>
              <p:cNvSpPr/>
              <p:nvPr/>
            </p:nvSpPr>
            <p:spPr>
              <a:xfrm>
                <a:off x="1022529" y="2040095"/>
                <a:ext cx="708092" cy="258104"/>
              </a:xfrm>
              <a:prstGeom prst="roundRect">
                <a:avLst>
                  <a:gd name="adj" fmla="val 7844"/>
                </a:avLst>
              </a:prstGeom>
              <a:solidFill>
                <a:srgbClr val="EAF5C1"/>
              </a:solidFill>
              <a:ln w="9525">
                <a:solidFill>
                  <a:srgbClr val="C6E45A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79535" y="2029896"/>
                <a:ext cx="704569" cy="2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-윤고딕320" panose="02030504000101010101" pitchFamily="18" charset="-127"/>
                    <a:ea typeface="-윤고딕320" panose="02030504000101010101" pitchFamily="18" charset="-127"/>
                    <a:cs typeface="Times New Roman" panose="02020603050405020304" pitchFamily="18" charset="0"/>
                  </a:rPr>
                  <a:t>Linear</a:t>
                </a:r>
                <a:endPara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5" name="모서리가 둥근 직사각형 264"/>
            <p:cNvSpPr/>
            <p:nvPr/>
          </p:nvSpPr>
          <p:spPr>
            <a:xfrm>
              <a:off x="4724171" y="1591605"/>
              <a:ext cx="834763" cy="315573"/>
            </a:xfrm>
            <a:prstGeom prst="roundRect">
              <a:avLst>
                <a:gd name="adj" fmla="val 7844"/>
              </a:avLst>
            </a:prstGeom>
            <a:solidFill>
              <a:srgbClr val="DEEBF6"/>
            </a:solidFill>
            <a:ln w="9525">
              <a:solidFill>
                <a:srgbClr val="6292B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704899" y="1578655"/>
              <a:ext cx="979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Softmax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>
            <a:xfrm flipV="1">
              <a:off x="5145556" y="1907178"/>
              <a:ext cx="2111" cy="951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모서리가 둥근 직사각형 267"/>
            <p:cNvSpPr/>
            <p:nvPr/>
          </p:nvSpPr>
          <p:spPr>
            <a:xfrm>
              <a:off x="4687162" y="1543791"/>
              <a:ext cx="911928" cy="896276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684950" y="1823079"/>
              <a:ext cx="139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Classifier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3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그룹 955"/>
          <p:cNvGrpSpPr/>
          <p:nvPr/>
        </p:nvGrpSpPr>
        <p:grpSpPr>
          <a:xfrm>
            <a:off x="2638484" y="4206553"/>
            <a:ext cx="3478029" cy="1001788"/>
            <a:chOff x="6484882" y="5356174"/>
            <a:chExt cx="3478029" cy="1001788"/>
          </a:xfrm>
        </p:grpSpPr>
        <p:grpSp>
          <p:nvGrpSpPr>
            <p:cNvPr id="494" name="그룹 493"/>
            <p:cNvGrpSpPr/>
            <p:nvPr/>
          </p:nvGrpSpPr>
          <p:grpSpPr>
            <a:xfrm>
              <a:off x="6490206" y="5356174"/>
              <a:ext cx="2786835" cy="253916"/>
              <a:chOff x="4671378" y="3173468"/>
              <a:chExt cx="2786835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7" name="TextBox 456"/>
                  <p:cNvSpPr txBox="1"/>
                  <p:nvPr/>
                </p:nvSpPr>
                <p:spPr>
                  <a:xfrm>
                    <a:off x="4890571" y="3173468"/>
                    <a:ext cx="256764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: accuracy of vector </a:t>
                    </a:r>
                    <a14:m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for given task</a:t>
                    </a:r>
                  </a:p>
                </p:txBody>
              </p:sp>
            </mc:Choice>
            <mc:Fallback>
              <p:sp>
                <p:nvSpPr>
                  <p:cNvPr id="457" name="TextBox 4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0571" y="3173468"/>
                    <a:ext cx="2567642" cy="2539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4671378" y="3220488"/>
                    <a:ext cx="259174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100" b="0" dirty="0" smtClean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58" name="TextBox 4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378" y="3220488"/>
                    <a:ext cx="259174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714" t="-32143" r="-26190" b="-464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9" name="그룹 768"/>
            <p:cNvGrpSpPr/>
            <p:nvPr/>
          </p:nvGrpSpPr>
          <p:grpSpPr>
            <a:xfrm>
              <a:off x="6486594" y="5591703"/>
              <a:ext cx="2519111" cy="253916"/>
              <a:chOff x="6748314" y="4914046"/>
              <a:chExt cx="2519111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8" name="TextBox 587"/>
                  <p:cNvSpPr txBox="1"/>
                  <p:nvPr/>
                </p:nvSpPr>
                <p:spPr>
                  <a:xfrm>
                    <a:off x="6748314" y="4955189"/>
                    <a:ext cx="191847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588" name="TextBox 5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8314" y="4955189"/>
                    <a:ext cx="191847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50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9" name="TextBox 588"/>
                  <p:cNvSpPr txBox="1"/>
                  <p:nvPr/>
                </p:nvSpPr>
                <p:spPr>
                  <a:xfrm>
                    <a:off x="6847002" y="4914046"/>
                    <a:ext cx="242042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: hidden states from </a:t>
                    </a:r>
                    <a14:m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altLang="ko-KR" sz="105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-th layer </a:t>
                    </a:r>
                    <a:endParaRPr lang="ko-KR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89" name="TextBox 5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7002" y="4914046"/>
                    <a:ext cx="2420423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1" name="그룹 880"/>
            <p:cNvGrpSpPr/>
            <p:nvPr/>
          </p:nvGrpSpPr>
          <p:grpSpPr>
            <a:xfrm>
              <a:off x="6484882" y="5835940"/>
              <a:ext cx="3478029" cy="522022"/>
              <a:chOff x="7837671" y="5201130"/>
              <a:chExt cx="3478029" cy="522022"/>
            </a:xfrm>
          </p:grpSpPr>
          <p:grpSp>
            <p:nvGrpSpPr>
              <p:cNvPr id="770" name="그룹 769"/>
              <p:cNvGrpSpPr/>
              <p:nvPr/>
            </p:nvGrpSpPr>
            <p:grpSpPr>
              <a:xfrm>
                <a:off x="7837671" y="5201130"/>
                <a:ext cx="3478029" cy="253916"/>
                <a:chOff x="8941298" y="5160038"/>
                <a:chExt cx="3478029" cy="2539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6" name="TextBox 585"/>
                    <p:cNvSpPr txBox="1"/>
                    <p:nvPr/>
                  </p:nvSpPr>
                  <p:spPr>
                    <a:xfrm>
                      <a:off x="8941298" y="5201181"/>
                      <a:ext cx="277384" cy="1828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586" name="TextBox 5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298" y="5201181"/>
                      <a:ext cx="277384" cy="18287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1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7" name="TextBox 586"/>
                    <p:cNvSpPr txBox="1"/>
                    <p:nvPr/>
                  </p:nvSpPr>
                  <p:spPr>
                    <a:xfrm>
                      <a:off x="9109351" y="5160038"/>
                      <a:ext cx="3309976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: attention head output from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a14:m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-th 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layer,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05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oMath>
                      </a14:m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050" dirty="0" err="1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attention head</a:t>
                      </a:r>
                      <a:endParaRPr lang="ko-KR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87" name="TextBox 5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9351" y="5160038"/>
                      <a:ext cx="3309976" cy="25391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1" name="그룹 770"/>
              <p:cNvGrpSpPr/>
              <p:nvPr/>
            </p:nvGrpSpPr>
            <p:grpSpPr>
              <a:xfrm>
                <a:off x="7845819" y="5469236"/>
                <a:ext cx="3394451" cy="253916"/>
                <a:chOff x="8941298" y="5422639"/>
                <a:chExt cx="3394451" cy="2539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0" name="TextBox 589"/>
                    <p:cNvSpPr txBox="1"/>
                    <p:nvPr/>
                  </p:nvSpPr>
                  <p:spPr>
                    <a:xfrm>
                      <a:off x="8941298" y="5463782"/>
                      <a:ext cx="205569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590" name="TextBox 5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298" y="5463782"/>
                      <a:ext cx="205569" cy="1692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765"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1" name="TextBox 590"/>
                <p:cNvSpPr txBox="1"/>
                <p:nvPr/>
              </p:nvSpPr>
              <p:spPr>
                <a:xfrm>
                  <a:off x="9109350" y="5422639"/>
                  <a:ext cx="322639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 smtClean="0"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: concatenated vector with top-n attention head output</a:t>
                  </a:r>
                  <a:endParaRPr lang="ko-KR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621" name="TextBox 620"/>
          <p:cNvSpPr txBox="1"/>
          <p:nvPr/>
        </p:nvSpPr>
        <p:spPr>
          <a:xfrm>
            <a:off x="381507" y="625262"/>
            <a:ext cx="249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Selecting Influential </a:t>
            </a:r>
          </a:p>
          <a:p>
            <a:r>
              <a:rPr lang="en-US" altLang="ko-KR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Attention Head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1566" y="1417800"/>
            <a:ext cx="2435969" cy="1358186"/>
            <a:chOff x="4750896" y="3344639"/>
            <a:chExt cx="2435969" cy="1358186"/>
          </a:xfrm>
        </p:grpSpPr>
        <p:sp>
          <p:nvSpPr>
            <p:cNvPr id="629" name="TextBox 628"/>
            <p:cNvSpPr txBox="1"/>
            <p:nvPr/>
          </p:nvSpPr>
          <p:spPr>
            <a:xfrm>
              <a:off x="5235286" y="3883570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5218144" y="3411730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624" name="그룹 623"/>
            <p:cNvGrpSpPr/>
            <p:nvPr/>
          </p:nvGrpSpPr>
          <p:grpSpPr>
            <a:xfrm>
              <a:off x="4755806" y="4045922"/>
              <a:ext cx="654406" cy="175336"/>
              <a:chOff x="1485901" y="3596367"/>
              <a:chExt cx="1020799" cy="273504"/>
            </a:xfrm>
          </p:grpSpPr>
          <p:sp>
            <p:nvSpPr>
              <p:cNvPr id="643" name="모서리가 둥근 직사각형 642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5" name="TextBox 624"/>
            <p:cNvSpPr txBox="1"/>
            <p:nvPr/>
          </p:nvSpPr>
          <p:spPr>
            <a:xfrm>
              <a:off x="6114785" y="3877601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627" name="그룹 626"/>
            <p:cNvGrpSpPr/>
            <p:nvPr/>
          </p:nvGrpSpPr>
          <p:grpSpPr>
            <a:xfrm>
              <a:off x="6529103" y="4040216"/>
              <a:ext cx="654406" cy="175336"/>
              <a:chOff x="1485901" y="3596367"/>
              <a:chExt cx="1020799" cy="273504"/>
            </a:xfrm>
          </p:grpSpPr>
          <p:sp>
            <p:nvSpPr>
              <p:cNvPr id="633" name="모서리가 둥근 직사각형 632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9" name="그룹 668"/>
            <p:cNvGrpSpPr/>
            <p:nvPr/>
          </p:nvGrpSpPr>
          <p:grpSpPr>
            <a:xfrm>
              <a:off x="4759162" y="3816479"/>
              <a:ext cx="2427703" cy="175336"/>
              <a:chOff x="1233368" y="2634636"/>
              <a:chExt cx="2427703" cy="175336"/>
            </a:xfrm>
          </p:grpSpPr>
          <p:sp>
            <p:nvSpPr>
              <p:cNvPr id="670" name="모서리가 둥근 직사각형 669"/>
              <p:cNvSpPr/>
              <p:nvPr/>
            </p:nvSpPr>
            <p:spPr>
              <a:xfrm>
                <a:off x="1233368" y="2634636"/>
                <a:ext cx="2427703" cy="175336"/>
              </a:xfrm>
              <a:prstGeom prst="roundRect">
                <a:avLst>
                  <a:gd name="adj" fmla="val 7844"/>
                </a:avLst>
              </a:prstGeom>
              <a:solidFill>
                <a:srgbClr val="B1D5ED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1254219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1406003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1557786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1708262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1859934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2011718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2163501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2313977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2459654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2611438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2763221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2913697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3065369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3217153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3368936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3519412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0" name="그룹 789"/>
            <p:cNvGrpSpPr/>
            <p:nvPr/>
          </p:nvGrpSpPr>
          <p:grpSpPr>
            <a:xfrm>
              <a:off x="6525027" y="3574082"/>
              <a:ext cx="654406" cy="175336"/>
              <a:chOff x="8053690" y="3592802"/>
              <a:chExt cx="654406" cy="175336"/>
            </a:xfrm>
          </p:grpSpPr>
          <p:sp>
            <p:nvSpPr>
              <p:cNvPr id="722" name="모서리가 둥근 직사각형 721"/>
              <p:cNvSpPr/>
              <p:nvPr/>
            </p:nvSpPr>
            <p:spPr>
              <a:xfrm>
                <a:off x="8053690" y="3592802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8E8E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>
                <a:off x="8098177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>
                <a:off x="8249961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>
                <a:off x="8401744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>
                <a:off x="8552220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0" name="TextBox 689"/>
            <p:cNvSpPr txBox="1"/>
            <p:nvPr/>
          </p:nvSpPr>
          <p:spPr>
            <a:xfrm>
              <a:off x="6097643" y="3405761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691" name="그룹 690"/>
            <p:cNvGrpSpPr/>
            <p:nvPr/>
          </p:nvGrpSpPr>
          <p:grpSpPr>
            <a:xfrm>
              <a:off x="5651687" y="3574081"/>
              <a:ext cx="654406" cy="175336"/>
              <a:chOff x="1485901" y="3596367"/>
              <a:chExt cx="1020799" cy="273504"/>
            </a:xfrm>
          </p:grpSpPr>
          <p:sp>
            <p:nvSpPr>
              <p:cNvPr id="717" name="모서리가 둥근 직사각형 716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2" name="그룹 691"/>
            <p:cNvGrpSpPr/>
            <p:nvPr/>
          </p:nvGrpSpPr>
          <p:grpSpPr>
            <a:xfrm>
              <a:off x="4750896" y="3568376"/>
              <a:ext cx="654406" cy="175336"/>
              <a:chOff x="1485901" y="3596367"/>
              <a:chExt cx="1020799" cy="273504"/>
            </a:xfrm>
          </p:grpSpPr>
          <p:sp>
            <p:nvSpPr>
              <p:cNvPr id="712" name="모서리가 둥근 직사각형 711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4" name="그룹 693"/>
            <p:cNvGrpSpPr/>
            <p:nvPr/>
          </p:nvGrpSpPr>
          <p:grpSpPr>
            <a:xfrm>
              <a:off x="4750896" y="3344639"/>
              <a:ext cx="2427703" cy="175336"/>
              <a:chOff x="1233368" y="2634636"/>
              <a:chExt cx="2427703" cy="175336"/>
            </a:xfrm>
          </p:grpSpPr>
          <p:sp>
            <p:nvSpPr>
              <p:cNvPr id="695" name="모서리가 둥근 직사각형 694"/>
              <p:cNvSpPr/>
              <p:nvPr/>
            </p:nvSpPr>
            <p:spPr>
              <a:xfrm>
                <a:off x="1233368" y="2634636"/>
                <a:ext cx="2427703" cy="175336"/>
              </a:xfrm>
              <a:prstGeom prst="roundRect">
                <a:avLst>
                  <a:gd name="adj" fmla="val 7844"/>
                </a:avLst>
              </a:prstGeom>
              <a:solidFill>
                <a:srgbClr val="B1D5ED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1254219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1406003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1557786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1708262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1859934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2011718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/>
              <p:cNvSpPr/>
              <p:nvPr/>
            </p:nvSpPr>
            <p:spPr>
              <a:xfrm>
                <a:off x="2163501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>
                <a:off x="2313977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>
                <a:off x="2459654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>
                <a:off x="2611438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>
                <a:off x="2763221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>
                <a:off x="2913697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>
                <a:off x="3065369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>
                <a:off x="3217153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>
                <a:off x="3368936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>
                <a:off x="3519412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2" name="TextBox 731"/>
            <p:cNvSpPr txBox="1"/>
            <p:nvPr/>
          </p:nvSpPr>
          <p:spPr>
            <a:xfrm>
              <a:off x="6128100" y="4327524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733" name="그룹 732"/>
            <p:cNvGrpSpPr/>
            <p:nvPr/>
          </p:nvGrpSpPr>
          <p:grpSpPr>
            <a:xfrm>
              <a:off x="5682144" y="4495844"/>
              <a:ext cx="654406" cy="175336"/>
              <a:chOff x="1485901" y="3596367"/>
              <a:chExt cx="1020799" cy="273504"/>
            </a:xfrm>
          </p:grpSpPr>
          <p:sp>
            <p:nvSpPr>
              <p:cNvPr id="759" name="모서리가 둥근 직사각형 758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60" name="타원 759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61" name="타원 760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62" name="타원 761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63" name="타원 762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734" name="그룹 733"/>
            <p:cNvGrpSpPr/>
            <p:nvPr/>
          </p:nvGrpSpPr>
          <p:grpSpPr>
            <a:xfrm>
              <a:off x="4755733" y="4490139"/>
              <a:ext cx="654406" cy="175336"/>
              <a:chOff x="1485901" y="3596367"/>
              <a:chExt cx="1020799" cy="273504"/>
            </a:xfrm>
          </p:grpSpPr>
          <p:sp>
            <p:nvSpPr>
              <p:cNvPr id="754" name="모서리가 둥근 직사각형 753"/>
              <p:cNvSpPr/>
              <p:nvPr/>
            </p:nvSpPr>
            <p:spPr>
              <a:xfrm>
                <a:off x="1485901" y="3596367"/>
                <a:ext cx="1020799" cy="273504"/>
              </a:xfrm>
              <a:prstGeom prst="roundRect">
                <a:avLst>
                  <a:gd name="adj" fmla="val 7844"/>
                </a:avLst>
              </a:prstGeom>
              <a:solidFill>
                <a:srgbClr val="FDE0B9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5" name="타원 754"/>
              <p:cNvSpPr/>
              <p:nvPr/>
            </p:nvSpPr>
            <p:spPr>
              <a:xfrm>
                <a:off x="155529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6" name="타원 755"/>
              <p:cNvSpPr/>
              <p:nvPr/>
            </p:nvSpPr>
            <p:spPr>
              <a:xfrm>
                <a:off x="179206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7" name="타원 756"/>
              <p:cNvSpPr/>
              <p:nvPr/>
            </p:nvSpPr>
            <p:spPr>
              <a:xfrm>
                <a:off x="2028826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8" name="타원 757"/>
              <p:cNvSpPr/>
              <p:nvPr/>
            </p:nvSpPr>
            <p:spPr>
              <a:xfrm>
                <a:off x="2263551" y="3649435"/>
                <a:ext cx="167368" cy="167368"/>
              </a:xfrm>
              <a:prstGeom prst="ellipse">
                <a:avLst/>
              </a:prstGeom>
              <a:solidFill>
                <a:srgbClr val="FCCD8E"/>
              </a:solidFill>
              <a:ln w="9525">
                <a:solidFill>
                  <a:srgbClr val="FAAF4C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735" name="TextBox 734"/>
            <p:cNvSpPr txBox="1"/>
            <p:nvPr/>
          </p:nvSpPr>
          <p:spPr>
            <a:xfrm>
              <a:off x="5248601" y="4333493"/>
              <a:ext cx="61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736" name="그룹 735"/>
            <p:cNvGrpSpPr/>
            <p:nvPr/>
          </p:nvGrpSpPr>
          <p:grpSpPr>
            <a:xfrm>
              <a:off x="4758518" y="4266402"/>
              <a:ext cx="2427703" cy="175336"/>
              <a:chOff x="1233368" y="2634636"/>
              <a:chExt cx="2427703" cy="175336"/>
            </a:xfrm>
          </p:grpSpPr>
          <p:sp>
            <p:nvSpPr>
              <p:cNvPr id="737" name="모서리가 둥근 직사각형 736"/>
              <p:cNvSpPr/>
              <p:nvPr/>
            </p:nvSpPr>
            <p:spPr>
              <a:xfrm>
                <a:off x="1233368" y="2634636"/>
                <a:ext cx="2427703" cy="175336"/>
              </a:xfrm>
              <a:prstGeom prst="roundRect">
                <a:avLst>
                  <a:gd name="adj" fmla="val 7844"/>
                </a:avLst>
              </a:prstGeom>
              <a:solidFill>
                <a:srgbClr val="B1D5ED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38" name="타원 737"/>
              <p:cNvSpPr/>
              <p:nvPr/>
            </p:nvSpPr>
            <p:spPr>
              <a:xfrm>
                <a:off x="1254219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39" name="타원 738"/>
              <p:cNvSpPr/>
              <p:nvPr/>
            </p:nvSpPr>
            <p:spPr>
              <a:xfrm>
                <a:off x="1406003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0" name="타원 739"/>
              <p:cNvSpPr/>
              <p:nvPr/>
            </p:nvSpPr>
            <p:spPr>
              <a:xfrm>
                <a:off x="1557786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1" name="타원 740"/>
              <p:cNvSpPr/>
              <p:nvPr/>
            </p:nvSpPr>
            <p:spPr>
              <a:xfrm>
                <a:off x="1708262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2" name="타원 741"/>
              <p:cNvSpPr/>
              <p:nvPr/>
            </p:nvSpPr>
            <p:spPr>
              <a:xfrm>
                <a:off x="1859934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3" name="타원 742"/>
              <p:cNvSpPr/>
              <p:nvPr/>
            </p:nvSpPr>
            <p:spPr>
              <a:xfrm>
                <a:off x="2011718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4" name="타원 743"/>
              <p:cNvSpPr/>
              <p:nvPr/>
            </p:nvSpPr>
            <p:spPr>
              <a:xfrm>
                <a:off x="2163501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5" name="타원 744"/>
              <p:cNvSpPr/>
              <p:nvPr/>
            </p:nvSpPr>
            <p:spPr>
              <a:xfrm>
                <a:off x="2313977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6" name="타원 745"/>
              <p:cNvSpPr/>
              <p:nvPr/>
            </p:nvSpPr>
            <p:spPr>
              <a:xfrm>
                <a:off x="2459654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7" name="타원 746"/>
              <p:cNvSpPr/>
              <p:nvPr/>
            </p:nvSpPr>
            <p:spPr>
              <a:xfrm>
                <a:off x="2611438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8" name="타원 747"/>
              <p:cNvSpPr/>
              <p:nvPr/>
            </p:nvSpPr>
            <p:spPr>
              <a:xfrm>
                <a:off x="2763221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49" name="타원 748"/>
              <p:cNvSpPr/>
              <p:nvPr/>
            </p:nvSpPr>
            <p:spPr>
              <a:xfrm>
                <a:off x="2913697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0" name="타원 749"/>
              <p:cNvSpPr/>
              <p:nvPr/>
            </p:nvSpPr>
            <p:spPr>
              <a:xfrm>
                <a:off x="3065369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1" name="타원 750"/>
              <p:cNvSpPr/>
              <p:nvPr/>
            </p:nvSpPr>
            <p:spPr>
              <a:xfrm>
                <a:off x="3217153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2" name="타원 751"/>
              <p:cNvSpPr/>
              <p:nvPr/>
            </p:nvSpPr>
            <p:spPr>
              <a:xfrm>
                <a:off x="3368936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3" name="타원 752"/>
              <p:cNvSpPr/>
              <p:nvPr/>
            </p:nvSpPr>
            <p:spPr>
              <a:xfrm>
                <a:off x="3519412" y="2668656"/>
                <a:ext cx="107295" cy="107295"/>
              </a:xfrm>
              <a:prstGeom prst="ellipse">
                <a:avLst/>
              </a:prstGeom>
              <a:solidFill>
                <a:srgbClr val="5F8ACE"/>
              </a:solidFill>
              <a:ln w="952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774" name="모서리가 둥근 직사각형 773"/>
            <p:cNvSpPr/>
            <p:nvPr/>
          </p:nvSpPr>
          <p:spPr>
            <a:xfrm>
              <a:off x="5657601" y="4039615"/>
              <a:ext cx="654406" cy="175336"/>
            </a:xfrm>
            <a:prstGeom prst="roundRect">
              <a:avLst>
                <a:gd name="adj" fmla="val 7844"/>
              </a:avLst>
            </a:prstGeom>
            <a:solidFill>
              <a:srgbClr val="F49790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>
              <a:off x="5702088" y="4073635"/>
              <a:ext cx="107295" cy="107295"/>
            </a:xfrm>
            <a:prstGeom prst="ellipse">
              <a:avLst/>
            </a:prstGeom>
            <a:solidFill>
              <a:srgbClr val="F1756B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>
              <a:off x="5853872" y="4073635"/>
              <a:ext cx="107295" cy="107295"/>
            </a:xfrm>
            <a:prstGeom prst="ellipse">
              <a:avLst/>
            </a:prstGeom>
            <a:solidFill>
              <a:srgbClr val="F1756B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>
              <a:off x="6005655" y="4073635"/>
              <a:ext cx="107295" cy="107295"/>
            </a:xfrm>
            <a:prstGeom prst="ellipse">
              <a:avLst/>
            </a:prstGeom>
            <a:solidFill>
              <a:srgbClr val="F1756B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>
              <a:off x="6156131" y="4073635"/>
              <a:ext cx="107295" cy="107295"/>
            </a:xfrm>
            <a:prstGeom prst="ellipse">
              <a:avLst/>
            </a:prstGeom>
            <a:solidFill>
              <a:srgbClr val="F1756B"/>
            </a:solidFill>
            <a:ln w="9525">
              <a:solidFill>
                <a:srgbClr val="C7090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7" name="그룹 796"/>
            <p:cNvGrpSpPr/>
            <p:nvPr/>
          </p:nvGrpSpPr>
          <p:grpSpPr>
            <a:xfrm>
              <a:off x="6531815" y="4499533"/>
              <a:ext cx="654406" cy="175336"/>
              <a:chOff x="8070759" y="4518253"/>
              <a:chExt cx="654406" cy="175336"/>
            </a:xfrm>
          </p:grpSpPr>
          <p:sp>
            <p:nvSpPr>
              <p:cNvPr id="785" name="모서리가 둥근 직사각형 784"/>
              <p:cNvSpPr/>
              <p:nvPr/>
            </p:nvSpPr>
            <p:spPr>
              <a:xfrm>
                <a:off x="8070759" y="4518253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AA8A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>
                <a:off x="8115246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>
                <a:off x="8267030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>
                <a:off x="8418813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>
                <a:off x="8569289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9" name="TextBox 848"/>
              <p:cNvSpPr txBox="1"/>
              <p:nvPr/>
            </p:nvSpPr>
            <p:spPr>
              <a:xfrm>
                <a:off x="491470" y="2856239"/>
                <a:ext cx="2751865" cy="85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Red color denotes the attention head whose accuracy </a:t>
                </a:r>
                <a:r>
                  <a:rPr lang="en-US" altLang="ko-KR" sz="1600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is relatively higher than others </a:t>
                </a:r>
              </a:p>
            </p:txBody>
          </p:sp>
        </mc:Choice>
        <mc:Fallback>
          <p:sp>
            <p:nvSpPr>
              <p:cNvPr id="849" name="TextBox 8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70" y="2856239"/>
                <a:ext cx="2751865" cy="850810"/>
              </a:xfrm>
              <a:prstGeom prst="rect">
                <a:avLst/>
              </a:prstGeom>
              <a:blipFill>
                <a:blip r:embed="rId9"/>
                <a:stretch>
                  <a:fillRect l="-1330" t="-2158" r="-1109" b="-8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0" name="그룹 879"/>
          <p:cNvGrpSpPr/>
          <p:nvPr/>
        </p:nvGrpSpPr>
        <p:grpSpPr>
          <a:xfrm>
            <a:off x="660950" y="4687764"/>
            <a:ext cx="1353162" cy="504104"/>
            <a:chOff x="4903764" y="5240694"/>
            <a:chExt cx="1353162" cy="504104"/>
          </a:xfrm>
        </p:grpSpPr>
        <p:grpSp>
          <p:nvGrpSpPr>
            <p:cNvPr id="492" name="그룹 491"/>
            <p:cNvGrpSpPr/>
            <p:nvPr/>
          </p:nvGrpSpPr>
          <p:grpSpPr>
            <a:xfrm>
              <a:off x="4903764" y="5240694"/>
              <a:ext cx="1353162" cy="253916"/>
              <a:chOff x="4672726" y="2687860"/>
              <a:chExt cx="1609113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3" name="TextBox 452"/>
                  <p:cNvSpPr txBox="1"/>
                  <p:nvPr/>
                </p:nvSpPr>
                <p:spPr>
                  <a:xfrm>
                    <a:off x="4672726" y="2729003"/>
                    <a:ext cx="990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53" name="TextBox 4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2726" y="2729003"/>
                    <a:ext cx="99066" cy="1692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5714" r="-35714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4" name="TextBox 453"/>
              <p:cNvSpPr txBox="1"/>
              <p:nvPr/>
            </p:nvSpPr>
            <p:spPr>
              <a:xfrm>
                <a:off x="4704816" y="2687860"/>
                <a:ext cx="15770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 ground truth label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3" name="그룹 492"/>
            <p:cNvGrpSpPr/>
            <p:nvPr/>
          </p:nvGrpSpPr>
          <p:grpSpPr>
            <a:xfrm>
              <a:off x="4908875" y="5490882"/>
              <a:ext cx="1306345" cy="253916"/>
              <a:chOff x="4710515" y="2963157"/>
              <a:chExt cx="1306345" cy="2539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5" name="TextBox 454"/>
                  <p:cNvSpPr txBox="1"/>
                  <p:nvPr/>
                </p:nvSpPr>
                <p:spPr>
                  <a:xfrm>
                    <a:off x="4710515" y="3002448"/>
                    <a:ext cx="99065" cy="1783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55" name="TextBox 4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515" y="3002448"/>
                    <a:ext cx="99065" cy="17838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529" t="-23333" r="-823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6" name="TextBox 455"/>
              <p:cNvSpPr txBox="1"/>
              <p:nvPr/>
            </p:nvSpPr>
            <p:spPr>
              <a:xfrm>
                <a:off x="4737494" y="2963157"/>
                <a:ext cx="127936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 predicted label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3" name="그룹 952"/>
          <p:cNvGrpSpPr/>
          <p:nvPr/>
        </p:nvGrpSpPr>
        <p:grpSpPr>
          <a:xfrm>
            <a:off x="637845" y="4214573"/>
            <a:ext cx="1807625" cy="253916"/>
            <a:chOff x="3160583" y="5382486"/>
            <a:chExt cx="1807625" cy="2539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1" name="TextBox 950"/>
                <p:cNvSpPr txBox="1"/>
                <p:nvPr/>
              </p:nvSpPr>
              <p:spPr>
                <a:xfrm>
                  <a:off x="3160583" y="5423629"/>
                  <a:ext cx="1279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951" name="TextBox 9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583" y="5423629"/>
                  <a:ext cx="127920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4286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2" name="TextBox 951"/>
            <p:cNvSpPr txBox="1"/>
            <p:nvPr/>
          </p:nvSpPr>
          <p:spPr>
            <a:xfrm>
              <a:off x="3201961" y="5382486"/>
              <a:ext cx="17662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: No. of encoding layer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4" name="그룹 953"/>
          <p:cNvGrpSpPr/>
          <p:nvPr/>
        </p:nvGrpSpPr>
        <p:grpSpPr>
          <a:xfrm>
            <a:off x="642956" y="4464761"/>
            <a:ext cx="2069890" cy="253916"/>
            <a:chOff x="3165694" y="5632674"/>
            <a:chExt cx="2069890" cy="2539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9" name="TextBox 948"/>
                <p:cNvSpPr txBox="1"/>
                <p:nvPr/>
              </p:nvSpPr>
              <p:spPr>
                <a:xfrm>
                  <a:off x="3165694" y="5671965"/>
                  <a:ext cx="15638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949" name="TextBox 9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94" y="5671965"/>
                  <a:ext cx="156389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11538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0" name="TextBox 949"/>
            <p:cNvSpPr txBox="1"/>
            <p:nvPr/>
          </p:nvSpPr>
          <p:spPr>
            <a:xfrm>
              <a:off x="3210113" y="5632674"/>
              <a:ext cx="20254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: No. of attention head per layer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TextBox 471"/>
              <p:cNvSpPr txBox="1"/>
              <p:nvPr/>
            </p:nvSpPr>
            <p:spPr>
              <a:xfrm>
                <a:off x="5010350" y="1325033"/>
                <a:ext cx="142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72" name="TextBox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325033"/>
                <a:ext cx="142795" cy="246221"/>
              </a:xfrm>
              <a:prstGeom prst="rect">
                <a:avLst/>
              </a:prstGeom>
              <a:blipFill>
                <a:blip r:embed="rId14"/>
                <a:stretch>
                  <a:fillRect l="-26087" r="-21739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3" name="직선 화살표 연결선 472"/>
          <p:cNvCxnSpPr/>
          <p:nvPr/>
        </p:nvCxnSpPr>
        <p:spPr>
          <a:xfrm flipV="1">
            <a:off x="4660014" y="2794652"/>
            <a:ext cx="5231" cy="2166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/>
          <p:cNvGrpSpPr/>
          <p:nvPr/>
        </p:nvGrpSpPr>
        <p:grpSpPr>
          <a:xfrm>
            <a:off x="4419963" y="1691200"/>
            <a:ext cx="501143" cy="175336"/>
            <a:chOff x="1485898" y="4132489"/>
            <a:chExt cx="781727" cy="273504"/>
          </a:xfrm>
        </p:grpSpPr>
        <p:sp>
          <p:nvSpPr>
            <p:cNvPr id="476" name="모서리가 둥근 직사각형 475"/>
            <p:cNvSpPr/>
            <p:nvPr/>
          </p:nvSpPr>
          <p:spPr>
            <a:xfrm>
              <a:off x="1485898" y="4132489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BDFE0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7" name="타원 476"/>
            <p:cNvSpPr/>
            <p:nvPr/>
          </p:nvSpPr>
          <p:spPr>
            <a:xfrm>
              <a:off x="155529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8" name="타원 477"/>
            <p:cNvSpPr/>
            <p:nvPr/>
          </p:nvSpPr>
          <p:spPr>
            <a:xfrm>
              <a:off x="1792060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9" name="타원 478"/>
            <p:cNvSpPr/>
            <p:nvPr/>
          </p:nvSpPr>
          <p:spPr>
            <a:xfrm>
              <a:off x="2028825" y="4185557"/>
              <a:ext cx="167368" cy="167368"/>
            </a:xfrm>
            <a:prstGeom prst="ellipse">
              <a:avLst/>
            </a:prstGeom>
            <a:solidFill>
              <a:srgbClr val="F19395"/>
            </a:solidFill>
            <a:ln w="9525">
              <a:solidFill>
                <a:srgbClr val="EB676A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80" name="그룹 479"/>
          <p:cNvGrpSpPr/>
          <p:nvPr/>
        </p:nvGrpSpPr>
        <p:grpSpPr>
          <a:xfrm>
            <a:off x="4414139" y="1413706"/>
            <a:ext cx="501143" cy="175336"/>
            <a:chOff x="1651910" y="4356336"/>
            <a:chExt cx="781727" cy="273504"/>
          </a:xfrm>
        </p:grpSpPr>
        <p:sp>
          <p:nvSpPr>
            <p:cNvPr id="481" name="모서리가 둥근 직사각형 480"/>
            <p:cNvSpPr/>
            <p:nvPr/>
          </p:nvSpPr>
          <p:spPr>
            <a:xfrm>
              <a:off x="1651910" y="4356336"/>
              <a:ext cx="781727" cy="273504"/>
            </a:xfrm>
            <a:prstGeom prst="roundRect">
              <a:avLst>
                <a:gd name="adj" fmla="val 7844"/>
              </a:avLst>
            </a:prstGeom>
            <a:solidFill>
              <a:srgbClr val="F9D3EB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2" name="타원 481"/>
            <p:cNvSpPr/>
            <p:nvPr/>
          </p:nvSpPr>
          <p:spPr>
            <a:xfrm>
              <a:off x="172130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3" name="타원 482"/>
            <p:cNvSpPr/>
            <p:nvPr/>
          </p:nvSpPr>
          <p:spPr>
            <a:xfrm>
              <a:off x="1958072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4" name="타원 483"/>
            <p:cNvSpPr/>
            <p:nvPr/>
          </p:nvSpPr>
          <p:spPr>
            <a:xfrm>
              <a:off x="2194837" y="4409404"/>
              <a:ext cx="167368" cy="167368"/>
            </a:xfrm>
            <a:prstGeom prst="ellipse">
              <a:avLst/>
            </a:prstGeom>
            <a:solidFill>
              <a:srgbClr val="F193CF"/>
            </a:solidFill>
            <a:ln w="9525">
              <a:solidFill>
                <a:srgbClr val="ED73C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/>
              <p:cNvSpPr txBox="1"/>
              <p:nvPr/>
            </p:nvSpPr>
            <p:spPr>
              <a:xfrm>
                <a:off x="5025803" y="1652861"/>
                <a:ext cx="148298" cy="259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85" name="TextBox 4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03" y="1652861"/>
                <a:ext cx="148298" cy="259495"/>
              </a:xfrm>
              <a:prstGeom prst="rect">
                <a:avLst/>
              </a:prstGeom>
              <a:blipFill>
                <a:blip r:embed="rId15"/>
                <a:stretch>
                  <a:fillRect l="-24000" t="-13953" r="-72000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직선 화살표 연결선 485"/>
          <p:cNvCxnSpPr>
            <a:endCxn id="476" idx="2"/>
          </p:cNvCxnSpPr>
          <p:nvPr/>
        </p:nvCxnSpPr>
        <p:spPr>
          <a:xfrm flipV="1">
            <a:off x="4669266" y="1866536"/>
            <a:ext cx="1269" cy="1382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>
            <a:endCxn id="481" idx="1"/>
          </p:cNvCxnSpPr>
          <p:nvPr/>
        </p:nvCxnSpPr>
        <p:spPr>
          <a:xfrm flipV="1">
            <a:off x="4316312" y="1501374"/>
            <a:ext cx="97827" cy="21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/>
          <p:nvPr/>
        </p:nvCxnSpPr>
        <p:spPr>
          <a:xfrm>
            <a:off x="4314466" y="1787115"/>
            <a:ext cx="10230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/>
          <p:cNvCxnSpPr/>
          <p:nvPr/>
        </p:nvCxnSpPr>
        <p:spPr>
          <a:xfrm flipH="1" flipV="1">
            <a:off x="4321820" y="1496304"/>
            <a:ext cx="884" cy="289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화살표 연결선 489"/>
          <p:cNvCxnSpPr/>
          <p:nvPr/>
        </p:nvCxnSpPr>
        <p:spPr>
          <a:xfrm flipH="1">
            <a:off x="4147577" y="1553441"/>
            <a:ext cx="171133" cy="65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TextBox 490"/>
              <p:cNvSpPr txBox="1"/>
              <p:nvPr/>
            </p:nvSpPr>
            <p:spPr>
              <a:xfrm>
                <a:off x="3546517" y="1391210"/>
                <a:ext cx="5724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17" y="1391210"/>
                <a:ext cx="572464" cy="246221"/>
              </a:xfrm>
              <a:prstGeom prst="rect">
                <a:avLst/>
              </a:prstGeom>
              <a:blipFill>
                <a:blip r:embed="rId16"/>
                <a:stretch>
                  <a:fillRect l="-1064" r="-7447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/>
          <p:cNvSpPr txBox="1"/>
          <p:nvPr/>
        </p:nvSpPr>
        <p:spPr>
          <a:xfrm>
            <a:off x="3589772" y="625262"/>
            <a:ext cx="2826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(b) Reconstructed 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5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Embedding Evaluation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8" name="그룹 827"/>
          <p:cNvGrpSpPr/>
          <p:nvPr/>
        </p:nvGrpSpPr>
        <p:grpSpPr>
          <a:xfrm>
            <a:off x="3589336" y="2984930"/>
            <a:ext cx="2468013" cy="246221"/>
            <a:chOff x="4781551" y="3177592"/>
            <a:chExt cx="2468013" cy="2462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9" name="TextBox 828"/>
                <p:cNvSpPr txBox="1"/>
                <p:nvPr/>
              </p:nvSpPr>
              <p:spPr>
                <a:xfrm>
                  <a:off x="6906329" y="3177592"/>
                  <a:ext cx="3432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829" name="TextBox 8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6329" y="3177592"/>
                  <a:ext cx="343235" cy="246221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0" name="모서리가 둥근 직사각형 829"/>
            <p:cNvSpPr/>
            <p:nvPr/>
          </p:nvSpPr>
          <p:spPr>
            <a:xfrm>
              <a:off x="4781551" y="3186971"/>
              <a:ext cx="2108200" cy="236842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31" name="그룹 830"/>
            <p:cNvGrpSpPr/>
            <p:nvPr/>
          </p:nvGrpSpPr>
          <p:grpSpPr>
            <a:xfrm>
              <a:off x="4819685" y="3212629"/>
              <a:ext cx="654406" cy="175336"/>
              <a:chOff x="8053690" y="3592802"/>
              <a:chExt cx="654406" cy="175336"/>
            </a:xfrm>
          </p:grpSpPr>
          <p:sp>
            <p:nvSpPr>
              <p:cNvPr id="844" name="모서리가 둥근 직사각형 843"/>
              <p:cNvSpPr/>
              <p:nvPr/>
            </p:nvSpPr>
            <p:spPr>
              <a:xfrm>
                <a:off x="8053690" y="3592802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8E8E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5" name="타원 844"/>
              <p:cNvSpPr/>
              <p:nvPr/>
            </p:nvSpPr>
            <p:spPr>
              <a:xfrm>
                <a:off x="8098177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6" name="타원 845"/>
              <p:cNvSpPr/>
              <p:nvPr/>
            </p:nvSpPr>
            <p:spPr>
              <a:xfrm>
                <a:off x="8249961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7" name="타원 846"/>
              <p:cNvSpPr/>
              <p:nvPr/>
            </p:nvSpPr>
            <p:spPr>
              <a:xfrm>
                <a:off x="8401744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8" name="타원 847"/>
              <p:cNvSpPr/>
              <p:nvPr/>
            </p:nvSpPr>
            <p:spPr>
              <a:xfrm>
                <a:off x="8552220" y="3626822"/>
                <a:ext cx="107295" cy="107295"/>
              </a:xfrm>
              <a:prstGeom prst="ellipse">
                <a:avLst/>
              </a:prstGeom>
              <a:solidFill>
                <a:srgbClr val="F63C3C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832" name="그룹 831"/>
            <p:cNvGrpSpPr/>
            <p:nvPr/>
          </p:nvGrpSpPr>
          <p:grpSpPr>
            <a:xfrm>
              <a:off x="6194033" y="3215836"/>
              <a:ext cx="654406" cy="175336"/>
              <a:chOff x="8070759" y="4518253"/>
              <a:chExt cx="654406" cy="175336"/>
            </a:xfrm>
          </p:grpSpPr>
          <p:sp>
            <p:nvSpPr>
              <p:cNvPr id="839" name="모서리가 둥근 직사각형 838"/>
              <p:cNvSpPr/>
              <p:nvPr/>
            </p:nvSpPr>
            <p:spPr>
              <a:xfrm>
                <a:off x="8070759" y="4518253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AAA8A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0" name="타원 839"/>
              <p:cNvSpPr/>
              <p:nvPr/>
            </p:nvSpPr>
            <p:spPr>
              <a:xfrm>
                <a:off x="8115246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1" name="타원 840"/>
              <p:cNvSpPr/>
              <p:nvPr/>
            </p:nvSpPr>
            <p:spPr>
              <a:xfrm>
                <a:off x="8267030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2" name="타원 841"/>
              <p:cNvSpPr/>
              <p:nvPr/>
            </p:nvSpPr>
            <p:spPr>
              <a:xfrm>
                <a:off x="8418813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3" name="타원 842"/>
              <p:cNvSpPr/>
              <p:nvPr/>
            </p:nvSpPr>
            <p:spPr>
              <a:xfrm>
                <a:off x="8569289" y="4552273"/>
                <a:ext cx="107295" cy="107295"/>
              </a:xfrm>
              <a:prstGeom prst="ellipse">
                <a:avLst/>
              </a:prstGeom>
              <a:solidFill>
                <a:srgbClr val="F88E64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833" name="그룹 832"/>
            <p:cNvGrpSpPr/>
            <p:nvPr/>
          </p:nvGrpSpPr>
          <p:grpSpPr>
            <a:xfrm>
              <a:off x="5511835" y="3215707"/>
              <a:ext cx="654406" cy="175336"/>
              <a:chOff x="5868323" y="4338627"/>
              <a:chExt cx="654406" cy="175336"/>
            </a:xfrm>
          </p:grpSpPr>
          <p:sp>
            <p:nvSpPr>
              <p:cNvPr id="834" name="모서리가 둥근 직사각형 833"/>
              <p:cNvSpPr/>
              <p:nvPr/>
            </p:nvSpPr>
            <p:spPr>
              <a:xfrm>
                <a:off x="5868323" y="4338627"/>
                <a:ext cx="654406" cy="175336"/>
              </a:xfrm>
              <a:prstGeom prst="roundRect">
                <a:avLst>
                  <a:gd name="adj" fmla="val 7844"/>
                </a:avLst>
              </a:prstGeom>
              <a:solidFill>
                <a:srgbClr val="F49790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35" name="타원 834"/>
              <p:cNvSpPr/>
              <p:nvPr/>
            </p:nvSpPr>
            <p:spPr>
              <a:xfrm>
                <a:off x="5912810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36" name="타원 835"/>
              <p:cNvSpPr/>
              <p:nvPr/>
            </p:nvSpPr>
            <p:spPr>
              <a:xfrm>
                <a:off x="6064594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37" name="타원 836"/>
              <p:cNvSpPr/>
              <p:nvPr/>
            </p:nvSpPr>
            <p:spPr>
              <a:xfrm>
                <a:off x="6216377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38" name="타원 837"/>
              <p:cNvSpPr/>
              <p:nvPr/>
            </p:nvSpPr>
            <p:spPr>
              <a:xfrm>
                <a:off x="6366853" y="4372647"/>
                <a:ext cx="107295" cy="107295"/>
              </a:xfrm>
              <a:prstGeom prst="ellipse">
                <a:avLst/>
              </a:prstGeom>
              <a:solidFill>
                <a:srgbClr val="F1756B"/>
              </a:solidFill>
              <a:ln w="9525">
                <a:solidFill>
                  <a:srgbClr val="C7090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495" name="왼쪽 중괄호 494"/>
          <p:cNvSpPr/>
          <p:nvPr/>
        </p:nvSpPr>
        <p:spPr>
          <a:xfrm rot="16200000">
            <a:off x="4582816" y="2456971"/>
            <a:ext cx="135723" cy="1817564"/>
          </a:xfrm>
          <a:prstGeom prst="leftBrace">
            <a:avLst>
              <a:gd name="adj1" fmla="val 8333"/>
              <a:gd name="adj2" fmla="val 925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TextBox 495"/>
              <p:cNvSpPr txBox="1"/>
              <p:nvPr/>
            </p:nvSpPr>
            <p:spPr>
              <a:xfrm>
                <a:off x="5198089" y="3408726"/>
                <a:ext cx="6641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96" name="TextBox 4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89" y="3408726"/>
                <a:ext cx="664156" cy="246221"/>
              </a:xfrm>
              <a:prstGeom prst="rect">
                <a:avLst/>
              </a:prstGeom>
              <a:blipFill>
                <a:blip r:embed="rId18"/>
                <a:stretch>
                  <a:fillRect r="-3670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/>
          <p:cNvCxnSpPr>
            <a:stCxn id="722" idx="3"/>
          </p:cNvCxnSpPr>
          <p:nvPr/>
        </p:nvCxnSpPr>
        <p:spPr>
          <a:xfrm flipV="1">
            <a:off x="3120103" y="1734909"/>
            <a:ext cx="469233" cy="2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/>
          <p:cNvCxnSpPr/>
          <p:nvPr/>
        </p:nvCxnSpPr>
        <p:spPr>
          <a:xfrm>
            <a:off x="2252948" y="2254091"/>
            <a:ext cx="1116312" cy="0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직선 연결선 508"/>
          <p:cNvCxnSpPr/>
          <p:nvPr/>
        </p:nvCxnSpPr>
        <p:spPr>
          <a:xfrm flipH="1" flipV="1">
            <a:off x="3373994" y="2254092"/>
            <a:ext cx="164855" cy="1239410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연결선 509"/>
          <p:cNvCxnSpPr/>
          <p:nvPr/>
        </p:nvCxnSpPr>
        <p:spPr>
          <a:xfrm>
            <a:off x="3524886" y="3493502"/>
            <a:ext cx="982637" cy="11144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연결선 538"/>
          <p:cNvCxnSpPr>
            <a:stCxn id="830" idx="2"/>
          </p:cNvCxnSpPr>
          <p:nvPr/>
        </p:nvCxnSpPr>
        <p:spPr>
          <a:xfrm flipH="1">
            <a:off x="4507524" y="3231151"/>
            <a:ext cx="135912" cy="269205"/>
          </a:xfrm>
          <a:prstGeom prst="line">
            <a:avLst/>
          </a:prstGeom>
          <a:ln w="9525">
            <a:solidFill>
              <a:srgbClr val="3329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/>
          <p:cNvCxnSpPr/>
          <p:nvPr/>
        </p:nvCxnSpPr>
        <p:spPr>
          <a:xfrm>
            <a:off x="3126891" y="2660361"/>
            <a:ext cx="242369" cy="0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/>
          <p:cNvCxnSpPr/>
          <p:nvPr/>
        </p:nvCxnSpPr>
        <p:spPr>
          <a:xfrm flipH="1" flipV="1">
            <a:off x="3369260" y="2659693"/>
            <a:ext cx="121919" cy="916609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/>
          <p:nvPr/>
        </p:nvCxnSpPr>
        <p:spPr>
          <a:xfrm>
            <a:off x="3488765" y="3581768"/>
            <a:ext cx="1513053" cy="17159"/>
          </a:xfrm>
          <a:prstGeom prst="line">
            <a:avLst/>
          </a:prstGeom>
          <a:ln w="9525">
            <a:solidFill>
              <a:srgbClr val="332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/>
          <p:cNvCxnSpPr/>
          <p:nvPr/>
        </p:nvCxnSpPr>
        <p:spPr>
          <a:xfrm flipH="1">
            <a:off x="4993036" y="3244948"/>
            <a:ext cx="175014" cy="346655"/>
          </a:xfrm>
          <a:prstGeom prst="line">
            <a:avLst/>
          </a:prstGeom>
          <a:ln w="9525">
            <a:solidFill>
              <a:srgbClr val="3329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/>
          <p:cNvCxnSpPr/>
          <p:nvPr/>
        </p:nvCxnSpPr>
        <p:spPr>
          <a:xfrm flipH="1" flipV="1">
            <a:off x="3587949" y="1725222"/>
            <a:ext cx="161703" cy="1215724"/>
          </a:xfrm>
          <a:prstGeom prst="line">
            <a:avLst/>
          </a:prstGeom>
          <a:ln w="9525">
            <a:solidFill>
              <a:srgbClr val="3329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그룹 545"/>
          <p:cNvGrpSpPr/>
          <p:nvPr/>
        </p:nvGrpSpPr>
        <p:grpSpPr>
          <a:xfrm>
            <a:off x="4205953" y="2007431"/>
            <a:ext cx="2392400" cy="896276"/>
            <a:chOff x="4687162" y="1543791"/>
            <a:chExt cx="2392400" cy="896276"/>
          </a:xfrm>
        </p:grpSpPr>
        <p:grpSp>
          <p:nvGrpSpPr>
            <p:cNvPr id="547" name="그룹 546"/>
            <p:cNvGrpSpPr/>
            <p:nvPr/>
          </p:nvGrpSpPr>
          <p:grpSpPr>
            <a:xfrm>
              <a:off x="4724172" y="1990275"/>
              <a:ext cx="902898" cy="338555"/>
              <a:chOff x="1022529" y="2029896"/>
              <a:chExt cx="761575" cy="285563"/>
            </a:xfrm>
          </p:grpSpPr>
          <p:sp>
            <p:nvSpPr>
              <p:cNvPr id="553" name="모서리가 둥근 직사각형 552"/>
              <p:cNvSpPr/>
              <p:nvPr/>
            </p:nvSpPr>
            <p:spPr>
              <a:xfrm>
                <a:off x="1022529" y="2040095"/>
                <a:ext cx="708092" cy="258104"/>
              </a:xfrm>
              <a:prstGeom prst="roundRect">
                <a:avLst>
                  <a:gd name="adj" fmla="val 7844"/>
                </a:avLst>
              </a:prstGeom>
              <a:solidFill>
                <a:srgbClr val="EAF5C1"/>
              </a:solidFill>
              <a:ln w="9525">
                <a:solidFill>
                  <a:srgbClr val="C6E45A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554" name="TextBox 553"/>
              <p:cNvSpPr txBox="1"/>
              <p:nvPr/>
            </p:nvSpPr>
            <p:spPr>
              <a:xfrm>
                <a:off x="1079535" y="2029896"/>
                <a:ext cx="704569" cy="2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-윤고딕320" panose="02030504000101010101" pitchFamily="18" charset="-127"/>
                    <a:ea typeface="-윤고딕320" panose="02030504000101010101" pitchFamily="18" charset="-127"/>
                    <a:cs typeface="Times New Roman" panose="02020603050405020304" pitchFamily="18" charset="0"/>
                  </a:rPr>
                  <a:t>Linear</a:t>
                </a:r>
                <a:endPara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8" name="모서리가 둥근 직사각형 547"/>
            <p:cNvSpPr/>
            <p:nvPr/>
          </p:nvSpPr>
          <p:spPr>
            <a:xfrm>
              <a:off x="4724171" y="1591605"/>
              <a:ext cx="834763" cy="315573"/>
            </a:xfrm>
            <a:prstGeom prst="roundRect">
              <a:avLst>
                <a:gd name="adj" fmla="val 7844"/>
              </a:avLst>
            </a:prstGeom>
            <a:solidFill>
              <a:srgbClr val="DEEBF6"/>
            </a:solidFill>
            <a:ln w="9525">
              <a:solidFill>
                <a:srgbClr val="6292B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49" name="TextBox 548"/>
            <p:cNvSpPr txBox="1"/>
            <p:nvPr/>
          </p:nvSpPr>
          <p:spPr>
            <a:xfrm>
              <a:off x="4704899" y="1578655"/>
              <a:ext cx="979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Softmax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50" name="직선 연결선 549"/>
            <p:cNvCxnSpPr/>
            <p:nvPr/>
          </p:nvCxnSpPr>
          <p:spPr>
            <a:xfrm flipV="1">
              <a:off x="5145556" y="1907178"/>
              <a:ext cx="2111" cy="951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모서리가 둥근 직사각형 550"/>
            <p:cNvSpPr/>
            <p:nvPr/>
          </p:nvSpPr>
          <p:spPr>
            <a:xfrm>
              <a:off x="4687162" y="1543791"/>
              <a:ext cx="911928" cy="896276"/>
            </a:xfrm>
            <a:prstGeom prst="roundRect">
              <a:avLst>
                <a:gd name="adj" fmla="val 1339"/>
              </a:avLst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5684950" y="1823079"/>
              <a:ext cx="139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Classifier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4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404</Words>
  <Application>Microsoft Office PowerPoint</Application>
  <PresentationFormat>와이드스크린</PresentationFormat>
  <Paragraphs>201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-윤고딕320</vt:lpstr>
      <vt:lpstr>Arial</vt:lpstr>
      <vt:lpstr>Cambria Math</vt:lpstr>
      <vt:lpstr>Times New Roman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Jaeyoung</dc:creator>
  <cp:lastModifiedBy>Jaeyoung</cp:lastModifiedBy>
  <cp:revision>423</cp:revision>
  <dcterms:created xsi:type="dcterms:W3CDTF">2019-03-04T08:28:43Z</dcterms:created>
  <dcterms:modified xsi:type="dcterms:W3CDTF">2019-03-04T15:38:36Z</dcterms:modified>
</cp:coreProperties>
</file>