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653" autoAdjust="0"/>
  </p:normalViewPr>
  <p:slideViewPr>
    <p:cSldViewPr snapToGrid="0">
      <p:cViewPr varScale="1">
        <p:scale>
          <a:sx n="80" d="100"/>
          <a:sy n="80" d="100"/>
        </p:scale>
        <p:origin x="171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19CFF-7B9C-4D15-8583-D79470273D70}"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C11E2-3A05-4448-86CA-1DDE732AA19C}" type="slidenum">
              <a:rPr lang="en-US" smtClean="0"/>
              <a:t>‹#›</a:t>
            </a:fld>
            <a:endParaRPr lang="en-US"/>
          </a:p>
        </p:txBody>
      </p:sp>
    </p:spTree>
    <p:extLst>
      <p:ext uri="{BB962C8B-B14F-4D97-AF65-F5344CB8AC3E}">
        <p14:creationId xmlns:p14="http://schemas.microsoft.com/office/powerpoint/2010/main" val="126085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Good Evening,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Tonight, were going to talk about Employee Turnover or Attrition</a:t>
            </a:r>
            <a:r>
              <a:rPr lang="en-US"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 am Sakava Kiv, a Data Scientists who is an expert at helping companies prosper . As you know, the snack industry is a highly competitive and a rapidly evolving market, with a wide range of factors that can impact a company's success. At MSDS Consulting group, we specialize in leveraging data science to help companies make more informed decisions, drive innovation, and stay ahead of their respective industries. Tonight, I'd like to share insights we've gathered from years' worth of data analysis on Frito Lay and what we discovered about the attrition here.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C1C11E2-3A05-4448-86CA-1DDE732AA19C}" type="slidenum">
              <a:rPr lang="en-US" smtClean="0"/>
              <a:t>1</a:t>
            </a:fld>
            <a:endParaRPr lang="en-US"/>
          </a:p>
        </p:txBody>
      </p:sp>
    </p:spTree>
    <p:extLst>
      <p:ext uri="{BB962C8B-B14F-4D97-AF65-F5344CB8AC3E}">
        <p14:creationId xmlns:p14="http://schemas.microsoft.com/office/powerpoint/2010/main" val="2946224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We can further see that More Males at 150 vs 102 females are working overtime.</a:t>
            </a:r>
          </a:p>
        </p:txBody>
      </p:sp>
      <p:sp>
        <p:nvSpPr>
          <p:cNvPr id="4" name="Slide Number Placeholder 3"/>
          <p:cNvSpPr>
            <a:spLocks noGrp="1"/>
          </p:cNvSpPr>
          <p:nvPr>
            <p:ph type="sldNum" sz="quarter" idx="5"/>
          </p:nvPr>
        </p:nvSpPr>
        <p:spPr/>
        <p:txBody>
          <a:bodyPr/>
          <a:lstStyle/>
          <a:p>
            <a:fld id="{DC1C11E2-3A05-4448-86CA-1DDE732AA19C}" type="slidenum">
              <a:rPr lang="en-US" smtClean="0"/>
              <a:t>10</a:t>
            </a:fld>
            <a:endParaRPr lang="en-US"/>
          </a:p>
        </p:txBody>
      </p:sp>
    </p:spTree>
    <p:extLst>
      <p:ext uri="{BB962C8B-B14F-4D97-AF65-F5344CB8AC3E}">
        <p14:creationId xmlns:p14="http://schemas.microsoft.com/office/powerpoint/2010/main" val="176857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Here we can see the mean age is 36.8 and we can see that this distribution of ages is normal.</a:t>
            </a:r>
          </a:p>
        </p:txBody>
      </p:sp>
      <p:sp>
        <p:nvSpPr>
          <p:cNvPr id="4" name="Slide Number Placeholder 3"/>
          <p:cNvSpPr>
            <a:spLocks noGrp="1"/>
          </p:cNvSpPr>
          <p:nvPr>
            <p:ph type="sldNum" sz="quarter" idx="5"/>
          </p:nvPr>
        </p:nvSpPr>
        <p:spPr/>
        <p:txBody>
          <a:bodyPr/>
          <a:lstStyle/>
          <a:p>
            <a:fld id="{DC1C11E2-3A05-4448-86CA-1DDE732AA19C}" type="slidenum">
              <a:rPr lang="en-US" smtClean="0"/>
              <a:t>11</a:t>
            </a:fld>
            <a:endParaRPr lang="en-US"/>
          </a:p>
        </p:txBody>
      </p:sp>
    </p:spTree>
    <p:extLst>
      <p:ext uri="{BB962C8B-B14F-4D97-AF65-F5344CB8AC3E}">
        <p14:creationId xmlns:p14="http://schemas.microsoft.com/office/powerpoint/2010/main" val="264133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Helvetica Neue"/>
              </a:rPr>
              <a:t>There are more Employees with Bachelor degrees than other education levels. Attrition with respect to bachelor might have more expectations from the company, possibly more overtime is related.</a:t>
            </a:r>
          </a:p>
        </p:txBody>
      </p:sp>
      <p:sp>
        <p:nvSpPr>
          <p:cNvPr id="4" name="Slide Number Placeholder 3"/>
          <p:cNvSpPr>
            <a:spLocks noGrp="1"/>
          </p:cNvSpPr>
          <p:nvPr>
            <p:ph type="sldNum" sz="quarter" idx="5"/>
          </p:nvPr>
        </p:nvSpPr>
        <p:spPr/>
        <p:txBody>
          <a:bodyPr/>
          <a:lstStyle/>
          <a:p>
            <a:fld id="{DC1C11E2-3A05-4448-86CA-1DDE732AA19C}" type="slidenum">
              <a:rPr lang="en-US" smtClean="0"/>
              <a:t>12</a:t>
            </a:fld>
            <a:endParaRPr lang="en-US"/>
          </a:p>
        </p:txBody>
      </p:sp>
    </p:spTree>
    <p:extLst>
      <p:ext uri="{BB962C8B-B14F-4D97-AF65-F5344CB8AC3E}">
        <p14:creationId xmlns:p14="http://schemas.microsoft.com/office/powerpoint/2010/main" val="160313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Here we can observe the mean monthly income at 6390.30 of employees</a:t>
            </a:r>
          </a:p>
        </p:txBody>
      </p:sp>
      <p:sp>
        <p:nvSpPr>
          <p:cNvPr id="4" name="Slide Number Placeholder 3"/>
          <p:cNvSpPr>
            <a:spLocks noGrp="1"/>
          </p:cNvSpPr>
          <p:nvPr>
            <p:ph type="sldNum" sz="quarter" idx="5"/>
          </p:nvPr>
        </p:nvSpPr>
        <p:spPr/>
        <p:txBody>
          <a:bodyPr/>
          <a:lstStyle/>
          <a:p>
            <a:fld id="{DC1C11E2-3A05-4448-86CA-1DDE732AA19C}" type="slidenum">
              <a:rPr lang="en-US" smtClean="0"/>
              <a:t>13</a:t>
            </a:fld>
            <a:endParaRPr lang="en-US"/>
          </a:p>
        </p:txBody>
      </p:sp>
    </p:spTree>
    <p:extLst>
      <p:ext uri="{BB962C8B-B14F-4D97-AF65-F5344CB8AC3E}">
        <p14:creationId xmlns:p14="http://schemas.microsoft.com/office/powerpoint/2010/main" val="1434381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Helvetica Neue"/>
              </a:rPr>
              <a:t>There seems to be a positive linear relationship. As age and experience increases so does income.</a:t>
            </a:r>
          </a:p>
        </p:txBody>
      </p:sp>
      <p:sp>
        <p:nvSpPr>
          <p:cNvPr id="4" name="Slide Number Placeholder 3"/>
          <p:cNvSpPr>
            <a:spLocks noGrp="1"/>
          </p:cNvSpPr>
          <p:nvPr>
            <p:ph type="sldNum" sz="quarter" idx="5"/>
          </p:nvPr>
        </p:nvSpPr>
        <p:spPr/>
        <p:txBody>
          <a:bodyPr/>
          <a:lstStyle/>
          <a:p>
            <a:fld id="{DC1C11E2-3A05-4448-86CA-1DDE732AA19C}" type="slidenum">
              <a:rPr lang="en-US" smtClean="0"/>
              <a:t>14</a:t>
            </a:fld>
            <a:endParaRPr lang="en-US"/>
          </a:p>
        </p:txBody>
      </p:sp>
    </p:spTree>
    <p:extLst>
      <p:ext uri="{BB962C8B-B14F-4D97-AF65-F5344CB8AC3E}">
        <p14:creationId xmlns:p14="http://schemas.microsoft.com/office/powerpoint/2010/main" val="44768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Here we see a Significant amount of attrition for job level one, this could be related to new employees and one with out much experience so Age and income could be a factor here as well.</a:t>
            </a:r>
          </a:p>
        </p:txBody>
      </p:sp>
      <p:sp>
        <p:nvSpPr>
          <p:cNvPr id="4" name="Slide Number Placeholder 3"/>
          <p:cNvSpPr>
            <a:spLocks noGrp="1"/>
          </p:cNvSpPr>
          <p:nvPr>
            <p:ph type="sldNum" sz="quarter" idx="5"/>
          </p:nvPr>
        </p:nvSpPr>
        <p:spPr/>
        <p:txBody>
          <a:bodyPr/>
          <a:lstStyle/>
          <a:p>
            <a:fld id="{DC1C11E2-3A05-4448-86CA-1DDE732AA19C}" type="slidenum">
              <a:rPr lang="en-US" smtClean="0"/>
              <a:t>15</a:t>
            </a:fld>
            <a:endParaRPr lang="en-US"/>
          </a:p>
        </p:txBody>
      </p:sp>
    </p:spTree>
    <p:extLst>
      <p:ext uri="{BB962C8B-B14F-4D97-AF65-F5344CB8AC3E}">
        <p14:creationId xmlns:p14="http://schemas.microsoft.com/office/powerpoint/2010/main" val="339928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Also we see that people who worked around 1 year tend to have turnover. Most likely they are newer employees and younger so again this can be again tied back to age and income.</a:t>
            </a:r>
          </a:p>
        </p:txBody>
      </p:sp>
      <p:sp>
        <p:nvSpPr>
          <p:cNvPr id="4" name="Slide Number Placeholder 3"/>
          <p:cNvSpPr>
            <a:spLocks noGrp="1"/>
          </p:cNvSpPr>
          <p:nvPr>
            <p:ph type="sldNum" sz="quarter" idx="5"/>
          </p:nvPr>
        </p:nvSpPr>
        <p:spPr/>
        <p:txBody>
          <a:bodyPr/>
          <a:lstStyle/>
          <a:p>
            <a:fld id="{DC1C11E2-3A05-4448-86CA-1DDE732AA19C}" type="slidenum">
              <a:rPr lang="en-US" smtClean="0"/>
              <a:t>16</a:t>
            </a:fld>
            <a:endParaRPr lang="en-US"/>
          </a:p>
        </p:txBody>
      </p:sp>
    </p:spTree>
    <p:extLst>
      <p:ext uri="{BB962C8B-B14F-4D97-AF65-F5344CB8AC3E}">
        <p14:creationId xmlns:p14="http://schemas.microsoft.com/office/powerpoint/2010/main" val="372654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Moreover we can see that those with 0 stock option level have a higher attrition rate. Again age, experience and income are probably related here as well for those who get the stock option level of 1, 2, and 3. usually stock option goes to leadership or more senior executive level folks. So again age and experience and income level can be related here.</a:t>
            </a:r>
          </a:p>
        </p:txBody>
      </p:sp>
      <p:sp>
        <p:nvSpPr>
          <p:cNvPr id="4" name="Slide Number Placeholder 3"/>
          <p:cNvSpPr>
            <a:spLocks noGrp="1"/>
          </p:cNvSpPr>
          <p:nvPr>
            <p:ph type="sldNum" sz="quarter" idx="5"/>
          </p:nvPr>
        </p:nvSpPr>
        <p:spPr/>
        <p:txBody>
          <a:bodyPr/>
          <a:lstStyle/>
          <a:p>
            <a:fld id="{DC1C11E2-3A05-4448-86CA-1DDE732AA19C}" type="slidenum">
              <a:rPr lang="en-US" smtClean="0"/>
              <a:t>17</a:t>
            </a:fld>
            <a:endParaRPr lang="en-US"/>
          </a:p>
        </p:txBody>
      </p:sp>
    </p:spTree>
    <p:extLst>
      <p:ext uri="{BB962C8B-B14F-4D97-AF65-F5344CB8AC3E}">
        <p14:creationId xmlns:p14="http://schemas.microsoft.com/office/powerpoint/2010/main" val="1805884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DC1C11E2-3A05-4448-86CA-1DDE732AA19C}" type="slidenum">
              <a:rPr lang="en-US" smtClean="0"/>
              <a:t>18</a:t>
            </a:fld>
            <a:endParaRPr lang="en-US"/>
          </a:p>
        </p:txBody>
      </p:sp>
    </p:spTree>
    <p:extLst>
      <p:ext uri="{BB962C8B-B14F-4D97-AF65-F5344CB8AC3E}">
        <p14:creationId xmlns:p14="http://schemas.microsoft.com/office/powerpoint/2010/main" val="1203218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With the model for Oversampling when k = 3 we have a model that predicts Attrition around 86% with Sensitivity of around 72% and Specificity of around 99%.</a:t>
            </a:r>
          </a:p>
        </p:txBody>
      </p:sp>
      <p:sp>
        <p:nvSpPr>
          <p:cNvPr id="4" name="Slide Number Placeholder 3"/>
          <p:cNvSpPr>
            <a:spLocks noGrp="1"/>
          </p:cNvSpPr>
          <p:nvPr>
            <p:ph type="sldNum" sz="quarter" idx="5"/>
          </p:nvPr>
        </p:nvSpPr>
        <p:spPr/>
        <p:txBody>
          <a:bodyPr/>
          <a:lstStyle/>
          <a:p>
            <a:fld id="{DC1C11E2-3A05-4448-86CA-1DDE732AA19C}" type="slidenum">
              <a:rPr lang="en-US" smtClean="0"/>
              <a:t>19</a:t>
            </a:fld>
            <a:endParaRPr lang="en-US"/>
          </a:p>
        </p:txBody>
      </p:sp>
    </p:spTree>
    <p:extLst>
      <p:ext uri="{BB962C8B-B14F-4D97-AF65-F5344CB8AC3E}">
        <p14:creationId xmlns:p14="http://schemas.microsoft.com/office/powerpoint/2010/main" val="124867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Read Bullet points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C1C11E2-3A05-4448-86CA-1DDE732AA19C}" type="slidenum">
              <a:rPr lang="en-US" smtClean="0"/>
              <a:t>2</a:t>
            </a:fld>
            <a:endParaRPr lang="en-US"/>
          </a:p>
        </p:txBody>
      </p:sp>
    </p:spTree>
    <p:extLst>
      <p:ext uri="{BB962C8B-B14F-4D97-AF65-F5344CB8AC3E}">
        <p14:creationId xmlns:p14="http://schemas.microsoft.com/office/powerpoint/2010/main" val="338947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Ending Slide</a:t>
            </a:r>
          </a:p>
          <a:p>
            <a:pPr algn="l"/>
            <a:r>
              <a:rPr lang="en-US" b="0" i="0" dirty="0">
                <a:solidFill>
                  <a:srgbClr val="D1D5DB"/>
                </a:solidFill>
                <a:effectLst/>
                <a:latin typeface="Söhne"/>
              </a:rPr>
              <a:t>Now, Thank you for joining me today for this presentation. Again, my name is Sakava Kiv representing the MSDS Consulting Group and I hope you found it informative and engaging.</a:t>
            </a:r>
          </a:p>
          <a:p>
            <a:pPr algn="l"/>
            <a:r>
              <a:rPr lang="en-US" b="0" i="0" dirty="0">
                <a:solidFill>
                  <a:srgbClr val="D1D5DB"/>
                </a:solidFill>
                <a:effectLst/>
                <a:latin typeface="Söhne"/>
              </a:rPr>
              <a:t>If you have any further questions or would like to discuss the topics covered in more detail, please don't hesitate to reach out to me.</a:t>
            </a:r>
          </a:p>
          <a:p>
            <a:pPr algn="l"/>
            <a:r>
              <a:rPr lang="en-US" b="0" i="0" dirty="0">
                <a:solidFill>
                  <a:srgbClr val="D1D5DB"/>
                </a:solidFill>
                <a:effectLst/>
                <a:latin typeface="Söhne"/>
              </a:rPr>
              <a:t>You can contact me via email at skiv@smu.edu</a:t>
            </a:r>
          </a:p>
          <a:p>
            <a:pPr algn="l"/>
            <a:r>
              <a:rPr lang="en-US" b="0" i="0" dirty="0">
                <a:solidFill>
                  <a:srgbClr val="D1D5DB"/>
                </a:solidFill>
                <a:effectLst/>
                <a:latin typeface="Söhne"/>
              </a:rPr>
              <a:t>Thank you again for your time and attention. Have a great evening! </a:t>
            </a:r>
          </a:p>
          <a:p>
            <a:endParaRPr lang="en-US" dirty="0"/>
          </a:p>
        </p:txBody>
      </p:sp>
      <p:sp>
        <p:nvSpPr>
          <p:cNvPr id="4" name="Slide Number Placeholder 3"/>
          <p:cNvSpPr>
            <a:spLocks noGrp="1"/>
          </p:cNvSpPr>
          <p:nvPr>
            <p:ph type="sldNum" sz="quarter" idx="5"/>
          </p:nvPr>
        </p:nvSpPr>
        <p:spPr/>
        <p:txBody>
          <a:bodyPr/>
          <a:lstStyle/>
          <a:p>
            <a:fld id="{DC1C11E2-3A05-4448-86CA-1DDE732AA19C}" type="slidenum">
              <a:rPr lang="en-US" smtClean="0"/>
              <a:t>20</a:t>
            </a:fld>
            <a:endParaRPr lang="en-US"/>
          </a:p>
        </p:txBody>
      </p:sp>
    </p:spTree>
    <p:extLst>
      <p:ext uri="{BB962C8B-B14F-4D97-AF65-F5344CB8AC3E}">
        <p14:creationId xmlns:p14="http://schemas.microsoft.com/office/powerpoint/2010/main" val="144598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Attrition is the value we are targeting. And the quantity of data of employees having Attrition is less compared to employees which do not have Attrition. So from the pie chart, we can see that of the 870 employee 16% left their job due to some reason, but 84% of the employees are still working at the company.</a:t>
            </a:r>
          </a:p>
        </p:txBody>
      </p:sp>
      <p:sp>
        <p:nvSpPr>
          <p:cNvPr id="4" name="Slide Number Placeholder 3"/>
          <p:cNvSpPr>
            <a:spLocks noGrp="1"/>
          </p:cNvSpPr>
          <p:nvPr>
            <p:ph type="sldNum" sz="quarter" idx="5"/>
          </p:nvPr>
        </p:nvSpPr>
        <p:spPr/>
        <p:txBody>
          <a:bodyPr/>
          <a:lstStyle/>
          <a:p>
            <a:fld id="{DC1C11E2-3A05-4448-86CA-1DDE732AA19C}" type="slidenum">
              <a:rPr lang="en-US" smtClean="0"/>
              <a:t>3</a:t>
            </a:fld>
            <a:endParaRPr lang="en-US"/>
          </a:p>
        </p:txBody>
      </p:sp>
    </p:spTree>
    <p:extLst>
      <p:ext uri="{BB962C8B-B14F-4D97-AF65-F5344CB8AC3E}">
        <p14:creationId xmlns:p14="http://schemas.microsoft.com/office/powerpoint/2010/main" val="1330181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The features we explored and we will go over a few, are found to be 27 numerical and 9 categorical features.</a:t>
            </a:r>
          </a:p>
          <a:p>
            <a:pPr algn="l">
              <a:buFont typeface="Arial" panose="020B0604020202020204" pitchFamily="34" charset="0"/>
              <a:buNone/>
            </a:pPr>
            <a:endParaRPr lang="en-US" b="0" i="0" dirty="0">
              <a:solidFill>
                <a:srgbClr val="000000"/>
              </a:solidFill>
              <a:effectLst/>
              <a:latin typeface="Helvetica Neue"/>
            </a:endParaRPr>
          </a:p>
          <a:p>
            <a:pPr algn="l">
              <a:buFont typeface="Arial" panose="020B0604020202020204" pitchFamily="34" charset="0"/>
              <a:buNone/>
            </a:pPr>
            <a:r>
              <a:rPr lang="en-US" b="0" i="0" dirty="0">
                <a:solidFill>
                  <a:srgbClr val="000000"/>
                </a:solidFill>
                <a:effectLst/>
                <a:latin typeface="Helvetica Neue"/>
              </a:rPr>
              <a:t>For example numerical would be data such as Age, Monthly Income, Education, </a:t>
            </a:r>
            <a:r>
              <a:rPr lang="en-US" b="0" i="0" dirty="0" err="1">
                <a:solidFill>
                  <a:srgbClr val="000000"/>
                </a:solidFill>
                <a:effectLst/>
                <a:latin typeface="Helvetica Neue"/>
              </a:rPr>
              <a:t>EnvironmentalSatisfaction</a:t>
            </a:r>
            <a:r>
              <a:rPr lang="en-US" b="0" i="0" dirty="0">
                <a:solidFill>
                  <a:srgbClr val="000000"/>
                </a:solidFill>
                <a:effectLst/>
                <a:latin typeface="Helvetica Neue"/>
              </a:rPr>
              <a:t>, Job Involvement, </a:t>
            </a:r>
            <a:r>
              <a:rPr lang="en-US" b="0" i="0" dirty="0" err="1">
                <a:solidFill>
                  <a:srgbClr val="000000"/>
                </a:solidFill>
                <a:effectLst/>
                <a:latin typeface="Helvetica Neue"/>
              </a:rPr>
              <a:t>JobLevel</a:t>
            </a:r>
            <a:r>
              <a:rPr lang="en-US" b="0" i="0" dirty="0">
                <a:solidFill>
                  <a:srgbClr val="000000"/>
                </a:solidFill>
                <a:effectLst/>
                <a:latin typeface="Helvetica Neue"/>
              </a:rPr>
              <a:t>.</a:t>
            </a:r>
          </a:p>
          <a:p>
            <a:pPr algn="l">
              <a:buFont typeface="Arial" panose="020B0604020202020204" pitchFamily="34" charset="0"/>
              <a:buNone/>
            </a:pPr>
            <a:endParaRPr lang="en-US" b="0" i="0" dirty="0">
              <a:solidFill>
                <a:srgbClr val="000000"/>
              </a:solidFill>
              <a:effectLst/>
              <a:latin typeface="Helvetica Neue"/>
            </a:endParaRPr>
          </a:p>
          <a:p>
            <a:pPr algn="l">
              <a:buFont typeface="Arial" panose="020B0604020202020204" pitchFamily="34" charset="0"/>
              <a:buNone/>
            </a:pPr>
            <a:r>
              <a:rPr lang="en-US" b="0" i="0" dirty="0">
                <a:solidFill>
                  <a:srgbClr val="000000"/>
                </a:solidFill>
                <a:effectLst/>
                <a:latin typeface="Helvetica Neue"/>
              </a:rPr>
              <a:t>And For Categorical to name a few we have Business Travel, Department, Education Field, Gender, Marital Status, Job Role, and overtime.</a:t>
            </a:r>
          </a:p>
        </p:txBody>
      </p:sp>
      <p:sp>
        <p:nvSpPr>
          <p:cNvPr id="4" name="Slide Number Placeholder 3"/>
          <p:cNvSpPr>
            <a:spLocks noGrp="1"/>
          </p:cNvSpPr>
          <p:nvPr>
            <p:ph type="sldNum" sz="quarter" idx="5"/>
          </p:nvPr>
        </p:nvSpPr>
        <p:spPr/>
        <p:txBody>
          <a:bodyPr/>
          <a:lstStyle/>
          <a:p>
            <a:fld id="{DC1C11E2-3A05-4448-86CA-1DDE732AA19C}" type="slidenum">
              <a:rPr lang="en-US" smtClean="0"/>
              <a:t>4</a:t>
            </a:fld>
            <a:endParaRPr lang="en-US"/>
          </a:p>
        </p:txBody>
      </p:sp>
    </p:spTree>
    <p:extLst>
      <p:ext uri="{BB962C8B-B14F-4D97-AF65-F5344CB8AC3E}">
        <p14:creationId xmlns:p14="http://schemas.microsoft.com/office/powerpoint/2010/main" val="317002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err="1">
                <a:solidFill>
                  <a:srgbClr val="000000"/>
                </a:solidFill>
                <a:effectLst/>
                <a:latin typeface="Helvetica Neue"/>
              </a:rPr>
              <a:t>JobLevel</a:t>
            </a:r>
            <a:r>
              <a:rPr lang="en-US" b="0" i="0" dirty="0">
                <a:solidFill>
                  <a:srgbClr val="000000"/>
                </a:solidFill>
                <a:effectLst/>
                <a:latin typeface="Helvetica Neue"/>
              </a:rPr>
              <a:t> appears to be a crucial feature and you better believe we’ll be delving deeper into it with some exploratory analysis.</a:t>
            </a:r>
          </a:p>
          <a:p>
            <a:pPr algn="l">
              <a:buFont typeface="Arial" panose="020B0604020202020204" pitchFamily="34" charset="0"/>
              <a:buChar char="•"/>
            </a:pPr>
            <a:r>
              <a:rPr lang="en-US" b="0" i="0" dirty="0">
                <a:solidFill>
                  <a:srgbClr val="000000"/>
                </a:solidFill>
                <a:effectLst/>
                <a:latin typeface="Helvetica Neue"/>
              </a:rPr>
              <a:t>Brace yourself, because we discovered some positively correlated relationships: </a:t>
            </a:r>
            <a:r>
              <a:rPr lang="en-US" b="0" i="0" dirty="0" err="1">
                <a:solidFill>
                  <a:srgbClr val="000000"/>
                </a:solidFill>
                <a:effectLst/>
                <a:latin typeface="Helvetica Neue"/>
              </a:rPr>
              <a:t>TotalWorkingYears</a:t>
            </a:r>
            <a:r>
              <a:rPr lang="en-US" b="0" i="0" dirty="0">
                <a:solidFill>
                  <a:srgbClr val="000000"/>
                </a:solidFill>
                <a:effectLst/>
                <a:latin typeface="Helvetica Neue"/>
              </a:rPr>
              <a:t> has a positive relationship with both </a:t>
            </a:r>
            <a:r>
              <a:rPr lang="en-US" b="0" i="0" dirty="0" err="1">
                <a:solidFill>
                  <a:srgbClr val="000000"/>
                </a:solidFill>
                <a:effectLst/>
                <a:latin typeface="Helvetica Neue"/>
              </a:rPr>
              <a:t>JobLevel</a:t>
            </a:r>
            <a:r>
              <a:rPr lang="en-US" b="0" i="0" dirty="0">
                <a:solidFill>
                  <a:srgbClr val="000000"/>
                </a:solidFill>
                <a:effectLst/>
                <a:latin typeface="Helvetica Neue"/>
              </a:rPr>
              <a:t> and MonthlyIncome indicated by the dark shade of red.</a:t>
            </a:r>
          </a:p>
          <a:p>
            <a:pPr algn="l">
              <a:buFont typeface="Arial" panose="020B0604020202020204" pitchFamily="34" charset="0"/>
              <a:buChar char="•"/>
            </a:pPr>
            <a:r>
              <a:rPr lang="en-US" b="0" i="0" dirty="0">
                <a:solidFill>
                  <a:srgbClr val="000000"/>
                </a:solidFill>
                <a:effectLst/>
                <a:latin typeface="Helvetica Neue"/>
              </a:rPr>
              <a:t>And that’s not all folks, we also found a positive relationship between </a:t>
            </a:r>
            <a:r>
              <a:rPr lang="en-US" b="0" i="0" dirty="0" err="1">
                <a:solidFill>
                  <a:srgbClr val="000000"/>
                </a:solidFill>
                <a:effectLst/>
                <a:latin typeface="Helvetica Neue"/>
              </a:rPr>
              <a:t>YearsAtCompany</a:t>
            </a:r>
            <a:r>
              <a:rPr lang="en-US" b="0" i="0" dirty="0">
                <a:solidFill>
                  <a:srgbClr val="000000"/>
                </a:solidFill>
                <a:effectLst/>
                <a:latin typeface="Helvetica Neue"/>
              </a:rPr>
              <a:t> with both </a:t>
            </a:r>
            <a:r>
              <a:rPr lang="en-US" b="0" i="0" dirty="0" err="1">
                <a:solidFill>
                  <a:srgbClr val="000000"/>
                </a:solidFill>
                <a:effectLst/>
                <a:latin typeface="Helvetica Neue"/>
              </a:rPr>
              <a:t>YearsInCurrentRole</a:t>
            </a:r>
            <a:r>
              <a:rPr lang="en-US" b="0" i="0" dirty="0">
                <a:solidFill>
                  <a:srgbClr val="000000"/>
                </a:solidFill>
                <a:effectLst/>
                <a:latin typeface="Helvetica Neue"/>
              </a:rPr>
              <a:t> and </a:t>
            </a:r>
            <a:r>
              <a:rPr lang="en-US" b="0" i="0" dirty="0" err="1">
                <a:solidFill>
                  <a:srgbClr val="000000"/>
                </a:solidFill>
                <a:effectLst/>
                <a:latin typeface="Helvetica Neue"/>
              </a:rPr>
              <a:t>YearsWithCurrentManager</a:t>
            </a:r>
            <a:r>
              <a:rPr lang="en-US" b="0" i="0" dirty="0">
                <a:solidFill>
                  <a:srgbClr val="000000"/>
                </a:solidFill>
                <a:effectLst/>
                <a:latin typeface="Helvetica Neue"/>
              </a:rPr>
              <a:t>.</a:t>
            </a:r>
          </a:p>
        </p:txBody>
      </p:sp>
      <p:sp>
        <p:nvSpPr>
          <p:cNvPr id="4" name="Slide Number Placeholder 3"/>
          <p:cNvSpPr>
            <a:spLocks noGrp="1"/>
          </p:cNvSpPr>
          <p:nvPr>
            <p:ph type="sldNum" sz="quarter" idx="5"/>
          </p:nvPr>
        </p:nvSpPr>
        <p:spPr/>
        <p:txBody>
          <a:bodyPr/>
          <a:lstStyle/>
          <a:p>
            <a:fld id="{DC1C11E2-3A05-4448-86CA-1DDE732AA19C}" type="slidenum">
              <a:rPr lang="en-US" smtClean="0"/>
              <a:t>5</a:t>
            </a:fld>
            <a:endParaRPr lang="en-US"/>
          </a:p>
        </p:txBody>
      </p:sp>
    </p:spTree>
    <p:extLst>
      <p:ext uri="{BB962C8B-B14F-4D97-AF65-F5344CB8AC3E}">
        <p14:creationId xmlns:p14="http://schemas.microsoft.com/office/powerpoint/2010/main" val="318392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Helvetica Neue"/>
              </a:rPr>
              <a:t>There are more employees who travel very rarely, and the number of Attrition of such employees are greater which consist of 10.8% . So employees who get less chance to travel may need to be given surveys to see if they want to travel to reduce attrition rate here.</a:t>
            </a:r>
          </a:p>
          <a:p>
            <a:pPr algn="l">
              <a:buFont typeface="Arial" panose="020B0604020202020204" pitchFamily="34" charset="0"/>
              <a:buChar char="•"/>
            </a:pP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DC1C11E2-3A05-4448-86CA-1DDE732AA19C}" type="slidenum">
              <a:rPr lang="en-US" smtClean="0"/>
              <a:t>6</a:t>
            </a:fld>
            <a:endParaRPr lang="en-US"/>
          </a:p>
        </p:txBody>
      </p:sp>
    </p:spTree>
    <p:extLst>
      <p:ext uri="{BB962C8B-B14F-4D97-AF65-F5344CB8AC3E}">
        <p14:creationId xmlns:p14="http://schemas.microsoft.com/office/powerpoint/2010/main" val="206313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Helvetica Neue"/>
              </a:rPr>
              <a:t>Employees working in R&amp;D department are the biggest population, but employees from sales department or in positions like sales executive or sale Representative leave the job early. We see 6.78 percent Attrition with respect to Sales making up around 31 percent of the employees here, which is interesting.</a:t>
            </a:r>
          </a:p>
          <a:p>
            <a:pPr algn="l">
              <a:buFont typeface="Arial" panose="020B0604020202020204" pitchFamily="34" charset="0"/>
              <a:buNone/>
            </a:pP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DC1C11E2-3A05-4448-86CA-1DDE732AA19C}" type="slidenum">
              <a:rPr lang="en-US" smtClean="0"/>
              <a:t>7</a:t>
            </a:fld>
            <a:endParaRPr lang="en-US"/>
          </a:p>
        </p:txBody>
      </p:sp>
    </p:spTree>
    <p:extLst>
      <p:ext uri="{BB962C8B-B14F-4D97-AF65-F5344CB8AC3E}">
        <p14:creationId xmlns:p14="http://schemas.microsoft.com/office/powerpoint/2010/main" val="420165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Helvetica Neue"/>
              </a:rPr>
              <a:t>We can observe here that Males make up more of the employees here and also make up a higher attrition  percentage of 10 percent with respect to around 59 percent of males making up the employees here.</a:t>
            </a:r>
          </a:p>
          <a:p>
            <a:pPr algn="l">
              <a:buFont typeface="Arial" panose="020B0604020202020204" pitchFamily="34" charset="0"/>
              <a:buNone/>
            </a:pP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DC1C11E2-3A05-4448-86CA-1DDE732AA19C}" type="slidenum">
              <a:rPr lang="en-US" smtClean="0"/>
              <a:t>8</a:t>
            </a:fld>
            <a:endParaRPr lang="en-US"/>
          </a:p>
        </p:txBody>
      </p:sp>
    </p:spTree>
    <p:extLst>
      <p:ext uri="{BB962C8B-B14F-4D97-AF65-F5344CB8AC3E}">
        <p14:creationId xmlns:p14="http://schemas.microsoft.com/office/powerpoint/2010/main" val="352594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Helvetica Neue"/>
              </a:rPr>
              <a:t>We can see from this bar graph that if an employee is working overtime there is a significant amount of Attrition that happens we can see here 9.2 percent</a:t>
            </a:r>
          </a:p>
          <a:p>
            <a:pPr algn="l">
              <a:buFont typeface="Arial" panose="020B0604020202020204" pitchFamily="34" charset="0"/>
              <a:buNone/>
            </a:pP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DC1C11E2-3A05-4448-86CA-1DDE732AA19C}" type="slidenum">
              <a:rPr lang="en-US" smtClean="0"/>
              <a:t>9</a:t>
            </a:fld>
            <a:endParaRPr lang="en-US"/>
          </a:p>
        </p:txBody>
      </p:sp>
    </p:spTree>
    <p:extLst>
      <p:ext uri="{BB962C8B-B14F-4D97-AF65-F5344CB8AC3E}">
        <p14:creationId xmlns:p14="http://schemas.microsoft.com/office/powerpoint/2010/main" val="57480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183A-B558-FAA5-65C9-5ACF9F40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6D6C7C-635F-04C2-B77E-F8ABAE9E6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D73DAD-3009-76F7-743C-43E3DC62228C}"/>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5" name="Footer Placeholder 4">
            <a:extLst>
              <a:ext uri="{FF2B5EF4-FFF2-40B4-BE49-F238E27FC236}">
                <a16:creationId xmlns:a16="http://schemas.microsoft.com/office/drawing/2014/main" id="{EAEC6CD5-049E-BDEE-64D6-C9C98767E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50A60-65A0-3371-001F-E88EBADD70F9}"/>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310108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B300-0B14-B05E-2A77-7085DFE43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44079-D2AB-4247-1405-B77B65F62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18313-A615-6FC1-9253-C2A6E0ADE10F}"/>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5" name="Footer Placeholder 4">
            <a:extLst>
              <a:ext uri="{FF2B5EF4-FFF2-40B4-BE49-F238E27FC236}">
                <a16:creationId xmlns:a16="http://schemas.microsoft.com/office/drawing/2014/main" id="{4D1102FB-944B-D42D-CD76-EA1EB4986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769A9-E682-15BC-70DF-763C3F22ED9A}"/>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316868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726FA1-2E90-77CD-34EC-6D17CE749A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D70704-2856-FA0E-CC19-1E7C1B8FD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7DD39-15CE-D4C6-B622-5ADD4854D26E}"/>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5" name="Footer Placeholder 4">
            <a:extLst>
              <a:ext uri="{FF2B5EF4-FFF2-40B4-BE49-F238E27FC236}">
                <a16:creationId xmlns:a16="http://schemas.microsoft.com/office/drawing/2014/main" id="{840688E0-0012-F2F8-BC80-835975E02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10539-A5C7-8607-1874-89759F6438C6}"/>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147393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D1C6-EB01-64A2-971C-05DA2A59C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8ADF1-2262-A10F-CF9B-53CF5E1F0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62431-B7DE-F519-BAA8-91875EDA4931}"/>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5" name="Footer Placeholder 4">
            <a:extLst>
              <a:ext uri="{FF2B5EF4-FFF2-40B4-BE49-F238E27FC236}">
                <a16:creationId xmlns:a16="http://schemas.microsoft.com/office/drawing/2014/main" id="{BA54313C-D4A5-8E35-06FC-8B78E2942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E87FE-C5B6-523D-E613-7E6DBACE004D}"/>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150316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DE92-DA92-C1C1-C35B-7793265AD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71991-0079-5EDB-FA64-4F36A9085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194171-9867-C9CF-DB1E-0FA119B5AA14}"/>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5" name="Footer Placeholder 4">
            <a:extLst>
              <a:ext uri="{FF2B5EF4-FFF2-40B4-BE49-F238E27FC236}">
                <a16:creationId xmlns:a16="http://schemas.microsoft.com/office/drawing/2014/main" id="{C69FD893-F3A6-58B2-885E-F909F777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5FD29-3719-F9C9-9472-AB299BA8CACF}"/>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332279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F1D3-33AD-FB18-DF81-957146820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16488-E940-6753-539E-F135EF7A8F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BE489-CEC3-514A-9941-BC4E77614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4D3441-AB85-BE1D-816F-A70B1EBBB2C4}"/>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6" name="Footer Placeholder 5">
            <a:extLst>
              <a:ext uri="{FF2B5EF4-FFF2-40B4-BE49-F238E27FC236}">
                <a16:creationId xmlns:a16="http://schemas.microsoft.com/office/drawing/2014/main" id="{86517BD3-ACDF-35A8-BAFF-40FEF5135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87290-F964-9109-93B5-2141CAFD04AD}"/>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406418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EBCF-A578-C873-6B0B-5A02C2F0C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6F6F0-8289-250F-9657-23B584438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D9C4D-F38E-CEA9-D7DE-BCBD521180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1218C0-6D87-D8BA-6109-05C675EE5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D5E47B-B58F-3ACB-931F-1261BFA1F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F7EEDC-128C-4B86-F68D-9DBFD3109EEB}"/>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8" name="Footer Placeholder 7">
            <a:extLst>
              <a:ext uri="{FF2B5EF4-FFF2-40B4-BE49-F238E27FC236}">
                <a16:creationId xmlns:a16="http://schemas.microsoft.com/office/drawing/2014/main" id="{F0252542-B7B2-9D1B-CD9F-50DF328900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09A58-7578-6448-A968-650B0A0C07F9}"/>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359578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2C88-927B-466A-4F69-9F1BDF1B54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A94D1-7887-5C7B-E09F-C10BA10F1ECC}"/>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4" name="Footer Placeholder 3">
            <a:extLst>
              <a:ext uri="{FF2B5EF4-FFF2-40B4-BE49-F238E27FC236}">
                <a16:creationId xmlns:a16="http://schemas.microsoft.com/office/drawing/2014/main" id="{0BC95E21-0447-42CC-971D-F4F58FABDB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A2CE84-8B4A-9442-F44F-3CE9DCF5BEA5}"/>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66794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F5E80-02DB-6A78-A572-1C49D15BDC29}"/>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3" name="Footer Placeholder 2">
            <a:extLst>
              <a:ext uri="{FF2B5EF4-FFF2-40B4-BE49-F238E27FC236}">
                <a16:creationId xmlns:a16="http://schemas.microsoft.com/office/drawing/2014/main" id="{A6851C6D-2B7F-B8E6-8A19-997AC8ECED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60545-1A21-669E-81E6-4B1B8BEAD62B}"/>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218530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C951-E4AD-8FB3-0DFE-53EA4CB70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42908E-EA82-B96D-A6DF-21E3E3F59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7F9B90-1549-A161-9CBF-B8B84037D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386BE-499D-C051-9A8B-2C34C0C67193}"/>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6" name="Footer Placeholder 5">
            <a:extLst>
              <a:ext uri="{FF2B5EF4-FFF2-40B4-BE49-F238E27FC236}">
                <a16:creationId xmlns:a16="http://schemas.microsoft.com/office/drawing/2014/main" id="{108FDB40-F38C-4D21-1374-A63472669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FDDE6-76F5-93A9-D171-6E13739F1D90}"/>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357734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B12A-FB64-6751-C59F-081579DC9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D37A5-5F42-C9CF-E80C-AB5DA1940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DBEFEB-C608-DCDA-F792-2BF482DA6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ED221-E437-8030-1020-758B92BDD7DB}"/>
              </a:ext>
            </a:extLst>
          </p:cNvPr>
          <p:cNvSpPr>
            <a:spLocks noGrp="1"/>
          </p:cNvSpPr>
          <p:nvPr>
            <p:ph type="dt" sz="half" idx="10"/>
          </p:nvPr>
        </p:nvSpPr>
        <p:spPr/>
        <p:txBody>
          <a:bodyPr/>
          <a:lstStyle/>
          <a:p>
            <a:fld id="{199BF097-C0CB-4BBB-A94F-B9EA14721299}" type="datetimeFigureOut">
              <a:rPr lang="en-US" smtClean="0"/>
              <a:t>4/15/2023</a:t>
            </a:fld>
            <a:endParaRPr lang="en-US"/>
          </a:p>
        </p:txBody>
      </p:sp>
      <p:sp>
        <p:nvSpPr>
          <p:cNvPr id="6" name="Footer Placeholder 5">
            <a:extLst>
              <a:ext uri="{FF2B5EF4-FFF2-40B4-BE49-F238E27FC236}">
                <a16:creationId xmlns:a16="http://schemas.microsoft.com/office/drawing/2014/main" id="{EA06FD47-92E8-D625-FB15-57C902F82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D4666-95D6-7DA6-E238-21A4C96E848A}"/>
              </a:ext>
            </a:extLst>
          </p:cNvPr>
          <p:cNvSpPr>
            <a:spLocks noGrp="1"/>
          </p:cNvSpPr>
          <p:nvPr>
            <p:ph type="sldNum" sz="quarter" idx="12"/>
          </p:nvPr>
        </p:nvSpPr>
        <p:spPr/>
        <p:txBody>
          <a:bodyPr/>
          <a:lstStyle/>
          <a:p>
            <a:fld id="{DC5A059A-CF1B-42B4-AA18-544CDAD7F4FD}" type="slidenum">
              <a:rPr lang="en-US" smtClean="0"/>
              <a:t>‹#›</a:t>
            </a:fld>
            <a:endParaRPr lang="en-US"/>
          </a:p>
        </p:txBody>
      </p:sp>
    </p:spTree>
    <p:extLst>
      <p:ext uri="{BB962C8B-B14F-4D97-AF65-F5344CB8AC3E}">
        <p14:creationId xmlns:p14="http://schemas.microsoft.com/office/powerpoint/2010/main" val="360390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2E8274-9F5C-1CE6-880D-2EE3338C7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A3354-E636-7998-E217-CACCF9B1A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9C0A8-3FA7-1512-A027-0561FD8D7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BF097-C0CB-4BBB-A94F-B9EA14721299}" type="datetimeFigureOut">
              <a:rPr lang="en-US" smtClean="0"/>
              <a:t>4/15/2023</a:t>
            </a:fld>
            <a:endParaRPr lang="en-US"/>
          </a:p>
        </p:txBody>
      </p:sp>
      <p:sp>
        <p:nvSpPr>
          <p:cNvPr id="5" name="Footer Placeholder 4">
            <a:extLst>
              <a:ext uri="{FF2B5EF4-FFF2-40B4-BE49-F238E27FC236}">
                <a16:creationId xmlns:a16="http://schemas.microsoft.com/office/drawing/2014/main" id="{4DC811AA-3579-EAF6-5E8F-A39DCCBD7E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D7003-167E-64DE-1D7E-094F3A7D2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A059A-CF1B-42B4-AA18-544CDAD7F4FD}" type="slidenum">
              <a:rPr lang="en-US" smtClean="0"/>
              <a:t>‹#›</a:t>
            </a:fld>
            <a:endParaRPr lang="en-US"/>
          </a:p>
        </p:txBody>
      </p:sp>
    </p:spTree>
    <p:extLst>
      <p:ext uri="{BB962C8B-B14F-4D97-AF65-F5344CB8AC3E}">
        <p14:creationId xmlns:p14="http://schemas.microsoft.com/office/powerpoint/2010/main" val="166603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96C361D-0F78-DBA9-BE60-F820331B4FC5}"/>
              </a:ext>
            </a:extLst>
          </p:cNvPr>
          <p:cNvPicPr>
            <a:picLocks noChangeAspect="1"/>
          </p:cNvPicPr>
          <p:nvPr/>
        </p:nvPicPr>
        <p:blipFill rotWithShape="1">
          <a:blip r:embed="rId3"/>
          <a:srcRect l="2458" t="9091" r="30320" b="-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C1D804E-0EBA-730F-DE44-5944283F1428}"/>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dirty="0"/>
              <a:t>Exploration of Attrition </a:t>
            </a:r>
            <a:br>
              <a:rPr lang="en-US" sz="4800" dirty="0"/>
            </a:br>
            <a:r>
              <a:rPr lang="en-US" sz="1200" dirty="0"/>
              <a:t>MSDS Consulting Group</a:t>
            </a:r>
            <a:br>
              <a:rPr lang="en-US" sz="1200" dirty="0"/>
            </a:br>
            <a:r>
              <a:rPr lang="en-US" sz="1200" dirty="0"/>
              <a:t>Sakava Kiv</a:t>
            </a:r>
            <a:endParaRPr lang="en-US" sz="48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77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Categorical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graphicFrame>
        <p:nvGraphicFramePr>
          <p:cNvPr id="4" name="Table 4">
            <a:extLst>
              <a:ext uri="{FF2B5EF4-FFF2-40B4-BE49-F238E27FC236}">
                <a16:creationId xmlns:a16="http://schemas.microsoft.com/office/drawing/2014/main" id="{854677D1-F17C-CCD8-EA22-DD8A67D22CC1}"/>
              </a:ext>
            </a:extLst>
          </p:cNvPr>
          <p:cNvGraphicFramePr>
            <a:graphicFrameLocks noGrp="1"/>
          </p:cNvGraphicFramePr>
          <p:nvPr>
            <p:extLst>
              <p:ext uri="{D42A27DB-BD31-4B8C-83A1-F6EECF244321}">
                <p14:modId xmlns:p14="http://schemas.microsoft.com/office/powerpoint/2010/main" val="2667168074"/>
              </p:ext>
            </p:extLst>
          </p:nvPr>
        </p:nvGraphicFramePr>
        <p:xfrm>
          <a:off x="511701" y="1190732"/>
          <a:ext cx="9355219" cy="4873185"/>
        </p:xfrm>
        <a:graphic>
          <a:graphicData uri="http://schemas.openxmlformats.org/drawingml/2006/table">
            <a:tbl>
              <a:tblPr firstRow="1" bandRow="1">
                <a:tableStyleId>{5C22544A-7EE6-4342-B048-85BDC9FD1C3A}</a:tableStyleId>
              </a:tblPr>
              <a:tblGrid>
                <a:gridCol w="1626750">
                  <a:extLst>
                    <a:ext uri="{9D8B030D-6E8A-4147-A177-3AD203B41FA5}">
                      <a16:colId xmlns:a16="http://schemas.microsoft.com/office/drawing/2014/main" val="837961565"/>
                    </a:ext>
                  </a:extLst>
                </a:gridCol>
                <a:gridCol w="3613703">
                  <a:extLst>
                    <a:ext uri="{9D8B030D-6E8A-4147-A177-3AD203B41FA5}">
                      <a16:colId xmlns:a16="http://schemas.microsoft.com/office/drawing/2014/main" val="693140196"/>
                    </a:ext>
                  </a:extLst>
                </a:gridCol>
                <a:gridCol w="4114766">
                  <a:extLst>
                    <a:ext uri="{9D8B030D-6E8A-4147-A177-3AD203B41FA5}">
                      <a16:colId xmlns:a16="http://schemas.microsoft.com/office/drawing/2014/main" val="4100113030"/>
                    </a:ext>
                  </a:extLst>
                </a:gridCol>
              </a:tblGrid>
              <a:tr h="1624395">
                <a:tc>
                  <a:txBody>
                    <a:bodyPr/>
                    <a:lstStyle/>
                    <a:p>
                      <a:endParaRPr lang="en-US" dirty="0"/>
                    </a:p>
                  </a:txBody>
                  <a:tcPr>
                    <a:solidFill>
                      <a:srgbClr val="FFC000"/>
                    </a:solidFill>
                  </a:tcPr>
                </a:tc>
                <a:tc>
                  <a:txBody>
                    <a:bodyPr/>
                    <a:lstStyle/>
                    <a:p>
                      <a:r>
                        <a:rPr lang="en-US" dirty="0"/>
                        <a:t>Female</a:t>
                      </a:r>
                    </a:p>
                  </a:txBody>
                  <a:tcPr>
                    <a:solidFill>
                      <a:srgbClr val="FFC000"/>
                    </a:solidFill>
                  </a:tcPr>
                </a:tc>
                <a:tc>
                  <a:txBody>
                    <a:bodyPr/>
                    <a:lstStyle/>
                    <a:p>
                      <a:r>
                        <a:rPr lang="en-US" dirty="0"/>
                        <a:t>Male</a:t>
                      </a:r>
                    </a:p>
                  </a:txBody>
                  <a:tcPr>
                    <a:solidFill>
                      <a:srgbClr val="FFC000"/>
                    </a:solidFill>
                  </a:tcPr>
                </a:tc>
                <a:extLst>
                  <a:ext uri="{0D108BD9-81ED-4DB2-BD59-A6C34878D82A}">
                    <a16:rowId xmlns:a16="http://schemas.microsoft.com/office/drawing/2014/main" val="3133073514"/>
                  </a:ext>
                </a:extLst>
              </a:tr>
              <a:tr h="1624395">
                <a:tc>
                  <a:txBody>
                    <a:bodyPr/>
                    <a:lstStyle/>
                    <a:p>
                      <a:r>
                        <a:rPr lang="en-US" dirty="0"/>
                        <a:t>No</a:t>
                      </a:r>
                    </a:p>
                  </a:txBody>
                  <a:tcPr>
                    <a:solidFill>
                      <a:srgbClr val="FFC000"/>
                    </a:solidFill>
                  </a:tcPr>
                </a:tc>
                <a:tc>
                  <a:txBody>
                    <a:bodyPr/>
                    <a:lstStyle/>
                    <a:p>
                      <a:r>
                        <a:rPr lang="en-US" dirty="0"/>
                        <a:t>252</a:t>
                      </a:r>
                    </a:p>
                  </a:txBody>
                  <a:tcPr>
                    <a:solidFill>
                      <a:srgbClr val="C00000"/>
                    </a:solidFill>
                  </a:tcPr>
                </a:tc>
                <a:tc>
                  <a:txBody>
                    <a:bodyPr/>
                    <a:lstStyle/>
                    <a:p>
                      <a:r>
                        <a:rPr lang="en-US" dirty="0"/>
                        <a:t>366</a:t>
                      </a:r>
                    </a:p>
                  </a:txBody>
                  <a:tcPr>
                    <a:solidFill>
                      <a:srgbClr val="C00000"/>
                    </a:solidFill>
                  </a:tcPr>
                </a:tc>
                <a:extLst>
                  <a:ext uri="{0D108BD9-81ED-4DB2-BD59-A6C34878D82A}">
                    <a16:rowId xmlns:a16="http://schemas.microsoft.com/office/drawing/2014/main" val="4029266332"/>
                  </a:ext>
                </a:extLst>
              </a:tr>
              <a:tr h="1624395">
                <a:tc>
                  <a:txBody>
                    <a:bodyPr/>
                    <a:lstStyle/>
                    <a:p>
                      <a:r>
                        <a:rPr lang="en-US" dirty="0"/>
                        <a:t>Yes</a:t>
                      </a:r>
                    </a:p>
                  </a:txBody>
                  <a:tcPr>
                    <a:solidFill>
                      <a:srgbClr val="FFC000"/>
                    </a:solidFill>
                  </a:tcPr>
                </a:tc>
                <a:tc>
                  <a:txBody>
                    <a:bodyPr/>
                    <a:lstStyle/>
                    <a:p>
                      <a:r>
                        <a:rPr lang="en-US" dirty="0"/>
                        <a:t>102</a:t>
                      </a:r>
                    </a:p>
                  </a:txBody>
                  <a:tcPr>
                    <a:solidFill>
                      <a:srgbClr val="C00000"/>
                    </a:solidFill>
                  </a:tcPr>
                </a:tc>
                <a:tc>
                  <a:txBody>
                    <a:bodyPr/>
                    <a:lstStyle/>
                    <a:p>
                      <a:r>
                        <a:rPr lang="en-US" dirty="0"/>
                        <a:t>150</a:t>
                      </a:r>
                    </a:p>
                  </a:txBody>
                  <a:tcPr>
                    <a:solidFill>
                      <a:srgbClr val="C00000"/>
                    </a:solidFill>
                  </a:tcPr>
                </a:tc>
                <a:extLst>
                  <a:ext uri="{0D108BD9-81ED-4DB2-BD59-A6C34878D82A}">
                    <a16:rowId xmlns:a16="http://schemas.microsoft.com/office/drawing/2014/main" val="2797622701"/>
                  </a:ext>
                </a:extLst>
              </a:tr>
            </a:tbl>
          </a:graphicData>
        </a:graphic>
      </p:graphicFrame>
    </p:spTree>
    <p:extLst>
      <p:ext uri="{BB962C8B-B14F-4D97-AF65-F5344CB8AC3E}">
        <p14:creationId xmlns:p14="http://schemas.microsoft.com/office/powerpoint/2010/main" val="1521712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Numerical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5" name="Picture 4">
            <a:extLst>
              <a:ext uri="{FF2B5EF4-FFF2-40B4-BE49-F238E27FC236}">
                <a16:creationId xmlns:a16="http://schemas.microsoft.com/office/drawing/2014/main" id="{F302D787-74A1-382C-F315-3EF43B116BD3}"/>
              </a:ext>
            </a:extLst>
          </p:cNvPr>
          <p:cNvPicPr>
            <a:picLocks noChangeAspect="1"/>
          </p:cNvPicPr>
          <p:nvPr/>
        </p:nvPicPr>
        <p:blipFill>
          <a:blip r:embed="rId4"/>
          <a:stretch>
            <a:fillRect/>
          </a:stretch>
        </p:blipFill>
        <p:spPr>
          <a:xfrm>
            <a:off x="1052449" y="876379"/>
            <a:ext cx="7875379" cy="5861348"/>
          </a:xfrm>
          <a:prstGeom prst="rect">
            <a:avLst/>
          </a:prstGeom>
        </p:spPr>
      </p:pic>
    </p:spTree>
    <p:extLst>
      <p:ext uri="{BB962C8B-B14F-4D97-AF65-F5344CB8AC3E}">
        <p14:creationId xmlns:p14="http://schemas.microsoft.com/office/powerpoint/2010/main" val="233398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Numerical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4" name="Picture 3">
            <a:extLst>
              <a:ext uri="{FF2B5EF4-FFF2-40B4-BE49-F238E27FC236}">
                <a16:creationId xmlns:a16="http://schemas.microsoft.com/office/drawing/2014/main" id="{A994063A-73FC-6EC1-FA1A-F84C4F859E3A}"/>
              </a:ext>
            </a:extLst>
          </p:cNvPr>
          <p:cNvPicPr>
            <a:picLocks noChangeAspect="1"/>
          </p:cNvPicPr>
          <p:nvPr/>
        </p:nvPicPr>
        <p:blipFill>
          <a:blip r:embed="rId4"/>
          <a:stretch>
            <a:fillRect/>
          </a:stretch>
        </p:blipFill>
        <p:spPr>
          <a:xfrm>
            <a:off x="859202" y="747478"/>
            <a:ext cx="8524875" cy="5962650"/>
          </a:xfrm>
          <a:prstGeom prst="rect">
            <a:avLst/>
          </a:prstGeom>
        </p:spPr>
      </p:pic>
    </p:spTree>
    <p:extLst>
      <p:ext uri="{BB962C8B-B14F-4D97-AF65-F5344CB8AC3E}">
        <p14:creationId xmlns:p14="http://schemas.microsoft.com/office/powerpoint/2010/main" val="340158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Numerical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5" name="Picture 4">
            <a:extLst>
              <a:ext uri="{FF2B5EF4-FFF2-40B4-BE49-F238E27FC236}">
                <a16:creationId xmlns:a16="http://schemas.microsoft.com/office/drawing/2014/main" id="{B6E3329E-C687-3706-3131-4D47302D1CEC}"/>
              </a:ext>
            </a:extLst>
          </p:cNvPr>
          <p:cNvPicPr>
            <a:picLocks noChangeAspect="1"/>
          </p:cNvPicPr>
          <p:nvPr/>
        </p:nvPicPr>
        <p:blipFill>
          <a:blip r:embed="rId4"/>
          <a:stretch>
            <a:fillRect/>
          </a:stretch>
        </p:blipFill>
        <p:spPr>
          <a:xfrm>
            <a:off x="692514" y="876379"/>
            <a:ext cx="8858250" cy="5762625"/>
          </a:xfrm>
          <a:prstGeom prst="rect">
            <a:avLst/>
          </a:prstGeom>
        </p:spPr>
      </p:pic>
    </p:spTree>
    <p:extLst>
      <p:ext uri="{BB962C8B-B14F-4D97-AF65-F5344CB8AC3E}">
        <p14:creationId xmlns:p14="http://schemas.microsoft.com/office/powerpoint/2010/main" val="331969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Numerical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4" name="Picture 3">
            <a:extLst>
              <a:ext uri="{FF2B5EF4-FFF2-40B4-BE49-F238E27FC236}">
                <a16:creationId xmlns:a16="http://schemas.microsoft.com/office/drawing/2014/main" id="{73F45A25-0B18-0B3D-2FBF-4B4EE3D3149B}"/>
              </a:ext>
            </a:extLst>
          </p:cNvPr>
          <p:cNvPicPr>
            <a:picLocks noChangeAspect="1"/>
          </p:cNvPicPr>
          <p:nvPr/>
        </p:nvPicPr>
        <p:blipFill>
          <a:blip r:embed="rId4"/>
          <a:stretch>
            <a:fillRect/>
          </a:stretch>
        </p:blipFill>
        <p:spPr>
          <a:xfrm>
            <a:off x="515931" y="689547"/>
            <a:ext cx="9272646" cy="6087905"/>
          </a:xfrm>
          <a:prstGeom prst="rect">
            <a:avLst/>
          </a:prstGeom>
        </p:spPr>
      </p:pic>
    </p:spTree>
    <p:extLst>
      <p:ext uri="{BB962C8B-B14F-4D97-AF65-F5344CB8AC3E}">
        <p14:creationId xmlns:p14="http://schemas.microsoft.com/office/powerpoint/2010/main" val="214341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Numerical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5" name="Picture 4">
            <a:extLst>
              <a:ext uri="{FF2B5EF4-FFF2-40B4-BE49-F238E27FC236}">
                <a16:creationId xmlns:a16="http://schemas.microsoft.com/office/drawing/2014/main" id="{87FE4999-6166-96D7-B797-CDE786C8A8E0}"/>
              </a:ext>
            </a:extLst>
          </p:cNvPr>
          <p:cNvPicPr>
            <a:picLocks noChangeAspect="1"/>
          </p:cNvPicPr>
          <p:nvPr/>
        </p:nvPicPr>
        <p:blipFill>
          <a:blip r:embed="rId4"/>
          <a:stretch>
            <a:fillRect/>
          </a:stretch>
        </p:blipFill>
        <p:spPr>
          <a:xfrm>
            <a:off x="591330" y="876379"/>
            <a:ext cx="8401050" cy="5819775"/>
          </a:xfrm>
          <a:prstGeom prst="rect">
            <a:avLst/>
          </a:prstGeom>
        </p:spPr>
      </p:pic>
    </p:spTree>
    <p:extLst>
      <p:ext uri="{BB962C8B-B14F-4D97-AF65-F5344CB8AC3E}">
        <p14:creationId xmlns:p14="http://schemas.microsoft.com/office/powerpoint/2010/main" val="91853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Numerical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4" name="Picture 3">
            <a:extLst>
              <a:ext uri="{FF2B5EF4-FFF2-40B4-BE49-F238E27FC236}">
                <a16:creationId xmlns:a16="http://schemas.microsoft.com/office/drawing/2014/main" id="{D8C5D39F-4C01-C465-2F3D-2F5DC4B14A60}"/>
              </a:ext>
            </a:extLst>
          </p:cNvPr>
          <p:cNvPicPr>
            <a:picLocks noChangeAspect="1"/>
          </p:cNvPicPr>
          <p:nvPr/>
        </p:nvPicPr>
        <p:blipFill>
          <a:blip r:embed="rId4"/>
          <a:stretch>
            <a:fillRect/>
          </a:stretch>
        </p:blipFill>
        <p:spPr>
          <a:xfrm>
            <a:off x="681818" y="771135"/>
            <a:ext cx="8220075" cy="5705475"/>
          </a:xfrm>
          <a:prstGeom prst="rect">
            <a:avLst/>
          </a:prstGeom>
        </p:spPr>
      </p:pic>
    </p:spTree>
    <p:extLst>
      <p:ext uri="{BB962C8B-B14F-4D97-AF65-F5344CB8AC3E}">
        <p14:creationId xmlns:p14="http://schemas.microsoft.com/office/powerpoint/2010/main" val="187617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Numerical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5" name="Picture 4">
            <a:extLst>
              <a:ext uri="{FF2B5EF4-FFF2-40B4-BE49-F238E27FC236}">
                <a16:creationId xmlns:a16="http://schemas.microsoft.com/office/drawing/2014/main" id="{4F563D79-6502-5B02-4BBF-8A1742F053A6}"/>
              </a:ext>
            </a:extLst>
          </p:cNvPr>
          <p:cNvPicPr>
            <a:picLocks noChangeAspect="1"/>
          </p:cNvPicPr>
          <p:nvPr/>
        </p:nvPicPr>
        <p:blipFill>
          <a:blip r:embed="rId4"/>
          <a:stretch>
            <a:fillRect/>
          </a:stretch>
        </p:blipFill>
        <p:spPr>
          <a:xfrm>
            <a:off x="382772" y="876379"/>
            <a:ext cx="8524875" cy="5791200"/>
          </a:xfrm>
          <a:prstGeom prst="rect">
            <a:avLst/>
          </a:prstGeom>
        </p:spPr>
      </p:pic>
    </p:spTree>
    <p:extLst>
      <p:ext uri="{BB962C8B-B14F-4D97-AF65-F5344CB8AC3E}">
        <p14:creationId xmlns:p14="http://schemas.microsoft.com/office/powerpoint/2010/main" val="53931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8964786" cy="1034321"/>
          </a:xfrm>
        </p:spPr>
        <p:txBody>
          <a:bodyPr>
            <a:noAutofit/>
          </a:bodyPr>
          <a:lstStyle/>
          <a:p>
            <a:pPr algn="l"/>
            <a:r>
              <a:rPr lang="en-US" sz="3600" b="0" i="0" dirty="0">
                <a:solidFill>
                  <a:srgbClr val="000000"/>
                </a:solidFill>
                <a:effectLst/>
              </a:rPr>
              <a:t>Factors Responsible for Employee Attrition</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sp>
        <p:nvSpPr>
          <p:cNvPr id="4" name="TextBox 3">
            <a:extLst>
              <a:ext uri="{FF2B5EF4-FFF2-40B4-BE49-F238E27FC236}">
                <a16:creationId xmlns:a16="http://schemas.microsoft.com/office/drawing/2014/main" id="{90B74030-486B-A019-7748-DBCBB9580819}"/>
              </a:ext>
            </a:extLst>
          </p:cNvPr>
          <p:cNvSpPr txBox="1"/>
          <p:nvPr/>
        </p:nvSpPr>
        <p:spPr>
          <a:xfrm>
            <a:off x="906905" y="1300638"/>
            <a:ext cx="8686799" cy="4832092"/>
          </a:xfrm>
          <a:prstGeom prst="rect">
            <a:avLst/>
          </a:prstGeom>
          <a:noFill/>
        </p:spPr>
        <p:txBody>
          <a:bodyPr wrap="square">
            <a:spAutoFit/>
          </a:bodyPr>
          <a:lstStyle/>
          <a:p>
            <a:pPr indent="404813" algn="l">
              <a:buFont typeface="Arial" panose="020B0604020202020204" pitchFamily="34" charset="0"/>
              <a:buChar char="•"/>
            </a:pPr>
            <a:r>
              <a:rPr lang="en-US" sz="2800" b="1" i="0" dirty="0">
                <a:solidFill>
                  <a:srgbClr val="FFC000"/>
                </a:solidFill>
                <a:effectLst/>
                <a:latin typeface="+mj-lt"/>
              </a:rPr>
              <a:t>OverTime has highest relationship with Attrition. Employee who do OverTime are more likely to change or leave the Job early. We observed this as well during categorical variable analysis.</a:t>
            </a:r>
          </a:p>
          <a:p>
            <a:pPr algn="l"/>
            <a:endParaRPr lang="en-US" sz="2800" b="1" i="0" dirty="0">
              <a:solidFill>
                <a:srgbClr val="FFC000"/>
              </a:solidFill>
              <a:effectLst/>
              <a:latin typeface="+mj-lt"/>
            </a:endParaRPr>
          </a:p>
          <a:p>
            <a:pPr indent="404813" algn="l">
              <a:buFont typeface="Arial" panose="020B0604020202020204" pitchFamily="34" charset="0"/>
              <a:buChar char="•"/>
            </a:pPr>
            <a:r>
              <a:rPr lang="en-US" sz="2800" b="1" i="0" dirty="0">
                <a:solidFill>
                  <a:srgbClr val="FFC000"/>
                </a:solidFill>
                <a:effectLst/>
                <a:latin typeface="+mj-lt"/>
              </a:rPr>
              <a:t>Age is second highest factor, as those who are senior are retiring or the employees who have bachelor's degree have more expectations from the organization and may feel burned out.</a:t>
            </a:r>
          </a:p>
          <a:p>
            <a:pPr algn="l"/>
            <a:endParaRPr lang="en-US" sz="2800" b="1" i="0" dirty="0">
              <a:solidFill>
                <a:srgbClr val="FFC000"/>
              </a:solidFill>
              <a:effectLst/>
              <a:latin typeface="+mj-lt"/>
            </a:endParaRPr>
          </a:p>
          <a:p>
            <a:pPr indent="404813" algn="l">
              <a:buFont typeface="Arial" panose="020B0604020202020204" pitchFamily="34" charset="0"/>
              <a:buChar char="•"/>
            </a:pPr>
            <a:r>
              <a:rPr lang="en-US" sz="2800" b="1" i="0" dirty="0">
                <a:solidFill>
                  <a:srgbClr val="FFC000"/>
                </a:solidFill>
                <a:effectLst/>
                <a:latin typeface="+mj-lt"/>
              </a:rPr>
              <a:t>MonthlyIncome is third factor for employee to Attrition</a:t>
            </a:r>
          </a:p>
        </p:txBody>
      </p:sp>
    </p:spTree>
    <p:extLst>
      <p:ext uri="{BB962C8B-B14F-4D97-AF65-F5344CB8AC3E}">
        <p14:creationId xmlns:p14="http://schemas.microsoft.com/office/powerpoint/2010/main" val="214638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8964786" cy="1034321"/>
          </a:xfrm>
        </p:spPr>
        <p:txBody>
          <a:bodyPr>
            <a:noAutofit/>
          </a:bodyPr>
          <a:lstStyle/>
          <a:p>
            <a:pPr algn="l"/>
            <a:r>
              <a:rPr lang="en-US" sz="3600" b="0" i="0" dirty="0">
                <a:solidFill>
                  <a:srgbClr val="000000"/>
                </a:solidFill>
                <a:effectLst/>
              </a:rPr>
              <a:t>Modeling with K </a:t>
            </a:r>
            <a:r>
              <a:rPr lang="en-US" sz="3600" dirty="0">
                <a:solidFill>
                  <a:srgbClr val="000000"/>
                </a:solidFill>
              </a:rPr>
              <a:t>N</a:t>
            </a:r>
            <a:r>
              <a:rPr lang="en-US" sz="3600" b="0" i="0" dirty="0">
                <a:solidFill>
                  <a:srgbClr val="000000"/>
                </a:solidFill>
                <a:effectLst/>
              </a:rPr>
              <a:t>earest </a:t>
            </a:r>
            <a:r>
              <a:rPr lang="en-US" sz="3600" dirty="0">
                <a:solidFill>
                  <a:srgbClr val="000000"/>
                </a:solidFill>
              </a:rPr>
              <a:t>N</a:t>
            </a:r>
            <a:r>
              <a:rPr lang="en-US" sz="3600" b="0" i="0" dirty="0">
                <a:solidFill>
                  <a:srgbClr val="000000"/>
                </a:solidFill>
                <a:effectLst/>
              </a:rPr>
              <a:t>eighbors</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sp>
        <p:nvSpPr>
          <p:cNvPr id="5" name="TextBox 4">
            <a:extLst>
              <a:ext uri="{FF2B5EF4-FFF2-40B4-BE49-F238E27FC236}">
                <a16:creationId xmlns:a16="http://schemas.microsoft.com/office/drawing/2014/main" id="{53C2C7F4-A3F4-3229-9833-988F8AC049BB}"/>
              </a:ext>
            </a:extLst>
          </p:cNvPr>
          <p:cNvSpPr txBox="1"/>
          <p:nvPr/>
        </p:nvSpPr>
        <p:spPr>
          <a:xfrm>
            <a:off x="280792" y="1250288"/>
            <a:ext cx="6160956" cy="2554545"/>
          </a:xfrm>
          <a:prstGeom prst="rect">
            <a:avLst/>
          </a:prstGeom>
          <a:noFill/>
        </p:spPr>
        <p:txBody>
          <a:bodyPr wrap="square">
            <a:spAutoFit/>
          </a:bodyPr>
          <a:lstStyle/>
          <a:p>
            <a:r>
              <a:rPr lang="en-US" sz="2000" b="1" dirty="0"/>
              <a:t>With the model for Oversampling when k = 3 we have a model that predicts Attrition around 86% with Sensitivity of around 72% and Specificity of around 99%.</a:t>
            </a:r>
          </a:p>
          <a:p>
            <a:endParaRPr lang="en-US" sz="2000" b="1" dirty="0"/>
          </a:p>
          <a:p>
            <a:r>
              <a:rPr lang="en-US" sz="2000" b="1" dirty="0"/>
              <a:t>We used Age and Monthly Income to predict attrition since as we saw earlier these two numerical values on their own are tied with so many other numerical and categorical variables.</a:t>
            </a:r>
          </a:p>
        </p:txBody>
      </p:sp>
    </p:spTree>
    <p:extLst>
      <p:ext uri="{BB962C8B-B14F-4D97-AF65-F5344CB8AC3E}">
        <p14:creationId xmlns:p14="http://schemas.microsoft.com/office/powerpoint/2010/main" val="278679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p:txBody>
          <a:bodyPr>
            <a:normAutofit/>
          </a:bodyPr>
          <a:lstStyle/>
          <a:p>
            <a:r>
              <a:rPr lang="en-US" sz="5400" dirty="0"/>
              <a:t>Main topics</a:t>
            </a:r>
          </a:p>
        </p:txBody>
      </p:sp>
      <p:sp>
        <p:nvSpPr>
          <p:cNvPr id="5" name="TextBox 4">
            <a:extLst>
              <a:ext uri="{FF2B5EF4-FFF2-40B4-BE49-F238E27FC236}">
                <a16:creationId xmlns:a16="http://schemas.microsoft.com/office/drawing/2014/main" id="{BE39DA70-8F5C-7D53-5B05-D0DD495C600B}"/>
              </a:ext>
            </a:extLst>
          </p:cNvPr>
          <p:cNvSpPr txBox="1"/>
          <p:nvPr/>
        </p:nvSpPr>
        <p:spPr>
          <a:xfrm>
            <a:off x="838200" y="1846741"/>
            <a:ext cx="6093500" cy="4401205"/>
          </a:xfrm>
          <a:prstGeom prst="rect">
            <a:avLst/>
          </a:prstGeom>
          <a:noFill/>
        </p:spPr>
        <p:txBody>
          <a:bodyPr wrap="square">
            <a:spAutoFit/>
          </a:bodyPr>
          <a:lstStyle/>
          <a:p>
            <a:pPr indent="225425" algn="l">
              <a:buFont typeface="Arial" panose="020B0604020202020204" pitchFamily="34" charset="0"/>
              <a:buChar char="•"/>
            </a:pPr>
            <a:r>
              <a:rPr lang="en-US" sz="2800" b="1" i="0" dirty="0">
                <a:solidFill>
                  <a:srgbClr val="FFC000"/>
                </a:solidFill>
                <a:effectLst/>
                <a:latin typeface="+mj-lt"/>
              </a:rPr>
              <a:t>We will analyze features for reasons behind Attrition of Employees.</a:t>
            </a:r>
          </a:p>
          <a:p>
            <a:pPr indent="225425" algn="l">
              <a:buFont typeface="Arial" panose="020B0604020202020204" pitchFamily="34" charset="0"/>
              <a:buChar char="•"/>
            </a:pPr>
            <a:endParaRPr lang="en-US" sz="2800" b="1" dirty="0">
              <a:solidFill>
                <a:srgbClr val="FFC000"/>
              </a:solidFill>
              <a:latin typeface="+mj-lt"/>
            </a:endParaRPr>
          </a:p>
          <a:p>
            <a:pPr algn="l"/>
            <a:endParaRPr lang="en-US" sz="2800" b="1" i="0" dirty="0">
              <a:solidFill>
                <a:srgbClr val="FFC000"/>
              </a:solidFill>
              <a:effectLst/>
              <a:latin typeface="+mj-lt"/>
            </a:endParaRPr>
          </a:p>
          <a:p>
            <a:pPr indent="225425" algn="l">
              <a:buFont typeface="Arial" panose="020B0604020202020204" pitchFamily="34" charset="0"/>
              <a:buChar char="•"/>
            </a:pPr>
            <a:r>
              <a:rPr lang="en-US" sz="2800" b="1" i="0" dirty="0">
                <a:solidFill>
                  <a:srgbClr val="FFC000"/>
                </a:solidFill>
                <a:effectLst/>
                <a:latin typeface="+mj-lt"/>
              </a:rPr>
              <a:t>We will Identify the top three factors that lead to employee attrition.</a:t>
            </a:r>
          </a:p>
          <a:p>
            <a:pPr indent="225425" algn="l">
              <a:buFont typeface="Arial" panose="020B0604020202020204" pitchFamily="34" charset="0"/>
              <a:buChar char="•"/>
            </a:pPr>
            <a:endParaRPr lang="en-US" sz="2800" b="1" dirty="0">
              <a:solidFill>
                <a:srgbClr val="FFC000"/>
              </a:solidFill>
              <a:latin typeface="+mj-lt"/>
            </a:endParaRPr>
          </a:p>
          <a:p>
            <a:pPr algn="l"/>
            <a:endParaRPr lang="en-US" sz="2800" b="1" i="0" dirty="0">
              <a:solidFill>
                <a:srgbClr val="FFC000"/>
              </a:solidFill>
              <a:effectLst/>
              <a:latin typeface="+mj-lt"/>
            </a:endParaRPr>
          </a:p>
          <a:p>
            <a:pPr indent="225425" algn="l">
              <a:buFont typeface="Arial" panose="020B0604020202020204" pitchFamily="34" charset="0"/>
              <a:buChar char="•"/>
            </a:pPr>
            <a:r>
              <a:rPr lang="en-US" sz="2800" b="1" i="0" dirty="0">
                <a:solidFill>
                  <a:srgbClr val="FFC000"/>
                </a:solidFill>
                <a:effectLst/>
                <a:latin typeface="+mj-lt"/>
              </a:rPr>
              <a:t>We go over a model that predicts attrition.</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spTree>
    <p:extLst>
      <p:ext uri="{BB962C8B-B14F-4D97-AF65-F5344CB8AC3E}">
        <p14:creationId xmlns:p14="http://schemas.microsoft.com/office/powerpoint/2010/main" val="362502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96C361D-0F78-DBA9-BE60-F820331B4FC5}"/>
              </a:ext>
            </a:extLst>
          </p:cNvPr>
          <p:cNvPicPr>
            <a:picLocks noChangeAspect="1"/>
          </p:cNvPicPr>
          <p:nvPr/>
        </p:nvPicPr>
        <p:blipFill rotWithShape="1">
          <a:blip r:embed="rId3"/>
          <a:srcRect l="2458" t="9091" r="30320" b="-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C1D804E-0EBA-730F-DE44-5944283F1428}"/>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dirty="0"/>
              <a:t>THANK YOU</a:t>
            </a:r>
            <a:br>
              <a:rPr lang="en-US" sz="4800" dirty="0"/>
            </a:br>
            <a:r>
              <a:rPr lang="en-US" sz="2000" b="1" dirty="0">
                <a:solidFill>
                  <a:srgbClr val="FFC000"/>
                </a:solidFill>
              </a:rPr>
              <a:t>MSDS Consulting Group</a:t>
            </a:r>
            <a:br>
              <a:rPr lang="en-US" sz="2000" b="1" dirty="0">
                <a:solidFill>
                  <a:srgbClr val="FFC000"/>
                </a:solidFill>
              </a:rPr>
            </a:br>
            <a:r>
              <a:rPr lang="en-US" sz="2000" b="1" dirty="0">
                <a:solidFill>
                  <a:srgbClr val="FFC000"/>
                </a:solidFill>
              </a:rPr>
              <a:t>Sakava Kiv</a:t>
            </a:r>
            <a:br>
              <a:rPr lang="en-US" sz="2000" b="1" dirty="0">
                <a:solidFill>
                  <a:srgbClr val="FFC000"/>
                </a:solidFill>
              </a:rPr>
            </a:br>
            <a:r>
              <a:rPr lang="en-US" sz="2000" b="1" dirty="0">
                <a:solidFill>
                  <a:srgbClr val="FFC000"/>
                </a:solidFill>
              </a:rPr>
              <a:t>Email: skiv@smu.edu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27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63446" y="213597"/>
            <a:ext cx="10515600" cy="1325563"/>
          </a:xfrm>
        </p:spPr>
        <p:txBody>
          <a:bodyPr>
            <a:normAutofit/>
          </a:bodyPr>
          <a:lstStyle/>
          <a:p>
            <a:r>
              <a:rPr lang="en-US" sz="5400" dirty="0"/>
              <a:t>Attrition Distribution</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4" name="Picture 3">
            <a:extLst>
              <a:ext uri="{FF2B5EF4-FFF2-40B4-BE49-F238E27FC236}">
                <a16:creationId xmlns:a16="http://schemas.microsoft.com/office/drawing/2014/main" id="{352C85DA-A341-4C12-4C77-26AA7559485A}"/>
              </a:ext>
            </a:extLst>
          </p:cNvPr>
          <p:cNvPicPr>
            <a:picLocks noChangeAspect="1"/>
          </p:cNvPicPr>
          <p:nvPr/>
        </p:nvPicPr>
        <p:blipFill>
          <a:blip r:embed="rId4"/>
          <a:stretch>
            <a:fillRect/>
          </a:stretch>
        </p:blipFill>
        <p:spPr>
          <a:xfrm>
            <a:off x="988856" y="1328991"/>
            <a:ext cx="8521098" cy="5315412"/>
          </a:xfrm>
          <a:prstGeom prst="rect">
            <a:avLst/>
          </a:prstGeom>
        </p:spPr>
      </p:pic>
      <p:graphicFrame>
        <p:nvGraphicFramePr>
          <p:cNvPr id="7" name="Table 7">
            <a:extLst>
              <a:ext uri="{FF2B5EF4-FFF2-40B4-BE49-F238E27FC236}">
                <a16:creationId xmlns:a16="http://schemas.microsoft.com/office/drawing/2014/main" id="{8341D3EB-DFFA-D553-9033-3DA94CF14D47}"/>
              </a:ext>
            </a:extLst>
          </p:cNvPr>
          <p:cNvGraphicFramePr>
            <a:graphicFrameLocks noGrp="1"/>
          </p:cNvGraphicFramePr>
          <p:nvPr>
            <p:extLst>
              <p:ext uri="{D42A27DB-BD31-4B8C-83A1-F6EECF244321}">
                <p14:modId xmlns:p14="http://schemas.microsoft.com/office/powerpoint/2010/main" val="2586474023"/>
              </p:ext>
            </p:extLst>
          </p:nvPr>
        </p:nvGraphicFramePr>
        <p:xfrm>
          <a:off x="7998426" y="3130974"/>
          <a:ext cx="3093104" cy="1921614"/>
        </p:xfrm>
        <a:graphic>
          <a:graphicData uri="http://schemas.openxmlformats.org/drawingml/2006/table">
            <a:tbl>
              <a:tblPr firstRow="1" bandRow="1">
                <a:tableStyleId>{5C22544A-7EE6-4342-B048-85BDC9FD1C3A}</a:tableStyleId>
              </a:tblPr>
              <a:tblGrid>
                <a:gridCol w="1546552">
                  <a:extLst>
                    <a:ext uri="{9D8B030D-6E8A-4147-A177-3AD203B41FA5}">
                      <a16:colId xmlns:a16="http://schemas.microsoft.com/office/drawing/2014/main" val="2998110031"/>
                    </a:ext>
                  </a:extLst>
                </a:gridCol>
                <a:gridCol w="1546552">
                  <a:extLst>
                    <a:ext uri="{9D8B030D-6E8A-4147-A177-3AD203B41FA5}">
                      <a16:colId xmlns:a16="http://schemas.microsoft.com/office/drawing/2014/main" val="3570916319"/>
                    </a:ext>
                  </a:extLst>
                </a:gridCol>
              </a:tblGrid>
              <a:tr h="946254">
                <a:tc>
                  <a:txBody>
                    <a:bodyPr/>
                    <a:lstStyle/>
                    <a:p>
                      <a:pPr algn="ctr"/>
                      <a:r>
                        <a:rPr lang="en-US" sz="4000" dirty="0"/>
                        <a:t>No</a:t>
                      </a:r>
                    </a:p>
                  </a:txBody>
                  <a:tcPr>
                    <a:solidFill>
                      <a:srgbClr val="FFC000"/>
                    </a:solidFill>
                  </a:tcPr>
                </a:tc>
                <a:tc>
                  <a:txBody>
                    <a:bodyPr/>
                    <a:lstStyle/>
                    <a:p>
                      <a:pPr algn="ctr"/>
                      <a:r>
                        <a:rPr lang="en-US" sz="4000" dirty="0"/>
                        <a:t>Yes</a:t>
                      </a:r>
                    </a:p>
                  </a:txBody>
                  <a:tcPr>
                    <a:solidFill>
                      <a:srgbClr val="FFC000"/>
                    </a:solidFill>
                  </a:tcPr>
                </a:tc>
                <a:extLst>
                  <a:ext uri="{0D108BD9-81ED-4DB2-BD59-A6C34878D82A}">
                    <a16:rowId xmlns:a16="http://schemas.microsoft.com/office/drawing/2014/main" val="592032479"/>
                  </a:ext>
                </a:extLst>
              </a:tr>
              <a:tr h="9462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mn-lt"/>
                          <a:ea typeface="+mn-ea"/>
                          <a:cs typeface="+mn-cs"/>
                        </a:rPr>
                        <a:t>730</a:t>
                      </a:r>
                    </a:p>
                    <a:p>
                      <a:endParaRPr lang="en-US" dirty="0"/>
                    </a:p>
                  </a:txBody>
                  <a:tcPr>
                    <a:solidFill>
                      <a:srgbClr val="C00000"/>
                    </a:solidFill>
                  </a:tcPr>
                </a:tc>
                <a:tc>
                  <a:txBody>
                    <a:bodyPr/>
                    <a:lstStyle/>
                    <a:p>
                      <a:pPr algn="ctr"/>
                      <a:r>
                        <a:rPr lang="en-US" sz="4000" dirty="0">
                          <a:solidFill>
                            <a:schemeClr val="bg1"/>
                          </a:solidFill>
                        </a:rPr>
                        <a:t>140</a:t>
                      </a:r>
                    </a:p>
                  </a:txBody>
                  <a:tcPr>
                    <a:solidFill>
                      <a:srgbClr val="C00000"/>
                    </a:solidFill>
                  </a:tcPr>
                </a:tc>
                <a:extLst>
                  <a:ext uri="{0D108BD9-81ED-4DB2-BD59-A6C34878D82A}">
                    <a16:rowId xmlns:a16="http://schemas.microsoft.com/office/drawing/2014/main" val="2155031559"/>
                  </a:ext>
                </a:extLst>
              </a:tr>
            </a:tbl>
          </a:graphicData>
        </a:graphic>
      </p:graphicFrame>
    </p:spTree>
    <p:extLst>
      <p:ext uri="{BB962C8B-B14F-4D97-AF65-F5344CB8AC3E}">
        <p14:creationId xmlns:p14="http://schemas.microsoft.com/office/powerpoint/2010/main" val="12768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63446" y="213597"/>
            <a:ext cx="10515600" cy="1325563"/>
          </a:xfrm>
        </p:spPr>
        <p:txBody>
          <a:bodyPr>
            <a:normAutofit/>
          </a:bodyPr>
          <a:lstStyle/>
          <a:p>
            <a:r>
              <a:rPr lang="en-US" sz="5400" dirty="0"/>
              <a:t>Features</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graphicFrame>
        <p:nvGraphicFramePr>
          <p:cNvPr id="2" name="Table 7">
            <a:extLst>
              <a:ext uri="{FF2B5EF4-FFF2-40B4-BE49-F238E27FC236}">
                <a16:creationId xmlns:a16="http://schemas.microsoft.com/office/drawing/2014/main" id="{169A92B3-6B13-5352-65F8-F327B8FB2159}"/>
              </a:ext>
            </a:extLst>
          </p:cNvPr>
          <p:cNvGraphicFramePr>
            <a:graphicFrameLocks noGrp="1"/>
          </p:cNvGraphicFramePr>
          <p:nvPr>
            <p:extLst>
              <p:ext uri="{D42A27DB-BD31-4B8C-83A1-F6EECF244321}">
                <p14:modId xmlns:p14="http://schemas.microsoft.com/office/powerpoint/2010/main" val="1033075727"/>
              </p:ext>
            </p:extLst>
          </p:nvPr>
        </p:nvGraphicFramePr>
        <p:xfrm>
          <a:off x="1278851" y="1884745"/>
          <a:ext cx="8884790" cy="4471897"/>
        </p:xfrm>
        <a:graphic>
          <a:graphicData uri="http://schemas.openxmlformats.org/drawingml/2006/table">
            <a:tbl>
              <a:tblPr firstRow="1" bandRow="1">
                <a:tableStyleId>{5C22544A-7EE6-4342-B048-85BDC9FD1C3A}</a:tableStyleId>
              </a:tblPr>
              <a:tblGrid>
                <a:gridCol w="4442395">
                  <a:extLst>
                    <a:ext uri="{9D8B030D-6E8A-4147-A177-3AD203B41FA5}">
                      <a16:colId xmlns:a16="http://schemas.microsoft.com/office/drawing/2014/main" val="2998110031"/>
                    </a:ext>
                  </a:extLst>
                </a:gridCol>
                <a:gridCol w="4442395">
                  <a:extLst>
                    <a:ext uri="{9D8B030D-6E8A-4147-A177-3AD203B41FA5}">
                      <a16:colId xmlns:a16="http://schemas.microsoft.com/office/drawing/2014/main" val="3570916319"/>
                    </a:ext>
                  </a:extLst>
                </a:gridCol>
              </a:tblGrid>
              <a:tr h="2202081">
                <a:tc>
                  <a:txBody>
                    <a:bodyPr/>
                    <a:lstStyle/>
                    <a:p>
                      <a:pPr algn="ctr"/>
                      <a:r>
                        <a:rPr lang="en-US" sz="4000" dirty="0"/>
                        <a:t>Numerical</a:t>
                      </a:r>
                    </a:p>
                  </a:txBody>
                  <a:tcPr>
                    <a:solidFill>
                      <a:srgbClr val="FFC000"/>
                    </a:solidFill>
                  </a:tcPr>
                </a:tc>
                <a:tc>
                  <a:txBody>
                    <a:bodyPr/>
                    <a:lstStyle/>
                    <a:p>
                      <a:pPr algn="ctr"/>
                      <a:r>
                        <a:rPr lang="en-US" sz="4000" dirty="0"/>
                        <a:t>Categorical</a:t>
                      </a:r>
                    </a:p>
                  </a:txBody>
                  <a:tcPr>
                    <a:solidFill>
                      <a:srgbClr val="FFC000"/>
                    </a:solidFill>
                  </a:tcPr>
                </a:tc>
                <a:extLst>
                  <a:ext uri="{0D108BD9-81ED-4DB2-BD59-A6C34878D82A}">
                    <a16:rowId xmlns:a16="http://schemas.microsoft.com/office/drawing/2014/main" val="592032479"/>
                  </a:ext>
                </a:extLst>
              </a:tr>
              <a:tr h="22698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mn-lt"/>
                          <a:ea typeface="+mn-ea"/>
                          <a:cs typeface="+mn-cs"/>
                        </a:rPr>
                        <a:t>27</a:t>
                      </a:r>
                    </a:p>
                    <a:p>
                      <a:endParaRPr lang="en-US" dirty="0"/>
                    </a:p>
                  </a:txBody>
                  <a:tcPr>
                    <a:solidFill>
                      <a:srgbClr val="C00000"/>
                    </a:solidFill>
                  </a:tcPr>
                </a:tc>
                <a:tc>
                  <a:txBody>
                    <a:bodyPr/>
                    <a:lstStyle/>
                    <a:p>
                      <a:pPr algn="ctr"/>
                      <a:r>
                        <a:rPr lang="en-US" sz="4000" dirty="0">
                          <a:solidFill>
                            <a:schemeClr val="bg1"/>
                          </a:solidFill>
                        </a:rPr>
                        <a:t>9</a:t>
                      </a:r>
                    </a:p>
                  </a:txBody>
                  <a:tcPr>
                    <a:solidFill>
                      <a:srgbClr val="C00000"/>
                    </a:solidFill>
                  </a:tcPr>
                </a:tc>
                <a:extLst>
                  <a:ext uri="{0D108BD9-81ED-4DB2-BD59-A6C34878D82A}">
                    <a16:rowId xmlns:a16="http://schemas.microsoft.com/office/drawing/2014/main" val="2155031559"/>
                  </a:ext>
                </a:extLst>
              </a:tr>
            </a:tbl>
          </a:graphicData>
        </a:graphic>
      </p:graphicFrame>
    </p:spTree>
    <p:extLst>
      <p:ext uri="{BB962C8B-B14F-4D97-AF65-F5344CB8AC3E}">
        <p14:creationId xmlns:p14="http://schemas.microsoft.com/office/powerpoint/2010/main" val="104706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4503634" cy="830179"/>
          </a:xfrm>
        </p:spPr>
        <p:txBody>
          <a:bodyPr>
            <a:normAutofit/>
          </a:bodyPr>
          <a:lstStyle/>
          <a:p>
            <a:r>
              <a:rPr lang="en-US" sz="2800" b="1" dirty="0"/>
              <a:t>Heat Map of Numerical Data</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5" name="Picture 4">
            <a:extLst>
              <a:ext uri="{FF2B5EF4-FFF2-40B4-BE49-F238E27FC236}">
                <a16:creationId xmlns:a16="http://schemas.microsoft.com/office/drawing/2014/main" id="{5824ED2D-16C1-1EF6-B705-1112694401D3}"/>
              </a:ext>
            </a:extLst>
          </p:cNvPr>
          <p:cNvPicPr>
            <a:picLocks noChangeAspect="1"/>
          </p:cNvPicPr>
          <p:nvPr/>
        </p:nvPicPr>
        <p:blipFill>
          <a:blip r:embed="rId4"/>
          <a:stretch>
            <a:fillRect/>
          </a:stretch>
        </p:blipFill>
        <p:spPr>
          <a:xfrm>
            <a:off x="1671158" y="632858"/>
            <a:ext cx="8272663" cy="6104826"/>
          </a:xfrm>
          <a:prstGeom prst="rect">
            <a:avLst/>
          </a:prstGeom>
        </p:spPr>
      </p:pic>
    </p:spTree>
    <p:extLst>
      <p:ext uri="{BB962C8B-B14F-4D97-AF65-F5344CB8AC3E}">
        <p14:creationId xmlns:p14="http://schemas.microsoft.com/office/powerpoint/2010/main" val="39213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Categorical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4" name="Picture 3">
            <a:extLst>
              <a:ext uri="{FF2B5EF4-FFF2-40B4-BE49-F238E27FC236}">
                <a16:creationId xmlns:a16="http://schemas.microsoft.com/office/drawing/2014/main" id="{7B62C5A1-6045-CC48-2119-159692081BF1}"/>
              </a:ext>
            </a:extLst>
          </p:cNvPr>
          <p:cNvPicPr>
            <a:picLocks noChangeAspect="1"/>
          </p:cNvPicPr>
          <p:nvPr/>
        </p:nvPicPr>
        <p:blipFill>
          <a:blip r:embed="rId4"/>
          <a:stretch>
            <a:fillRect/>
          </a:stretch>
        </p:blipFill>
        <p:spPr>
          <a:xfrm>
            <a:off x="1029789" y="876379"/>
            <a:ext cx="8672661" cy="5896449"/>
          </a:xfrm>
          <a:prstGeom prst="rect">
            <a:avLst/>
          </a:prstGeom>
        </p:spPr>
      </p:pic>
    </p:spTree>
    <p:extLst>
      <p:ext uri="{BB962C8B-B14F-4D97-AF65-F5344CB8AC3E}">
        <p14:creationId xmlns:p14="http://schemas.microsoft.com/office/powerpoint/2010/main" val="306723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Categorical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7" name="Picture 6">
            <a:extLst>
              <a:ext uri="{FF2B5EF4-FFF2-40B4-BE49-F238E27FC236}">
                <a16:creationId xmlns:a16="http://schemas.microsoft.com/office/drawing/2014/main" id="{5940E030-32A8-FBFB-A4C1-7EF4386DB321}"/>
              </a:ext>
            </a:extLst>
          </p:cNvPr>
          <p:cNvPicPr>
            <a:picLocks noChangeAspect="1"/>
          </p:cNvPicPr>
          <p:nvPr/>
        </p:nvPicPr>
        <p:blipFill>
          <a:blip r:embed="rId4"/>
          <a:stretch>
            <a:fillRect/>
          </a:stretch>
        </p:blipFill>
        <p:spPr>
          <a:xfrm>
            <a:off x="878701" y="710681"/>
            <a:ext cx="9088736" cy="6004912"/>
          </a:xfrm>
          <a:prstGeom prst="rect">
            <a:avLst/>
          </a:prstGeom>
        </p:spPr>
      </p:pic>
    </p:spTree>
    <p:extLst>
      <p:ext uri="{BB962C8B-B14F-4D97-AF65-F5344CB8AC3E}">
        <p14:creationId xmlns:p14="http://schemas.microsoft.com/office/powerpoint/2010/main" val="299779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Categorical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4" name="Picture 3">
            <a:extLst>
              <a:ext uri="{FF2B5EF4-FFF2-40B4-BE49-F238E27FC236}">
                <a16:creationId xmlns:a16="http://schemas.microsoft.com/office/drawing/2014/main" id="{B79F700B-4669-0EC3-5C76-F70046D5A87E}"/>
              </a:ext>
            </a:extLst>
          </p:cNvPr>
          <p:cNvPicPr>
            <a:picLocks noChangeAspect="1"/>
          </p:cNvPicPr>
          <p:nvPr/>
        </p:nvPicPr>
        <p:blipFill>
          <a:blip r:embed="rId4"/>
          <a:stretch>
            <a:fillRect/>
          </a:stretch>
        </p:blipFill>
        <p:spPr>
          <a:xfrm>
            <a:off x="950781" y="833873"/>
            <a:ext cx="9084582" cy="5983322"/>
          </a:xfrm>
          <a:prstGeom prst="rect">
            <a:avLst/>
          </a:prstGeom>
        </p:spPr>
      </p:pic>
    </p:spTree>
    <p:extLst>
      <p:ext uri="{BB962C8B-B14F-4D97-AF65-F5344CB8AC3E}">
        <p14:creationId xmlns:p14="http://schemas.microsoft.com/office/powerpoint/2010/main" val="322630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45F5A-4637-7F56-745E-7CD57CFF88C6}"/>
              </a:ext>
            </a:extLst>
          </p:cNvPr>
          <p:cNvSpPr>
            <a:spLocks noGrp="1"/>
          </p:cNvSpPr>
          <p:nvPr>
            <p:ph type="title"/>
          </p:nvPr>
        </p:nvSpPr>
        <p:spPr>
          <a:xfrm>
            <a:off x="44303" y="0"/>
            <a:ext cx="6461428" cy="1034321"/>
          </a:xfrm>
        </p:spPr>
        <p:txBody>
          <a:bodyPr>
            <a:normAutofit/>
          </a:bodyPr>
          <a:lstStyle/>
          <a:p>
            <a:r>
              <a:rPr lang="en-US" sz="2800" b="1" dirty="0"/>
              <a:t>Analysis of Categorical Features </a:t>
            </a:r>
          </a:p>
        </p:txBody>
      </p:sp>
      <p:pic>
        <p:nvPicPr>
          <p:cNvPr id="6" name="Picture 5">
            <a:extLst>
              <a:ext uri="{FF2B5EF4-FFF2-40B4-BE49-F238E27FC236}">
                <a16:creationId xmlns:a16="http://schemas.microsoft.com/office/drawing/2014/main" id="{9ABD08B2-6832-F926-2594-A7CFE7D38865}"/>
              </a:ext>
            </a:extLst>
          </p:cNvPr>
          <p:cNvPicPr>
            <a:picLocks noChangeAspect="1"/>
          </p:cNvPicPr>
          <p:nvPr/>
        </p:nvPicPr>
        <p:blipFill rotWithShape="1">
          <a:blip r:embed="rId3"/>
          <a:srcRect l="2458" t="9091" r="30320" b="-1"/>
          <a:stretch/>
        </p:blipFill>
        <p:spPr>
          <a:xfrm>
            <a:off x="10035363" y="40805"/>
            <a:ext cx="2112334" cy="1671148"/>
          </a:xfrm>
          <a:prstGeom prst="rect">
            <a:avLst/>
          </a:prstGeom>
        </p:spPr>
      </p:pic>
      <p:pic>
        <p:nvPicPr>
          <p:cNvPr id="7" name="Picture 6">
            <a:extLst>
              <a:ext uri="{FF2B5EF4-FFF2-40B4-BE49-F238E27FC236}">
                <a16:creationId xmlns:a16="http://schemas.microsoft.com/office/drawing/2014/main" id="{CD0B64AD-EC49-6529-E7A7-7C791C14E188}"/>
              </a:ext>
            </a:extLst>
          </p:cNvPr>
          <p:cNvPicPr>
            <a:picLocks noChangeAspect="1"/>
          </p:cNvPicPr>
          <p:nvPr/>
        </p:nvPicPr>
        <p:blipFill>
          <a:blip r:embed="rId4"/>
          <a:stretch>
            <a:fillRect/>
          </a:stretch>
        </p:blipFill>
        <p:spPr>
          <a:xfrm>
            <a:off x="340180" y="692447"/>
            <a:ext cx="9229122" cy="5946557"/>
          </a:xfrm>
          <a:prstGeom prst="rect">
            <a:avLst/>
          </a:prstGeom>
        </p:spPr>
      </p:pic>
    </p:spTree>
    <p:extLst>
      <p:ext uri="{BB962C8B-B14F-4D97-AF65-F5344CB8AC3E}">
        <p14:creationId xmlns:p14="http://schemas.microsoft.com/office/powerpoint/2010/main" val="2023531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1167</Words>
  <Application>Microsoft Office PowerPoint</Application>
  <PresentationFormat>Widescreen</PresentationFormat>
  <Paragraphs>101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 Neue</vt:lpstr>
      <vt:lpstr>Söhne</vt:lpstr>
      <vt:lpstr>Office Theme</vt:lpstr>
      <vt:lpstr>Exploration of Attrition  MSDS Consulting Group Sakava Kiv</vt:lpstr>
      <vt:lpstr>Main topics</vt:lpstr>
      <vt:lpstr>Attrition Distribution</vt:lpstr>
      <vt:lpstr>Features</vt:lpstr>
      <vt:lpstr>Heat Map of Numerical Data</vt:lpstr>
      <vt:lpstr>Analysis of Categorical Features </vt:lpstr>
      <vt:lpstr>Analysis of Categorical Features </vt:lpstr>
      <vt:lpstr>Analysis of Categorical Features </vt:lpstr>
      <vt:lpstr>Analysis of Categorical Features </vt:lpstr>
      <vt:lpstr>Analysis of Categorical Features </vt:lpstr>
      <vt:lpstr>Analysis of Numerical Features </vt:lpstr>
      <vt:lpstr>Analysis of Numerical Features </vt:lpstr>
      <vt:lpstr>Analysis of Numerical Features </vt:lpstr>
      <vt:lpstr>Analysis of Numerical Features </vt:lpstr>
      <vt:lpstr>Analysis of Numerical Features </vt:lpstr>
      <vt:lpstr>Analysis of Numerical Features </vt:lpstr>
      <vt:lpstr>Analysis of Numerical Features </vt:lpstr>
      <vt:lpstr>Factors Responsible for Employee Attrition</vt:lpstr>
      <vt:lpstr>Modeling with K Nearest Neighbors</vt:lpstr>
      <vt:lpstr>THANK YOU MSDS Consulting Group Sakava Kiv Email: skiv@smu.edu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Attrition  MSDS Consulting Group Sakava Kiv</dc:title>
  <dc:creator>Kiv, Sakava</dc:creator>
  <cp:lastModifiedBy>Kiv, Sakava</cp:lastModifiedBy>
  <cp:revision>13</cp:revision>
  <dcterms:created xsi:type="dcterms:W3CDTF">2023-04-15T20:10:52Z</dcterms:created>
  <dcterms:modified xsi:type="dcterms:W3CDTF">2023-04-16T00:54:20Z</dcterms:modified>
</cp:coreProperties>
</file>