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68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4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96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22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12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8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589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269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3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8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8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80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64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0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9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48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470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#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41983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training label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outcomes </a:t>
            </a:r>
            <a:r>
              <a:rPr sz="2000" spc="-5" dirty="0">
                <a:latin typeface="Carlito"/>
                <a:cs typeface="Carlito"/>
              </a:rPr>
              <a:t>where successful </a:t>
            </a:r>
            <a:r>
              <a:rPr sz="2000" dirty="0">
                <a:latin typeface="Carlito"/>
                <a:cs typeface="Carlito"/>
              </a:rPr>
              <a:t>= 1 &amp; </a:t>
            </a:r>
            <a:r>
              <a:rPr sz="2000" spc="-15" dirty="0">
                <a:latin typeface="Carlito"/>
                <a:cs typeface="Carlito"/>
              </a:rPr>
              <a:t>failure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Carlito"/>
                <a:cs typeface="Carlito"/>
              </a:rPr>
              <a:t>Outcome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two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components: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‘Mission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Outcome’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‘Landing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latin typeface="Carlito"/>
                <a:cs typeface="Carlito"/>
              </a:rPr>
              <a:t>New </a:t>
            </a:r>
            <a:r>
              <a:rPr sz="2000" spc="-5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label column </a:t>
            </a:r>
            <a:r>
              <a:rPr sz="2000" spc="-15" dirty="0">
                <a:latin typeface="Carlito"/>
                <a:cs typeface="Carlito"/>
              </a:rPr>
              <a:t>‘class’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‘Mission </a:t>
            </a:r>
            <a:r>
              <a:rPr sz="2000" spc="-5" dirty="0">
                <a:latin typeface="Carlito"/>
                <a:cs typeface="Carlito"/>
              </a:rPr>
              <a:t>Outcome’ is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and 0 </a:t>
            </a:r>
            <a:r>
              <a:rPr sz="2000" spc="-5" dirty="0">
                <a:latin typeface="Carlito"/>
                <a:cs typeface="Carlito"/>
              </a:rPr>
              <a:t>otherwise.  </a:t>
            </a:r>
            <a:r>
              <a:rPr sz="2000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ASDS,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spc="-10" dirty="0">
                <a:latin typeface="Carlito"/>
                <a:cs typeface="Carlito"/>
              </a:rPr>
              <a:t>RTLS,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Ocean 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None None,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ASDS, None ASDS,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Ocean,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spc="-10" dirty="0">
                <a:latin typeface="Carlito"/>
                <a:cs typeface="Carlito"/>
              </a:rPr>
              <a:t>RTLS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Carlito"/>
                <a:cs typeface="Carlito"/>
              </a:rPr>
              <a:t>Exploratory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Analysis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variables </a:t>
            </a: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spc="-50" dirty="0">
                <a:latin typeface="Carlito"/>
                <a:cs typeface="Carlito"/>
              </a:rPr>
              <a:t>Number,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Orbit, Class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15" dirty="0">
                <a:latin typeface="Carlito"/>
                <a:cs typeface="Carlito"/>
              </a:rPr>
              <a:t>vs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dirty="0">
                <a:latin typeface="Carlito"/>
                <a:cs typeface="Carlito"/>
              </a:rPr>
              <a:t>and Success </a:t>
            </a:r>
            <a:r>
              <a:rPr sz="2000" spc="-60" dirty="0">
                <a:latin typeface="Carlito"/>
                <a:cs typeface="Carlito"/>
              </a:rPr>
              <a:t>Yearly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plots, line </a:t>
            </a:r>
            <a:r>
              <a:rPr sz="2000" dirty="0">
                <a:latin typeface="Carlito"/>
                <a:cs typeface="Carlito"/>
              </a:rPr>
              <a:t>charts, and </a:t>
            </a:r>
            <a:r>
              <a:rPr sz="2000" spc="-5" dirty="0">
                <a:latin typeface="Carlito"/>
                <a:cs typeface="Carlito"/>
              </a:rPr>
              <a:t>bar plots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compare </a:t>
            </a:r>
            <a:r>
              <a:rPr sz="2000" spc="-5" dirty="0">
                <a:latin typeface="Carlito"/>
                <a:cs typeface="Carlito"/>
              </a:rPr>
              <a:t>relationships between variables</a:t>
            </a:r>
            <a:r>
              <a:rPr sz="2000" spc="-20" dirty="0"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decide if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25" dirty="0">
                <a:latin typeface="Carlito"/>
                <a:cs typeface="Carlito"/>
              </a:rPr>
              <a:t>exists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they could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in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the machine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Carlito"/>
                <a:cs typeface="Carlito"/>
              </a:rPr>
              <a:t>Loaded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IBM DB2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arlito"/>
                <a:cs typeface="Carlito"/>
              </a:rPr>
              <a:t>Queried using SQL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Carlito"/>
                <a:cs typeface="Carlito"/>
              </a:rPr>
              <a:t>Queries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20" dirty="0">
                <a:latin typeface="Carlito"/>
                <a:cs typeface="Carlito"/>
              </a:rPr>
              <a:t>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Queried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names, mission </a:t>
            </a:r>
            <a:r>
              <a:rPr sz="2000" spc="-20" dirty="0">
                <a:latin typeface="Carlito"/>
                <a:cs typeface="Carlito"/>
              </a:rPr>
              <a:t>outcomes, various pay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sizes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25" dirty="0">
                <a:latin typeface="Carlito"/>
                <a:cs typeface="Carlito"/>
              </a:rPr>
              <a:t>customers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versions, </a:t>
            </a:r>
            <a:r>
              <a:rPr sz="2000" dirty="0">
                <a:latin typeface="Carlito"/>
                <a:cs typeface="Carlito"/>
              </a:rPr>
              <a:t>and landing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spc="-5" dirty="0">
                <a:latin typeface="Carlito"/>
                <a:cs typeface="Carlito"/>
              </a:rPr>
              <a:t>maps mark Launch Sites, successful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unsuccessful </a:t>
            </a:r>
            <a:r>
              <a:rPr sz="2000" dirty="0">
                <a:latin typeface="Carlito"/>
                <a:cs typeface="Carlito"/>
              </a:rPr>
              <a:t>landings, and a </a:t>
            </a:r>
            <a:r>
              <a:rPr sz="2000" spc="-25" dirty="0">
                <a:latin typeface="Carlito"/>
                <a:cs typeface="Carlito"/>
              </a:rPr>
              <a:t>proximity example 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40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locations: </a:t>
            </a:r>
            <a:r>
              <a:rPr sz="2000" spc="-60" dirty="0">
                <a:latin typeface="Carlito"/>
                <a:cs typeface="Carlito"/>
              </a:rPr>
              <a:t>Railway, Highway, </a:t>
            </a:r>
            <a:r>
              <a:rPr sz="2000" spc="-20" dirty="0">
                <a:latin typeface="Carlito"/>
                <a:cs typeface="Carlito"/>
              </a:rPr>
              <a:t>Coast,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spc="-20" dirty="0">
                <a:latin typeface="Carlito"/>
                <a:cs typeface="Carlito"/>
              </a:rPr>
              <a:t>to understand why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located </a:t>
            </a:r>
            <a:r>
              <a:rPr sz="2000" spc="-5" dirty="0">
                <a:latin typeface="Carlito"/>
                <a:cs typeface="Carlito"/>
              </a:rPr>
              <a:t>where they </a:t>
            </a:r>
            <a:r>
              <a:rPr sz="2000" spc="-20" dirty="0">
                <a:latin typeface="Carlito"/>
                <a:cs typeface="Carlito"/>
              </a:rPr>
              <a:t>are.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20" dirty="0">
                <a:latin typeface="Carlito"/>
                <a:cs typeface="Carlito"/>
              </a:rPr>
              <a:t>visualizes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2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rlito"/>
                <a:cs typeface="Carlito"/>
              </a:rPr>
              <a:t>Dashboard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and a </a:t>
            </a:r>
            <a:r>
              <a:rPr sz="2000" spc="-25" dirty="0">
                <a:latin typeface="Carlito"/>
                <a:cs typeface="Carlito"/>
              </a:rPr>
              <a:t>scatter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</a:t>
            </a:r>
            <a:r>
              <a:rPr sz="2000" spc="-5" dirty="0">
                <a:latin typeface="Carlito"/>
                <a:cs typeface="Carlito"/>
              </a:rPr>
              <a:t>can be 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</a:t>
            </a:r>
            <a:r>
              <a:rPr sz="2000" dirty="0">
                <a:latin typeface="Carlito"/>
                <a:cs typeface="Carlito"/>
              </a:rPr>
              <a:t>individual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spc="-40" dirty="0">
                <a:latin typeface="Carlito"/>
                <a:cs typeface="Carlito"/>
              </a:rPr>
              <a:t>takes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inputs: All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payload mass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slider between </a:t>
            </a:r>
            <a:r>
              <a:rPr sz="2000" dirty="0">
                <a:latin typeface="Carlito"/>
                <a:cs typeface="Carlito"/>
              </a:rPr>
              <a:t>0  and 10000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arlito"/>
                <a:cs typeface="Carlito"/>
              </a:rPr>
              <a:t>The pie </a:t>
            </a:r>
            <a:r>
              <a:rPr sz="2000" dirty="0">
                <a:latin typeface="Carlito"/>
                <a:cs typeface="Carlito"/>
              </a:rPr>
              <a:t>chart 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visualize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can help </a:t>
            </a:r>
            <a:r>
              <a:rPr sz="2000" dirty="0">
                <a:latin typeface="Carlito"/>
                <a:cs typeface="Carlito"/>
              </a:rPr>
              <a:t>us </a:t>
            </a:r>
            <a:r>
              <a:rPr sz="2000" spc="-5" dirty="0">
                <a:latin typeface="Carlito"/>
                <a:cs typeface="Carlito"/>
              </a:rPr>
              <a:t>see how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10" dirty="0">
                <a:latin typeface="Carlito"/>
                <a:cs typeface="Carlito"/>
              </a:rPr>
              <a:t>varies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sites,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mass,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764435"/>
            <a:ext cx="990599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5" dirty="0">
                <a:uFill>
                  <a:solidFill>
                    <a:srgbClr val="7D7D7D"/>
                  </a:solidFill>
                </a:uFill>
              </a:rPr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 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15" dirty="0">
                <a:latin typeface="Arial"/>
                <a:cs typeface="Arial"/>
              </a:rPr>
              <a:t>SEABORN	</a:t>
            </a:r>
            <a:r>
              <a:rPr sz="2400" spc="-295" dirty="0"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183048"/>
            <a:ext cx="5162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Flight </a:t>
            </a:r>
            <a:r>
              <a:rPr sz="3600" spc="-229" dirty="0"/>
              <a:t>Number </a:t>
            </a:r>
            <a:r>
              <a:rPr sz="3600" spc="-300" dirty="0"/>
              <a:t>vs. </a:t>
            </a:r>
            <a:r>
              <a:rPr sz="3600" spc="-310" dirty="0"/>
              <a:t>Launch</a:t>
            </a:r>
            <a:r>
              <a:rPr sz="3600" spc="-765" dirty="0"/>
              <a:t> </a:t>
            </a:r>
            <a:r>
              <a:rPr sz="3600" spc="-265" dirty="0"/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232705"/>
            <a:ext cx="40252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/>
              <a:t>Payload </a:t>
            </a:r>
            <a:r>
              <a:rPr sz="3600" spc="-300" dirty="0"/>
              <a:t>vs. </a:t>
            </a:r>
            <a:r>
              <a:rPr sz="3600" spc="-310" dirty="0"/>
              <a:t>Launch</a:t>
            </a:r>
            <a:r>
              <a:rPr sz="3600" spc="-495" dirty="0"/>
              <a:t> </a:t>
            </a:r>
            <a:r>
              <a:rPr sz="3600" spc="-260" dirty="0"/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764435"/>
            <a:ext cx="990599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215306"/>
            <a:ext cx="45739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/>
              <a:t>Success </a:t>
            </a:r>
            <a:r>
              <a:rPr sz="3600" spc="-165" dirty="0"/>
              <a:t>rate </a:t>
            </a:r>
            <a:r>
              <a:rPr sz="3600" spc="-300" dirty="0"/>
              <a:t>vs. </a:t>
            </a:r>
            <a:r>
              <a:rPr sz="3600" spc="-135" dirty="0"/>
              <a:t>Orbit</a:t>
            </a:r>
            <a:r>
              <a:rPr sz="3600" spc="-670" dirty="0"/>
              <a:t> </a:t>
            </a:r>
            <a:r>
              <a:rPr sz="3600" spc="-145" dirty="0"/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369230"/>
            <a:ext cx="4941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Flight </a:t>
            </a:r>
            <a:r>
              <a:rPr sz="3600" spc="-229" dirty="0"/>
              <a:t>Number </a:t>
            </a:r>
            <a:r>
              <a:rPr sz="3600" spc="-300" dirty="0"/>
              <a:t>vs. </a:t>
            </a:r>
            <a:r>
              <a:rPr sz="3600" spc="-135" dirty="0"/>
              <a:t>Orbit</a:t>
            </a:r>
            <a:r>
              <a:rPr sz="3600" spc="-760" dirty="0"/>
              <a:t> </a:t>
            </a:r>
            <a:r>
              <a:rPr sz="3600" spc="-145" dirty="0"/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535600"/>
            <a:ext cx="38042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/>
              <a:t>Payload </a:t>
            </a:r>
            <a:r>
              <a:rPr sz="3600" spc="-300" dirty="0"/>
              <a:t>vs. </a:t>
            </a:r>
            <a:r>
              <a:rPr sz="3600" spc="-135" dirty="0"/>
              <a:t>Orbit</a:t>
            </a:r>
            <a:r>
              <a:rPr sz="3600" spc="-465" dirty="0"/>
              <a:t> </a:t>
            </a:r>
            <a:r>
              <a:rPr sz="3600" spc="-145" dirty="0"/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230292"/>
            <a:ext cx="492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/>
              <a:t>Launch </a:t>
            </a:r>
            <a:r>
              <a:rPr sz="3600" spc="-425" dirty="0"/>
              <a:t>Success </a:t>
            </a:r>
            <a:r>
              <a:rPr sz="3600" spc="-335" dirty="0"/>
              <a:t>Yearly</a:t>
            </a:r>
            <a:r>
              <a:rPr sz="3600" spc="-470" dirty="0"/>
              <a:t> </a:t>
            </a:r>
            <a:r>
              <a:rPr sz="3600" spc="-305" dirty="0"/>
              <a:t>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latin typeface="Arial"/>
                <a:cs typeface="Arial"/>
              </a:rPr>
              <a:t>EDA </a:t>
            </a:r>
            <a:r>
              <a:rPr sz="8000" spc="-50" dirty="0">
                <a:latin typeface="Arial"/>
                <a:cs typeface="Arial"/>
              </a:rPr>
              <a:t>with</a:t>
            </a:r>
            <a:r>
              <a:rPr sz="8000" spc="-1315" dirty="0">
                <a:latin typeface="Arial"/>
                <a:cs typeface="Arial"/>
              </a:rPr>
              <a:t> </a:t>
            </a:r>
            <a:r>
              <a:rPr sz="8000" spc="-1270" dirty="0"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90" dirty="0">
                <a:latin typeface="Arial"/>
                <a:cs typeface="Arial"/>
              </a:rPr>
              <a:t>SQL	</a:t>
            </a:r>
            <a:r>
              <a:rPr sz="2400" spc="-155" dirty="0"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Arial"/>
                <a:cs typeface="Arial"/>
              </a:rPr>
              <a:t>INTEGRATED	</a:t>
            </a:r>
            <a:r>
              <a:rPr sz="2400" spc="-95" dirty="0">
                <a:latin typeface="Arial"/>
                <a:cs typeface="Arial"/>
              </a:rPr>
              <a:t>IN	</a:t>
            </a:r>
            <a:r>
              <a:rPr sz="2400" spc="-185" dirty="0">
                <a:latin typeface="Arial"/>
                <a:cs typeface="Arial"/>
              </a:rPr>
              <a:t>PYTHON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175" dirty="0"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rlito"/>
                <a:cs typeface="Carlito"/>
              </a:rPr>
              <a:t>Query unique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CCAFS SLC-40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CCAFSSLC-40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0" dirty="0">
                <a:latin typeface="Carlito"/>
                <a:cs typeface="Carlito"/>
              </a:rPr>
              <a:t>represent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entry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5" dirty="0">
                <a:latin typeface="Carlito"/>
                <a:cs typeface="Carlito"/>
              </a:rPr>
              <a:t>LC-40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previous </a:t>
            </a:r>
            <a:r>
              <a:rPr sz="2000" spc="-5" dirty="0">
                <a:latin typeface="Carlito"/>
                <a:cs typeface="Carlito"/>
              </a:rPr>
              <a:t>name. 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dirty="0">
                <a:latin typeface="Carlito"/>
                <a:cs typeface="Carlito"/>
              </a:rPr>
              <a:t>3 unique </a:t>
            </a:r>
            <a:r>
              <a:rPr sz="2000" spc="-5" dirty="0"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10" dirty="0"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five </a:t>
            </a:r>
            <a:r>
              <a:rPr sz="2000" spc="-5" dirty="0">
                <a:latin typeface="Carlito"/>
                <a:cs typeface="Carlito"/>
              </a:rPr>
              <a:t>entries 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database with  Launch </a:t>
            </a:r>
            <a:r>
              <a:rPr sz="2000" spc="-15" dirty="0">
                <a:latin typeface="Carlito"/>
                <a:cs typeface="Carlito"/>
              </a:rPr>
              <a:t>Site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  </a:t>
            </a:r>
            <a:r>
              <a:rPr sz="2000" dirty="0">
                <a:latin typeface="Carlito"/>
                <a:cs typeface="Carlito"/>
              </a:rPr>
              <a:t>beginning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sums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total </a:t>
            </a:r>
            <a:r>
              <a:rPr sz="2000" spc="-10" dirty="0">
                <a:latin typeface="Carlito"/>
                <a:cs typeface="Carlito"/>
              </a:rPr>
              <a:t>payload 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dirty="0">
                <a:latin typeface="Carlito"/>
                <a:cs typeface="Carlito"/>
              </a:rPr>
              <a:t>in kg </a:t>
            </a:r>
            <a:r>
              <a:rPr sz="2000" spc="-1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NASA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60" dirty="0"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Carlito"/>
                <a:cs typeface="Carlito"/>
              </a:rPr>
              <a:t>CRS </a:t>
            </a:r>
            <a:r>
              <a:rPr sz="2000" spc="-20" dirty="0">
                <a:latin typeface="Carlito"/>
                <a:cs typeface="Carlito"/>
              </a:rPr>
              <a:t>stands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Commercial  </a:t>
            </a:r>
            <a:r>
              <a:rPr sz="2000" spc="-5" dirty="0">
                <a:latin typeface="Carlito"/>
                <a:cs typeface="Carlito"/>
              </a:rPr>
              <a:t>Resupply </a:t>
            </a:r>
            <a:r>
              <a:rPr sz="2000" dirty="0">
                <a:latin typeface="Carlito"/>
                <a:cs typeface="Carlito"/>
              </a:rPr>
              <a:t>Services which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indicates 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payloads </a:t>
            </a:r>
            <a:r>
              <a:rPr sz="2000" spc="-20" dirty="0">
                <a:latin typeface="Carlito"/>
                <a:cs typeface="Carlito"/>
              </a:rPr>
              <a:t>were sent to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International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20" dirty="0">
                <a:latin typeface="Carlito"/>
                <a:cs typeface="Carlito"/>
              </a:rPr>
              <a:t>Station  </a:t>
            </a:r>
            <a:r>
              <a:rPr sz="2000" dirty="0"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calculates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or  </a:t>
            </a:r>
            <a:r>
              <a:rPr sz="2000" dirty="0">
                <a:latin typeface="Carlito"/>
                <a:cs typeface="Carlito"/>
              </a:rPr>
              <a:t>launches which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F9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 </a:t>
            </a:r>
            <a:r>
              <a:rPr sz="2000" dirty="0">
                <a:latin typeface="Carlito"/>
                <a:cs typeface="Carlito"/>
              </a:rPr>
              <a:t>F9 1.1 </a:t>
            </a:r>
            <a:r>
              <a:rPr sz="2000" spc="-5" dirty="0">
                <a:latin typeface="Carlito"/>
                <a:cs typeface="Carlito"/>
              </a:rPr>
              <a:t>is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low 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our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first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5" dirty="0"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</a:t>
            </a:r>
            <a:r>
              <a:rPr sz="2000" dirty="0">
                <a:latin typeface="Carlito"/>
                <a:cs typeface="Carlito"/>
              </a:rPr>
              <a:t>landing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until </a:t>
            </a:r>
            <a:r>
              <a:rPr sz="2000" dirty="0">
                <a:latin typeface="Carlito"/>
                <a:cs typeface="Carlito"/>
              </a:rPr>
              <a:t>the end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arlito"/>
                <a:cs typeface="Carlito"/>
              </a:rPr>
              <a:t>appear </a:t>
            </a:r>
            <a:r>
              <a:rPr sz="2000" spc="-20" dirty="0">
                <a:latin typeface="Carlito"/>
                <a:cs typeface="Carlito"/>
              </a:rPr>
              <a:t>starting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210438"/>
            <a:ext cx="990599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four  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had  successful </a:t>
            </a:r>
            <a:r>
              <a:rPr sz="2000" spc="-20" dirty="0">
                <a:latin typeface="Carlito"/>
                <a:cs typeface="Carlito"/>
              </a:rPr>
              <a:t>drone </a:t>
            </a:r>
            <a:r>
              <a:rPr sz="2000" spc="-5" dirty="0">
                <a:latin typeface="Carlito"/>
                <a:cs typeface="Carlito"/>
              </a:rPr>
              <a:t>ship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a </a:t>
            </a:r>
            <a:r>
              <a:rPr sz="2000" spc="-5" dirty="0">
                <a:latin typeface="Carlito"/>
                <a:cs typeface="Carlito"/>
              </a:rPr>
              <a:t>payload mass between  </a:t>
            </a:r>
            <a:r>
              <a:rPr sz="2000" dirty="0">
                <a:latin typeface="Carlito"/>
                <a:cs typeface="Carlito"/>
              </a:rPr>
              <a:t>4000 and 6000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count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mission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Carlito"/>
                <a:cs typeface="Carlito"/>
              </a:rPr>
              <a:t>SpaceX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spc="-20" dirty="0">
                <a:latin typeface="Carlito"/>
                <a:cs typeface="Carlito"/>
              </a:rPr>
              <a:t>outcome </a:t>
            </a:r>
            <a:r>
              <a:rPr sz="2000" spc="-5" dirty="0">
                <a:latin typeface="Carlito"/>
                <a:cs typeface="Carlito"/>
              </a:rPr>
              <a:t>nearly </a:t>
            </a:r>
            <a:r>
              <a:rPr sz="2000" dirty="0">
                <a:latin typeface="Carlito"/>
                <a:cs typeface="Carlito"/>
              </a:rPr>
              <a:t>99%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Carlito"/>
                <a:cs typeface="Carlito"/>
              </a:rPr>
              <a:t>failures are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Carlito"/>
                <a:cs typeface="Carlito"/>
              </a:rPr>
              <a:t>Interestingly,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unclear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2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20" dirty="0">
                <a:latin typeface="Carlito"/>
                <a:cs typeface="Carlito"/>
              </a:rPr>
              <a:t>unfortunately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 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highest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</a:t>
            </a:r>
            <a:r>
              <a:rPr sz="2000" dirty="0"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similar </a:t>
            </a:r>
            <a:r>
              <a:rPr sz="2000" dirty="0">
                <a:latin typeface="Carlito"/>
                <a:cs typeface="Carlito"/>
              </a:rPr>
              <a:t>and  all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F9 B5 </a:t>
            </a:r>
            <a:r>
              <a:rPr sz="2000" spc="-5" dirty="0">
                <a:latin typeface="Carlito"/>
                <a:cs typeface="Carlito"/>
              </a:rPr>
              <a:t>B10xx.x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spc="-25" dirty="0">
                <a:latin typeface="Carlito"/>
                <a:cs typeface="Carlito"/>
              </a:rPr>
              <a:t>correlates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that 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Month,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  </a:t>
            </a:r>
            <a:r>
              <a:rPr sz="2000" spc="-10" dirty="0">
                <a:latin typeface="Carlito"/>
                <a:cs typeface="Carlito"/>
              </a:rPr>
              <a:t>Outcome, Booster </a:t>
            </a:r>
            <a:r>
              <a:rPr sz="2000" spc="-40" dirty="0">
                <a:latin typeface="Carlito"/>
                <a:cs typeface="Carlito"/>
              </a:rPr>
              <a:t>Version, </a:t>
            </a:r>
            <a:r>
              <a:rPr sz="2000" spc="-25" dirty="0">
                <a:latin typeface="Carlito"/>
                <a:cs typeface="Carlito"/>
              </a:rPr>
              <a:t>Payload 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5" dirty="0">
                <a:latin typeface="Carlito"/>
                <a:cs typeface="Carlito"/>
              </a:rPr>
              <a:t>(kg),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2015  launches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2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land 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drone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rlito"/>
                <a:cs typeface="Carlito"/>
              </a:rPr>
              <a:t>There were two </a:t>
            </a:r>
            <a:r>
              <a:rPr sz="2000" spc="-5" dirty="0">
                <a:latin typeface="Carlito"/>
                <a:cs typeface="Carlito"/>
              </a:rPr>
              <a:t>such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8167"/>
            <a:ext cx="8011795" cy="180543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2010-06-04 and 2017-03-20  </a:t>
            </a:r>
            <a:r>
              <a:rPr sz="2000" spc="-25" dirty="0"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0" dirty="0">
                <a:latin typeface="Carlito"/>
                <a:cs typeface="Carlito"/>
              </a:rPr>
              <a:t>outcomes: drone </a:t>
            </a:r>
            <a:r>
              <a:rPr sz="2000" spc="-5" dirty="0">
                <a:latin typeface="Carlito"/>
                <a:cs typeface="Carlito"/>
              </a:rPr>
              <a:t>ship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 </a:t>
            </a:r>
            <a:r>
              <a:rPr sz="2000" dirty="0"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Carlito"/>
                <a:cs typeface="Carlito"/>
              </a:rPr>
              <a:t>There were </a:t>
            </a:r>
            <a:r>
              <a:rPr sz="2000" dirty="0">
                <a:latin typeface="Carlito"/>
                <a:cs typeface="Carlito"/>
              </a:rPr>
              <a:t>8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total 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/>
              <a:t>Interactive </a:t>
            </a:r>
            <a:r>
              <a:rPr sz="8000" spc="-320" dirty="0"/>
              <a:t>Map</a:t>
            </a:r>
            <a:r>
              <a:rPr sz="8000" spc="-1010" dirty="0"/>
              <a:t> </a:t>
            </a:r>
            <a:r>
              <a:rPr sz="8000" spc="-50" dirty="0"/>
              <a:t>with  </a:t>
            </a:r>
            <a:r>
              <a:rPr sz="8000" spc="-405" dirty="0"/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74284"/>
            <a:ext cx="105171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106695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Clusters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clicked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20" dirty="0">
                <a:latin typeface="Carlito"/>
                <a:cs typeface="Carlito"/>
              </a:rPr>
              <a:t>to display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</a:t>
            </a:r>
            <a:r>
              <a:rPr sz="2000" spc="-5" dirty="0">
                <a:latin typeface="Carlito"/>
                <a:cs typeface="Carlito"/>
              </a:rPr>
              <a:t>(green icon)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(red </a:t>
            </a:r>
            <a:r>
              <a:rPr sz="2000" spc="-5" dirty="0">
                <a:latin typeface="Carlito"/>
                <a:cs typeface="Carlito"/>
              </a:rPr>
              <a:t>icon). </a:t>
            </a: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25" dirty="0">
                <a:latin typeface="Carlito"/>
                <a:cs typeface="Carlito"/>
              </a:rPr>
              <a:t>example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SLC-4E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5" dirty="0">
                <a:latin typeface="Carlito"/>
                <a:cs typeface="Carlito"/>
              </a:rPr>
              <a:t>successful landings </a:t>
            </a:r>
            <a:r>
              <a:rPr sz="2000" dirty="0">
                <a:latin typeface="Carlito"/>
                <a:cs typeface="Carlito"/>
              </a:rPr>
              <a:t>and 6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750" y="82606"/>
            <a:ext cx="107457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0" dirty="0">
                <a:latin typeface="Carlito"/>
                <a:cs typeface="Carlito"/>
              </a:rPr>
              <a:t>KSC </a:t>
            </a:r>
            <a:r>
              <a:rPr sz="2000" spc="-15" dirty="0">
                <a:latin typeface="Carlito"/>
                <a:cs typeface="Carlito"/>
              </a:rPr>
              <a:t>LC-39A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spc="-25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railways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large </a:t>
            </a:r>
            <a:r>
              <a:rPr sz="2000" spc="-5" dirty="0">
                <a:latin typeface="Carlito"/>
                <a:cs typeface="Carlito"/>
              </a:rPr>
              <a:t>part and supply  </a:t>
            </a:r>
            <a:r>
              <a:rPr sz="2000" spc="-10" dirty="0">
                <a:latin typeface="Carlito"/>
                <a:cs typeface="Carlito"/>
              </a:rPr>
              <a:t>transportation.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highways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human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supply transport. Launch </a:t>
            </a:r>
            <a:r>
              <a:rPr sz="2000" spc="-15" dirty="0">
                <a:latin typeface="Carlito"/>
                <a:cs typeface="Carlito"/>
              </a:rPr>
              <a:t>sites 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coasts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25" dirty="0">
                <a:latin typeface="Carlito"/>
                <a:cs typeface="Carlito"/>
              </a:rPr>
              <a:t>far from </a:t>
            </a:r>
            <a:r>
              <a:rPr sz="2000" spc="-5" dirty="0">
                <a:latin typeface="Carlito"/>
                <a:cs typeface="Carlito"/>
              </a:rPr>
              <a:t>cities so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failures </a:t>
            </a:r>
            <a:r>
              <a:rPr sz="2000" spc="-5" dirty="0">
                <a:latin typeface="Carlito"/>
                <a:cs typeface="Carlito"/>
              </a:rPr>
              <a:t>can land in the sea </a:t>
            </a:r>
            <a:r>
              <a:rPr sz="2000" spc="-40" dirty="0">
                <a:latin typeface="Carlito"/>
                <a:cs typeface="Carlito"/>
              </a:rPr>
              <a:t>to  </a:t>
            </a:r>
            <a:r>
              <a:rPr sz="2000" spc="-25" dirty="0">
                <a:latin typeface="Carlito"/>
                <a:cs typeface="Carlito"/>
              </a:rPr>
              <a:t>avoid </a:t>
            </a:r>
            <a:r>
              <a:rPr sz="2000" spc="-40" dirty="0">
                <a:latin typeface="Carlito"/>
                <a:cs typeface="Carlito"/>
              </a:rPr>
              <a:t>rockets </a:t>
            </a:r>
            <a:r>
              <a:rPr sz="2000" spc="-10" dirty="0">
                <a:latin typeface="Carlito"/>
                <a:cs typeface="Carlito"/>
              </a:rPr>
              <a:t>falling </a:t>
            </a:r>
            <a:r>
              <a:rPr sz="2000" spc="-5" dirty="0">
                <a:latin typeface="Carlito"/>
                <a:cs typeface="Carlito"/>
              </a:rPr>
              <a:t>on densely </a:t>
            </a:r>
            <a:r>
              <a:rPr sz="2000" spc="-20" dirty="0">
                <a:latin typeface="Carlito"/>
                <a:cs typeface="Carlito"/>
              </a:rPr>
              <a:t>populated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/>
              <a:t>Build </a:t>
            </a:r>
            <a:r>
              <a:rPr sz="8000" spc="-685" dirty="0"/>
              <a:t>a </a:t>
            </a:r>
            <a:r>
              <a:rPr sz="8000" spc="-530" dirty="0"/>
              <a:t>Dashboard</a:t>
            </a:r>
            <a:r>
              <a:rPr sz="8000" spc="-700" dirty="0"/>
              <a:t> </a:t>
            </a:r>
            <a:r>
              <a:rPr sz="8000" spc="-50" dirty="0"/>
              <a:t>with  </a:t>
            </a:r>
            <a:r>
              <a:rPr sz="8000" spc="-315" dirty="0"/>
              <a:t>Plotly</a:t>
            </a:r>
            <a:r>
              <a:rPr sz="8000" spc="-580" dirty="0"/>
              <a:t> </a:t>
            </a:r>
            <a:r>
              <a:rPr sz="8000" spc="-730" dirty="0"/>
              <a:t>Dash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210438"/>
            <a:ext cx="990599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sites.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0" dirty="0">
                <a:latin typeface="Carlito"/>
                <a:cs typeface="Carlito"/>
              </a:rPr>
              <a:t>LC-40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old name of  CCAFS SLC-40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KSC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amount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successful landings, but </a:t>
            </a:r>
            <a:r>
              <a:rPr sz="2000" dirty="0">
                <a:latin typeface="Carlito"/>
                <a:cs typeface="Carlito"/>
              </a:rPr>
              <a:t>a majority of the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change.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smallest share </a:t>
            </a:r>
            <a:r>
              <a:rPr sz="2000" spc="-5" dirty="0">
                <a:latin typeface="Carlito"/>
                <a:cs typeface="Carlito"/>
              </a:rPr>
              <a:t>of successful  </a:t>
            </a:r>
            <a:r>
              <a:rPr sz="2000" dirty="0">
                <a:latin typeface="Carlito"/>
                <a:cs typeface="Carlito"/>
              </a:rPr>
              <a:t>landings.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due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smaller sample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increase in </a:t>
            </a:r>
            <a:r>
              <a:rPr sz="2000" spc="-15" dirty="0">
                <a:latin typeface="Carlito"/>
                <a:cs typeface="Carlito"/>
              </a:rPr>
              <a:t>difficulty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west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210438"/>
            <a:ext cx="990599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KSC LC-39A 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highest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40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and 3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Plotly dashboard 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60" dirty="0">
                <a:latin typeface="Carlito"/>
                <a:cs typeface="Carlito"/>
              </a:rPr>
              <a:t>selector. </a:t>
            </a:r>
            <a:r>
              <a:rPr sz="2000" spc="-65" dirty="0">
                <a:latin typeface="Carlito"/>
                <a:cs typeface="Carlito"/>
              </a:rPr>
              <a:t>However,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0-10000 </a:t>
            </a:r>
            <a:r>
              <a:rPr sz="2000" spc="-20" dirty="0">
                <a:latin typeface="Carlito"/>
                <a:cs typeface="Carlito"/>
              </a:rPr>
              <a:t>instead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20" dirty="0">
                <a:latin typeface="Carlito"/>
                <a:cs typeface="Carlito"/>
              </a:rPr>
              <a:t>max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15600.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and 0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failure.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also  accounts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20" dirty="0">
                <a:latin typeface="Carlito"/>
                <a:cs typeface="Carlito"/>
              </a:rPr>
              <a:t>category </a:t>
            </a:r>
            <a:r>
              <a:rPr sz="2000" spc="-5" dirty="0">
                <a:latin typeface="Carlito"/>
                <a:cs typeface="Carlito"/>
              </a:rPr>
              <a:t>in color </a:t>
            </a:r>
            <a:r>
              <a:rPr sz="2000" dirty="0">
                <a:latin typeface="Carlito"/>
                <a:cs typeface="Carlito"/>
              </a:rPr>
              <a:t>and 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launches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point </a:t>
            </a:r>
            <a:r>
              <a:rPr sz="2000" spc="-25" dirty="0">
                <a:latin typeface="Carlito"/>
                <a:cs typeface="Carlito"/>
              </a:rPr>
              <a:t>size.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this  </a:t>
            </a:r>
            <a:r>
              <a:rPr sz="2000" spc="-5" dirty="0">
                <a:latin typeface="Carlito"/>
                <a:cs typeface="Carlito"/>
              </a:rPr>
              <a:t>particular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0-6000, </a:t>
            </a:r>
            <a:r>
              <a:rPr sz="2000" spc="-20" dirty="0">
                <a:latin typeface="Carlito"/>
                <a:cs typeface="Carlito"/>
              </a:rPr>
              <a:t>interestingly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spc="-20" dirty="0">
                <a:latin typeface="Carlito"/>
                <a:cs typeface="Carlito"/>
              </a:rPr>
              <a:t>are two failed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with payloads of </a:t>
            </a:r>
            <a:r>
              <a:rPr sz="2000" spc="-45" dirty="0">
                <a:latin typeface="Carlito"/>
                <a:cs typeface="Carlito"/>
              </a:rPr>
              <a:t>zero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9905999" cy="855557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ct val="100000"/>
              </a:lnSpc>
              <a:spcBef>
                <a:spcPts val="1540"/>
              </a:spcBef>
            </a:pPr>
            <a:r>
              <a:rPr spc="-385" dirty="0"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pc="-385" dirty="0"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pc="-385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pc="-385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pc="-385" dirty="0" err="1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pc="-385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GB" spc="-385" dirty="0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385" dirty="0" err="1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385" dirty="0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385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pc="-385" dirty="0">
                <a:latin typeface="Aharoni" panose="02010803020104030203" pitchFamily="2" charset="-79"/>
                <a:cs typeface="Aharoni" panose="02010803020104030203" pitchFamily="2" charset="-79"/>
              </a:rPr>
              <a:t>     </a:t>
            </a:r>
            <a:r>
              <a:rPr spc="-75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pc="-750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                                                                          </a:t>
            </a:r>
            <a:r>
              <a:rPr spc="-57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pc="-570" dirty="0">
                <a:latin typeface="Aharoni" panose="02010803020104030203" pitchFamily="2" charset="-79"/>
                <a:cs typeface="Aharoni" panose="02010803020104030203" pitchFamily="2" charset="-79"/>
              </a:rPr>
              <a:t>       </a:t>
            </a:r>
            <a:r>
              <a:rPr spc="-570" dirty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pc="-570" dirty="0">
                <a:latin typeface="Aharoni" panose="02010803020104030203" pitchFamily="2" charset="-79"/>
                <a:cs typeface="Aharoni" panose="02010803020104030203" pitchFamily="2" charset="-79"/>
              </a:rPr>
              <a:t>       </a:t>
            </a:r>
            <a:r>
              <a:rPr spc="-57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pc="-570" dirty="0">
                <a:latin typeface="Aharoni" panose="02010803020104030203" pitchFamily="2" charset="-79"/>
                <a:cs typeface="Aharoni" panose="02010803020104030203" pitchFamily="2" charset="-79"/>
              </a:rPr>
              <a:t>     </a:t>
            </a:r>
            <a:r>
              <a:rPr spc="-57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pc="-570" dirty="0">
                <a:latin typeface="Aharoni" panose="02010803020104030203" pitchFamily="2" charset="-79"/>
                <a:cs typeface="Aharoni" panose="02010803020104030203" pitchFamily="2" charset="-79"/>
              </a:rPr>
              <a:t>      </a:t>
            </a:r>
            <a:r>
              <a:rPr spc="-570" dirty="0"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r>
              <a:rPr lang="en-US" spc="-570" dirty="0">
                <a:latin typeface="Aharoni" panose="02010803020104030203" pitchFamily="2" charset="-79"/>
                <a:cs typeface="Aharoni" panose="02010803020104030203" pitchFamily="2" charset="-79"/>
              </a:rPr>
              <a:t>      </a:t>
            </a:r>
            <a:r>
              <a:rPr spc="-570" dirty="0"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pc="-570" dirty="0">
                <a:latin typeface="Aharoni" panose="02010803020104030203" pitchFamily="2" charset="-79"/>
                <a:cs typeface="Aharoni" panose="02010803020104030203" pitchFamily="2" charset="-79"/>
              </a:rPr>
              <a:t>       </a:t>
            </a:r>
            <a:r>
              <a:rPr spc="-570" dirty="0" err="1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pc="-570" dirty="0">
                <a:latin typeface="Aharoni" panose="02010803020104030203" pitchFamily="2" charset="-79"/>
                <a:cs typeface="Aharoni" panose="02010803020104030203" pitchFamily="2" charset="-79"/>
              </a:rPr>
              <a:t>        </a:t>
            </a:r>
            <a:r>
              <a:rPr spc="-570" dirty="0">
                <a:latin typeface="Aharoni" panose="02010803020104030203" pitchFamily="2" charset="-79"/>
                <a:cs typeface="Aharoni" panose="02010803020104030203" pitchFamily="2" charset="-79"/>
              </a:rPr>
              <a:t>s </a:t>
            </a:r>
            <a:r>
              <a:rPr lang="en-US" spc="-570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spc="-57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pc="-57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 err="1"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pc="-425" dirty="0" err="1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spc="-425" dirty="0" err="1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 err="1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pc="-425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r>
              <a:rPr lang="en-US" spc="-425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endParaRPr spc="-42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Arial"/>
                <a:cs typeface="Arial"/>
              </a:rPr>
              <a:t>GRIDSEARCHCV(CV=10)	</a:t>
            </a:r>
            <a:r>
              <a:rPr sz="2400" spc="-200" dirty="0">
                <a:latin typeface="Arial"/>
                <a:cs typeface="Arial"/>
              </a:rPr>
              <a:t>ON	</a:t>
            </a:r>
            <a:r>
              <a:rPr sz="2400" spc="-160" dirty="0">
                <a:latin typeface="Arial"/>
                <a:cs typeface="Arial"/>
              </a:rPr>
              <a:t>LOGISTIC	</a:t>
            </a:r>
            <a:r>
              <a:rPr sz="2400" spc="-190" dirty="0">
                <a:latin typeface="Arial"/>
                <a:cs typeface="Arial"/>
              </a:rPr>
              <a:t>REGRESSION,	</a:t>
            </a:r>
            <a:r>
              <a:rPr sz="2400" spc="-95" dirty="0">
                <a:latin typeface="Arial"/>
                <a:cs typeface="Arial"/>
              </a:rPr>
              <a:t>SVM,	</a:t>
            </a:r>
            <a:r>
              <a:rPr sz="2400" spc="-150" dirty="0"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latin typeface="Arial"/>
                <a:cs typeface="Arial"/>
              </a:rPr>
              <a:t>TREE,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80" dirty="0"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8314"/>
            <a:ext cx="4008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/>
              <a:t>Classification</a:t>
            </a:r>
            <a:r>
              <a:rPr sz="3600" spc="-340" dirty="0"/>
              <a:t> </a:t>
            </a:r>
            <a:r>
              <a:rPr sz="3600" spc="-280" dirty="0"/>
              <a:t>Accuracy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142421"/>
            <a:ext cx="3073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/>
              <a:t>Confusion</a:t>
            </a:r>
            <a:r>
              <a:rPr sz="3600" spc="-330" dirty="0"/>
              <a:t> </a:t>
            </a:r>
            <a:r>
              <a:rPr sz="3600" spc="-114" dirty="0"/>
              <a:t>Matrix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Carlito"/>
                <a:cs typeface="Carlito"/>
              </a:rPr>
              <a:t>Our </a:t>
            </a:r>
            <a:r>
              <a:rPr sz="2000" spc="-5" dirty="0">
                <a:latin typeface="Carlito"/>
                <a:cs typeface="Carlito"/>
              </a:rPr>
              <a:t>task: </a:t>
            </a:r>
            <a:r>
              <a:rPr sz="2000" spc="-20" dirty="0">
                <a:latin typeface="Carlito"/>
                <a:cs typeface="Carlito"/>
              </a:rPr>
              <a:t>to develop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Space Y who </a:t>
            </a:r>
            <a:r>
              <a:rPr sz="2000" spc="-20" dirty="0">
                <a:latin typeface="Carlito"/>
                <a:cs typeface="Carlito"/>
              </a:rPr>
              <a:t>wants to </a:t>
            </a:r>
            <a:r>
              <a:rPr sz="2000" spc="-5" dirty="0">
                <a:latin typeface="Carlito"/>
                <a:cs typeface="Carlito"/>
              </a:rPr>
              <a:t>bid </a:t>
            </a:r>
            <a:r>
              <a:rPr sz="2000" spc="-20" dirty="0">
                <a:latin typeface="Carlito"/>
                <a:cs typeface="Carlito"/>
              </a:rPr>
              <a:t>against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The goal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model is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when </a:t>
            </a:r>
            <a:r>
              <a:rPr sz="2000" spc="-1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will successfully </a:t>
            </a:r>
            <a:r>
              <a:rPr sz="2000" dirty="0">
                <a:latin typeface="Carlito"/>
                <a:cs typeface="Carlito"/>
              </a:rPr>
              <a:t>land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save </a:t>
            </a:r>
            <a:r>
              <a:rPr sz="2000" spc="-5" dirty="0">
                <a:latin typeface="Carlito"/>
                <a:cs typeface="Carlito"/>
              </a:rPr>
              <a:t>~$100 million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SpaceX API and </a:t>
            </a:r>
            <a:r>
              <a:rPr sz="2000" spc="-5" dirty="0">
                <a:latin typeface="Carlito"/>
                <a:cs typeface="Carlito"/>
              </a:rPr>
              <a:t>web scraping </a:t>
            </a:r>
            <a:r>
              <a:rPr sz="2000" dirty="0">
                <a:latin typeface="Carlito"/>
                <a:cs typeface="Carlito"/>
              </a:rPr>
              <a:t>SpaceX Wikipedia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data </a:t>
            </a:r>
            <a:r>
              <a:rPr sz="2000" spc="-5" dirty="0">
                <a:latin typeface="Carlito"/>
                <a:cs typeface="Carlito"/>
              </a:rPr>
              <a:t>labels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stored data 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DB2 SQL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dashboard 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accuracy 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Allon </a:t>
            </a:r>
            <a:r>
              <a:rPr sz="2000" dirty="0">
                <a:latin typeface="Carlito"/>
                <a:cs typeface="Carlito"/>
              </a:rPr>
              <a:t>Mask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SpaceY </a:t>
            </a: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dirty="0">
                <a:latin typeface="Carlito"/>
                <a:cs typeface="Carlito"/>
              </a:rPr>
              <a:t>this model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with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5" dirty="0">
                <a:latin typeface="Carlito"/>
                <a:cs typeface="Carlito"/>
              </a:rPr>
              <a:t>high accuracy whether </a:t>
            </a:r>
            <a:r>
              <a:rPr sz="2000" dirty="0">
                <a:latin typeface="Carlito"/>
                <a:cs typeface="Carlito"/>
              </a:rPr>
              <a:t>a  launch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20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landing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determine whether </a:t>
            </a:r>
            <a:r>
              <a:rPr sz="2000" dirty="0">
                <a:latin typeface="Carlito"/>
                <a:cs typeface="Carlito"/>
              </a:rPr>
              <a:t>the launch  </a:t>
            </a:r>
            <a:r>
              <a:rPr sz="2000" spc="-5" dirty="0">
                <a:latin typeface="Carlito"/>
                <a:cs typeface="Carlito"/>
              </a:rPr>
              <a:t>should be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If possible </a:t>
            </a:r>
            <a:r>
              <a:rPr sz="2000" spc="-20" dirty="0">
                <a:latin typeface="Carlito"/>
                <a:cs typeface="Carlito"/>
              </a:rPr>
              <a:t>more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collected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5" dirty="0">
                <a:latin typeface="Carlito"/>
                <a:cs typeface="Carlito"/>
              </a:rPr>
              <a:t>determine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best </a:t>
            </a:r>
            <a:r>
              <a:rPr sz="2000" dirty="0">
                <a:latin typeface="Carlito"/>
                <a:cs typeface="Carlito"/>
              </a:rPr>
              <a:t>machine learning model  and </a:t>
            </a:r>
            <a:r>
              <a:rPr sz="2000" spc="-25" dirty="0">
                <a:latin typeface="Carlito"/>
                <a:cs typeface="Carlito"/>
              </a:rPr>
              <a:t>improve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effectLst/>
                <a:latin typeface="-apple-system"/>
              </a:rPr>
              <a:t>Instructors: </a:t>
            </a:r>
            <a:r>
              <a:rPr lang="en-IN" sz="2000" b="1" i="0" dirty="0" err="1">
                <a:effectLst/>
                <a:latin typeface="-apple-system"/>
              </a:rPr>
              <a:t>Rav</a:t>
            </a:r>
            <a:r>
              <a:rPr lang="en-IN" sz="2000" b="1" i="0" dirty="0">
                <a:effectLst/>
                <a:latin typeface="-apple-system"/>
              </a:rPr>
              <a:t> Ahuja, Alex </a:t>
            </a:r>
            <a:r>
              <a:rPr lang="en-IN" sz="2000" b="1" i="0" dirty="0" err="1">
                <a:effectLst/>
                <a:latin typeface="-apple-system"/>
              </a:rPr>
              <a:t>Aklson</a:t>
            </a:r>
            <a:r>
              <a:rPr lang="en-IN" sz="2000" b="1" i="0" dirty="0">
                <a:effectLst/>
                <a:latin typeface="-apple-system"/>
              </a:rPr>
              <a:t>, </a:t>
            </a:r>
            <a:r>
              <a:rPr lang="en-IN" sz="2000" b="1" i="0" dirty="0" err="1">
                <a:effectLst/>
                <a:latin typeface="-apple-system"/>
              </a:rPr>
              <a:t>Aije</a:t>
            </a:r>
            <a:r>
              <a:rPr lang="en-IN" sz="2000" b="1" i="0" dirty="0">
                <a:effectLst/>
                <a:latin typeface="-apple-system"/>
              </a:rPr>
              <a:t> </a:t>
            </a:r>
            <a:r>
              <a:rPr lang="en-IN" sz="2000" b="1" i="0" dirty="0" err="1">
                <a:effectLst/>
                <a:latin typeface="-apple-system"/>
              </a:rPr>
              <a:t>Egwaikhide</a:t>
            </a:r>
            <a:r>
              <a:rPr lang="en-IN" sz="2000" b="1" i="0" dirty="0"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effectLst/>
                <a:latin typeface="-apple-system"/>
              </a:rPr>
              <a:t>Kienzler</a:t>
            </a:r>
            <a:r>
              <a:rPr lang="en-IN" sz="2000" b="1" i="0" dirty="0">
                <a:effectLst/>
                <a:latin typeface="-apple-system"/>
              </a:rPr>
              <a:t>, </a:t>
            </a:r>
            <a:r>
              <a:rPr lang="en-IN" sz="2000" b="1" i="0" dirty="0" err="1">
                <a:effectLst/>
                <a:latin typeface="-apple-system"/>
              </a:rPr>
              <a:t>Polong</a:t>
            </a:r>
            <a:r>
              <a:rPr lang="en-IN" sz="2000" b="1" i="0" dirty="0">
                <a:effectLst/>
                <a:latin typeface="-apple-system"/>
              </a:rPr>
              <a:t> Lin, Joseph </a:t>
            </a:r>
            <a:r>
              <a:rPr lang="en-IN" sz="2000" b="1" i="0" dirty="0" err="1">
                <a:effectLst/>
                <a:latin typeface="-apple-system"/>
              </a:rPr>
              <a:t>Santarcangelo</a:t>
            </a:r>
            <a:r>
              <a:rPr lang="en-IN" sz="2000" b="1" i="0" dirty="0">
                <a:effectLst/>
                <a:latin typeface="-apple-system"/>
              </a:rPr>
              <a:t>, Azim </a:t>
            </a:r>
            <a:r>
              <a:rPr lang="en-IN" sz="2000" b="1" i="0" dirty="0" err="1">
                <a:effectLst/>
                <a:latin typeface="-apple-system"/>
              </a:rPr>
              <a:t>Hirjani</a:t>
            </a:r>
            <a:r>
              <a:rPr lang="en-IN" sz="2000" b="1" i="0" dirty="0">
                <a:effectLst/>
                <a:latin typeface="-apple-system"/>
              </a:rPr>
              <a:t>, </a:t>
            </a:r>
            <a:r>
              <a:rPr lang="en-IN" sz="2000" b="1" i="0" dirty="0" err="1">
                <a:effectLst/>
                <a:latin typeface="-apple-system"/>
              </a:rPr>
              <a:t>Hima</a:t>
            </a:r>
            <a:r>
              <a:rPr lang="en-IN" sz="2000" b="1" i="0" dirty="0">
                <a:effectLst/>
                <a:latin typeface="-apple-system"/>
              </a:rPr>
              <a:t> Vasudevan, </a:t>
            </a:r>
            <a:r>
              <a:rPr lang="en-IN" sz="2000" b="1" i="0" dirty="0" err="1">
                <a:effectLst/>
                <a:latin typeface="-apple-system"/>
              </a:rPr>
              <a:t>Saishruthi</a:t>
            </a:r>
            <a:r>
              <a:rPr lang="en-IN" sz="2000" b="1" i="0" dirty="0"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effectLst/>
                <a:latin typeface="-apple-system"/>
              </a:rPr>
              <a:t>Aghabozorgi</a:t>
            </a:r>
            <a:r>
              <a:rPr lang="en-IN" sz="2000" b="1" i="0" dirty="0"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spc="-1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487437"/>
            <a:ext cx="9905998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OVERVIEW </a:t>
            </a:r>
            <a:r>
              <a:rPr sz="2400" spc="-285" dirty="0">
                <a:latin typeface="Arial"/>
                <a:cs typeface="Arial"/>
              </a:rPr>
              <a:t>OF 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140" dirty="0">
                <a:latin typeface="Arial"/>
                <a:cs typeface="Arial"/>
              </a:rPr>
              <a:t>COLLECTION, </a:t>
            </a:r>
            <a:r>
              <a:rPr sz="2400" spc="-95" dirty="0">
                <a:latin typeface="Arial"/>
                <a:cs typeface="Arial"/>
              </a:rPr>
              <a:t>WRANGLING,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Arial"/>
                <a:cs typeface="Arial"/>
              </a:rPr>
              <a:t>DASHBOARD,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40" dirty="0">
                <a:latin typeface="Arial"/>
                <a:cs typeface="Arial"/>
              </a:rPr>
              <a:t>MODEL	</a:t>
            </a:r>
            <a:r>
              <a:rPr sz="2400" spc="-150" dirty="0"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process </a:t>
            </a:r>
            <a:r>
              <a:rPr sz="2000" spc="-25" dirty="0">
                <a:latin typeface="Carlito"/>
                <a:cs typeface="Carlito"/>
              </a:rPr>
              <a:t>involved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combination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20" dirty="0">
                <a:latin typeface="Carlito"/>
                <a:cs typeface="Carlito"/>
              </a:rPr>
              <a:t>requests from </a:t>
            </a:r>
            <a:r>
              <a:rPr sz="2000" dirty="0">
                <a:latin typeface="Carlito"/>
                <a:cs typeface="Carlito"/>
              </a:rPr>
              <a:t>Space X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API and </a:t>
            </a:r>
            <a:r>
              <a:rPr sz="2000" spc="-5" dirty="0">
                <a:latin typeface="Carlito"/>
                <a:cs typeface="Carlito"/>
              </a:rPr>
              <a:t>web  scraping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 in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75" dirty="0">
                <a:latin typeface="Carlito"/>
                <a:cs typeface="Carlito"/>
              </a:rPr>
              <a:t>X’s </a:t>
            </a:r>
            <a:r>
              <a:rPr sz="2000" dirty="0">
                <a:latin typeface="Carlito"/>
                <a:cs typeface="Carlito"/>
              </a:rPr>
              <a:t>Wikipedia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slide will 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API and the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will show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Carlito"/>
                <a:cs typeface="Carlito"/>
              </a:rPr>
              <a:t>FlightNumber, </a:t>
            </a:r>
            <a:r>
              <a:rPr sz="2000" spc="-20" dirty="0">
                <a:latin typeface="Carlito"/>
                <a:cs typeface="Carlito"/>
              </a:rPr>
              <a:t>Date, </a:t>
            </a:r>
            <a:r>
              <a:rPr sz="2000" spc="-25" dirty="0">
                <a:latin typeface="Carlito"/>
                <a:cs typeface="Carlito"/>
              </a:rPr>
              <a:t>BoosterVersion,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LaunchSite,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5" dirty="0">
                <a:latin typeface="Carlito"/>
                <a:cs typeface="Carlito"/>
              </a:rPr>
              <a:t>Flights,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Reused, Legs, </a:t>
            </a:r>
            <a:r>
              <a:rPr sz="2000" spc="-10" dirty="0">
                <a:latin typeface="Carlito"/>
                <a:cs typeface="Carlito"/>
              </a:rPr>
              <a:t>LandingPad, </a:t>
            </a:r>
            <a:r>
              <a:rPr sz="2000" dirty="0">
                <a:latin typeface="Carlito"/>
                <a:cs typeface="Carlito"/>
              </a:rPr>
              <a:t>Block, </a:t>
            </a:r>
            <a:r>
              <a:rPr sz="2000" spc="-10" dirty="0">
                <a:latin typeface="Carlito"/>
                <a:cs typeface="Carlito"/>
              </a:rPr>
              <a:t>ReusedCount, </a:t>
            </a:r>
            <a:r>
              <a:rPr sz="2000" spc="-5" dirty="0">
                <a:latin typeface="Carlito"/>
                <a:cs typeface="Carlito"/>
              </a:rPr>
              <a:t>Serial, Longitude,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spc="-1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No.,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60" dirty="0">
                <a:latin typeface="Carlito"/>
                <a:cs typeface="Carlito"/>
              </a:rPr>
              <a:t>Customer,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45" dirty="0">
                <a:latin typeface="Carlito"/>
                <a:cs typeface="Carlito"/>
              </a:rPr>
              <a:t>Version  </a:t>
            </a:r>
            <a:r>
              <a:rPr sz="2000" spc="-60" dirty="0">
                <a:latin typeface="Carlito"/>
                <a:cs typeface="Carlito"/>
              </a:rPr>
              <a:t>Booster,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dirty="0">
                <a:latin typeface="Carlito"/>
                <a:cs typeface="Carlito"/>
              </a:rPr>
              <a:t>landing, </a:t>
            </a:r>
            <a:r>
              <a:rPr sz="2000" spc="-20" dirty="0">
                <a:latin typeface="Carlito"/>
                <a:cs typeface="Carlito"/>
              </a:rPr>
              <a:t>Date,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32531" cy="1143000"/>
            <a:chOff x="7139940" y="1478280"/>
            <a:chExt cx="2732531" cy="1143000"/>
          </a:xfrm>
        </p:grpSpPr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 dirty="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2615</Words>
  <Application>Microsoft Office PowerPoint</Application>
  <PresentationFormat>Widescreen</PresentationFormat>
  <Paragraphs>268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Carlito</vt:lpstr>
      <vt:lpstr>Aharoni</vt:lpstr>
      <vt:lpstr>Arial</vt:lpstr>
      <vt:lpstr>Bahnschrift Condensed</vt:lpstr>
      <vt:lpstr>Bahnschrift Light SemiCondensed</vt:lpstr>
      <vt:lpstr>Tw Cen MT</vt:lpstr>
      <vt:lpstr>Circuit</vt:lpstr>
      <vt:lpstr>PowerPoint Presentation</vt:lpstr>
      <vt:lpstr>Outline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MUHAMMAD DANI ILHAM ALFAFA HAKIM</cp:lastModifiedBy>
  <cp:revision>2</cp:revision>
  <dcterms:created xsi:type="dcterms:W3CDTF">2021-08-26T16:53:12Z</dcterms:created>
  <dcterms:modified xsi:type="dcterms:W3CDTF">2022-12-31T08:13:34Z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