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58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3B6D0-7AA0-40FF-8E4A-D9A51D3754E0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5F62-032B-4F2E-AB7D-F6221CD8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97A7-CCE0-4410-80BF-12D0B11E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4756-4AC7-467E-80F2-008E9E384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96A7-A978-4CA2-8B80-6EB0E166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4442-8E2D-4E44-83CB-2F655612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D104-456B-447E-B9C1-470A24C4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574E-BCC2-462C-B2EE-F53E81D0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9027-E39A-4DD2-A1A8-42393AAE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2C5C-C1F3-4003-AFB5-3CD6E8CA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CED-4B80-4C32-B0D7-5E228FB9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B1EE-6752-44E6-8661-29487339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045D4-C484-4F83-8E56-A85FB223B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9C552-8ECE-404A-B248-7C3AC91C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47A5-C3C9-4DC3-8C96-C608F151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005A-BF0C-4AC0-868F-DEF5EA05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2312-1568-45F7-B15A-2D89785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6887-547D-4AE4-956D-3B60FB1E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2980-31DC-4268-B6D7-81FC5082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8B36-054B-4D56-BB11-F3F4270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B343-B962-4B5B-8FD7-A4D7F0FE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398-65B5-4724-8D0F-D7C85532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0A94-6F92-4AF3-BB46-017F77FA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93B7-3F96-4B8C-BC05-5864F8D9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7D8-6C7B-469D-8652-B65AA2E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A613-EAA8-4560-B25F-C2C3B73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B659-00E0-442B-8634-8C692CD4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0D56-9F61-45AF-9FFF-CC7A96E8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E0C5-8DD3-42FE-9B3F-7E07F02DD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E7EF-27B1-4E37-A791-EC4D6D2C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7FDF-68EB-4059-8219-0D75924C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57BD5-7FF1-41E8-9E14-C437FE6C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B090-9A1B-48F4-8E5E-759FCCF8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3D-5437-440E-A890-1B4B57F9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E820-50CD-4EEC-96FD-AE155738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95DBA-2AD1-4CB0-B18D-3BA8CEF6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BBAB8-26EC-4B25-943A-F82302B21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2FF3-27E5-4D4A-ADF7-73200DC6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5B93-D88F-4F77-B25A-BD3CECFB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0B0C8-93DB-4F4D-8F04-5FD8E631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066-D400-4844-826D-38712D84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5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4564-F0E0-40AE-9DD1-2AEBEA8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E9C2D-DC7D-46DC-B93D-F74E06AE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AAF7C-75C2-467D-970E-4C35970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3AD6E-6B11-48E2-889D-BB3702C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82272-A18E-4131-9EEF-5BE60534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9C276-E43B-4818-9BBC-F1A24A84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7162C-96C0-4578-AB05-EBD5AAFB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F1A3-8D46-40DC-BD2A-D695F836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44B2-5643-48E6-AB9F-61C5402B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BC8B0-225B-407F-AEA9-56AB2E0A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2C83E-27C9-4B20-B887-F54DB5C3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49EC-8D9B-4307-9955-DE5C159A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8118D-F30F-4DE7-B6EA-28257CE5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34F9-70A7-490E-B98B-1829FF44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119AE-0657-43EA-AD31-55C37F6C8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9667-6F52-45D8-BCE3-B05335EB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BF7B-3B93-45A3-B1C1-A35CB2B3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279A-A141-488F-B6BD-59D0EF28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D683-BCAB-4349-8A43-5D723775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79EF-EE50-473A-A30A-804F5333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3A50-00B8-40F9-8041-99DDDB44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7F0D-A719-4162-BA7A-0B490A15B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D780-605F-4E75-B216-DBB30B4C63F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9930-9BB4-47EE-8E54-181648FF6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6AD7-3965-4799-8C2B-6607D773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5B08-D2EC-49A4-9886-DF026B6C9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ISTTOK Centroid Position Reconstruction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D75ED-469E-4CAD-958B-DCF1323F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BB1BC-02D4-48E6-A5FC-A8B23125413A}"/>
              </a:ext>
            </a:extLst>
          </p:cNvPr>
          <p:cNvSpPr txBox="1"/>
          <p:nvPr/>
        </p:nvSpPr>
        <p:spPr>
          <a:xfrm>
            <a:off x="136124" y="108476"/>
            <a:ext cx="3770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Multi-filamentary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B47B-AAA1-4EA3-A880-19F30719647F}"/>
              </a:ext>
            </a:extLst>
          </p:cNvPr>
          <p:cNvSpPr/>
          <p:nvPr/>
        </p:nvSpPr>
        <p:spPr>
          <a:xfrm>
            <a:off x="581890" y="6323598"/>
            <a:ext cx="8556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77777"/>
                </a:solidFill>
                <a:latin typeface="Open Sans"/>
              </a:rPr>
              <a:t>Pironti</a:t>
            </a:r>
            <a:r>
              <a:rPr lang="en-US" sz="1600" dirty="0">
                <a:solidFill>
                  <a:srgbClr val="777777"/>
                </a:solidFill>
                <a:latin typeface="Open Sans"/>
              </a:rPr>
              <a:t> A., </a:t>
            </a:r>
            <a:r>
              <a:rPr lang="en-US" sz="1600" i="1" dirty="0">
                <a:solidFill>
                  <a:srgbClr val="777777"/>
                </a:solidFill>
                <a:latin typeface="Open Sans"/>
              </a:rPr>
              <a:t>Magnetic Control of Tokamak Plasmas</a:t>
            </a:r>
            <a:r>
              <a:rPr lang="en-US" sz="1600" dirty="0">
                <a:solidFill>
                  <a:srgbClr val="777777"/>
                </a:solidFill>
                <a:latin typeface="Open Sans"/>
              </a:rPr>
              <a:t>, 2</a:t>
            </a:r>
            <a:r>
              <a:rPr lang="en-US" sz="1600" baseline="30000" dirty="0">
                <a:solidFill>
                  <a:srgbClr val="777777"/>
                </a:solidFill>
                <a:latin typeface="Open Sans"/>
              </a:rPr>
              <a:t>nd</a:t>
            </a:r>
            <a:r>
              <a:rPr lang="en-US" sz="1600" dirty="0">
                <a:solidFill>
                  <a:srgbClr val="777777"/>
                </a:solidFill>
                <a:latin typeface="Open Sans"/>
              </a:rPr>
              <a:t> ed. Springer, 2016</a:t>
            </a:r>
            <a:endParaRPr lang="en-US" sz="1600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1A8E57C-437C-47A9-AE4F-B531CEE2EA5E}"/>
                  </a:ext>
                </a:extLst>
              </p:cNvPr>
              <p:cNvSpPr/>
              <p:nvPr/>
            </p:nvSpPr>
            <p:spPr>
              <a:xfrm>
                <a:off x="6821804" y="1082810"/>
                <a:ext cx="171226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 i="1"/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1A8E57C-437C-47A9-AE4F-B531CEE2E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804" y="1082810"/>
                <a:ext cx="1712264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EE8CF-955E-4FCA-957A-E55602564C10}"/>
                  </a:ext>
                </a:extLst>
              </p:cNvPr>
              <p:cNvSpPr/>
              <p:nvPr/>
            </p:nvSpPr>
            <p:spPr>
              <a:xfrm>
                <a:off x="6787328" y="2005783"/>
                <a:ext cx="4668427" cy="9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en-US" dirty="0"/>
                  <a:t> 	Matrix whose </a:t>
                </a:r>
                <a:r>
                  <a:rPr lang="en-US" i="1" dirty="0" err="1"/>
                  <a:t>ij</a:t>
                </a:r>
                <a:r>
                  <a:rPr lang="en-US" dirty="0"/>
                  <a:t>-element gives the contribution to the measurement</a:t>
                </a:r>
                <a:r>
                  <a:rPr lang="en-US" i="1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of a unitary current in the filament </a:t>
                </a:r>
                <a:r>
                  <a:rPr lang="en-US" i="1" dirty="0"/>
                  <a:t>j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AEE8CF-955E-4FCA-957A-E5560256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28" y="2005783"/>
                <a:ext cx="4668427" cy="945580"/>
              </a:xfrm>
              <a:prstGeom prst="rect">
                <a:avLst/>
              </a:prstGeom>
              <a:blipFill>
                <a:blip r:embed="rId3"/>
                <a:stretch>
                  <a:fillRect l="-1044" t="-2581" r="-117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FDE077-E8CF-4226-A25B-AF48CC20B8C9}"/>
                  </a:ext>
                </a:extLst>
              </p:cNvPr>
              <p:cNvSpPr/>
              <p:nvPr/>
            </p:nvSpPr>
            <p:spPr>
              <a:xfrm>
                <a:off x="6821804" y="3276700"/>
                <a:ext cx="4633951" cy="944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Represents the measurement vector where the contribution given by the poloidal field coils has been subtracted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FDE077-E8CF-4226-A25B-AF48CC20B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804" y="3276700"/>
                <a:ext cx="4633951" cy="944746"/>
              </a:xfrm>
              <a:prstGeom prst="rect">
                <a:avLst/>
              </a:prstGeom>
              <a:blipFill>
                <a:blip r:embed="rId4"/>
                <a:stretch>
                  <a:fillRect l="-1053" t="-3247" r="-118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F913F8E-7928-4D15-8F70-6E203A7249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7" r="28641"/>
          <a:stretch/>
        </p:blipFill>
        <p:spPr>
          <a:xfrm>
            <a:off x="79902" y="786599"/>
            <a:ext cx="6427433" cy="5363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F3C1DE-FC31-4E7B-9377-22082208CD7D}"/>
              </a:ext>
            </a:extLst>
          </p:cNvPr>
          <p:cNvSpPr/>
          <p:nvPr/>
        </p:nvSpPr>
        <p:spPr>
          <a:xfrm>
            <a:off x="6973763" y="4592583"/>
            <a:ext cx="4559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SVD – Singular Value Decomposition for matrix</a:t>
            </a:r>
            <a:br>
              <a:rPr lang="en-US" dirty="0"/>
            </a:br>
            <a:r>
              <a:rPr lang="en-US" dirty="0"/>
              <a:t>pseudo-inversion</a:t>
            </a:r>
          </a:p>
        </p:txBody>
      </p:sp>
    </p:spTree>
    <p:extLst>
      <p:ext uri="{BB962C8B-B14F-4D97-AF65-F5344CB8AC3E}">
        <p14:creationId xmlns:p14="http://schemas.microsoft.com/office/powerpoint/2010/main" val="37293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93224A-34AA-4CE1-83FF-24C9C2B1F0D9}"/>
                  </a:ext>
                </a:extLst>
              </p:cNvPr>
              <p:cNvSpPr txBox="1"/>
              <p:nvPr/>
            </p:nvSpPr>
            <p:spPr>
              <a:xfrm>
                <a:off x="950473" y="4269876"/>
                <a:ext cx="3504997" cy="467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93224A-34AA-4CE1-83FF-24C9C2B1F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73" y="4269876"/>
                <a:ext cx="3504997" cy="467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37217B-99D8-4A34-BF63-8339F5A0A627}"/>
                  </a:ext>
                </a:extLst>
              </p:cNvPr>
              <p:cNvSpPr txBox="1"/>
              <p:nvPr/>
            </p:nvSpPr>
            <p:spPr>
              <a:xfrm>
                <a:off x="950473" y="4737568"/>
                <a:ext cx="1210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37217B-99D8-4A34-BF63-8339F5A0A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73" y="4737568"/>
                <a:ext cx="1210973" cy="276999"/>
              </a:xfrm>
              <a:prstGeom prst="rect">
                <a:avLst/>
              </a:prstGeom>
              <a:blipFill>
                <a:blip r:embed="rId3"/>
                <a:stretch>
                  <a:fillRect l="-4523" r="-50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AC25F-28C9-4E8D-9F58-9357A402B61B}"/>
                  </a:ext>
                </a:extLst>
              </p:cNvPr>
              <p:cNvSpPr txBox="1"/>
              <p:nvPr/>
            </p:nvSpPr>
            <p:spPr>
              <a:xfrm>
                <a:off x="965713" y="5041625"/>
                <a:ext cx="1459759" cy="327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i="1"/>
                            <m:t>†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AC25F-28C9-4E8D-9F58-9357A402B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3" y="5041625"/>
                <a:ext cx="1459759" cy="327269"/>
              </a:xfrm>
              <a:prstGeom prst="rect">
                <a:avLst/>
              </a:prstGeom>
              <a:blipFill>
                <a:blip r:embed="rId4"/>
                <a:stretch>
                  <a:fillRect l="-3333" t="-5556" r="-41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822182-33F0-4317-8BCE-AE86D4953DA4}"/>
                  </a:ext>
                </a:extLst>
              </p:cNvPr>
              <p:cNvSpPr txBox="1"/>
              <p:nvPr/>
            </p:nvSpPr>
            <p:spPr>
              <a:xfrm>
                <a:off x="9138780" y="3919202"/>
                <a:ext cx="225016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822182-33F0-4317-8BCE-AE86D4953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780" y="3919202"/>
                <a:ext cx="2250168" cy="818366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672EC1-D364-4A38-8430-C770A93CF26F}"/>
                  </a:ext>
                </a:extLst>
              </p:cNvPr>
              <p:cNvSpPr/>
              <p:nvPr/>
            </p:nvSpPr>
            <p:spPr>
              <a:xfrm>
                <a:off x="5107529" y="3863555"/>
                <a:ext cx="2224840" cy="837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672EC1-D364-4A38-8430-C770A93CF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9" y="3863555"/>
                <a:ext cx="2224840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6F472F-3D63-4512-8C27-6A08E2F5E10D}"/>
                  </a:ext>
                </a:extLst>
              </p:cNvPr>
              <p:cNvSpPr/>
              <p:nvPr/>
            </p:nvSpPr>
            <p:spPr>
              <a:xfrm>
                <a:off x="5574431" y="5033218"/>
                <a:ext cx="6391456" cy="692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dirty="0" err="1"/>
                  <a:t>Where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position and the current of the filament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, respectively. 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6F472F-3D63-4512-8C27-6A08E2F5E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31" y="5033218"/>
                <a:ext cx="6391456" cy="692177"/>
              </a:xfrm>
              <a:prstGeom prst="rect">
                <a:avLst/>
              </a:prstGeom>
              <a:blipFill>
                <a:blip r:embed="rId7"/>
                <a:stretch>
                  <a:fillRect l="-763" t="-1770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26214C-69AE-4FE6-B8CD-6F2DE9B60E35}"/>
              </a:ext>
            </a:extLst>
          </p:cNvPr>
          <p:cNvSpPr/>
          <p:nvPr/>
        </p:nvSpPr>
        <p:spPr>
          <a:xfrm>
            <a:off x="581890" y="6323598"/>
            <a:ext cx="8556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777777"/>
                </a:solidFill>
                <a:latin typeface="Open Sans"/>
              </a:rPr>
              <a:t>Pironti</a:t>
            </a:r>
            <a:r>
              <a:rPr lang="en-US" sz="1600" dirty="0">
                <a:solidFill>
                  <a:srgbClr val="777777"/>
                </a:solidFill>
                <a:latin typeface="Open Sans"/>
              </a:rPr>
              <a:t> A., </a:t>
            </a:r>
            <a:r>
              <a:rPr lang="en-US" sz="1600" i="1" dirty="0">
                <a:solidFill>
                  <a:srgbClr val="777777"/>
                </a:solidFill>
                <a:latin typeface="Open Sans"/>
              </a:rPr>
              <a:t>Magnetic Control of Tokamak Plasmas</a:t>
            </a:r>
            <a:r>
              <a:rPr lang="en-US" sz="1600" dirty="0">
                <a:solidFill>
                  <a:srgbClr val="777777"/>
                </a:solidFill>
                <a:latin typeface="Open Sans"/>
              </a:rPr>
              <a:t>, 2</a:t>
            </a:r>
            <a:r>
              <a:rPr lang="en-US" sz="1600" baseline="30000" dirty="0">
                <a:solidFill>
                  <a:srgbClr val="777777"/>
                </a:solidFill>
                <a:latin typeface="Open Sans"/>
              </a:rPr>
              <a:t>nd</a:t>
            </a:r>
            <a:r>
              <a:rPr lang="en-US" sz="1600" dirty="0">
                <a:solidFill>
                  <a:srgbClr val="777777"/>
                </a:solidFill>
                <a:latin typeface="Open Sans"/>
              </a:rPr>
              <a:t> ed. Springer, 2016</a:t>
            </a:r>
            <a:endParaRPr lang="en-US" sz="1600" b="0" i="0" dirty="0">
              <a:solidFill>
                <a:srgbClr val="777777"/>
              </a:solidFill>
              <a:effectLst/>
              <a:latin typeface="Open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666BF-5EBE-4B50-A865-E195CEEC5C24}"/>
              </a:ext>
            </a:extLst>
          </p:cNvPr>
          <p:cNvSpPr/>
          <p:nvPr/>
        </p:nvSpPr>
        <p:spPr>
          <a:xfrm>
            <a:off x="5032409" y="3731491"/>
            <a:ext cx="6933478" cy="255534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F5787F-6B2C-42D6-ABD2-3E21E039672E}"/>
                  </a:ext>
                </a:extLst>
              </p:cNvPr>
              <p:cNvSpPr/>
              <p:nvPr/>
            </p:nvSpPr>
            <p:spPr>
              <a:xfrm>
                <a:off x="581890" y="389478"/>
                <a:ext cx="11012567" cy="2737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MX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5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sz="15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  <m:sup>
                        <m:r>
                          <a:rPr lang="en-US" sz="150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s-MX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15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s-MX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MX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2"/>
                                  <m:mcJc m:val="center"/>
                                </m:mcPr>
                              </m:mc>
                            </m:mcs>
                            <m:ctrlPr>
                              <a:rPr lang="es-MX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0.558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−0.423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0.263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−0.117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0.019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0.065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−0.147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0.270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−0.446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0.699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−0.612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−0.195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−0.351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−0.094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−0.007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0.092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−0.164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0.264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−0.409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0.645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−0.649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−0.019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0.413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0.207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−0.031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0.121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−0.187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0.268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−0.377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0.565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−0.580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0.321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−0.293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−0.086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0.141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−0.211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0.283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−0.359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0.491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−0.465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−0.012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0.305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−0.282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0.214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−0.220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0.294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−0.350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−0.340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−0.106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0.337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−0.306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0.252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−0.136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−0.193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0.286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−0.334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0.383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−0.220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−0.220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0.383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−0.334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0.286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−0.193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0.075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−0.136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0.252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−0.306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0.337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−0.106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−0.340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−0.350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0.294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−0.220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0.005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0.214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−0.282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0.305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−0.012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−0.465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0.491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−0.359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0.283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−0.211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0.141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−0.086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−0.293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0.321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−0.580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0.565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−0.377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0.268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−0.187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0.121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−0.031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0.207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0.413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−0.019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−0.649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0.645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−0.409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0.264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−0.164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0.092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−0.007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−0.094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0.233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−0.351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−0.195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−0.612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0.699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−0.446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0.270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−0.147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0.065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0.019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−0.117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0.263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−0.423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0.558</m:t>
                              </m:r>
                            </m:e>
                          </m:mr>
                          <m:mr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−0.437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−0.458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−0.134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0.042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0.042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−0.134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−0.458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0.675</m:t>
                              </m:r>
                            </m:e>
                            <m:e>
                              <m:r>
                                <a:rPr lang="es-MX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−0.437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F5787F-6B2C-42D6-ABD2-3E21E039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" y="389478"/>
                <a:ext cx="11012567" cy="27370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8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C19499-5BDD-470A-9CC5-2C6FFE6F88C6}"/>
              </a:ext>
            </a:extLst>
          </p:cNvPr>
          <p:cNvSpPr/>
          <p:nvPr/>
        </p:nvSpPr>
        <p:spPr>
          <a:xfrm>
            <a:off x="730928" y="1079937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R0=</a:t>
            </a:r>
            <a:r>
              <a:rPr lang="en-US" sz="15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'MARTE_NODE_IVO3.DataCollection.Channel_083'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z0=</a:t>
            </a:r>
            <a:r>
              <a:rPr lang="it-IT" sz="15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'MARTE_NODE_IVO3.DataCollection.Channel_084’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BE669-5B85-4E8A-8123-9246B96D2A75}"/>
              </a:ext>
            </a:extLst>
          </p:cNvPr>
          <p:cNvSpPr/>
          <p:nvPr/>
        </p:nvSpPr>
        <p:spPr>
          <a:xfrm>
            <a:off x="730928" y="1653910"/>
            <a:ext cx="7099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R0_uncorr=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'MARTE_NODE_IVO3.DataCollection.Channel_226'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z0_uncorr=</a:t>
            </a:r>
            <a:r>
              <a:rPr lang="it-IT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'MARTE_NODE_IVO3.DataCollection.Channel_227'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46B84-16EA-494A-A88C-F99CA688CD44}"/>
              </a:ext>
            </a:extLst>
          </p:cNvPr>
          <p:cNvSpPr/>
          <p:nvPr/>
        </p:nvSpPr>
        <p:spPr>
          <a:xfrm>
            <a:off x="730927" y="2519911"/>
            <a:ext cx="6930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sumIfil=</a:t>
            </a:r>
            <a:r>
              <a:rPr lang="it-IT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'MARTE_NODE_IVO3.DataCollection.Channel_230'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BE5C9-5FF3-4818-B7FE-ABC02C9E590C}"/>
              </a:ext>
            </a:extLst>
          </p:cNvPr>
          <p:cNvSpPr/>
          <p:nvPr/>
        </p:nvSpPr>
        <p:spPr>
          <a:xfrm>
            <a:off x="730927" y="2955384"/>
            <a:ext cx="7951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RMSE_mirnv=</a:t>
            </a:r>
            <a:r>
              <a:rPr lang="it-IT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'MARTE_NODE_IVO3.DataCollection.Channel_229'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32045-0E4F-4660-92E3-F56630E2B7BB}"/>
              </a:ext>
            </a:extLst>
          </p:cNvPr>
          <p:cNvSpPr/>
          <p:nvPr/>
        </p:nvSpPr>
        <p:spPr>
          <a:xfrm>
            <a:off x="674702" y="3319833"/>
            <a:ext cx="859950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'MARTE_NODE_IVO3.DataCollection.Channel_231'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mirnv_SVD_recon2=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'MARTE_NODE_IVO3.DataCollection.Channel_232'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mirnv_SVD_recon3=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'MARTE_NODE_IVO3.DataCollection.Channel_233'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mirnv_SVD_recon4=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'MARTE_NODE_IVO3.DataCollection.Channel_234'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mirnv_SVD_recon5=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'MARTE_NODE_IVO3.DataCollection.Channel_235'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mirnv_SVD_recon6=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'MARTE_NODE_IVO3.DataCollection.Channel_236'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mirnv_SVD_recon7=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'MARTE_NODE_IVO3.DataCollection.Channel_237'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mirnv_SVD_recon8=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'MARTE_NODE_IVO3.DataCollection.Channel_238'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mirnv_SVD_recon9=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'MARTE_NODE_IVO3.DataCollection.Channel_239'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mirnv_SVD_recon10=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'MARTE_NODE_IVO3.DataCollection.Channel_240'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mirnv_SVD_recon11=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'MARTE_NODE_IVO3.DataCollection.Channel_241'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mirnv_SVD_recon12=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'MARTE_NODE_IVO3.DataCollection.Channel_242'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0" i="0" u="none" strike="noStrike" baseline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6F6DF-F9AA-4B70-B1B7-BB14C6465093}"/>
              </a:ext>
            </a:extLst>
          </p:cNvPr>
          <p:cNvSpPr txBox="1"/>
          <p:nvPr/>
        </p:nvSpPr>
        <p:spPr>
          <a:xfrm>
            <a:off x="136124" y="108476"/>
            <a:ext cx="296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Signals </a:t>
            </a:r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SDAS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15148-306C-40C3-8F52-95E05A891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42" y="941289"/>
            <a:ext cx="7029844" cy="497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E8A2DA-4187-4253-BCC0-9128187A4477}"/>
              </a:ext>
            </a:extLst>
          </p:cNvPr>
          <p:cNvSpPr txBox="1"/>
          <p:nvPr/>
        </p:nvSpPr>
        <p:spPr>
          <a:xfrm>
            <a:off x="136124" y="108476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D793E1-6C46-4096-A896-0656DAB89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r="7578"/>
          <a:stretch/>
        </p:blipFill>
        <p:spPr>
          <a:xfrm>
            <a:off x="136092" y="978394"/>
            <a:ext cx="12055908" cy="5142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F9B5C4-B870-42BD-B53A-A404D69D4B5B}"/>
              </a:ext>
            </a:extLst>
          </p:cNvPr>
          <p:cNvSpPr txBox="1"/>
          <p:nvPr/>
        </p:nvSpPr>
        <p:spPr>
          <a:xfrm>
            <a:off x="136124" y="108476"/>
            <a:ext cx="49055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(Channel 202 and 231 )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ED390-D369-4B22-91F6-FEEE11FD7591}"/>
              </a:ext>
            </a:extLst>
          </p:cNvPr>
          <p:cNvSpPr txBox="1"/>
          <p:nvPr/>
        </p:nvSpPr>
        <p:spPr>
          <a:xfrm>
            <a:off x="136124" y="108476"/>
            <a:ext cx="46378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(Channel 85 and 230)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8FEEC-EF21-49B3-B26F-EF195216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" r="7257"/>
          <a:stretch/>
        </p:blipFill>
        <p:spPr>
          <a:xfrm>
            <a:off x="221941" y="990380"/>
            <a:ext cx="11699784" cy="49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DBEB7-BCE0-4B79-8236-063AB27B45DF}"/>
              </a:ext>
            </a:extLst>
          </p:cNvPr>
          <p:cNvSpPr txBox="1"/>
          <p:nvPr/>
        </p:nvSpPr>
        <p:spPr>
          <a:xfrm>
            <a:off x="136124" y="108476"/>
            <a:ext cx="4995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(Channel 85 ,83 and 84)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10065-EC25-4114-BCE1-ABCBA9820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r="6563"/>
          <a:stretch/>
        </p:blipFill>
        <p:spPr>
          <a:xfrm>
            <a:off x="295274" y="1238678"/>
            <a:ext cx="11750841" cy="47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7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1233</TotalTime>
  <Words>410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Open Sans</vt:lpstr>
      <vt:lpstr>Office Theme</vt:lpstr>
      <vt:lpstr>ISTTOK Centroid Position Reconstruction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 Doménica Corona Rivera</dc:creator>
  <cp:lastModifiedBy>Lilia Doménica Corona Rivera</cp:lastModifiedBy>
  <cp:revision>24</cp:revision>
  <dcterms:created xsi:type="dcterms:W3CDTF">2019-03-27T11:07:01Z</dcterms:created>
  <dcterms:modified xsi:type="dcterms:W3CDTF">2019-03-28T23:52:04Z</dcterms:modified>
</cp:coreProperties>
</file>