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5"/>
  </p:notesMasterIdLst>
  <p:sldIdLst>
    <p:sldId id="256" r:id="rId5"/>
    <p:sldId id="281" r:id="rId6"/>
    <p:sldId id="282" r:id="rId7"/>
    <p:sldId id="294" r:id="rId8"/>
    <p:sldId id="257" r:id="rId9"/>
    <p:sldId id="297" r:id="rId10"/>
    <p:sldId id="291" r:id="rId11"/>
    <p:sldId id="298" r:id="rId12"/>
    <p:sldId id="299" r:id="rId13"/>
    <p:sldId id="276" r:id="rId14"/>
    <p:sldId id="300" r:id="rId15"/>
    <p:sldId id="259" r:id="rId16"/>
    <p:sldId id="301" r:id="rId17"/>
    <p:sldId id="302" r:id="rId18"/>
    <p:sldId id="303" r:id="rId19"/>
    <p:sldId id="261" r:id="rId20"/>
    <p:sldId id="275" r:id="rId21"/>
    <p:sldId id="305" r:id="rId22"/>
    <p:sldId id="306" r:id="rId23"/>
    <p:sldId id="277" r:id="rId24"/>
    <p:sldId id="262" r:id="rId25"/>
    <p:sldId id="263" r:id="rId26"/>
    <p:sldId id="280" r:id="rId27"/>
    <p:sldId id="264" r:id="rId28"/>
    <p:sldId id="268" r:id="rId29"/>
    <p:sldId id="265" r:id="rId30"/>
    <p:sldId id="304" r:id="rId31"/>
    <p:sldId id="274" r:id="rId32"/>
    <p:sldId id="295" r:id="rId33"/>
    <p:sldId id="26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0F8C96-6F80-8197-1078-0D2B3FD848A1}" v="35" dt="2025-01-23T07:24:03.6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 SRINIVAS" userId="S::srinivas.20211cai0109@presidencyuniversity.in::91a986a7-ac84-4af9-8d15-cd95565e6a9d" providerId="AD" clId="Web-{010F8C96-6F80-8197-1078-0D2B3FD848A1}"/>
    <pc:docChg chg="modSld">
      <pc:chgData name="S SRINIVAS" userId="S::srinivas.20211cai0109@presidencyuniversity.in::91a986a7-ac84-4af9-8d15-cd95565e6a9d" providerId="AD" clId="Web-{010F8C96-6F80-8197-1078-0D2B3FD848A1}" dt="2025-01-23T07:24:03.630" v="17" actId="20577"/>
      <pc:docMkLst>
        <pc:docMk/>
      </pc:docMkLst>
      <pc:sldChg chg="modSp">
        <pc:chgData name="S SRINIVAS" userId="S::srinivas.20211cai0109@presidencyuniversity.in::91a986a7-ac84-4af9-8d15-cd95565e6a9d" providerId="AD" clId="Web-{010F8C96-6F80-8197-1078-0D2B3FD848A1}" dt="2025-01-23T07:22:48.285" v="8" actId="20577"/>
        <pc:sldMkLst>
          <pc:docMk/>
          <pc:sldMk cId="2314944744" sldId="261"/>
        </pc:sldMkLst>
        <pc:spChg chg="mod">
          <ac:chgData name="S SRINIVAS" userId="S::srinivas.20211cai0109@presidencyuniversity.in::91a986a7-ac84-4af9-8d15-cd95565e6a9d" providerId="AD" clId="Web-{010F8C96-6F80-8197-1078-0D2B3FD848A1}" dt="2025-01-23T07:22:48.285" v="8" actId="20577"/>
          <ac:spMkLst>
            <pc:docMk/>
            <pc:sldMk cId="2314944744" sldId="261"/>
            <ac:spMk id="3" creationId="{00000000-0000-0000-0000-000000000000}"/>
          </ac:spMkLst>
        </pc:spChg>
      </pc:sldChg>
      <pc:sldChg chg="modSp">
        <pc:chgData name="S SRINIVAS" userId="S::srinivas.20211cai0109@presidencyuniversity.in::91a986a7-ac84-4af9-8d15-cd95565e6a9d" providerId="AD" clId="Web-{010F8C96-6F80-8197-1078-0D2B3FD848A1}" dt="2025-01-23T07:23:35.083" v="12" actId="20577"/>
        <pc:sldMkLst>
          <pc:docMk/>
          <pc:sldMk cId="2238571193" sldId="264"/>
        </pc:sldMkLst>
        <pc:spChg chg="mod">
          <ac:chgData name="S SRINIVAS" userId="S::srinivas.20211cai0109@presidencyuniversity.in::91a986a7-ac84-4af9-8d15-cd95565e6a9d" providerId="AD" clId="Web-{010F8C96-6F80-8197-1078-0D2B3FD848A1}" dt="2025-01-23T07:23:35.083" v="12" actId="20577"/>
          <ac:spMkLst>
            <pc:docMk/>
            <pc:sldMk cId="2238571193" sldId="264"/>
            <ac:spMk id="3" creationId="{00000000-0000-0000-0000-000000000000}"/>
          </ac:spMkLst>
        </pc:spChg>
      </pc:sldChg>
      <pc:sldChg chg="modSp">
        <pc:chgData name="S SRINIVAS" userId="S::srinivas.20211cai0109@presidencyuniversity.in::91a986a7-ac84-4af9-8d15-cd95565e6a9d" providerId="AD" clId="Web-{010F8C96-6F80-8197-1078-0D2B3FD848A1}" dt="2025-01-23T07:23:50.645" v="14" actId="20577"/>
        <pc:sldMkLst>
          <pc:docMk/>
          <pc:sldMk cId="3613863315" sldId="265"/>
        </pc:sldMkLst>
        <pc:spChg chg="mod">
          <ac:chgData name="S SRINIVAS" userId="S::srinivas.20211cai0109@presidencyuniversity.in::91a986a7-ac84-4af9-8d15-cd95565e6a9d" providerId="AD" clId="Web-{010F8C96-6F80-8197-1078-0D2B3FD848A1}" dt="2025-01-23T07:23:50.645" v="14" actId="20577"/>
          <ac:spMkLst>
            <pc:docMk/>
            <pc:sldMk cId="3613863315" sldId="265"/>
            <ac:spMk id="3" creationId="{00000000-0000-0000-0000-000000000000}"/>
          </ac:spMkLst>
        </pc:spChg>
      </pc:sldChg>
      <pc:sldChg chg="modSp">
        <pc:chgData name="S SRINIVAS" userId="S::srinivas.20211cai0109@presidencyuniversity.in::91a986a7-ac84-4af9-8d15-cd95565e6a9d" providerId="AD" clId="Web-{010F8C96-6F80-8197-1078-0D2B3FD848A1}" dt="2025-01-23T07:21:54.503" v="3" actId="20577"/>
        <pc:sldMkLst>
          <pc:docMk/>
          <pc:sldMk cId="1637666217" sldId="276"/>
        </pc:sldMkLst>
        <pc:spChg chg="mod">
          <ac:chgData name="S SRINIVAS" userId="S::srinivas.20211cai0109@presidencyuniversity.in::91a986a7-ac84-4af9-8d15-cd95565e6a9d" providerId="AD" clId="Web-{010F8C96-6F80-8197-1078-0D2B3FD848A1}" dt="2025-01-23T07:21:54.503" v="3" actId="20577"/>
          <ac:spMkLst>
            <pc:docMk/>
            <pc:sldMk cId="1637666217" sldId="276"/>
            <ac:spMk id="3" creationId="{6B8BBEEA-9AE3-9AD1-DBF4-A2CC98EF1B9B}"/>
          </ac:spMkLst>
        </pc:spChg>
      </pc:sldChg>
      <pc:sldChg chg="modSp">
        <pc:chgData name="S SRINIVAS" userId="S::srinivas.20211cai0109@presidencyuniversity.in::91a986a7-ac84-4af9-8d15-cd95565e6a9d" providerId="AD" clId="Web-{010F8C96-6F80-8197-1078-0D2B3FD848A1}" dt="2025-01-23T07:21:05.111" v="0" actId="20577"/>
        <pc:sldMkLst>
          <pc:docMk/>
          <pc:sldMk cId="1737739692" sldId="294"/>
        </pc:sldMkLst>
        <pc:spChg chg="mod">
          <ac:chgData name="S SRINIVAS" userId="S::srinivas.20211cai0109@presidencyuniversity.in::91a986a7-ac84-4af9-8d15-cd95565e6a9d" providerId="AD" clId="Web-{010F8C96-6F80-8197-1078-0D2B3FD848A1}" dt="2025-01-23T07:21:05.111" v="0" actId="20577"/>
          <ac:spMkLst>
            <pc:docMk/>
            <pc:sldMk cId="1737739692" sldId="294"/>
            <ac:spMk id="3" creationId="{EDB39ADF-5636-0FE0-0263-972DD6CA33ED}"/>
          </ac:spMkLst>
        </pc:spChg>
      </pc:sldChg>
      <pc:sldChg chg="modSp">
        <pc:chgData name="S SRINIVAS" userId="S::srinivas.20211cai0109@presidencyuniversity.in::91a986a7-ac84-4af9-8d15-cd95565e6a9d" providerId="AD" clId="Web-{010F8C96-6F80-8197-1078-0D2B3FD848A1}" dt="2025-01-23T07:24:03.630" v="17" actId="20577"/>
        <pc:sldMkLst>
          <pc:docMk/>
          <pc:sldMk cId="1710979676" sldId="295"/>
        </pc:sldMkLst>
        <pc:spChg chg="mod">
          <ac:chgData name="S SRINIVAS" userId="S::srinivas.20211cai0109@presidencyuniversity.in::91a986a7-ac84-4af9-8d15-cd95565e6a9d" providerId="AD" clId="Web-{010F8C96-6F80-8197-1078-0D2B3FD848A1}" dt="2025-01-23T07:24:03.630" v="17" actId="20577"/>
          <ac:spMkLst>
            <pc:docMk/>
            <pc:sldMk cId="1710979676" sldId="295"/>
            <ac:spMk id="3" creationId="{3C1755A7-62B8-C6A1-F250-5667A001B3D1}"/>
          </ac:spMkLst>
        </pc:spChg>
      </pc:sldChg>
      <pc:sldChg chg="modSp">
        <pc:chgData name="S SRINIVAS" userId="S::srinivas.20211cai0109@presidencyuniversity.in::91a986a7-ac84-4af9-8d15-cd95565e6a9d" providerId="AD" clId="Web-{010F8C96-6F80-8197-1078-0D2B3FD848A1}" dt="2025-01-23T07:21:37.128" v="1" actId="20577"/>
        <pc:sldMkLst>
          <pc:docMk/>
          <pc:sldMk cId="2206670286" sldId="297"/>
        </pc:sldMkLst>
        <pc:spChg chg="mod">
          <ac:chgData name="S SRINIVAS" userId="S::srinivas.20211cai0109@presidencyuniversity.in::91a986a7-ac84-4af9-8d15-cd95565e6a9d" providerId="AD" clId="Web-{010F8C96-6F80-8197-1078-0D2B3FD848A1}" dt="2025-01-23T07:21:37.128" v="1" actId="20577"/>
          <ac:spMkLst>
            <pc:docMk/>
            <pc:sldMk cId="2206670286" sldId="297"/>
            <ac:spMk id="6" creationId="{A6569C07-DEF3-69B0-4E3B-6D11C63AB66C}"/>
          </ac:spMkLst>
        </pc:spChg>
      </pc:sldChg>
      <pc:sldChg chg="modSp">
        <pc:chgData name="S SRINIVAS" userId="S::srinivas.20211cai0109@presidencyuniversity.in::91a986a7-ac84-4af9-8d15-cd95565e6a9d" providerId="AD" clId="Web-{010F8C96-6F80-8197-1078-0D2B3FD848A1}" dt="2025-01-23T07:22:26.910" v="5" actId="20577"/>
        <pc:sldMkLst>
          <pc:docMk/>
          <pc:sldMk cId="3767860935" sldId="302"/>
        </pc:sldMkLst>
        <pc:spChg chg="mod">
          <ac:chgData name="S SRINIVAS" userId="S::srinivas.20211cai0109@presidencyuniversity.in::91a986a7-ac84-4af9-8d15-cd95565e6a9d" providerId="AD" clId="Web-{010F8C96-6F80-8197-1078-0D2B3FD848A1}" dt="2025-01-23T07:22:26.910" v="5" actId="20577"/>
          <ac:spMkLst>
            <pc:docMk/>
            <pc:sldMk cId="3767860935" sldId="302"/>
            <ac:spMk id="3" creationId="{54643E0F-6B31-EAA2-A589-7CA708D2C863}"/>
          </ac:spMkLst>
        </pc:spChg>
      </pc:sldChg>
      <pc:sldChg chg="modSp">
        <pc:chgData name="S SRINIVAS" userId="S::srinivas.20211cai0109@presidencyuniversity.in::91a986a7-ac84-4af9-8d15-cd95565e6a9d" providerId="AD" clId="Web-{010F8C96-6F80-8197-1078-0D2B3FD848A1}" dt="2025-01-23T07:22:35.128" v="6" actId="20577"/>
        <pc:sldMkLst>
          <pc:docMk/>
          <pc:sldMk cId="1935531852" sldId="303"/>
        </pc:sldMkLst>
        <pc:spChg chg="mod">
          <ac:chgData name="S SRINIVAS" userId="S::srinivas.20211cai0109@presidencyuniversity.in::91a986a7-ac84-4af9-8d15-cd95565e6a9d" providerId="AD" clId="Web-{010F8C96-6F80-8197-1078-0D2B3FD848A1}" dt="2025-01-23T07:22:35.128" v="6" actId="20577"/>
          <ac:spMkLst>
            <pc:docMk/>
            <pc:sldMk cId="1935531852" sldId="303"/>
            <ac:spMk id="3" creationId="{80B926D9-0F51-5302-C535-8D404A42DE46}"/>
          </ac:spMkLst>
        </pc:spChg>
      </pc:sldChg>
      <pc:sldChg chg="modSp">
        <pc:chgData name="S SRINIVAS" userId="S::srinivas.20211cai0109@presidencyuniversity.in::91a986a7-ac84-4af9-8d15-cd95565e6a9d" providerId="AD" clId="Web-{010F8C96-6F80-8197-1078-0D2B3FD848A1}" dt="2025-01-23T07:23:58.489" v="16" actId="20577"/>
        <pc:sldMkLst>
          <pc:docMk/>
          <pc:sldMk cId="2436279272" sldId="304"/>
        </pc:sldMkLst>
        <pc:spChg chg="mod">
          <ac:chgData name="S SRINIVAS" userId="S::srinivas.20211cai0109@presidencyuniversity.in::91a986a7-ac84-4af9-8d15-cd95565e6a9d" providerId="AD" clId="Web-{010F8C96-6F80-8197-1078-0D2B3FD848A1}" dt="2025-01-23T07:23:58.489" v="16" actId="20577"/>
          <ac:spMkLst>
            <pc:docMk/>
            <pc:sldMk cId="2436279272" sldId="304"/>
            <ac:spMk id="3" creationId="{ECC6E80E-F85C-A9BA-9412-2569825FFA65}"/>
          </ac:spMkLst>
        </pc:spChg>
      </pc:sldChg>
      <pc:sldChg chg="modSp">
        <pc:chgData name="S SRINIVAS" userId="S::srinivas.20211cai0109@presidencyuniversity.in::91a986a7-ac84-4af9-8d15-cd95565e6a9d" providerId="AD" clId="Web-{010F8C96-6F80-8197-1078-0D2B3FD848A1}" dt="2025-01-23T07:22:54.144" v="9" actId="20577"/>
        <pc:sldMkLst>
          <pc:docMk/>
          <pc:sldMk cId="2146358189" sldId="305"/>
        </pc:sldMkLst>
        <pc:spChg chg="mod">
          <ac:chgData name="S SRINIVAS" userId="S::srinivas.20211cai0109@presidencyuniversity.in::91a986a7-ac84-4af9-8d15-cd95565e6a9d" providerId="AD" clId="Web-{010F8C96-6F80-8197-1078-0D2B3FD848A1}" dt="2025-01-23T07:22:54.144" v="9" actId="20577"/>
          <ac:spMkLst>
            <pc:docMk/>
            <pc:sldMk cId="2146358189" sldId="305"/>
            <ac:spMk id="4" creationId="{D2E1571B-C312-E63F-4C15-B86881F30DCE}"/>
          </ac:spMkLst>
        </pc:spChg>
      </pc:sldChg>
      <pc:sldChg chg="modSp">
        <pc:chgData name="S SRINIVAS" userId="S::srinivas.20211cai0109@presidencyuniversity.in::91a986a7-ac84-4af9-8d15-cd95565e6a9d" providerId="AD" clId="Web-{010F8C96-6F80-8197-1078-0D2B3FD848A1}" dt="2025-01-23T07:23:02.910" v="11" actId="20577"/>
        <pc:sldMkLst>
          <pc:docMk/>
          <pc:sldMk cId="1511106740" sldId="306"/>
        </pc:sldMkLst>
        <pc:spChg chg="mod">
          <ac:chgData name="S SRINIVAS" userId="S::srinivas.20211cai0109@presidencyuniversity.in::91a986a7-ac84-4af9-8d15-cd95565e6a9d" providerId="AD" clId="Web-{010F8C96-6F80-8197-1078-0D2B3FD848A1}" dt="2025-01-23T07:23:02.910" v="11" actId="20577"/>
          <ac:spMkLst>
            <pc:docMk/>
            <pc:sldMk cId="1511106740" sldId="306"/>
            <ac:spMk id="4" creationId="{5171F25D-347D-9EE0-5C76-AE1730AD349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22-01-2025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06EC8B7-7AE0-485D-8CE3-A3E29B97A364}" type="slidenum">
              <a:rPr lang="en-IN" smtClean="0"/>
              <a:t>17</a:t>
            </a:fld>
            <a:endParaRPr lang="en-IN"/>
          </a:p>
        </p:txBody>
      </p:sp>
    </p:spTree>
    <p:extLst>
      <p:ext uri="{BB962C8B-B14F-4D97-AF65-F5344CB8AC3E}">
        <p14:creationId xmlns:p14="http://schemas.microsoft.com/office/powerpoint/2010/main" val="1077433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E5C39-91E2-BEDE-9A51-97C2F82A60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1A3F31-7D25-58FD-99C6-0F7AF9B986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46BACE-A844-493E-0C8D-DF23AEAA9FB8}"/>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542C673F-008D-55FA-B56C-F41E394557A6}"/>
              </a:ext>
            </a:extLst>
          </p:cNvPr>
          <p:cNvSpPr>
            <a:spLocks noGrp="1"/>
          </p:cNvSpPr>
          <p:nvPr>
            <p:ph type="sldNum" sz="quarter" idx="5"/>
          </p:nvPr>
        </p:nvSpPr>
        <p:spPr/>
        <p:txBody>
          <a:bodyPr/>
          <a:lstStyle/>
          <a:p>
            <a:fld id="{E06EC8B7-7AE0-485D-8CE3-A3E29B97A364}" type="slidenum">
              <a:rPr lang="en-IN" smtClean="0"/>
              <a:t>18</a:t>
            </a:fld>
            <a:endParaRPr lang="en-IN"/>
          </a:p>
        </p:txBody>
      </p:sp>
    </p:spTree>
    <p:extLst>
      <p:ext uri="{BB962C8B-B14F-4D97-AF65-F5344CB8AC3E}">
        <p14:creationId xmlns:p14="http://schemas.microsoft.com/office/powerpoint/2010/main" val="1352638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E80A21-1F94-DB81-0472-2FD8F4D4B7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A40A93-AC6B-B6EA-0F8B-96FD1E5223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7B3810-A04C-BCBD-A9DA-C02837C1DB39}"/>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48FBB13E-5C8F-040C-D373-6E970A9ECDA0}"/>
              </a:ext>
            </a:extLst>
          </p:cNvPr>
          <p:cNvSpPr>
            <a:spLocks noGrp="1"/>
          </p:cNvSpPr>
          <p:nvPr>
            <p:ph type="sldNum" sz="quarter" idx="5"/>
          </p:nvPr>
        </p:nvSpPr>
        <p:spPr/>
        <p:txBody>
          <a:bodyPr/>
          <a:lstStyle/>
          <a:p>
            <a:fld id="{E06EC8B7-7AE0-485D-8CE3-A3E29B97A364}" type="slidenum">
              <a:rPr lang="en-IN" smtClean="0"/>
              <a:t>19</a:t>
            </a:fld>
            <a:endParaRPr lang="en-IN"/>
          </a:p>
        </p:txBody>
      </p:sp>
    </p:spTree>
    <p:extLst>
      <p:ext uri="{BB962C8B-B14F-4D97-AF65-F5344CB8AC3E}">
        <p14:creationId xmlns:p14="http://schemas.microsoft.com/office/powerpoint/2010/main" val="2578667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994CE30-7D40-4BC0-BA0D-56C992D5B4BD}" type="datetimeFigureOut">
              <a:rPr lang="en-GB" smtClean="0"/>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22/01/2025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22/01/2025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22/01/2025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22/01/2025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i.org/10.3233/SHTI210121" TargetMode="External"/><Relationship Id="rId7" Type="http://schemas.openxmlformats.org/officeDocument/2006/relationships/hyperlink" Target="https://doi.org/10.2196/jmir.5072" TargetMode="External"/><Relationship Id="rId2" Type="http://schemas.openxmlformats.org/officeDocument/2006/relationships/hyperlink" Target="https://rgdoi.net/10.13140/RG.2.2.26884.74881" TargetMode="External"/><Relationship Id="rId1" Type="http://schemas.openxmlformats.org/officeDocument/2006/relationships/slideLayout" Target="../slideLayouts/slideLayout2.xml"/><Relationship Id="rId6" Type="http://schemas.openxmlformats.org/officeDocument/2006/relationships/hyperlink" Target="https://doi.org/10.1016/j.compbiomed.2022.106517" TargetMode="External"/><Relationship Id="rId5" Type="http://schemas.openxmlformats.org/officeDocument/2006/relationships/hyperlink" Target="https://doi.org/10.3390/s24092751" TargetMode="External"/><Relationship Id="rId4" Type="http://schemas.openxmlformats.org/officeDocument/2006/relationships/hyperlink" Target="https://doi.org/10.4300/JGME-D-12-00377.1"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doi.org/10.1038/s41746-019-0190-1" TargetMode="External"/><Relationship Id="rId2" Type="http://schemas.openxmlformats.org/officeDocument/2006/relationships/hyperlink" Target="https://doi.org/10.2196/jmir.5072" TargetMode="External"/><Relationship Id="rId1" Type="http://schemas.openxmlformats.org/officeDocument/2006/relationships/slideLayout" Target="../slideLayouts/slideLayout2.xml"/><Relationship Id="rId6" Type="http://schemas.openxmlformats.org/officeDocument/2006/relationships/hyperlink" Target="https://doi.org/10.2196/54419" TargetMode="External"/><Relationship Id="rId5" Type="http://schemas.openxmlformats.org/officeDocument/2006/relationships/hyperlink" Target="http://dx.doi.org/10.38124/ijisrt/IJISRT24MAY1483" TargetMode="External"/><Relationship Id="rId4" Type="http://schemas.openxmlformats.org/officeDocument/2006/relationships/hyperlink" Target="https://doi.org/10.5114/biolsport.2024.133661"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algn="ctr"/>
            <a:r>
              <a:rPr lang="en-GB" sz="2400">
                <a:solidFill>
                  <a:schemeClr val="tx1"/>
                </a:solidFill>
                <a:latin typeface="Times New Roman"/>
                <a:ea typeface="Cambria"/>
                <a:cs typeface="Times New Roman"/>
              </a:rPr>
              <a:t>INCREASE CLINICIAN - PATIENT FACETIME </a:t>
            </a:r>
            <a:endParaRPr lang="en-US" sz="2400">
              <a:solidFill>
                <a:schemeClr val="tx1"/>
              </a:solidFill>
            </a:endParaRPr>
          </a:p>
          <a:p>
            <a:pPr marL="0" lvl="0" indent="0" algn="ctr">
              <a:spcBef>
                <a:spcPts val="0"/>
              </a:spcBef>
              <a:spcAft>
                <a:spcPts val="0"/>
              </a:spcAft>
              <a:buNone/>
            </a:pPr>
            <a:endParaRPr lang="en-GB">
              <a:solidFill>
                <a:schemeClr val="tx1"/>
              </a:solidFill>
              <a:latin typeface="Cambria"/>
              <a:ea typeface="Cambria"/>
            </a:endParaRPr>
          </a:p>
        </p:txBody>
      </p:sp>
      <p:sp>
        <p:nvSpPr>
          <p:cNvPr id="88" name="Google Shape;88;p13"/>
          <p:cNvSpPr txBox="1">
            <a:spLocks noGrp="1"/>
          </p:cNvSpPr>
          <p:nvPr>
            <p:ph type="subTitle" idx="1"/>
          </p:nvPr>
        </p:nvSpPr>
        <p:spPr>
          <a:xfrm>
            <a:off x="202493" y="1475615"/>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a:latin typeface="Cambria"/>
                <a:ea typeface="Cambria"/>
              </a:rPr>
              <a:t>Batch Number:CAI-G19</a:t>
            </a:r>
            <a:endParaRPr>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lnSpcReduction="10000"/>
          </a:bodyPr>
          <a:lstStyle/>
          <a:p>
            <a:pPr marL="0" marR="0" lvl="0" indent="0" algn="ctr" rtl="0">
              <a:spcBef>
                <a:spcPts val="0"/>
              </a:spcBef>
              <a:spcAft>
                <a:spcPts val="0"/>
              </a:spcAft>
              <a:buClr>
                <a:srgbClr val="17365D"/>
              </a:buClr>
              <a:buSzPts val="2000"/>
              <a:buFont typeface="Arial"/>
              <a:buNone/>
            </a:pPr>
            <a:r>
              <a:rPr lang="en-US" sz="2400" b="1" i="0" u="none" strike="noStrike" cap="none">
                <a:solidFill>
                  <a:srgbClr val="17365D"/>
                </a:solidFill>
                <a:latin typeface="Cambria" panose="02040503050406030204" pitchFamily="18" charset="0"/>
                <a:ea typeface="Cambria" panose="02040503050406030204" pitchFamily="18" charset="0"/>
                <a:cs typeface="Verdana"/>
                <a:sym typeface="Verdana"/>
              </a:rPr>
              <a:t>Under the Supervision of,</a:t>
            </a:r>
            <a:endParaRPr lang="en-US">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lang="en-US" sz="2400" b="1" i="0" u="none" strike="noStrike" cap="none">
              <a:solidFill>
                <a:srgbClr val="17365D"/>
              </a:solidFill>
              <a:latin typeface="Cambria" panose="02040503050406030204" pitchFamily="18" charset="0"/>
              <a:ea typeface="Cambria" panose="02040503050406030204" pitchFamily="18" charset="0"/>
              <a:cs typeface="Verdana"/>
              <a:sym typeface="Verdana"/>
            </a:endParaRPr>
          </a:p>
          <a:p>
            <a:pPr>
              <a:spcBef>
                <a:spcPts val="340"/>
              </a:spcBef>
              <a:buClr>
                <a:srgbClr val="17365D"/>
              </a:buClr>
              <a:buSzPts val="1700"/>
            </a:pPr>
            <a:r>
              <a:rPr lang="en-US" sz="1800" b="1">
                <a:effectLst/>
                <a:latin typeface="Times New Roman" panose="02020603050405020304" pitchFamily="18" charset="0"/>
                <a:ea typeface="Times New Roman" panose="02020603050405020304" pitchFamily="18" charset="0"/>
              </a:rPr>
              <a:t>Dr. AKSHATHA Y</a:t>
            </a:r>
            <a:r>
              <a:rPr lang="en-US" sz="1800" b="1">
                <a:solidFill>
                  <a:schemeClr val="tx1"/>
                </a:solidFill>
                <a:latin typeface="Cambria" panose="02040503050406030204" pitchFamily="18" charset="0"/>
                <a:ea typeface="Cambria" panose="02040503050406030204" pitchFamily="18" charset="0"/>
                <a:cs typeface="Verdana"/>
                <a:sym typeface="Verdana"/>
              </a:rPr>
              <a:t>,</a:t>
            </a:r>
            <a:endParaRPr lang="en-US" sz="1800" b="1" i="0" u="none" strike="noStrike" cap="none">
              <a:solidFill>
                <a:schemeClr val="tx1"/>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US" b="1" i="0" u="none" strike="noStrike" cap="none">
                <a:solidFill>
                  <a:srgbClr val="17365D"/>
                </a:solidFill>
                <a:latin typeface="Times New Roman" panose="02020603050405020304" pitchFamily="18" charset="0"/>
                <a:ea typeface="Cambria" panose="02040503050406030204" pitchFamily="18" charset="0"/>
                <a:cs typeface="Verdana"/>
                <a:sym typeface="Verdana"/>
              </a:rPr>
              <a:t>Assistant</a:t>
            </a:r>
            <a:r>
              <a:rPr lang="en-US" sz="1800" b="1" i="0" u="none" strike="noStrike" cap="none">
                <a:solidFill>
                  <a:srgbClr val="17365D"/>
                </a:solidFill>
                <a:latin typeface="Cambria" panose="02040503050406030204" pitchFamily="18" charset="0"/>
                <a:ea typeface="Cambria" panose="02040503050406030204" pitchFamily="18" charset="0"/>
                <a:cs typeface="Verdana"/>
                <a:sym typeface="Verdana"/>
              </a:rPr>
              <a:t> Professor,</a:t>
            </a:r>
            <a:endParaRPr lang="en-US">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1800" b="1" i="0" u="none" strike="noStrike" cap="none">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1800" b="1" i="0" u="none" strike="noStrike" cap="none">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a:latin typeface="Cambria" panose="02040503050406030204" pitchFamily="18" charset="0"/>
              <a:ea typeface="Cambria" panose="02040503050406030204" pitchFamily="18" charset="0"/>
            </a:endParaRPr>
          </a:p>
          <a:p>
            <a:pPr marL="0" marR="0" lvl="0" indent="0" algn="ctr" rtl="0">
              <a:spcBef>
                <a:spcPts val="0"/>
              </a:spcBef>
              <a:spcAft>
                <a:spcPts val="0"/>
              </a:spcAft>
              <a:buClr>
                <a:srgbClr val="17365D"/>
              </a:buClr>
              <a:buSzPts val="2000"/>
              <a:buFont typeface="Arial"/>
              <a:buNone/>
            </a:pPr>
            <a:endParaRPr>
              <a:latin typeface="Cambria" panose="02040503050406030204" pitchFamily="18" charset="0"/>
              <a:ea typeface="Cambria" panose="02040503050406030204" pitchFamily="18" charset="0"/>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a:solidFill>
                  <a:srgbClr val="17365D"/>
                </a:solidFill>
                <a:latin typeface="Cambria" panose="02040503050406030204" pitchFamily="18" charset="0"/>
                <a:ea typeface="Cambria" panose="02040503050406030204" pitchFamily="18" charset="0"/>
                <a:cs typeface="Verdana"/>
                <a:sym typeface="Verdana"/>
              </a:rPr>
              <a:t>PIP2001 Capstone Project</a:t>
            </a:r>
            <a:endParaRPr>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a:solidFill>
                  <a:srgbClr val="17365D"/>
                </a:solidFill>
                <a:latin typeface="Cambria" panose="02040503050406030204" pitchFamily="18" charset="0"/>
                <a:ea typeface="Cambria" panose="02040503050406030204" pitchFamily="18" charset="0"/>
                <a:cs typeface="Verdana"/>
                <a:sym typeface="Verdana"/>
              </a:rPr>
              <a:t>Review-3</a:t>
            </a:r>
            <a:endParaRPr sz="2000" b="1" i="0" u="none" strike="noStrike" cap="none">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2032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a:solidFill>
                  <a:schemeClr val="accent1"/>
                </a:solidFill>
                <a:latin typeface="Cambria"/>
                <a:ea typeface="Cambria"/>
                <a:cs typeface="Verdana"/>
                <a:sym typeface="Verdana"/>
              </a:rPr>
              <a:t>Name of the Program: </a:t>
            </a:r>
            <a:r>
              <a:rPr lang="en-US" sz="2000" b="1">
                <a:latin typeface="Cambria"/>
                <a:ea typeface="Cambria"/>
                <a:cs typeface="Verdana"/>
                <a:sym typeface="Verdana"/>
              </a:rPr>
              <a:t>B.TECH</a:t>
            </a:r>
            <a:endParaRPr lang="en-US" sz="2000" b="1" i="0" u="none" strike="noStrike" cap="none">
              <a:latin typeface="Cambria"/>
              <a:ea typeface="Cambria"/>
              <a:cs typeface="Verdana"/>
              <a:sym typeface="Verdana"/>
            </a:endParaRPr>
          </a:p>
          <a:p>
            <a:pPr>
              <a:buClr>
                <a:srgbClr val="17365D"/>
              </a:buClr>
              <a:buSzPct val="100000"/>
              <a:buFont typeface="Arial"/>
            </a:pPr>
            <a:r>
              <a:rPr lang="en-US" sz="2000" b="1">
                <a:solidFill>
                  <a:schemeClr val="accent1"/>
                </a:solidFill>
                <a:latin typeface="Cambria"/>
                <a:ea typeface="Cambria"/>
                <a:cs typeface="Verdana"/>
                <a:sym typeface="Verdana"/>
              </a:rPr>
              <a:t>Name of the </a:t>
            </a:r>
            <a:r>
              <a:rPr lang="en-US" sz="2000" b="1" err="1">
                <a:solidFill>
                  <a:schemeClr val="accent1"/>
                </a:solidFill>
                <a:latin typeface="Cambria"/>
                <a:ea typeface="Cambria"/>
                <a:cs typeface="Verdana"/>
                <a:sym typeface="Verdana"/>
              </a:rPr>
              <a:t>HoD</a:t>
            </a:r>
            <a:r>
              <a:rPr lang="en-US" sz="2000" b="1">
                <a:solidFill>
                  <a:schemeClr val="accent1"/>
                </a:solidFill>
                <a:latin typeface="Cambria"/>
                <a:ea typeface="Cambria"/>
                <a:cs typeface="Verdana"/>
                <a:sym typeface="Verdana"/>
              </a:rPr>
              <a:t>:</a:t>
            </a:r>
            <a:r>
              <a:rPr lang="en-US" sz="2000" b="1">
                <a:solidFill>
                  <a:schemeClr val="accent1"/>
                </a:solidFill>
                <a:latin typeface="Cambria"/>
                <a:ea typeface="Cambria"/>
                <a:cs typeface="Times New Roman"/>
                <a:sym typeface="Verdana"/>
              </a:rPr>
              <a:t>  </a:t>
            </a:r>
            <a:r>
              <a:rPr lang="en-US" sz="2000" b="1">
                <a:solidFill>
                  <a:srgbClr val="000000"/>
                </a:solidFill>
                <a:latin typeface="Times New Roman"/>
                <a:ea typeface="Cambria"/>
                <a:cs typeface="Times New Roman"/>
                <a:sym typeface="Verdana"/>
              </a:rPr>
              <a:t>Dr. Zafar Ali Khan</a:t>
            </a:r>
            <a:endParaRPr lang="en-US" sz="2000" b="1">
              <a:solidFill>
                <a:srgbClr val="000000"/>
              </a:solidFill>
              <a:latin typeface="Cambria" panose="02040503050406030204" pitchFamily="18" charset="0"/>
              <a:ea typeface="Cambria" panose="02040503050406030204" pitchFamily="18" charset="0"/>
              <a:cs typeface="Times New Roman"/>
              <a:sym typeface="Verdana"/>
            </a:endParaRPr>
          </a:p>
          <a:p>
            <a:pPr>
              <a:buClr>
                <a:srgbClr val="17365D"/>
              </a:buClr>
              <a:buSzPct val="100000"/>
            </a:pPr>
            <a:r>
              <a:rPr lang="en-US" sz="2000" b="1" i="0" u="none" strike="noStrike" cap="none" dirty="0">
                <a:solidFill>
                  <a:schemeClr val="accent1"/>
                </a:solidFill>
                <a:latin typeface="Cambria"/>
                <a:ea typeface="Cambria"/>
                <a:cs typeface="Verdana"/>
                <a:sym typeface="Verdana"/>
              </a:rPr>
              <a:t>Name of the Program Project Coordinator: </a:t>
            </a:r>
            <a:r>
              <a:rPr lang="en-US" sz="2000" b="1" dirty="0" err="1">
                <a:latin typeface="Cambria"/>
                <a:ea typeface="Cambria"/>
                <a:cs typeface="Verdana"/>
                <a:sym typeface="Verdana"/>
              </a:rPr>
              <a:t>Dr.Afroz</a:t>
            </a:r>
            <a:r>
              <a:rPr lang="en-US" sz="2000" b="1" dirty="0">
                <a:latin typeface="Cambria"/>
                <a:ea typeface="Cambria"/>
                <a:cs typeface="Verdana"/>
                <a:sym typeface="Verdana"/>
              </a:rPr>
              <a:t> Pasha</a:t>
            </a:r>
            <a:endParaRPr lang="en-US" sz="2000" b="1" i="0" u="none" strike="noStrike" cap="none" dirty="0">
              <a:latin typeface="Cambria"/>
              <a:ea typeface="Cambria"/>
              <a:cs typeface="Verdana"/>
            </a:endParaRPr>
          </a:p>
          <a:p>
            <a:pPr lvl="0">
              <a:buClr>
                <a:srgbClr val="17365D"/>
              </a:buClr>
              <a:buSzPct val="100000"/>
            </a:pPr>
            <a:r>
              <a:rPr lang="en-US" sz="2000" b="1">
                <a:solidFill>
                  <a:schemeClr val="accent1"/>
                </a:solidFill>
                <a:latin typeface="Cambria"/>
                <a:ea typeface="Cambria"/>
                <a:cs typeface="Verdana"/>
                <a:sym typeface="Verdana"/>
              </a:rPr>
              <a:t>Name of the School Project Coordinators: </a:t>
            </a:r>
            <a:r>
              <a:rPr lang="en-US" sz="2000" b="1" i="0" u="none" strike="noStrike" cap="none">
                <a:latin typeface="Cambria"/>
                <a:ea typeface="Cambria"/>
                <a:cs typeface="Verdana"/>
                <a:sym typeface="Verdana"/>
              </a:rPr>
              <a:t>Dr. Sampath A K / Dr. Abdul Khadar A / Mr. Md Ziaur Rahman</a:t>
            </a:r>
            <a:endParaRPr lang="en-US" sz="2000" b="1" i="0" u="none" strike="noStrike" cap="none">
              <a:latin typeface="Cambria"/>
              <a:ea typeface="Cambria"/>
              <a:cs typeface="Verdana"/>
            </a:endParaRPr>
          </a:p>
          <a:p>
            <a:pPr marL="0" marR="0" lvl="0" indent="0" rtl="0">
              <a:spcBef>
                <a:spcPts val="0"/>
              </a:spcBef>
              <a:spcAft>
                <a:spcPts val="0"/>
              </a:spcAft>
              <a:buClr>
                <a:srgbClr val="17365D"/>
              </a:buClr>
              <a:buSzPct val="100000"/>
              <a:buFont typeface="Arial"/>
              <a:buNone/>
            </a:pPr>
            <a:endParaRPr sz="2000" b="1" i="0" u="none" strike="noStrike" cap="none">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4F66D1AE-9448-EFF1-5A0C-8D82DA0A881C}"/>
              </a:ext>
            </a:extLst>
          </p:cNvPr>
          <p:cNvGraphicFramePr>
            <a:graphicFrameLocks noGrp="1"/>
          </p:cNvGraphicFramePr>
          <p:nvPr>
            <p:extLst>
              <p:ext uri="{D42A27DB-BD31-4B8C-83A1-F6EECF244321}">
                <p14:modId xmlns:p14="http://schemas.microsoft.com/office/powerpoint/2010/main" val="1629705343"/>
              </p:ext>
            </p:extLst>
          </p:nvPr>
        </p:nvGraphicFramePr>
        <p:xfrm>
          <a:off x="197505" y="1992549"/>
          <a:ext cx="6096000" cy="2194560"/>
        </p:xfrm>
        <a:graphic>
          <a:graphicData uri="http://schemas.openxmlformats.org/drawingml/2006/table">
            <a:tbl>
              <a:tblPr firstRow="1" bandRow="1"/>
              <a:tblGrid>
                <a:gridCol w="3048000">
                  <a:extLst>
                    <a:ext uri="{9D8B030D-6E8A-4147-A177-3AD203B41FA5}">
                      <a16:colId xmlns:a16="http://schemas.microsoft.com/office/drawing/2014/main" val="547692186"/>
                    </a:ext>
                  </a:extLst>
                </a:gridCol>
                <a:gridCol w="3048000">
                  <a:extLst>
                    <a:ext uri="{9D8B030D-6E8A-4147-A177-3AD203B41FA5}">
                      <a16:colId xmlns:a16="http://schemas.microsoft.com/office/drawing/2014/main" val="4139844074"/>
                    </a:ext>
                  </a:extLst>
                </a:gridCol>
              </a:tblGrid>
              <a:tr h="355559">
                <a:tc>
                  <a:txBody>
                    <a:bodyPr/>
                    <a:lstStyle/>
                    <a:p>
                      <a:r>
                        <a:rPr lang="en-IN" b="1" dirty="0">
                          <a:solidFill>
                            <a:schemeClr val="tx2"/>
                          </a:solidFill>
                        </a:rPr>
                        <a:t>ROLL NO</a:t>
                      </a:r>
                    </a:p>
                  </a:txBody>
                  <a:tcPr/>
                </a:tc>
                <a:tc>
                  <a:txBody>
                    <a:bodyPr/>
                    <a:lstStyle/>
                    <a:p>
                      <a:r>
                        <a:rPr lang="en-IN" b="1" dirty="0">
                          <a:solidFill>
                            <a:schemeClr val="tx2"/>
                          </a:solidFill>
                        </a:rPr>
                        <a:t>NAME</a:t>
                      </a:r>
                    </a:p>
                  </a:txBody>
                  <a:tcPr/>
                </a:tc>
                <a:extLst>
                  <a:ext uri="{0D108BD9-81ED-4DB2-BD59-A6C34878D82A}">
                    <a16:rowId xmlns:a16="http://schemas.microsoft.com/office/drawing/2014/main" val="2767175782"/>
                  </a:ext>
                </a:extLst>
              </a:tr>
              <a:tr h="355559">
                <a:tc>
                  <a:txBody>
                    <a:bodyPr/>
                    <a:lstStyle/>
                    <a:p>
                      <a:r>
                        <a:rPr lang="en-IN" b="1" dirty="0"/>
                        <a:t>20211CAI0112</a:t>
                      </a:r>
                    </a:p>
                  </a:txBody>
                  <a:tcPr/>
                </a:tc>
                <a:tc>
                  <a:txBody>
                    <a:bodyPr/>
                    <a:lstStyle/>
                    <a:p>
                      <a:r>
                        <a:rPr lang="en-IN" b="1" dirty="0"/>
                        <a:t>SHOVIN WILSON AW </a:t>
                      </a:r>
                    </a:p>
                  </a:txBody>
                  <a:tcPr/>
                </a:tc>
                <a:extLst>
                  <a:ext uri="{0D108BD9-81ED-4DB2-BD59-A6C34878D82A}">
                    <a16:rowId xmlns:a16="http://schemas.microsoft.com/office/drawing/2014/main" val="364130314"/>
                  </a:ext>
                </a:extLst>
              </a:tr>
              <a:tr h="3555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20211CAI0109</a:t>
                      </a:r>
                    </a:p>
                  </a:txBody>
                  <a:tcPr/>
                </a:tc>
                <a:tc>
                  <a:txBody>
                    <a:bodyPr/>
                    <a:lstStyle/>
                    <a:p>
                      <a:r>
                        <a:rPr lang="en-US" b="1" dirty="0"/>
                        <a:t>S </a:t>
                      </a:r>
                      <a:r>
                        <a:rPr lang="en-US" b="1" dirty="0" err="1"/>
                        <a:t>S</a:t>
                      </a:r>
                      <a:r>
                        <a:rPr lang="en-IN" b="1" dirty="0"/>
                        <a:t>RINIVAS </a:t>
                      </a:r>
                    </a:p>
                  </a:txBody>
                  <a:tcPr/>
                </a:tc>
                <a:extLst>
                  <a:ext uri="{0D108BD9-81ED-4DB2-BD59-A6C34878D82A}">
                    <a16:rowId xmlns:a16="http://schemas.microsoft.com/office/drawing/2014/main" val="3282110540"/>
                  </a:ext>
                </a:extLst>
              </a:tr>
              <a:tr h="3555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20211CAI0080</a:t>
                      </a:r>
                    </a:p>
                  </a:txBody>
                  <a:tcPr/>
                </a:tc>
                <a:tc>
                  <a:txBody>
                    <a:bodyPr/>
                    <a:lstStyle/>
                    <a:p>
                      <a:r>
                        <a:rPr lang="en-US" b="1" dirty="0"/>
                        <a:t>R K</a:t>
                      </a:r>
                      <a:r>
                        <a:rPr lang="en-IN" b="1" dirty="0"/>
                        <a:t>ESHAV</a:t>
                      </a:r>
                    </a:p>
                  </a:txBody>
                  <a:tcPr/>
                </a:tc>
                <a:extLst>
                  <a:ext uri="{0D108BD9-81ED-4DB2-BD59-A6C34878D82A}">
                    <a16:rowId xmlns:a16="http://schemas.microsoft.com/office/drawing/2014/main" val="2696390207"/>
                  </a:ext>
                </a:extLst>
              </a:tr>
              <a:tr h="1516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20211CAI0087</a:t>
                      </a:r>
                    </a:p>
                  </a:txBody>
                  <a:tcPr/>
                </a:tc>
                <a:tc>
                  <a:txBody>
                    <a:bodyPr/>
                    <a:lstStyle/>
                    <a:p>
                      <a:r>
                        <a:rPr lang="en-US" b="1" dirty="0"/>
                        <a:t>R</a:t>
                      </a:r>
                      <a:r>
                        <a:rPr lang="en-IN" b="1" dirty="0"/>
                        <a:t>AKSHITHA K T</a:t>
                      </a:r>
                    </a:p>
                  </a:txBody>
                  <a:tcPr/>
                </a:tc>
                <a:extLst>
                  <a:ext uri="{0D108BD9-81ED-4DB2-BD59-A6C34878D82A}">
                    <a16:rowId xmlns:a16="http://schemas.microsoft.com/office/drawing/2014/main" val="182084395"/>
                  </a:ext>
                </a:extLst>
              </a:tr>
              <a:tr h="1516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20211CAI0187</a:t>
                      </a:r>
                      <a:endParaRPr lang="en-IN" b="1" dirty="0"/>
                    </a:p>
                  </a:txBody>
                  <a:tcPr/>
                </a:tc>
                <a:tc>
                  <a:txBody>
                    <a:bodyPr/>
                    <a:lstStyle/>
                    <a:p>
                      <a:r>
                        <a:rPr lang="en-US" b="1" dirty="0"/>
                        <a:t>PREM JE KALISTER</a:t>
                      </a:r>
                      <a:endParaRPr lang="en-IN" b="1" dirty="0"/>
                    </a:p>
                  </a:txBody>
                  <a:tcPr/>
                </a:tc>
                <a:extLst>
                  <a:ext uri="{0D108BD9-81ED-4DB2-BD59-A6C34878D82A}">
                    <a16:rowId xmlns:a16="http://schemas.microsoft.com/office/drawing/2014/main" val="1830112136"/>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a:xfrm>
            <a:off x="812800" y="376238"/>
            <a:ext cx="10668000" cy="487362"/>
          </a:xfrm>
        </p:spPr>
        <p:txBody>
          <a:bodyPr/>
          <a:lstStyle/>
          <a:p>
            <a:r>
              <a:rPr lang="en-IN"/>
              <a:t>Research Gaps Identified</a:t>
            </a:r>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vert="horz" lIns="91440" tIns="45720" rIns="91440" bIns="45720" rtlCol="0" anchor="t">
            <a:normAutofit lnSpcReduction="10000"/>
          </a:bodyPr>
          <a:lstStyle/>
          <a:p>
            <a:pPr algn="just">
              <a:lnSpc>
                <a:spcPct val="150000"/>
              </a:lnSpc>
            </a:pPr>
            <a:r>
              <a:rPr lang="en-IN" sz="1800" b="1">
                <a:effectLst/>
                <a:latin typeface="Times New Roman"/>
                <a:ea typeface="Times New Roman" panose="02020603050405020304" pitchFamily="18" charset="0"/>
              </a:rPr>
              <a:t>Siloed Functionalities : </a:t>
            </a:r>
            <a:r>
              <a:rPr lang="en-IN" sz="1800">
                <a:effectLst/>
                <a:latin typeface="Times New Roman"/>
                <a:ea typeface="Times New Roman" panose="02020603050405020304" pitchFamily="18" charset="0"/>
              </a:rPr>
              <a:t>AI solutions often address specific tasks—such as transcription, analysis, or prediction—independently, lacking seamless integration. This limits their utility in clinical settings where end-to-end automation is crucial.</a:t>
            </a:r>
            <a:br>
              <a:rPr lang="en-IN" sz="1800" dirty="0">
                <a:effectLst/>
                <a:latin typeface="Times New Roman" panose="02020603050405020304" pitchFamily="18" charset="0"/>
                <a:ea typeface="Times New Roman" panose="02020603050405020304" pitchFamily="18" charset="0"/>
              </a:rPr>
            </a:br>
            <a:r>
              <a:rPr lang="en-IN" sz="1800" i="1">
                <a:effectLst/>
                <a:latin typeface="Times New Roman"/>
                <a:ea typeface="Times New Roman" panose="02020603050405020304" pitchFamily="18" charset="0"/>
              </a:rPr>
              <a:t>Example</a:t>
            </a:r>
            <a:r>
              <a:rPr lang="en-IN" sz="1800">
                <a:effectLst/>
                <a:latin typeface="Times New Roman"/>
                <a:ea typeface="Times New Roman" panose="02020603050405020304" pitchFamily="18" charset="0"/>
              </a:rPr>
              <a:t>: Transcription systems like Dragon Medical One excel at speech-to-text conversion but cannot contextualize information for predictive analysis.</a:t>
            </a:r>
            <a:endParaRPr lang="en-US">
              <a:latin typeface="Times New Roman"/>
            </a:endParaRPr>
          </a:p>
          <a:p>
            <a:pPr algn="just">
              <a:lnSpc>
                <a:spcPct val="150000"/>
              </a:lnSpc>
            </a:pPr>
            <a:r>
              <a:rPr lang="en-IN" sz="1800" b="1" dirty="0">
                <a:effectLst/>
                <a:latin typeface="Times New Roman"/>
                <a:ea typeface="Times New Roman" panose="02020603050405020304" pitchFamily="18" charset="0"/>
              </a:rPr>
              <a:t>Handling Noisy or Incomplete Data: </a:t>
            </a:r>
            <a:r>
              <a:rPr lang="en-IN" sz="1800" dirty="0">
                <a:effectLst/>
                <a:latin typeface="Times New Roman"/>
                <a:ea typeface="Times New Roman" panose="02020603050405020304" pitchFamily="18" charset="0"/>
              </a:rPr>
              <a:t>Clinical environments produce audio with challenges such as background noise, interruptions, or overlapping dialogues, which reduce transcription accuracy. Patient records often include unstructured data with varied formats, creating inconsistencies in NLP-based analysis.</a:t>
            </a:r>
            <a:br>
              <a:rPr lang="en-IN" sz="1800" dirty="0">
                <a:effectLst/>
                <a:latin typeface="Times New Roman" panose="02020603050405020304" pitchFamily="18" charset="0"/>
                <a:ea typeface="Times New Roman" panose="02020603050405020304" pitchFamily="18" charset="0"/>
              </a:rPr>
            </a:br>
            <a:r>
              <a:rPr lang="en-IN" sz="1800" i="1" dirty="0">
                <a:effectLst/>
                <a:latin typeface="Times New Roman"/>
                <a:ea typeface="Times New Roman" panose="02020603050405020304" pitchFamily="18" charset="0"/>
              </a:rPr>
              <a:t>Study Insight</a:t>
            </a:r>
            <a:r>
              <a:rPr lang="en-IN" sz="1800" dirty="0">
                <a:effectLst/>
                <a:latin typeface="Times New Roman"/>
                <a:ea typeface="Times New Roman" panose="02020603050405020304" pitchFamily="18" charset="0"/>
              </a:rPr>
              <a:t>: Patel et al. (2024) highlighted that adaptive noise-cancellation techniques and semi-supervised learning enhance model robustness but require further refinement.</a:t>
            </a:r>
          </a:p>
          <a:p>
            <a:pPr algn="just">
              <a:lnSpc>
                <a:spcPct val="150000"/>
              </a:lnSpc>
            </a:pPr>
            <a:r>
              <a:rPr lang="en-IN" sz="1800" b="1" dirty="0">
                <a:effectLst/>
                <a:latin typeface="Times New Roman"/>
                <a:ea typeface="Times New Roman" panose="02020603050405020304" pitchFamily="18" charset="0"/>
              </a:rPr>
              <a:t>Lack of Real-Time Processing</a:t>
            </a:r>
            <a:r>
              <a:rPr lang="en-IN" sz="1800" dirty="0">
                <a:effectLst/>
                <a:latin typeface="Times New Roman"/>
                <a:ea typeface="Times New Roman" panose="02020603050405020304" pitchFamily="18" charset="0"/>
              </a:rPr>
              <a:t>:</a:t>
            </a:r>
            <a:r>
              <a:rPr lang="en-IN" sz="1800" dirty="0">
                <a:latin typeface="Times New Roman"/>
                <a:ea typeface="Times New Roman" panose="02020603050405020304" pitchFamily="18" charset="0"/>
              </a:rPr>
              <a:t> </a:t>
            </a:r>
            <a:r>
              <a:rPr lang="en-IN" sz="1800" dirty="0">
                <a:effectLst/>
                <a:latin typeface="Times New Roman"/>
                <a:ea typeface="Times New Roman" panose="02020603050405020304" pitchFamily="18" charset="0"/>
              </a:rPr>
              <a:t>Existing systems struggle with real-time integration of diverse data types, such as imaging, lab results, and patient histories, which is critical for timely decision-making.</a:t>
            </a:r>
          </a:p>
          <a:p>
            <a:pPr algn="just">
              <a:lnSpc>
                <a:spcPct val="150000"/>
              </a:lnSpc>
            </a:pPr>
            <a:endParaRPr lang="en-IN" sz="1800">
              <a:effectLst/>
              <a:latin typeface="Times New Roman" panose="02020603050405020304" pitchFamily="18" charset="0"/>
              <a:ea typeface="Times New Roman" panose="02020603050405020304" pitchFamily="18" charset="0"/>
            </a:endParaRPr>
          </a:p>
          <a:p>
            <a:pPr algn="just">
              <a:lnSpc>
                <a:spcPct val="150000"/>
              </a:lnSpc>
            </a:pPr>
            <a:endParaRPr lang="en-IN" sz="1800">
              <a:effectLst/>
              <a:latin typeface="Times New Roman" panose="02020603050405020304" pitchFamily="18" charset="0"/>
              <a:ea typeface="Times New Roman" panose="02020603050405020304" pitchFamily="18" charset="0"/>
            </a:endParaRPr>
          </a:p>
          <a:p>
            <a:pPr algn="just">
              <a:lnSpc>
                <a:spcPct val="150000"/>
              </a:lnSpc>
            </a:pPr>
            <a:endParaRPr lang="en-IN" sz="1800">
              <a:effectLst/>
              <a:latin typeface="Times New Roman" panose="02020603050405020304" pitchFamily="18" charset="0"/>
              <a:ea typeface="Times New Roman" panose="02020603050405020304" pitchFamily="18" charset="0"/>
            </a:endParaRPr>
          </a:p>
          <a:p>
            <a:pPr marL="0" indent="0" algn="just">
              <a:buNone/>
            </a:pPr>
            <a:endParaRPr lang="en-IN"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666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4BD444-A6D3-4D8A-2D03-DDC6171343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47028C-68A1-7EDC-E19E-8AC50586EC83}"/>
              </a:ext>
            </a:extLst>
          </p:cNvPr>
          <p:cNvSpPr>
            <a:spLocks noGrp="1"/>
          </p:cNvSpPr>
          <p:nvPr>
            <p:ph type="title"/>
          </p:nvPr>
        </p:nvSpPr>
        <p:spPr>
          <a:xfrm>
            <a:off x="812800" y="376238"/>
            <a:ext cx="10668000" cy="487362"/>
          </a:xfrm>
        </p:spPr>
        <p:txBody>
          <a:bodyPr/>
          <a:lstStyle/>
          <a:p>
            <a:r>
              <a:rPr lang="en-IN"/>
              <a:t>Research Gaps Identified</a:t>
            </a:r>
          </a:p>
        </p:txBody>
      </p:sp>
      <p:sp>
        <p:nvSpPr>
          <p:cNvPr id="3" name="Content Placeholder 2">
            <a:extLst>
              <a:ext uri="{FF2B5EF4-FFF2-40B4-BE49-F238E27FC236}">
                <a16:creationId xmlns:a16="http://schemas.microsoft.com/office/drawing/2014/main" id="{85B09918-6A39-4205-6C6E-3DE64E2D92E1}"/>
              </a:ext>
            </a:extLst>
          </p:cNvPr>
          <p:cNvSpPr>
            <a:spLocks noGrp="1"/>
          </p:cNvSpPr>
          <p:nvPr>
            <p:ph idx="1"/>
          </p:nvPr>
        </p:nvSpPr>
        <p:spPr>
          <a:xfrm>
            <a:off x="346841" y="1008994"/>
            <a:ext cx="11366938" cy="4952997"/>
          </a:xfrm>
        </p:spPr>
        <p:txBody>
          <a:bodyPr>
            <a:noAutofit/>
          </a:bodyPr>
          <a:lstStyle/>
          <a:p>
            <a:pPr lvl="1" algn="just">
              <a:lnSpc>
                <a:spcPct val="150000"/>
              </a:lnSpc>
              <a:buFont typeface="Arial" panose="020B0604020202020204" pitchFamily="34" charset="0"/>
              <a:buChar char="•"/>
            </a:pPr>
            <a:r>
              <a:rPr lang="en-IN" sz="1800" b="1">
                <a:effectLst/>
                <a:latin typeface="Times New Roman" panose="02020603050405020304" pitchFamily="18" charset="0"/>
                <a:ea typeface="Times New Roman" panose="02020603050405020304" pitchFamily="18" charset="0"/>
              </a:rPr>
              <a:t>Multilingual Support</a:t>
            </a:r>
            <a:r>
              <a:rPr lang="en-IN" sz="1800">
                <a:effectLst/>
                <a:latin typeface="Times New Roman" panose="02020603050405020304" pitchFamily="18" charset="0"/>
                <a:ea typeface="Times New Roman" panose="02020603050405020304" pitchFamily="18" charset="0"/>
              </a:rPr>
              <a:t>:</a:t>
            </a:r>
            <a:r>
              <a:rPr lang="en-IN" sz="1800">
                <a:latin typeface="Times New Roman" panose="02020603050405020304" pitchFamily="18" charset="0"/>
                <a:ea typeface="Times New Roman" panose="02020603050405020304" pitchFamily="18" charset="0"/>
              </a:rPr>
              <a:t> </a:t>
            </a:r>
            <a:r>
              <a:rPr lang="en-IN" sz="1800">
                <a:effectLst/>
                <a:latin typeface="Times New Roman" panose="02020603050405020304" pitchFamily="18" charset="0"/>
                <a:ea typeface="Times New Roman" panose="02020603050405020304" pitchFamily="18" charset="0"/>
              </a:rPr>
              <a:t>Existing systems predominantly cater to English-speaking users, limiting their applicability in linguistically diverse regions.</a:t>
            </a:r>
            <a:r>
              <a:rPr lang="en-IN" sz="1800">
                <a:latin typeface="Times New Roman" panose="02020603050405020304" pitchFamily="18" charset="0"/>
                <a:ea typeface="Times New Roman" panose="02020603050405020304" pitchFamily="18" charset="0"/>
              </a:rPr>
              <a:t> </a:t>
            </a:r>
            <a:r>
              <a:rPr lang="en-IN" sz="1800">
                <a:effectLst/>
                <a:latin typeface="Times New Roman" panose="02020603050405020304" pitchFamily="18" charset="0"/>
                <a:ea typeface="Times New Roman" panose="02020603050405020304" pitchFamily="18" charset="0"/>
              </a:rPr>
              <a:t>There is a need to develop multilingual ASR and NLP models tailored to regional healthcare practices for global adoption. </a:t>
            </a:r>
          </a:p>
          <a:p>
            <a:pPr lvl="1" algn="just">
              <a:lnSpc>
                <a:spcPct val="150000"/>
              </a:lnSpc>
              <a:buFont typeface="Arial" panose="020B0604020202020204" pitchFamily="34" charset="0"/>
              <a:buChar char="•"/>
            </a:pPr>
            <a:r>
              <a:rPr lang="en-IN" sz="1800" b="1">
                <a:effectLst/>
                <a:latin typeface="Times New Roman" panose="02020603050405020304" pitchFamily="18" charset="0"/>
                <a:ea typeface="Times New Roman" panose="02020603050405020304" pitchFamily="18" charset="0"/>
              </a:rPr>
              <a:t>Domain-specific Adaptation </a:t>
            </a:r>
            <a:r>
              <a:rPr lang="en-IN" sz="1800">
                <a:effectLst/>
                <a:latin typeface="Times New Roman" panose="02020603050405020304" pitchFamily="18" charset="0"/>
                <a:ea typeface="Times New Roman" panose="02020603050405020304" pitchFamily="18" charset="0"/>
              </a:rPr>
              <a:t>:</a:t>
            </a:r>
            <a:r>
              <a:rPr lang="en-IN" sz="1800">
                <a:latin typeface="Times New Roman" panose="02020603050405020304" pitchFamily="18" charset="0"/>
                <a:ea typeface="Times New Roman" panose="02020603050405020304" pitchFamily="18" charset="0"/>
              </a:rPr>
              <a:t> </a:t>
            </a:r>
            <a:r>
              <a:rPr lang="en-IN" sz="1800">
                <a:effectLst/>
                <a:latin typeface="Times New Roman" panose="02020603050405020304" pitchFamily="18" charset="0"/>
                <a:ea typeface="Times New Roman" panose="02020603050405020304" pitchFamily="18" charset="0"/>
              </a:rPr>
              <a:t>Current models struggle with domain-specific terminology and medical jargon, reducing their accuracy in specialized fields of medicine.</a:t>
            </a:r>
            <a:r>
              <a:rPr lang="en-IN" sz="1800">
                <a:latin typeface="Times New Roman" panose="02020603050405020304" pitchFamily="18" charset="0"/>
                <a:ea typeface="Times New Roman" panose="02020603050405020304" pitchFamily="18" charset="0"/>
              </a:rPr>
              <a:t> </a:t>
            </a:r>
            <a:r>
              <a:rPr lang="en-IN" sz="1800">
                <a:effectLst/>
                <a:latin typeface="Times New Roman" panose="02020603050405020304" pitchFamily="18" charset="0"/>
                <a:ea typeface="Times New Roman" panose="02020603050405020304" pitchFamily="18" charset="0"/>
              </a:rPr>
              <a:t>Customizing models to handle niche healthcare vocabularies remains an underexplored area. </a:t>
            </a:r>
          </a:p>
          <a:p>
            <a:pPr lvl="1" algn="just">
              <a:lnSpc>
                <a:spcPct val="150000"/>
              </a:lnSpc>
              <a:buFont typeface="Arial" panose="020B0604020202020204" pitchFamily="34" charset="0"/>
              <a:buChar char="•"/>
            </a:pPr>
            <a:r>
              <a:rPr lang="en-IN" sz="1800" b="1">
                <a:effectLst/>
                <a:latin typeface="Times New Roman" panose="02020603050405020304" pitchFamily="18" charset="0"/>
                <a:ea typeface="Times New Roman" panose="02020603050405020304" pitchFamily="18" charset="0"/>
              </a:rPr>
              <a:t>Ethical and Privacy Challenges </a:t>
            </a:r>
            <a:r>
              <a:rPr lang="en-IN" sz="1800">
                <a:effectLst/>
                <a:latin typeface="Times New Roman" panose="02020603050405020304" pitchFamily="18" charset="0"/>
                <a:ea typeface="Times New Roman" panose="02020603050405020304" pitchFamily="18" charset="0"/>
              </a:rPr>
              <a:t>:</a:t>
            </a:r>
            <a:r>
              <a:rPr lang="en-IN" sz="1800">
                <a:latin typeface="Times New Roman" panose="02020603050405020304" pitchFamily="18" charset="0"/>
                <a:ea typeface="Times New Roman" panose="02020603050405020304" pitchFamily="18" charset="0"/>
              </a:rPr>
              <a:t> </a:t>
            </a:r>
            <a:r>
              <a:rPr lang="en-IN" sz="1800">
                <a:effectLst/>
                <a:latin typeface="Times New Roman" panose="02020603050405020304" pitchFamily="18" charset="0"/>
                <a:ea typeface="Times New Roman" panose="02020603050405020304" pitchFamily="18" charset="0"/>
              </a:rPr>
              <a:t>Compliance with regulations like HIPAA and GDPR introduces complexities in deployment.</a:t>
            </a:r>
            <a:r>
              <a:rPr lang="en-IN" sz="1800">
                <a:latin typeface="Times New Roman" panose="02020603050405020304" pitchFamily="18" charset="0"/>
                <a:ea typeface="Times New Roman" panose="02020603050405020304" pitchFamily="18" charset="0"/>
              </a:rPr>
              <a:t> </a:t>
            </a:r>
            <a:r>
              <a:rPr lang="en-IN" sz="1800">
                <a:effectLst/>
                <a:latin typeface="Times New Roman" panose="02020603050405020304" pitchFamily="18" charset="0"/>
                <a:ea typeface="Times New Roman" panose="02020603050405020304" pitchFamily="18" charset="0"/>
              </a:rPr>
              <a:t>Concerns about data ownership, algorithmic transparency, and fairness in AI predictions are often overlooked. </a:t>
            </a:r>
          </a:p>
          <a:p>
            <a:pPr lvl="1" algn="just">
              <a:lnSpc>
                <a:spcPct val="150000"/>
              </a:lnSpc>
              <a:buFont typeface="Arial" panose="020B0604020202020204" pitchFamily="34" charset="0"/>
              <a:buChar char="•"/>
            </a:pPr>
            <a:r>
              <a:rPr lang="en-IN" sz="1800" b="1">
                <a:effectLst/>
                <a:latin typeface="Times New Roman" panose="02020603050405020304" pitchFamily="18" charset="0"/>
                <a:ea typeface="Times New Roman" panose="02020603050405020304" pitchFamily="18" charset="0"/>
              </a:rPr>
              <a:t>Data Quality and Accessibility</a:t>
            </a:r>
            <a:r>
              <a:rPr lang="en-IN" sz="1800">
                <a:effectLst/>
                <a:latin typeface="Times New Roman" panose="02020603050405020304" pitchFamily="18" charset="0"/>
                <a:ea typeface="Times New Roman" panose="02020603050405020304" pitchFamily="18" charset="0"/>
              </a:rPr>
              <a:t>:</a:t>
            </a:r>
            <a:r>
              <a:rPr lang="en-IN" sz="1800">
                <a:latin typeface="Times New Roman" panose="02020603050405020304" pitchFamily="18" charset="0"/>
                <a:ea typeface="Times New Roman" panose="02020603050405020304" pitchFamily="18" charset="0"/>
              </a:rPr>
              <a:t> </a:t>
            </a:r>
            <a:r>
              <a:rPr lang="en-IN" sz="1800">
                <a:effectLst/>
                <a:latin typeface="Times New Roman" panose="02020603050405020304" pitchFamily="18" charset="0"/>
                <a:ea typeface="Times New Roman" panose="02020603050405020304" pitchFamily="18" charset="0"/>
              </a:rPr>
              <a:t>Many AI models rely on clean, structured datasets, which are scarce in real-world clinical settings.</a:t>
            </a:r>
            <a:r>
              <a:rPr lang="en-IN" sz="1800">
                <a:latin typeface="Times New Roman" panose="02020603050405020304" pitchFamily="18" charset="0"/>
                <a:ea typeface="Times New Roman" panose="02020603050405020304" pitchFamily="18" charset="0"/>
              </a:rPr>
              <a:t> </a:t>
            </a:r>
            <a:r>
              <a:rPr lang="en-IN" sz="1800">
                <a:effectLst/>
                <a:latin typeface="Times New Roman" panose="02020603050405020304" pitchFamily="18" charset="0"/>
                <a:ea typeface="Times New Roman" panose="02020603050405020304" pitchFamily="18" charset="0"/>
              </a:rPr>
              <a:t>Poor-quality data hampers the effectiveness of predictive models and increases the effort required for pre-processing.</a:t>
            </a:r>
          </a:p>
        </p:txBody>
      </p:sp>
    </p:spTree>
    <p:extLst>
      <p:ext uri="{BB962C8B-B14F-4D97-AF65-F5344CB8AC3E}">
        <p14:creationId xmlns:p14="http://schemas.microsoft.com/office/powerpoint/2010/main" val="3707490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Proposed Method</a:t>
            </a:r>
          </a:p>
        </p:txBody>
      </p:sp>
      <p:sp>
        <p:nvSpPr>
          <p:cNvPr id="3" name="Content Placeholder 2"/>
          <p:cNvSpPr>
            <a:spLocks noGrp="1"/>
          </p:cNvSpPr>
          <p:nvPr>
            <p:ph idx="1"/>
          </p:nvPr>
        </p:nvSpPr>
        <p:spPr/>
        <p:txBody>
          <a:bodyPr>
            <a:normAutofit fontScale="92500" lnSpcReduction="20000"/>
          </a:bodyPr>
          <a:lstStyle/>
          <a:p>
            <a:pPr marL="342900" lvl="0" indent="-342900" algn="just">
              <a:lnSpc>
                <a:spcPct val="150000"/>
              </a:lnSpc>
              <a:buFont typeface="+mj-lt"/>
              <a:buAutoNum type="arabicPeriod"/>
            </a:pPr>
            <a:r>
              <a:rPr lang="en-US" sz="1800" b="1">
                <a:effectLst/>
                <a:latin typeface="Times New Roman" panose="02020603050405020304" pitchFamily="18" charset="0"/>
                <a:ea typeface="Times New Roman" panose="02020603050405020304" pitchFamily="18" charset="0"/>
              </a:rPr>
              <a:t>Automatic Speech Recognition (ASR):</a:t>
            </a:r>
            <a:r>
              <a:rPr lang="en-US" sz="1800">
                <a:effectLst/>
                <a:latin typeface="Times New Roman" panose="02020603050405020304" pitchFamily="18" charset="0"/>
                <a:ea typeface="Times New Roman" panose="02020603050405020304" pitchFamily="18" charset="0"/>
              </a:rPr>
              <a:t> </a:t>
            </a:r>
            <a:endParaRPr lang="en-IN" sz="1800">
              <a:effectLst/>
              <a:latin typeface="Times New Roman" panose="02020603050405020304" pitchFamily="18" charset="0"/>
              <a:ea typeface="Times New Roman" panose="02020603050405020304" pitchFamily="18" charset="0"/>
            </a:endParaRPr>
          </a:p>
          <a:p>
            <a:pPr marL="118745" indent="0" algn="just">
              <a:lnSpc>
                <a:spcPct val="150000"/>
              </a:lnSpc>
              <a:buNone/>
            </a:pPr>
            <a:r>
              <a:rPr lang="en-US" sz="1800">
                <a:effectLst/>
                <a:latin typeface="Times New Roman" panose="02020603050405020304" pitchFamily="18" charset="0"/>
                <a:ea typeface="Times New Roman" panose="02020603050405020304" pitchFamily="18" charset="0"/>
              </a:rPr>
              <a:t>ASR plays a crucial role in converting audio data (clinician-patient conversations) into text. OpenAI’s Whisper model, a transformer-based model for automatic speech recognition, provides high accuracy in transcribing both clean and noisy audio. Whisper is known for its robustness in handling diverse accents and medical jargon, which makes it ideal for this application. The model can transcribe speech from various languages, which can be particularly beneficial in global healthcare settings. Furthermore, Whisper uses end-to-end training, allowing it to transcribe speech in one step, without the need for intermediate processes like phoneme recognition. </a:t>
            </a:r>
          </a:p>
          <a:p>
            <a:pPr marL="118745" indent="0" algn="just">
              <a:lnSpc>
                <a:spcPct val="150000"/>
              </a:lnSpc>
              <a:buNone/>
            </a:pPr>
            <a:r>
              <a:rPr lang="en-US" sz="1800" b="1">
                <a:effectLst/>
                <a:latin typeface="Times New Roman" panose="02020603050405020304" pitchFamily="18" charset="0"/>
                <a:ea typeface="Times New Roman" panose="02020603050405020304" pitchFamily="18" charset="0"/>
              </a:rPr>
              <a:t>2.    Natural Language Processing (NLP):</a:t>
            </a:r>
            <a:r>
              <a:rPr lang="en-US" sz="1800">
                <a:effectLst/>
                <a:latin typeface="Times New Roman" panose="02020603050405020304" pitchFamily="18" charset="0"/>
                <a:ea typeface="Times New Roman" panose="02020603050405020304" pitchFamily="18" charset="0"/>
              </a:rPr>
              <a:t> </a:t>
            </a:r>
            <a:endParaRPr lang="en-IN" sz="1800">
              <a:effectLst/>
              <a:latin typeface="Times New Roman" panose="02020603050405020304" pitchFamily="18" charset="0"/>
              <a:ea typeface="Times New Roman" panose="02020603050405020304" pitchFamily="18" charset="0"/>
            </a:endParaRPr>
          </a:p>
          <a:p>
            <a:pPr marL="118745" indent="0" algn="just">
              <a:lnSpc>
                <a:spcPct val="150000"/>
              </a:lnSpc>
              <a:buNone/>
            </a:pPr>
            <a:r>
              <a:rPr lang="en-US" sz="1800">
                <a:effectLst/>
                <a:latin typeface="Times New Roman" panose="02020603050405020304" pitchFamily="18" charset="0"/>
                <a:ea typeface="Times New Roman" panose="02020603050405020304" pitchFamily="18" charset="0"/>
              </a:rPr>
              <a:t>Processes transcripts to identify symptoms and medical terms. Once the audio is transcribed into text, NLP techniques such as Named Entity Recognition (NER) and syntactic parsing are used to process the transcripts. These methods identify medical terms, symptoms, and body parts. Symptom extraction is crucial for creating accurate disease predictions. NLP also aids in text normalization, which ensures that abbreviations or shorthand terms in the conversation are converted into standardized medical terms. </a:t>
            </a:r>
            <a:endParaRPr lang="en-IN" sz="1800">
              <a:effectLst/>
              <a:latin typeface="Times New Roman" panose="02020603050405020304" pitchFamily="18" charset="0"/>
              <a:ea typeface="Times New Roman" panose="02020603050405020304" pitchFamily="18" charset="0"/>
            </a:endParaRPr>
          </a:p>
          <a:p>
            <a:pPr marL="118745" indent="0" algn="just">
              <a:lnSpc>
                <a:spcPct val="150000"/>
              </a:lnSpc>
              <a:buNone/>
            </a:pPr>
            <a:endParaRPr lang="en-IN" sz="18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B1EC3B-7D3A-79EA-7CCC-FABA4C16AA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8B1B9F-A641-14E6-6FE7-DB1B35D73435}"/>
              </a:ext>
            </a:extLst>
          </p:cNvPr>
          <p:cNvSpPr>
            <a:spLocks noGrp="1"/>
          </p:cNvSpPr>
          <p:nvPr>
            <p:ph type="title"/>
          </p:nvPr>
        </p:nvSpPr>
        <p:spPr/>
        <p:txBody>
          <a:bodyPr/>
          <a:lstStyle/>
          <a:p>
            <a:r>
              <a:rPr lang="en-GB"/>
              <a:t>Proposed Method</a:t>
            </a:r>
          </a:p>
        </p:txBody>
      </p:sp>
      <p:sp>
        <p:nvSpPr>
          <p:cNvPr id="3" name="Content Placeholder 2">
            <a:extLst>
              <a:ext uri="{FF2B5EF4-FFF2-40B4-BE49-F238E27FC236}">
                <a16:creationId xmlns:a16="http://schemas.microsoft.com/office/drawing/2014/main" id="{74E9F5B5-DAF8-2C61-733E-C2F6A9A72D12}"/>
              </a:ext>
            </a:extLst>
          </p:cNvPr>
          <p:cNvSpPr>
            <a:spLocks noGrp="1"/>
          </p:cNvSpPr>
          <p:nvPr>
            <p:ph idx="1"/>
          </p:nvPr>
        </p:nvSpPr>
        <p:spPr/>
        <p:txBody>
          <a:bodyPr>
            <a:normAutofit lnSpcReduction="10000"/>
          </a:bodyPr>
          <a:lstStyle/>
          <a:p>
            <a:pPr marL="0" lvl="0" indent="0" algn="just">
              <a:lnSpc>
                <a:spcPct val="150000"/>
              </a:lnSpc>
              <a:buNone/>
            </a:pPr>
            <a:r>
              <a:rPr lang="en-US" sz="1800" b="1">
                <a:latin typeface="Times New Roman" panose="02020603050405020304" pitchFamily="18" charset="0"/>
                <a:ea typeface="Times New Roman" panose="02020603050405020304" pitchFamily="18" charset="0"/>
              </a:rPr>
              <a:t>  3.   </a:t>
            </a:r>
            <a:r>
              <a:rPr lang="en-US" sz="1800" b="1">
                <a:effectLst/>
                <a:latin typeface="Times New Roman" panose="02020603050405020304" pitchFamily="18" charset="0"/>
                <a:ea typeface="Times New Roman" panose="02020603050405020304" pitchFamily="18" charset="0"/>
              </a:rPr>
              <a:t>Disease Prediction Module:</a:t>
            </a:r>
            <a:endParaRPr lang="en-IN" sz="1800">
              <a:effectLst/>
              <a:latin typeface="Times New Roman" panose="02020603050405020304" pitchFamily="18" charset="0"/>
              <a:ea typeface="Times New Roman" panose="02020603050405020304" pitchFamily="18" charset="0"/>
            </a:endParaRPr>
          </a:p>
          <a:p>
            <a:pPr marL="118745" indent="0" algn="just">
              <a:lnSpc>
                <a:spcPct val="150000"/>
              </a:lnSpc>
              <a:buNone/>
            </a:pPr>
            <a:r>
              <a:rPr lang="en-US" sz="1800">
                <a:effectLst/>
                <a:latin typeface="Times New Roman" panose="02020603050405020304" pitchFamily="18" charset="0"/>
                <a:ea typeface="Times New Roman" panose="02020603050405020304" pitchFamily="18" charset="0"/>
              </a:rPr>
              <a:t>Matches extracted symptoms with a medical dataset to predict potential diseases. The disease prediction module is designed to match the extracted symptoms against a curated medical dataset. This can involve fuzzy matching techniques like Rapid Fuzz, which ensures that even if there is slight variation in terminology or spelling, the system can still match symptoms with diseases accurately. The machine learning model, often a Random Forest classifier for multi-class classification, can be trained on historical medical data to predict diseases based on symptom patterns. This module helps in suggesting possible diagnoses based on the conversation. </a:t>
            </a:r>
          </a:p>
          <a:p>
            <a:pPr marL="118745" indent="0" algn="just">
              <a:lnSpc>
                <a:spcPct val="150000"/>
              </a:lnSpc>
              <a:buNone/>
            </a:pPr>
            <a:r>
              <a:rPr lang="en-US" sz="1800" b="1">
                <a:latin typeface="Times New Roman" panose="02020603050405020304" pitchFamily="18" charset="0"/>
                <a:ea typeface="Times New Roman" panose="02020603050405020304" pitchFamily="18" charset="0"/>
              </a:rPr>
              <a:t>4.   </a:t>
            </a:r>
            <a:r>
              <a:rPr lang="en-US" sz="1800" b="1">
                <a:effectLst/>
                <a:latin typeface="Times New Roman" panose="02020603050405020304" pitchFamily="18" charset="0"/>
                <a:ea typeface="Times New Roman" panose="02020603050405020304" pitchFamily="18" charset="0"/>
              </a:rPr>
              <a:t>Report Generation Module:</a:t>
            </a:r>
            <a:r>
              <a:rPr lang="en-US" sz="1800">
                <a:effectLst/>
                <a:latin typeface="Times New Roman" panose="02020603050405020304" pitchFamily="18" charset="0"/>
                <a:ea typeface="Times New Roman" panose="02020603050405020304" pitchFamily="18" charset="0"/>
              </a:rPr>
              <a:t> </a:t>
            </a:r>
            <a:endParaRPr lang="en-IN" sz="1800">
              <a:effectLst/>
              <a:latin typeface="Times New Roman" panose="02020603050405020304" pitchFamily="18" charset="0"/>
              <a:ea typeface="Times New Roman" panose="02020603050405020304" pitchFamily="18" charset="0"/>
            </a:endParaRPr>
          </a:p>
          <a:p>
            <a:pPr marL="118745" indent="0" algn="just">
              <a:lnSpc>
                <a:spcPct val="150000"/>
              </a:lnSpc>
              <a:buNone/>
            </a:pPr>
            <a:r>
              <a:rPr lang="en-US" sz="1800">
                <a:effectLst/>
                <a:latin typeface="Times New Roman" panose="02020603050405020304" pitchFamily="18" charset="0"/>
                <a:ea typeface="Times New Roman" panose="02020603050405020304" pitchFamily="18" charset="0"/>
              </a:rPr>
              <a:t>Compiles results into a structured, professional report, including prescriptions and recommendations. After the disease prediction is completed, a report is automatically generated that includes all necessary medical details, including patient information, the transcribed conversation, identified symptoms, disease predictions, and medical recommendations or prescriptions.</a:t>
            </a:r>
            <a:endParaRPr lang="en-IN" sz="1800">
              <a:effectLst/>
              <a:latin typeface="Times New Roman" panose="02020603050405020304" pitchFamily="18" charset="0"/>
              <a:ea typeface="Times New Roman" panose="02020603050405020304" pitchFamily="18" charset="0"/>
            </a:endParaRPr>
          </a:p>
          <a:p>
            <a:pPr marL="118745" indent="0" algn="just">
              <a:lnSpc>
                <a:spcPct val="150000"/>
              </a:lnSpc>
              <a:buNone/>
            </a:pPr>
            <a:endParaRPr lang="en-IN" sz="18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39553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A4BDC-7480-381D-E204-206CB313CA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793FB2-21FD-24ED-EA6B-1D34D96A4AE9}"/>
              </a:ext>
            </a:extLst>
          </p:cNvPr>
          <p:cNvSpPr>
            <a:spLocks noGrp="1"/>
          </p:cNvSpPr>
          <p:nvPr>
            <p:ph type="title"/>
          </p:nvPr>
        </p:nvSpPr>
        <p:spPr/>
        <p:txBody>
          <a:bodyPr/>
          <a:lstStyle/>
          <a:p>
            <a:r>
              <a:rPr lang="en-GB"/>
              <a:t>Objectives</a:t>
            </a:r>
          </a:p>
        </p:txBody>
      </p:sp>
      <p:sp>
        <p:nvSpPr>
          <p:cNvPr id="3" name="Content Placeholder 2">
            <a:extLst>
              <a:ext uri="{FF2B5EF4-FFF2-40B4-BE49-F238E27FC236}">
                <a16:creationId xmlns:a16="http://schemas.microsoft.com/office/drawing/2014/main" id="{54643E0F-6B31-EAA2-A589-7CA708D2C863}"/>
              </a:ext>
            </a:extLst>
          </p:cNvPr>
          <p:cNvSpPr>
            <a:spLocks noGrp="1"/>
          </p:cNvSpPr>
          <p:nvPr>
            <p:ph idx="1"/>
          </p:nvPr>
        </p:nvSpPr>
        <p:spPr>
          <a:xfrm>
            <a:off x="762000" y="952501"/>
            <a:ext cx="10668000" cy="5219699"/>
          </a:xfrm>
        </p:spPr>
        <p:txBody>
          <a:bodyPr vert="horz" lIns="91440" tIns="45720" rIns="91440" bIns="45720" rtlCol="0" anchor="t">
            <a:noAutofit/>
          </a:bodyPr>
          <a:lstStyle/>
          <a:p>
            <a:pPr marL="0" indent="0" algn="just">
              <a:buNone/>
            </a:pPr>
            <a:r>
              <a:rPr lang="en-US" sz="17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Primary Objectives:</a:t>
            </a:r>
            <a:endParaRPr lang="en-US" dirty="0"/>
          </a:p>
          <a:p>
            <a:pPr algn="just">
              <a:buFont typeface="+mj-lt"/>
              <a:buAutoNum type="arabicPeriod"/>
            </a:pPr>
            <a:r>
              <a:rPr lang="en-US" sz="1700" b="1" dirty="0">
                <a:effectLst/>
                <a:latin typeface="Times New Roman" panose="02020603050405020304" pitchFamily="18" charset="0"/>
                <a:ea typeface="Times New Roman" panose="02020603050405020304" pitchFamily="18" charset="0"/>
                <a:cs typeface="Times New Roman" panose="02020603050405020304" pitchFamily="18" charset="0"/>
              </a:rPr>
              <a:t>Accurate Transcription of Conversations:</a:t>
            </a:r>
            <a:endParaRPr lang="en-IN" sz="17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r>
              <a:rPr lang="en-US" sz="1700" dirty="0">
                <a:latin typeface="Times New Roman" panose="02020603050405020304" pitchFamily="18" charset="0"/>
                <a:cs typeface="Times New Roman" panose="02020603050405020304" pitchFamily="18" charset="0"/>
              </a:rPr>
              <a:t>Achieve over 70% transcription accuracy for medical conversations, even in noisy conditions or with diverse accents, using advanced ASR models like OpenAI's Whisper, tuned for medical terminology. Automate real-time audio transcription to ensure fast and reliable conversion of clinician-patient interactions into text, enhancing efficiency and accuracy.</a:t>
            </a:r>
          </a:p>
          <a:p>
            <a:pPr algn="just">
              <a:buAutoNum type="arabicPeriod" startAt="2"/>
            </a:pPr>
            <a:r>
              <a:rPr lang="en-US" sz="1700" b="1" dirty="0">
                <a:effectLst/>
                <a:latin typeface="Times New Roman" panose="02020603050405020304" pitchFamily="18" charset="0"/>
                <a:ea typeface="Times New Roman" panose="02020603050405020304" pitchFamily="18" charset="0"/>
                <a:cs typeface="Times New Roman" panose="02020603050405020304" pitchFamily="18" charset="0"/>
              </a:rPr>
              <a:t>Extraction of Symptoms and Medical Terms: </a:t>
            </a:r>
          </a:p>
          <a:p>
            <a:pPr marL="0" indent="0" algn="just">
              <a:buNone/>
            </a:pPr>
            <a:r>
              <a:rPr lang="en-IN" sz="1700" dirty="0">
                <a:latin typeface="Times New Roman"/>
                <a:ea typeface="Verdana"/>
                <a:cs typeface="Times New Roman"/>
              </a:rPr>
              <a:t>Use NLP models like </a:t>
            </a:r>
            <a:r>
              <a:rPr lang="en-IN" sz="1700" dirty="0" err="1">
                <a:latin typeface="Times New Roman"/>
                <a:ea typeface="Verdana"/>
                <a:cs typeface="Times New Roman"/>
              </a:rPr>
              <a:t>BioBERT</a:t>
            </a:r>
            <a:r>
              <a:rPr lang="en-IN" sz="1700" dirty="0">
                <a:latin typeface="Times New Roman"/>
                <a:ea typeface="Verdana"/>
                <a:cs typeface="Times New Roman"/>
              </a:rPr>
              <a:t> and </a:t>
            </a:r>
            <a:r>
              <a:rPr lang="en-IN" sz="1700" dirty="0" err="1">
                <a:latin typeface="Times New Roman"/>
                <a:ea typeface="Verdana"/>
                <a:cs typeface="Times New Roman"/>
              </a:rPr>
              <a:t>SpaCy’s</a:t>
            </a:r>
            <a:r>
              <a:rPr lang="en-IN" sz="1700" dirty="0">
                <a:latin typeface="Times New Roman"/>
                <a:ea typeface="Verdana"/>
                <a:cs typeface="Times New Roman"/>
              </a:rPr>
              <a:t> medical NER, along with Rapid Fuzz for fuzzy matching, to identify and categorize symptoms, body parts, and conditions from transcribed conversations. Preprocess text and fine-tune models for high precision, minimizing false positives and ensuring clinical relevance.</a:t>
            </a:r>
            <a:endParaRPr lang="en-US" sz="1700" b="1">
              <a:latin typeface="Times New Roman"/>
              <a:ea typeface="Verdana"/>
              <a:cs typeface="Times New Roman"/>
            </a:endParaRPr>
          </a:p>
          <a:p>
            <a:pPr algn="just">
              <a:buAutoNum type="arabicPeriod" startAt="3"/>
            </a:pPr>
            <a:r>
              <a:rPr lang="en-IN" sz="1700" b="1" dirty="0">
                <a:effectLst/>
                <a:latin typeface="Times New Roman" panose="02020603050405020304" pitchFamily="18" charset="0"/>
                <a:ea typeface="Times New Roman" panose="02020603050405020304" pitchFamily="18" charset="0"/>
                <a:cs typeface="Times New Roman" panose="02020603050405020304" pitchFamily="18" charset="0"/>
              </a:rPr>
              <a:t>Disease Prediction Based on Extracted Symptoms:</a:t>
            </a:r>
          </a:p>
          <a:p>
            <a:pPr marL="0" indent="0" algn="just">
              <a:buNone/>
            </a:pPr>
            <a:r>
              <a:rPr lang="en-US" sz="1700" dirty="0">
                <a:latin typeface="Times New Roman" panose="02020603050405020304" pitchFamily="18" charset="0"/>
                <a:cs typeface="Times New Roman" panose="02020603050405020304" pitchFamily="18" charset="0"/>
              </a:rPr>
              <a:t>Develop a machine learning model to predict diseases based on extracted symptoms and medical entities, trained on domain-specific datasets like MIMIC-III or SNOMED CT. Ensure the model uses high-quality, up-to-date data reflecting current clinical practices and is validated through clinical evaluation to ensure reliable, real-world performance.</a:t>
            </a:r>
            <a:endParaRPr lang="en-IN" sz="170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buAutoNum type="arabicPeriod" startAt="4"/>
            </a:pPr>
            <a:r>
              <a:rPr lang="en-IN" sz="1700" b="1" dirty="0">
                <a:effectLst/>
                <a:latin typeface="Times New Roman" panose="02020603050405020304" pitchFamily="18" charset="0"/>
                <a:ea typeface="Times New Roman" panose="02020603050405020304" pitchFamily="18" charset="0"/>
                <a:cs typeface="Times New Roman" panose="02020603050405020304" pitchFamily="18" charset="0"/>
              </a:rPr>
              <a:t>Automated Report Generation:</a:t>
            </a:r>
          </a:p>
          <a:p>
            <a:pPr marL="0" indent="0" algn="just">
              <a:buNone/>
            </a:pPr>
            <a:r>
              <a:rPr lang="en-US" sz="1700" dirty="0">
                <a:latin typeface="Times New Roman" panose="02020603050405020304" pitchFamily="18" charset="0"/>
                <a:cs typeface="Times New Roman" panose="02020603050405020304" pitchFamily="18" charset="0"/>
              </a:rPr>
              <a:t>Create an automated system to generate structured medical reports that consolidate transcriptions, identified symptoms, and disease predictions into standardized formats for clinical workflows. Ensure the reports are clinically relevant, easy to interpret, and include actionable insights, such as recommended next steps for diagnosis or treatment.</a:t>
            </a:r>
          </a:p>
        </p:txBody>
      </p:sp>
    </p:spTree>
    <p:extLst>
      <p:ext uri="{BB962C8B-B14F-4D97-AF65-F5344CB8AC3E}">
        <p14:creationId xmlns:p14="http://schemas.microsoft.com/office/powerpoint/2010/main" val="3767860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0BFA02-F27B-2CB7-C3FB-20F75B6C89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693400-1E34-E820-2F33-E2754B82D24D}"/>
              </a:ext>
            </a:extLst>
          </p:cNvPr>
          <p:cNvSpPr>
            <a:spLocks noGrp="1"/>
          </p:cNvSpPr>
          <p:nvPr>
            <p:ph type="title"/>
          </p:nvPr>
        </p:nvSpPr>
        <p:spPr/>
        <p:txBody>
          <a:bodyPr/>
          <a:lstStyle/>
          <a:p>
            <a:r>
              <a:rPr lang="en-GB"/>
              <a:t>Objectives</a:t>
            </a:r>
          </a:p>
        </p:txBody>
      </p:sp>
      <p:sp>
        <p:nvSpPr>
          <p:cNvPr id="3" name="Content Placeholder 2">
            <a:extLst>
              <a:ext uri="{FF2B5EF4-FFF2-40B4-BE49-F238E27FC236}">
                <a16:creationId xmlns:a16="http://schemas.microsoft.com/office/drawing/2014/main" id="{80B926D9-0F51-5302-C535-8D404A42DE46}"/>
              </a:ext>
            </a:extLst>
          </p:cNvPr>
          <p:cNvSpPr>
            <a:spLocks noGrp="1"/>
          </p:cNvSpPr>
          <p:nvPr>
            <p:ph idx="1"/>
          </p:nvPr>
        </p:nvSpPr>
        <p:spPr>
          <a:xfrm>
            <a:off x="812800" y="977463"/>
            <a:ext cx="10668000" cy="5163206"/>
          </a:xfrm>
        </p:spPr>
        <p:txBody>
          <a:bodyPr vert="horz" lIns="91440" tIns="45720" rIns="91440" bIns="45720" rtlCol="0" anchor="t">
            <a:normAutofit fontScale="92500" lnSpcReduction="20000"/>
          </a:bodyPr>
          <a:lstStyle/>
          <a:p>
            <a:pPr marL="0" indent="0" algn="just">
              <a:buNone/>
            </a:pPr>
            <a:r>
              <a:rPr lang="en-US" sz="1900" b="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Secondary Objectives:</a:t>
            </a:r>
            <a:endParaRPr lang="en-US"/>
          </a:p>
          <a:p>
            <a:pPr marL="0" indent="0" algn="just">
              <a:buNone/>
            </a:pPr>
            <a:endParaRPr lang="en-US" sz="1800" b="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algn="just">
              <a:buFont typeface="+mj-lt"/>
              <a:buAutoNum type="arabicPeriod"/>
            </a:pPr>
            <a:r>
              <a:rPr lang="en-IN" sz="1800" b="1">
                <a:effectLst/>
                <a:latin typeface="Times New Roman" panose="02020603050405020304" pitchFamily="18" charset="0"/>
                <a:ea typeface="Times New Roman" panose="02020603050405020304" pitchFamily="18" charset="0"/>
                <a:cs typeface="Times New Roman" panose="02020603050405020304" pitchFamily="18" charset="0"/>
              </a:rPr>
              <a:t>Enhancing Clinician Productivity : </a:t>
            </a:r>
          </a:p>
          <a:p>
            <a:pPr marL="0" indent="0" algn="just">
              <a:buNone/>
            </a:pPr>
            <a:r>
              <a:rPr lang="en-US" sz="1800">
                <a:latin typeface="Times New Roman" panose="02020603050405020304" pitchFamily="18" charset="0"/>
                <a:cs typeface="Times New Roman" panose="02020603050405020304" pitchFamily="18" charset="0"/>
              </a:rPr>
              <a:t>Automate repetitive tasks like transcription, symptom extraction, and report generation to reduce the time clinicians spend on documentation. This allows clinicians to focus more on patient care and diagnosis, improving clinical efficiency and patient outcomes by minimizing administrative burden.</a:t>
            </a:r>
          </a:p>
          <a:p>
            <a:pPr marL="0" indent="0" algn="just">
              <a:buNone/>
            </a:pPr>
            <a:endParaRPr lang="en-US" sz="1800">
              <a:latin typeface="Times New Roman" panose="02020603050405020304" pitchFamily="18" charset="0"/>
              <a:cs typeface="Times New Roman" panose="02020603050405020304" pitchFamily="18" charset="0"/>
            </a:endParaRPr>
          </a:p>
          <a:p>
            <a:pPr algn="just">
              <a:buAutoNum type="arabicPeriod" startAt="2"/>
            </a:pPr>
            <a:r>
              <a:rPr lang="en-IN" sz="1800" b="1">
                <a:effectLst/>
                <a:latin typeface="Times New Roman" panose="02020603050405020304" pitchFamily="18" charset="0"/>
                <a:ea typeface="Times New Roman" panose="02020603050405020304" pitchFamily="18" charset="0"/>
                <a:cs typeface="Times New Roman" panose="02020603050405020304" pitchFamily="18" charset="0"/>
              </a:rPr>
              <a:t>Scalability Across Specialties:</a:t>
            </a:r>
          </a:p>
          <a:p>
            <a:pPr marL="0" indent="0" algn="just">
              <a:buNone/>
            </a:pPr>
            <a:r>
              <a:rPr lang="en-US" sz="1800">
                <a:latin typeface="Times New Roman" panose="02020603050405020304" pitchFamily="18" charset="0"/>
                <a:cs typeface="Times New Roman" panose="02020603050405020304" pitchFamily="18" charset="0"/>
              </a:rPr>
              <a:t>Design the system to be adaptable across medical specialties, handling diverse terminologies and requirements. Ensure compatibility with multi-lingual and region-specific datasets to support global adoption and international clinical practices.</a:t>
            </a:r>
            <a:endParaRPr lang="en-IN" sz="1800" b="1">
              <a:latin typeface="Times New Roman" panose="02020603050405020304" pitchFamily="18" charset="0"/>
              <a:cs typeface="Times New Roman" panose="02020603050405020304" pitchFamily="18" charset="0"/>
            </a:endParaRPr>
          </a:p>
          <a:p>
            <a:pPr marL="0" indent="0" algn="just">
              <a:buNone/>
            </a:pPr>
            <a:endParaRPr lang="en-IN" sz="1800" b="1">
              <a:latin typeface="Times New Roman" panose="02020603050405020304" pitchFamily="18" charset="0"/>
              <a:cs typeface="Times New Roman" panose="02020603050405020304" pitchFamily="18" charset="0"/>
            </a:endParaRPr>
          </a:p>
          <a:p>
            <a:pPr algn="just">
              <a:buAutoNum type="arabicPeriod" startAt="3"/>
            </a:pPr>
            <a:r>
              <a:rPr lang="en-IN" sz="1800" b="1">
                <a:effectLst/>
                <a:latin typeface="Times New Roman" panose="02020603050405020304" pitchFamily="18" charset="0"/>
                <a:ea typeface="Times New Roman" panose="02020603050405020304" pitchFamily="18" charset="0"/>
                <a:cs typeface="Times New Roman" panose="02020603050405020304" pitchFamily="18" charset="0"/>
              </a:rPr>
              <a:t>Data Privacy and Security:</a:t>
            </a:r>
          </a:p>
          <a:p>
            <a:pPr marL="0" indent="0" algn="just">
              <a:buNone/>
            </a:pPr>
            <a:r>
              <a:rPr lang="en-US" sz="1800">
                <a:latin typeface="Times New Roman" panose="02020603050405020304" pitchFamily="18" charset="0"/>
                <a:cs typeface="Times New Roman" panose="02020603050405020304" pitchFamily="18" charset="0"/>
              </a:rPr>
              <a:t>Implement strong encryption and access control measures to secure patient interactions and ensure compliance with privacy regulations. Adhere to HIPAA standards to securely manage patient data, safeguarding privacy and ensuring legal compliance.</a:t>
            </a:r>
          </a:p>
          <a:p>
            <a:pPr marL="0" indent="0" algn="just">
              <a:buNone/>
            </a:pP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buAutoNum type="arabicPeriod" startAt="4"/>
            </a:pPr>
            <a:r>
              <a:rPr lang="en-IN" sz="1800" b="1">
                <a:effectLst/>
                <a:latin typeface="Times New Roman" panose="02020603050405020304" pitchFamily="18" charset="0"/>
                <a:ea typeface="Times New Roman" panose="02020603050405020304" pitchFamily="18" charset="0"/>
                <a:cs typeface="Times New Roman" panose="02020603050405020304" pitchFamily="18" charset="0"/>
              </a:rPr>
              <a:t>User-Friendly Design:</a:t>
            </a:r>
          </a:p>
          <a:p>
            <a:pPr marL="0" indent="0" algn="just">
              <a:buNone/>
            </a:pPr>
            <a:r>
              <a:rPr lang="en-US" sz="1800">
                <a:latin typeface="Times New Roman" panose="02020603050405020304" pitchFamily="18" charset="0"/>
                <a:cs typeface="Times New Roman" panose="02020603050405020304" pitchFamily="18" charset="0"/>
              </a:rPr>
              <a:t>Develop an intuitive interface for clinicians that provides clear, actionable insights with minimal training. Ensure seamless integration with EHR systems for automated extraction, processing, and presentation of medical data, improving usability and adoption in daily workflows.</a:t>
            </a:r>
            <a:endParaRPr lang="en-IN" sz="1800" b="1">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endParaRPr lang="en-IN" sz="1800" b="1">
              <a:effectLst/>
              <a:latin typeface="Times New Roman" panose="02020603050405020304" pitchFamily="18" charset="0"/>
              <a:ea typeface="Times New Roman" panose="02020603050405020304" pitchFamily="18" charset="0"/>
            </a:endParaRPr>
          </a:p>
          <a:p>
            <a:pPr marL="0" indent="0" algn="just">
              <a:buNone/>
            </a:pPr>
            <a:endParaRPr lang="en-IN" sz="1800">
              <a:effectLst/>
              <a:latin typeface="Times New Roman" panose="02020603050405020304" pitchFamily="18" charset="0"/>
              <a:ea typeface="Times New Roman" panose="02020603050405020304" pitchFamily="18" charset="0"/>
            </a:endParaRPr>
          </a:p>
          <a:p>
            <a:pPr marL="0" indent="0" algn="just">
              <a:buNone/>
            </a:pPr>
            <a:endParaRPr lang="en-US" sz="1600"/>
          </a:p>
        </p:txBody>
      </p:sp>
    </p:spTree>
    <p:extLst>
      <p:ext uri="{BB962C8B-B14F-4D97-AF65-F5344CB8AC3E}">
        <p14:creationId xmlns:p14="http://schemas.microsoft.com/office/powerpoint/2010/main" val="1935531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Methodology/Modules</a:t>
            </a:r>
          </a:p>
        </p:txBody>
      </p:sp>
      <p:sp>
        <p:nvSpPr>
          <p:cNvPr id="3" name="Content Placeholder 2"/>
          <p:cNvSpPr>
            <a:spLocks noGrp="1"/>
          </p:cNvSpPr>
          <p:nvPr>
            <p:ph idx="1"/>
          </p:nvPr>
        </p:nvSpPr>
        <p:spPr>
          <a:xfrm>
            <a:off x="812800" y="1153161"/>
            <a:ext cx="10668000" cy="4952997"/>
          </a:xfrm>
        </p:spPr>
        <p:txBody>
          <a:bodyPr vert="horz" lIns="91440" tIns="45720" rIns="91440" bIns="45720" rtlCol="0" anchor="t">
            <a:normAutofit fontScale="92500" lnSpcReduction="20000"/>
          </a:bodyPr>
          <a:lstStyle/>
          <a:p>
            <a:pPr algn="just"/>
            <a:r>
              <a:rPr lang="en-US" sz="1900" b="1" dirty="0">
                <a:latin typeface="Times New Roman"/>
                <a:ea typeface="Verdana"/>
                <a:cs typeface="Times New Roman"/>
              </a:rPr>
              <a:t>Automatic Speech Recognition (ASR) : </a:t>
            </a:r>
            <a:r>
              <a:rPr lang="en-US" sz="1900" dirty="0">
                <a:latin typeface="Times New Roman"/>
                <a:ea typeface="Verdana"/>
                <a:cs typeface="Times New Roman"/>
              </a:rPr>
              <a:t>ASR (Automatic Speech Recognition) converts audio (like clinician-patient conversations) into text. OpenAI's Whisper model is highly accurate, even with accents, medical terms, and noisy audio. It supports multiple languages, making it useful globally. Whisper simplifies the process by transcribing speech directly, without extra steps like phoneme recognition.</a:t>
            </a:r>
            <a:endParaRPr lang="en-US" sz="1900" dirty="0">
              <a:latin typeface="Times New Roman"/>
              <a:cs typeface="Times New Roman"/>
            </a:endParaRPr>
          </a:p>
          <a:p>
            <a:pPr algn="just"/>
            <a:endParaRPr lang="en-US" sz="1900">
              <a:latin typeface="Times New Roman" panose="02020603050405020304" pitchFamily="18" charset="0"/>
              <a:ea typeface="Verdana"/>
              <a:cs typeface="Times New Roman" panose="02020603050405020304" pitchFamily="18" charset="0"/>
            </a:endParaRPr>
          </a:p>
          <a:p>
            <a:pPr algn="just"/>
            <a:r>
              <a:rPr lang="en-US" sz="1900" b="1" dirty="0">
                <a:latin typeface="Times New Roman"/>
                <a:ea typeface="Verdana"/>
                <a:cs typeface="Times New Roman"/>
              </a:rPr>
              <a:t>Natural Language Processing (NLP) : </a:t>
            </a:r>
            <a:r>
              <a:rPr lang="en-US" sz="1900" dirty="0">
                <a:latin typeface="Times New Roman"/>
                <a:ea typeface="Verdana"/>
                <a:cs typeface="Times New Roman"/>
              </a:rPr>
              <a:t>NLP analyzes transcripts to identify symptoms and medical terms. Techniques like Named Entity Recognition (NER) and parsing detect key details like symptoms and body parts. It also normalizes text, converting abbreviations or shorthand into standard medical terms, ensuring accuracy for disease predictions.</a:t>
            </a:r>
          </a:p>
          <a:p>
            <a:pPr algn="just"/>
            <a:endParaRPr lang="en-US" sz="1900" b="1">
              <a:latin typeface="Times New Roman" panose="02020603050405020304" pitchFamily="18" charset="0"/>
              <a:ea typeface="Verdana"/>
              <a:cs typeface="Times New Roman" panose="02020603050405020304" pitchFamily="18" charset="0"/>
            </a:endParaRPr>
          </a:p>
          <a:p>
            <a:pPr algn="just"/>
            <a:r>
              <a:rPr lang="en-US" sz="1900" b="1" dirty="0">
                <a:latin typeface="Times New Roman"/>
                <a:ea typeface="Verdana"/>
                <a:cs typeface="Times New Roman"/>
              </a:rPr>
              <a:t>Disease Prediction Module : </a:t>
            </a:r>
            <a:r>
              <a:rPr lang="en-US" sz="1900" dirty="0">
                <a:latin typeface="Times New Roman"/>
                <a:ea typeface="Verdana"/>
                <a:cs typeface="Times New Roman"/>
              </a:rPr>
              <a:t>This module compares extracted symptoms with a medical dataset to predict possible diseases. It uses fuzzy matching (e.g., Rapid Fuzz) to handle variations in terms or spelling. A machine learning model, often a Random Forest classifier, is trained on historical data to identify diseases from symptom patterns, providing diagnostic suggestions.</a:t>
            </a:r>
          </a:p>
          <a:p>
            <a:pPr marL="0" indent="0" algn="just">
              <a:buNone/>
            </a:pPr>
            <a:endParaRPr lang="en-US" sz="1900">
              <a:latin typeface="Times New Roman" panose="02020603050405020304" pitchFamily="18" charset="0"/>
              <a:ea typeface="Verdana"/>
              <a:cs typeface="Times New Roman" panose="02020603050405020304" pitchFamily="18" charset="0"/>
            </a:endParaRPr>
          </a:p>
          <a:p>
            <a:pPr algn="just"/>
            <a:r>
              <a:rPr lang="en-US" sz="1900" b="1" dirty="0">
                <a:latin typeface="Times New Roman"/>
                <a:ea typeface="Verdana"/>
                <a:cs typeface="Times New Roman"/>
              </a:rPr>
              <a:t>Report Generation Module : </a:t>
            </a:r>
            <a:r>
              <a:rPr lang="en-US" sz="1900" dirty="0">
                <a:latin typeface="Times New Roman"/>
                <a:ea typeface="Verdana"/>
                <a:cs typeface="Times New Roman"/>
              </a:rPr>
              <a:t>This module creates a structured report with patient details, transcribed conversations, identified symptoms, disease predictions, and medical recommendations or prescriptions. It ensures all results are presented professionally and comprehensively.</a:t>
            </a:r>
            <a:br>
              <a:rPr lang="en-US" sz="2000" b="1" i="0" dirty="0">
                <a:effectLst/>
                <a:latin typeface="Times New Roman" panose="02020603050405020304" pitchFamily="18" charset="0"/>
                <a:cs typeface="Times New Roman" panose="02020603050405020304" pitchFamily="18" charset="0"/>
              </a:rPr>
            </a:br>
            <a:endParaRPr lang="en-US">
              <a:latin typeface="Times New Roman"/>
              <a:ea typeface="Verdana"/>
              <a:cs typeface="Times New Roman"/>
            </a:endParaRPr>
          </a:p>
        </p:txBody>
      </p:sp>
    </p:spTree>
    <p:extLst>
      <p:ext uri="{BB962C8B-B14F-4D97-AF65-F5344CB8AC3E}">
        <p14:creationId xmlns:p14="http://schemas.microsoft.com/office/powerpoint/2010/main" val="2314944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IN"/>
              <a:t>System Design &amp; Implementation</a:t>
            </a:r>
          </a:p>
        </p:txBody>
      </p:sp>
      <p:pic>
        <p:nvPicPr>
          <p:cNvPr id="5" name="Content Placeholder 4" descr="A diagram of a program&#10;&#10;Description automatically generated">
            <a:extLst>
              <a:ext uri="{FF2B5EF4-FFF2-40B4-BE49-F238E27FC236}">
                <a16:creationId xmlns:a16="http://schemas.microsoft.com/office/drawing/2014/main" id="{19618C87-348D-BBB7-5E2A-5E6496DF1928}"/>
              </a:ext>
            </a:extLst>
          </p:cNvPr>
          <p:cNvPicPr>
            <a:picLocks noGrp="1" noChangeAspect="1"/>
          </p:cNvPicPr>
          <p:nvPr>
            <p:ph idx="1"/>
          </p:nvPr>
        </p:nvPicPr>
        <p:blipFill>
          <a:blip r:embed="rId3"/>
          <a:stretch>
            <a:fillRect/>
          </a:stretch>
        </p:blipFill>
        <p:spPr>
          <a:xfrm>
            <a:off x="816949" y="1143001"/>
            <a:ext cx="10670436" cy="4952997"/>
          </a:xfrm>
        </p:spPr>
      </p:pic>
    </p:spTree>
    <p:extLst>
      <p:ext uri="{BB962C8B-B14F-4D97-AF65-F5344CB8AC3E}">
        <p14:creationId xmlns:p14="http://schemas.microsoft.com/office/powerpoint/2010/main" val="593898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976AB1-FCA6-D4ED-5FCD-EABCBC3086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3D498D-FFC0-E780-1B54-6B30482EBBF8}"/>
              </a:ext>
            </a:extLst>
          </p:cNvPr>
          <p:cNvSpPr>
            <a:spLocks noGrp="1"/>
          </p:cNvSpPr>
          <p:nvPr>
            <p:ph type="title"/>
          </p:nvPr>
        </p:nvSpPr>
        <p:spPr/>
        <p:txBody>
          <a:bodyPr/>
          <a:lstStyle/>
          <a:p>
            <a:r>
              <a:rPr lang="en-IN"/>
              <a:t>System Design &amp; Implementation</a:t>
            </a:r>
          </a:p>
        </p:txBody>
      </p:sp>
      <p:sp>
        <p:nvSpPr>
          <p:cNvPr id="4" name="Content Placeholder 3">
            <a:extLst>
              <a:ext uri="{FF2B5EF4-FFF2-40B4-BE49-F238E27FC236}">
                <a16:creationId xmlns:a16="http://schemas.microsoft.com/office/drawing/2014/main" id="{D2E1571B-C312-E63F-4C15-B86881F30DCE}"/>
              </a:ext>
            </a:extLst>
          </p:cNvPr>
          <p:cNvSpPr>
            <a:spLocks noGrp="1"/>
          </p:cNvSpPr>
          <p:nvPr>
            <p:ph idx="1"/>
          </p:nvPr>
        </p:nvSpPr>
        <p:spPr/>
        <p:txBody>
          <a:bodyPr vert="horz" lIns="91440" tIns="45720" rIns="91440" bIns="45720" rtlCol="0" anchor="t">
            <a:normAutofit/>
          </a:bodyPr>
          <a:lstStyle/>
          <a:p>
            <a:pPr marL="0" indent="0" algn="just">
              <a:buNone/>
            </a:pPr>
            <a:r>
              <a:rPr lang="en-IN" sz="1800">
                <a:effectLst/>
                <a:latin typeface="Times New Roman" panose="02020603050405020304" pitchFamily="18" charset="0"/>
                <a:ea typeface="Times New Roman" panose="02020603050405020304" pitchFamily="18" charset="0"/>
              </a:rPr>
              <a:t>The system follows a layered, modular architecture that promotes independent development, testing, and scaling of its various components. This design approach ensures that updates or improvements in one layer can be executed without disrupting the overall system functionality. The architecture consists of four distinct layers:</a:t>
            </a:r>
            <a:endParaRPr lang="en-US"/>
          </a:p>
          <a:p>
            <a:pPr marL="457200" indent="-457200" algn="just">
              <a:buFont typeface="+mj-lt"/>
              <a:buAutoNum type="arabicPeriod"/>
            </a:pPr>
            <a:r>
              <a:rPr lang="en-IN" sz="1800" b="1">
                <a:latin typeface="Times New Roman" panose="02020603050405020304" pitchFamily="18" charset="0"/>
                <a:cs typeface="Times New Roman" panose="02020603050405020304" pitchFamily="18" charset="0"/>
              </a:rPr>
              <a:t>Input Layer:</a:t>
            </a:r>
          </a:p>
          <a:p>
            <a:pPr marL="0" indent="0" algn="just">
              <a:buNone/>
            </a:pPr>
            <a:r>
              <a:rPr lang="en-US" sz="1800">
                <a:latin typeface="Times New Roman" panose="02020603050405020304" pitchFamily="18" charset="0"/>
                <a:cs typeface="Times New Roman" panose="02020603050405020304" pitchFamily="18" charset="0"/>
              </a:rPr>
              <a:t>The system handles clinician-patient conversations in various audio formats, including </a:t>
            </a:r>
            <a:r>
              <a:rPr lang="en-US" sz="1800" b="1">
                <a:latin typeface="Times New Roman" panose="02020603050405020304" pitchFamily="18" charset="0"/>
                <a:cs typeface="Times New Roman" panose="02020603050405020304" pitchFamily="18" charset="0"/>
              </a:rPr>
              <a:t>MP3, WAV</a:t>
            </a:r>
            <a:r>
              <a:rPr lang="en-US" sz="1800">
                <a:latin typeface="Times New Roman" panose="02020603050405020304" pitchFamily="18" charset="0"/>
                <a:cs typeface="Times New Roman" panose="02020603050405020304" pitchFamily="18" charset="0"/>
              </a:rPr>
              <a:t>, and </a:t>
            </a:r>
            <a:r>
              <a:rPr lang="en-US" sz="1800" b="1">
                <a:latin typeface="Times New Roman" panose="02020603050405020304" pitchFamily="18" charset="0"/>
                <a:cs typeface="Times New Roman" panose="02020603050405020304" pitchFamily="18" charset="0"/>
              </a:rPr>
              <a:t>WEBM</a:t>
            </a:r>
            <a:r>
              <a:rPr lang="en-US" sz="1800">
                <a:latin typeface="Times New Roman" panose="02020603050405020304" pitchFamily="18" charset="0"/>
                <a:cs typeface="Times New Roman" panose="02020603050405020304" pitchFamily="18" charset="0"/>
              </a:rPr>
              <a:t>, allowing for both live audio streaming and file uploads. This flexibility ensures easy integration with existing clinic workflows. For real-time needs, live audio streaming enables immediate transcription and analysis, crucial for urgent medical scenarios where timely information is essential.</a:t>
            </a:r>
          </a:p>
          <a:p>
            <a:pPr algn="just">
              <a:buAutoNum type="arabicPeriod" startAt="2"/>
            </a:pPr>
            <a:r>
              <a:rPr lang="en-US" sz="1800" b="1">
                <a:latin typeface="Times New Roman" panose="02020603050405020304" pitchFamily="18" charset="0"/>
                <a:cs typeface="Times New Roman" panose="02020603050405020304" pitchFamily="18" charset="0"/>
              </a:rPr>
              <a:t>  Processing Layer:</a:t>
            </a:r>
          </a:p>
          <a:p>
            <a:pPr marL="0" indent="0" algn="just">
              <a:buNone/>
            </a:pPr>
            <a:r>
              <a:rPr lang="en-US" sz="1800">
                <a:latin typeface="Times New Roman" panose="02020603050405020304" pitchFamily="18" charset="0"/>
                <a:cs typeface="Times New Roman" panose="02020603050405020304" pitchFamily="18" charset="0"/>
              </a:rPr>
              <a:t>The system's Automatic Speech Recognition (ASR) module, powered by </a:t>
            </a:r>
            <a:r>
              <a:rPr lang="en-US" sz="1800" b="1">
                <a:latin typeface="Times New Roman" panose="02020603050405020304" pitchFamily="18" charset="0"/>
                <a:cs typeface="Times New Roman" panose="02020603050405020304" pitchFamily="18" charset="0"/>
              </a:rPr>
              <a:t>OpenAI's Whisper model</a:t>
            </a:r>
            <a:r>
              <a:rPr lang="en-US" sz="1800">
                <a:latin typeface="Times New Roman" panose="02020603050405020304" pitchFamily="18" charset="0"/>
                <a:cs typeface="Times New Roman" panose="02020603050405020304" pitchFamily="18" charset="0"/>
              </a:rPr>
              <a:t>, converts recorded audio into text. Whisper excels in noisy environments and can understand various accents, making it well-suited for diverse medical settings. The transcribed text is then processed through Natural Language Processing (NLP), where symptoms, medical terms, and relevant entities are extracted using advanced algorithms for entity recognition, tokenization, and negation detection. This ensures accurate interpretation of symptom descriptions and medical terminology, enhancing the system's diagnostic capabilities.</a:t>
            </a:r>
            <a:endParaRPr lang="en-IN"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6358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5CB54-7BE9-CE61-75ED-7CF133C212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2D6065-8EE2-571F-8EA2-A3C99A18A956}"/>
              </a:ext>
            </a:extLst>
          </p:cNvPr>
          <p:cNvSpPr>
            <a:spLocks noGrp="1"/>
          </p:cNvSpPr>
          <p:nvPr>
            <p:ph type="title"/>
          </p:nvPr>
        </p:nvSpPr>
        <p:spPr/>
        <p:txBody>
          <a:bodyPr/>
          <a:lstStyle/>
          <a:p>
            <a:r>
              <a:rPr lang="en-IN"/>
              <a:t>System Design &amp; Implementation</a:t>
            </a:r>
          </a:p>
        </p:txBody>
      </p:sp>
      <p:sp>
        <p:nvSpPr>
          <p:cNvPr id="4" name="Content Placeholder 3">
            <a:extLst>
              <a:ext uri="{FF2B5EF4-FFF2-40B4-BE49-F238E27FC236}">
                <a16:creationId xmlns:a16="http://schemas.microsoft.com/office/drawing/2014/main" id="{5171F25D-347D-9EE0-5C76-AE1730AD3490}"/>
              </a:ext>
            </a:extLst>
          </p:cNvPr>
          <p:cNvSpPr>
            <a:spLocks noGrp="1"/>
          </p:cNvSpPr>
          <p:nvPr>
            <p:ph idx="1"/>
          </p:nvPr>
        </p:nvSpPr>
        <p:spPr/>
        <p:txBody>
          <a:bodyPr vert="horz" lIns="91440" tIns="45720" rIns="91440" bIns="45720" rtlCol="0" anchor="t">
            <a:normAutofit/>
          </a:bodyPr>
          <a:lstStyle/>
          <a:p>
            <a:pPr algn="just">
              <a:buAutoNum type="arabicPeriod" startAt="3"/>
            </a:pPr>
            <a:r>
              <a:rPr lang="en-US" sz="1800" b="1" dirty="0">
                <a:latin typeface="Times New Roman" panose="02020603050405020304" pitchFamily="18" charset="0"/>
                <a:cs typeface="Times New Roman" panose="02020603050405020304" pitchFamily="18" charset="0"/>
              </a:rPr>
              <a:t>Analysis Layer:</a:t>
            </a:r>
            <a:endParaRPr lang="en-US" dirty="0"/>
          </a:p>
          <a:p>
            <a:pPr marL="0" indent="0" algn="just">
              <a:buNone/>
            </a:pPr>
            <a:r>
              <a:rPr lang="en-US" sz="1800" dirty="0">
                <a:latin typeface="Times New Roman"/>
                <a:ea typeface="Verdana"/>
                <a:cs typeface="Times New Roman"/>
              </a:rPr>
              <a:t>Extracted symptoms are mapped to a medical knowledge base using fuzzy matching algorithms like </a:t>
            </a:r>
            <a:r>
              <a:rPr lang="en-US" sz="1800" b="1" dirty="0">
                <a:latin typeface="Times New Roman"/>
                <a:ea typeface="Verdana"/>
                <a:cs typeface="Times New Roman"/>
              </a:rPr>
              <a:t>RapidFuzz,</a:t>
            </a:r>
            <a:r>
              <a:rPr lang="en-US" sz="1800" dirty="0">
                <a:latin typeface="Times New Roman"/>
                <a:ea typeface="Verdana"/>
                <a:cs typeface="Times New Roman"/>
              </a:rPr>
              <a:t> handling spelling variations and synonyms to ensure accurate interpretation across diverse clinician descriptions. These mapped symptoms are then analyzed by a </a:t>
            </a:r>
            <a:r>
              <a:rPr lang="en-US" sz="1800" b="1" dirty="0">
                <a:latin typeface="Times New Roman"/>
                <a:ea typeface="Verdana"/>
                <a:cs typeface="Times New Roman"/>
              </a:rPr>
              <a:t>Random Forest classifier</a:t>
            </a:r>
            <a:r>
              <a:rPr lang="en-US" sz="1800" dirty="0">
                <a:latin typeface="Times New Roman"/>
                <a:ea typeface="Verdana"/>
                <a:cs typeface="Times New Roman"/>
              </a:rPr>
              <a:t>, which leverages historical patient data to predict potential diseases based on the symptom patterns identified in the clinician-patient conversation.</a:t>
            </a:r>
          </a:p>
          <a:p>
            <a:pPr algn="just">
              <a:buAutoNum type="arabicPeriod" startAt="4"/>
            </a:pPr>
            <a:r>
              <a:rPr lang="en-US" sz="1800" b="1" dirty="0">
                <a:latin typeface="Times New Roman" panose="02020603050405020304" pitchFamily="18" charset="0"/>
                <a:cs typeface="Times New Roman" panose="02020603050405020304" pitchFamily="18" charset="0"/>
              </a:rPr>
              <a:t> Output Layer:</a:t>
            </a:r>
          </a:p>
          <a:p>
            <a:pPr marL="0" indent="0" algn="just">
              <a:buNone/>
            </a:pPr>
            <a:r>
              <a:rPr lang="en-US" sz="1800" dirty="0">
                <a:latin typeface="Times New Roman"/>
                <a:ea typeface="Verdana"/>
                <a:cs typeface="Times New Roman"/>
              </a:rPr>
              <a:t>Once the analysis is complete, the system generates a detailed PDF report using the </a:t>
            </a:r>
            <a:r>
              <a:rPr lang="en-US" sz="1800" b="1" dirty="0" err="1">
                <a:latin typeface="Times New Roman"/>
                <a:ea typeface="Verdana"/>
                <a:cs typeface="Times New Roman"/>
              </a:rPr>
              <a:t>ReportLab</a:t>
            </a:r>
            <a:r>
              <a:rPr lang="en-US" sz="1800" dirty="0">
                <a:latin typeface="Times New Roman"/>
                <a:ea typeface="Verdana"/>
                <a:cs typeface="Times New Roman"/>
              </a:rPr>
              <a:t> library. The report includes transcriptions of the clinician-patient conversation, extracted symptoms, predicted diseases, and medical recommendations, all structured with clear headings, tables, and professional formatting for easy interpretation by clinicians.</a:t>
            </a:r>
            <a:endParaRPr lang="en-IN" sz="1800" dirty="0">
              <a:latin typeface="Times New Roman"/>
              <a:ea typeface="Verdana"/>
              <a:cs typeface="Times New Roman"/>
            </a:endParaRPr>
          </a:p>
        </p:txBody>
      </p:sp>
    </p:spTree>
    <p:extLst>
      <p:ext uri="{BB962C8B-B14F-4D97-AF65-F5344CB8AC3E}">
        <p14:creationId xmlns:p14="http://schemas.microsoft.com/office/powerpoint/2010/main" val="1511106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649F7-0170-FFF1-81BD-57266E0CB5DF}"/>
              </a:ext>
            </a:extLst>
          </p:cNvPr>
          <p:cNvSpPr>
            <a:spLocks noGrp="1"/>
          </p:cNvSpPr>
          <p:nvPr>
            <p:ph type="title"/>
          </p:nvPr>
        </p:nvSpPr>
        <p:spPr/>
        <p:txBody>
          <a:bodyPr/>
          <a:lstStyle/>
          <a:p>
            <a:r>
              <a:rPr lang="en-IN"/>
              <a:t>CONTENT</a:t>
            </a:r>
          </a:p>
        </p:txBody>
      </p:sp>
      <p:sp>
        <p:nvSpPr>
          <p:cNvPr id="3" name="Content Placeholder 2">
            <a:extLst>
              <a:ext uri="{FF2B5EF4-FFF2-40B4-BE49-F238E27FC236}">
                <a16:creationId xmlns:a16="http://schemas.microsoft.com/office/drawing/2014/main" id="{616BEF0B-D88C-993E-C4F1-CD68DB39C137}"/>
              </a:ext>
            </a:extLst>
          </p:cNvPr>
          <p:cNvSpPr>
            <a:spLocks noGrp="1"/>
          </p:cNvSpPr>
          <p:nvPr>
            <p:ph idx="1"/>
          </p:nvPr>
        </p:nvSpPr>
        <p:spPr/>
        <p:txBody>
          <a:bodyPr vert="horz" lIns="91440" tIns="45720" rIns="91440" bIns="45720" rtlCol="0" anchor="t">
            <a:normAutofit fontScale="92500" lnSpcReduction="20000"/>
          </a:bodyPr>
          <a:lstStyle/>
          <a:p>
            <a:pPr marL="495300" indent="-342900" algn="just">
              <a:lnSpc>
                <a:spcPct val="200000"/>
              </a:lnSpc>
              <a:spcBef>
                <a:spcPts val="0"/>
              </a:spcBef>
              <a:buFont typeface="Wingdings" panose="05000000000000000000" pitchFamily="2" charset="2"/>
              <a:buChar char="Ø"/>
            </a:pPr>
            <a:r>
              <a:rPr lang="en-US" dirty="0">
                <a:latin typeface="Verdana"/>
                <a:ea typeface="Cambria"/>
              </a:rPr>
              <a:t>Introduction</a:t>
            </a:r>
          </a:p>
          <a:p>
            <a:pPr marL="495300" indent="-342900" algn="just">
              <a:lnSpc>
                <a:spcPct val="200000"/>
              </a:lnSpc>
              <a:spcBef>
                <a:spcPts val="0"/>
              </a:spcBef>
              <a:buFont typeface="Wingdings" panose="05000000000000000000" pitchFamily="2" charset="2"/>
              <a:buChar char="Ø"/>
            </a:pPr>
            <a:r>
              <a:rPr lang="en-GB" dirty="0">
                <a:latin typeface="Verdana"/>
                <a:ea typeface="Verdana"/>
              </a:rPr>
              <a:t>Literature Review</a:t>
            </a:r>
            <a:endParaRPr lang="en-US" dirty="0">
              <a:latin typeface="Verdana"/>
              <a:ea typeface="Verdana"/>
            </a:endParaRPr>
          </a:p>
          <a:p>
            <a:pPr marL="495300" lvl="0" indent="-342900" algn="just">
              <a:lnSpc>
                <a:spcPct val="200000"/>
              </a:lnSpc>
              <a:spcBef>
                <a:spcPts val="0"/>
              </a:spcBef>
              <a:buFont typeface="Wingdings" panose="05000000000000000000" pitchFamily="2" charset="2"/>
              <a:buChar char="Ø"/>
            </a:pPr>
            <a:r>
              <a:rPr lang="en-IN" dirty="0">
                <a:latin typeface="Verdana"/>
                <a:ea typeface="Verdana"/>
              </a:rPr>
              <a:t>Research Gaps Identified </a:t>
            </a:r>
          </a:p>
          <a:p>
            <a:pPr marL="495300" lvl="0" indent="-342900" algn="just">
              <a:lnSpc>
                <a:spcPct val="200000"/>
              </a:lnSpc>
              <a:spcBef>
                <a:spcPts val="0"/>
              </a:spcBef>
              <a:buFont typeface="Wingdings" panose="05000000000000000000" pitchFamily="2" charset="2"/>
              <a:buChar char="Ø"/>
            </a:pPr>
            <a:r>
              <a:rPr lang="en-GB" dirty="0">
                <a:latin typeface="Verdana"/>
                <a:ea typeface="Verdana"/>
              </a:rPr>
              <a:t>Proposed Method</a:t>
            </a:r>
            <a:endParaRPr lang="en-US" dirty="0">
              <a:latin typeface="Verdana"/>
              <a:ea typeface="Verdana"/>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dirty="0">
                <a:latin typeface="Verdana"/>
                <a:ea typeface="Verdana"/>
              </a:rPr>
              <a:t>Objectives</a:t>
            </a:r>
          </a:p>
          <a:p>
            <a:pPr marL="495300" indent="-342900" algn="just">
              <a:lnSpc>
                <a:spcPct val="200000"/>
              </a:lnSpc>
              <a:spcBef>
                <a:spcPts val="0"/>
              </a:spcBef>
              <a:buFont typeface="Wingdings" panose="05000000000000000000" pitchFamily="2" charset="2"/>
              <a:buChar char="Ø"/>
            </a:pPr>
            <a:r>
              <a:rPr lang="en-GB" dirty="0">
                <a:latin typeface="Verdana"/>
                <a:ea typeface="Verdana"/>
              </a:rPr>
              <a:t>Methodology/Modules</a:t>
            </a:r>
            <a:endParaRPr lang="en-US" dirty="0">
              <a:latin typeface="Verdana"/>
              <a:ea typeface="Verdana"/>
            </a:endParaRPr>
          </a:p>
          <a:p>
            <a:pPr marL="495300" algn="just">
              <a:lnSpc>
                <a:spcPct val="200000"/>
              </a:lnSpc>
              <a:spcBef>
                <a:spcPts val="0"/>
              </a:spcBef>
              <a:buFont typeface="Wingdings" panose="05000000000000000000" pitchFamily="2" charset="2"/>
              <a:buChar char="Ø"/>
            </a:pPr>
            <a:r>
              <a:rPr lang="en-US" dirty="0">
                <a:latin typeface="Verdana"/>
                <a:ea typeface="Verdana"/>
              </a:rPr>
              <a:t>System Design and Implementation</a:t>
            </a:r>
          </a:p>
          <a:p>
            <a:pPr marL="495300" lvl="0" indent="-342900" algn="just">
              <a:lnSpc>
                <a:spcPct val="200000"/>
              </a:lnSpc>
              <a:spcBef>
                <a:spcPts val="0"/>
              </a:spcBef>
              <a:buFont typeface="Wingdings" panose="05000000000000000000" pitchFamily="2" charset="2"/>
              <a:buChar char="Ø"/>
            </a:pPr>
            <a:r>
              <a:rPr lang="en-US" dirty="0">
                <a:latin typeface="Verdana"/>
                <a:ea typeface="Verdana"/>
              </a:rPr>
              <a:t>Hardware/software components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a:latin typeface="Cambria" panose="02040503050406030204" pitchFamily="18" charset="0"/>
              <a:ea typeface="Cambria" panose="02040503050406030204" pitchFamily="18" charset="0"/>
            </a:endParaRPr>
          </a:p>
          <a:p>
            <a:endParaRPr lang="en-IN"/>
          </a:p>
        </p:txBody>
      </p:sp>
    </p:spTree>
    <p:extLst>
      <p:ext uri="{BB962C8B-B14F-4D97-AF65-F5344CB8AC3E}">
        <p14:creationId xmlns:p14="http://schemas.microsoft.com/office/powerpoint/2010/main" val="1838269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a:t>Hardware/software components</a:t>
            </a:r>
            <a:endParaRPr lang="en-IN"/>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vert="horz" lIns="91440" tIns="45720" rIns="91440" bIns="45720" rtlCol="0" anchor="t">
            <a:normAutofit/>
          </a:bodyPr>
          <a:lstStyle/>
          <a:p>
            <a:pPr marL="342900" lvl="0" indent="-190500" algn="just" rtl="0">
              <a:lnSpc>
                <a:spcPct val="200000"/>
              </a:lnSpc>
              <a:spcBef>
                <a:spcPts val="0"/>
              </a:spcBef>
              <a:spcAft>
                <a:spcPts val="0"/>
              </a:spcAft>
              <a:buClr>
                <a:schemeClr val="dk1"/>
              </a:buClr>
              <a:buSzPct val="100000"/>
              <a:buNone/>
            </a:pPr>
            <a:r>
              <a:rPr lang="en-US" b="1">
                <a:latin typeface="Times New Roman"/>
                <a:ea typeface="Cambria"/>
                <a:cs typeface="Times New Roman"/>
              </a:rPr>
              <a:t>Software Requirements: </a:t>
            </a:r>
          </a:p>
          <a:p>
            <a:pPr algn="just">
              <a:buClr>
                <a:schemeClr val="dk1"/>
              </a:buClr>
              <a:buSzPct val="100000"/>
              <a:buFont typeface="Arial" panose="02070309020205020404" pitchFamily="49" charset="0"/>
              <a:buChar char="•"/>
            </a:pPr>
            <a:r>
              <a:rPr lang="en-IN" b="1">
                <a:latin typeface="Verdana"/>
                <a:ea typeface="Verdana"/>
                <a:cs typeface="Times New Roman"/>
              </a:rPr>
              <a:t>Operating System</a:t>
            </a:r>
            <a:r>
              <a:rPr lang="en-IN">
                <a:latin typeface="Verdana"/>
                <a:ea typeface="Verdana"/>
                <a:cs typeface="Times New Roman"/>
              </a:rPr>
              <a:t>: Windows 10/11</a:t>
            </a:r>
            <a:endParaRPr lang="en-IN">
              <a:latin typeface="Times New Roman" panose="02020603050405020304" pitchFamily="18" charset="0"/>
              <a:cs typeface="Times New Roman"/>
            </a:endParaRPr>
          </a:p>
          <a:p>
            <a:pPr algn="just">
              <a:buClr>
                <a:srgbClr val="000000"/>
              </a:buClr>
              <a:buSzPct val="100000"/>
              <a:buFont typeface="Arial" panose="02070309020205020404" pitchFamily="49" charset="0"/>
              <a:buChar char="•"/>
            </a:pPr>
            <a:r>
              <a:rPr lang="en-IN" b="1">
                <a:latin typeface="Verdana"/>
                <a:ea typeface="Verdana"/>
                <a:cs typeface="Times New Roman"/>
              </a:rPr>
              <a:t>RAM</a:t>
            </a:r>
            <a:r>
              <a:rPr lang="en-IN">
                <a:latin typeface="Verdana"/>
                <a:ea typeface="Verdana"/>
                <a:cs typeface="Times New Roman"/>
              </a:rPr>
              <a:t>: Minimum 4GB, Recommended 8GB and above</a:t>
            </a:r>
            <a:endParaRPr lang="en-IN">
              <a:cs typeface="Times New Roman"/>
            </a:endParaRPr>
          </a:p>
          <a:p>
            <a:pPr algn="just">
              <a:buClr>
                <a:srgbClr val="000000"/>
              </a:buClr>
              <a:buSzPct val="100000"/>
              <a:buFont typeface="Arial" panose="02070309020205020404" pitchFamily="49" charset="0"/>
              <a:buChar char="•"/>
            </a:pPr>
            <a:r>
              <a:rPr lang="en-IN" b="1">
                <a:latin typeface="Verdana"/>
                <a:ea typeface="Verdana"/>
                <a:cs typeface="Times New Roman"/>
              </a:rPr>
              <a:t>Processor</a:t>
            </a:r>
            <a:r>
              <a:rPr lang="en-IN">
                <a:latin typeface="Verdana"/>
                <a:ea typeface="Verdana"/>
                <a:cs typeface="Times New Roman"/>
              </a:rPr>
              <a:t>: Intel i3/AMD </a:t>
            </a:r>
            <a:r>
              <a:rPr lang="en-IN" err="1">
                <a:latin typeface="Verdana"/>
                <a:ea typeface="Verdana"/>
                <a:cs typeface="Times New Roman"/>
              </a:rPr>
              <a:t>Ryzen</a:t>
            </a:r>
            <a:r>
              <a:rPr lang="en-IN">
                <a:latin typeface="Verdana"/>
                <a:ea typeface="Verdana"/>
                <a:cs typeface="Times New Roman"/>
              </a:rPr>
              <a:t> 5 and Above</a:t>
            </a:r>
            <a:endParaRPr lang="en-IN">
              <a:cs typeface="Times New Roman"/>
            </a:endParaRPr>
          </a:p>
          <a:p>
            <a:pPr algn="just">
              <a:buClr>
                <a:srgbClr val="000000"/>
              </a:buClr>
              <a:buSzPct val="100000"/>
              <a:buFont typeface="Arial" panose="02070309020205020404" pitchFamily="49" charset="0"/>
              <a:buChar char="•"/>
            </a:pPr>
            <a:r>
              <a:rPr lang="en-IN" b="1">
                <a:latin typeface="Verdana"/>
                <a:ea typeface="Verdana"/>
                <a:cs typeface="Times New Roman"/>
              </a:rPr>
              <a:t>IDE</a:t>
            </a:r>
            <a:r>
              <a:rPr lang="en-IN">
                <a:latin typeface="Verdana"/>
                <a:ea typeface="Verdana"/>
                <a:cs typeface="Times New Roman"/>
              </a:rPr>
              <a:t>: </a:t>
            </a:r>
            <a:r>
              <a:rPr lang="en-IN" err="1">
                <a:latin typeface="Verdana"/>
                <a:ea typeface="Verdana"/>
                <a:cs typeface="Times New Roman"/>
              </a:rPr>
              <a:t>Jupyter</a:t>
            </a:r>
            <a:r>
              <a:rPr lang="en-IN">
                <a:latin typeface="Verdana"/>
                <a:ea typeface="Verdana"/>
                <a:cs typeface="Times New Roman"/>
              </a:rPr>
              <a:t> Notebook, Visual Studio Code, GitHub </a:t>
            </a:r>
            <a:r>
              <a:rPr lang="en-IN" err="1">
                <a:latin typeface="Verdana"/>
                <a:ea typeface="Verdana"/>
                <a:cs typeface="Times New Roman"/>
              </a:rPr>
              <a:t>Codespaces</a:t>
            </a:r>
            <a:r>
              <a:rPr lang="en-IN">
                <a:latin typeface="Verdana"/>
                <a:ea typeface="Verdana"/>
                <a:cs typeface="Times New Roman"/>
              </a:rPr>
              <a:t>, Google </a:t>
            </a:r>
            <a:r>
              <a:rPr lang="en-IN" err="1">
                <a:latin typeface="Verdana"/>
                <a:ea typeface="Verdana"/>
                <a:cs typeface="Times New Roman"/>
              </a:rPr>
              <a:t>Colab</a:t>
            </a:r>
            <a:endParaRPr lang="en-IN" err="1">
              <a:cs typeface="Times New Roman"/>
            </a:endParaRPr>
          </a:p>
          <a:p>
            <a:pPr algn="just">
              <a:buClr>
                <a:srgbClr val="000000"/>
              </a:buClr>
              <a:buSzPct val="100000"/>
              <a:buFont typeface="Arial" panose="02070309020205020404" pitchFamily="49" charset="0"/>
              <a:buChar char="•"/>
            </a:pPr>
            <a:r>
              <a:rPr lang="en-IN" b="1">
                <a:latin typeface="Verdana"/>
                <a:ea typeface="Verdana"/>
                <a:cs typeface="Times New Roman"/>
              </a:rPr>
              <a:t>Cloud Computing</a:t>
            </a:r>
            <a:r>
              <a:rPr lang="en-IN">
                <a:latin typeface="Verdana"/>
                <a:ea typeface="Verdana"/>
                <a:cs typeface="Times New Roman"/>
              </a:rPr>
              <a:t>: Google Collaboratory</a:t>
            </a:r>
            <a:endParaRPr lang="en-IN">
              <a:cs typeface="Times New Roman"/>
            </a:endParaRPr>
          </a:p>
          <a:p>
            <a:pPr algn="just">
              <a:buClr>
                <a:srgbClr val="000000"/>
              </a:buClr>
              <a:buSzPct val="100000"/>
              <a:buFont typeface="Arial" panose="02070309020205020404" pitchFamily="49" charset="0"/>
              <a:buChar char="•"/>
            </a:pPr>
            <a:r>
              <a:rPr lang="en-IN" b="1">
                <a:latin typeface="Verdana"/>
                <a:ea typeface="Verdana"/>
                <a:cs typeface="Times New Roman"/>
              </a:rPr>
              <a:t>Storage</a:t>
            </a:r>
            <a:r>
              <a:rPr lang="en-IN">
                <a:latin typeface="Verdana"/>
                <a:ea typeface="Verdana"/>
                <a:cs typeface="Times New Roman"/>
              </a:rPr>
              <a:t>: Google Cloud, MongoDB</a:t>
            </a:r>
            <a:endParaRPr lang="en-IN"/>
          </a:p>
          <a:p>
            <a:pPr marL="495300" algn="just">
              <a:lnSpc>
                <a:spcPct val="200000"/>
              </a:lnSpc>
              <a:spcBef>
                <a:spcPts val="0"/>
              </a:spcBef>
              <a:buClr>
                <a:srgbClr val="000000"/>
              </a:buClr>
              <a:buSzPct val="100000"/>
              <a:buFont typeface="Courier New" panose="02070309020205020404" pitchFamily="49" charset="0"/>
              <a:buChar char="o"/>
            </a:pPr>
            <a:endParaRPr lang="en-IN">
              <a:latin typeface="Times New Roman"/>
              <a:cs typeface="Times New Roman"/>
            </a:endParaRPr>
          </a:p>
        </p:txBody>
      </p:sp>
    </p:spTree>
    <p:extLst>
      <p:ext uri="{BB962C8B-B14F-4D97-AF65-F5344CB8AC3E}">
        <p14:creationId xmlns:p14="http://schemas.microsoft.com/office/powerpoint/2010/main" val="825552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Timeline of Project</a:t>
            </a:r>
          </a:p>
        </p:txBody>
      </p:sp>
      <p:pic>
        <p:nvPicPr>
          <p:cNvPr id="4" name="Content Placeholder 3" descr="A blue diagram with white text&#10;&#10;Description automatically generated">
            <a:extLst>
              <a:ext uri="{FF2B5EF4-FFF2-40B4-BE49-F238E27FC236}">
                <a16:creationId xmlns:a16="http://schemas.microsoft.com/office/drawing/2014/main" id="{A79A0D17-87D6-CC78-5D30-42407DE2AAE2}"/>
              </a:ext>
            </a:extLst>
          </p:cNvPr>
          <p:cNvPicPr>
            <a:picLocks noGrp="1" noChangeAspect="1"/>
          </p:cNvPicPr>
          <p:nvPr>
            <p:ph idx="1"/>
          </p:nvPr>
        </p:nvPicPr>
        <p:blipFill>
          <a:blip r:embed="rId2"/>
          <a:stretch>
            <a:fillRect/>
          </a:stretch>
        </p:blipFill>
        <p:spPr>
          <a:xfrm>
            <a:off x="1173206" y="1391232"/>
            <a:ext cx="10060458" cy="4446239"/>
          </a:xfrm>
        </p:spPr>
      </p:pic>
    </p:spTree>
    <p:extLst>
      <p:ext uri="{BB962C8B-B14F-4D97-AF65-F5344CB8AC3E}">
        <p14:creationId xmlns:p14="http://schemas.microsoft.com/office/powerpoint/2010/main" val="3677332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atin typeface="Verdana"/>
                <a:ea typeface="Verdana"/>
              </a:rPr>
              <a:t>Outcomes/Result Obtained</a:t>
            </a:r>
            <a:endParaRPr lang="en-GB"/>
          </a:p>
        </p:txBody>
      </p:sp>
      <p:sp>
        <p:nvSpPr>
          <p:cNvPr id="3" name="Content Placeholder 2"/>
          <p:cNvSpPr>
            <a:spLocks noGrp="1"/>
          </p:cNvSpPr>
          <p:nvPr>
            <p:ph idx="1"/>
          </p:nvPr>
        </p:nvSpPr>
        <p:spPr/>
        <p:txBody>
          <a:bodyPr>
            <a:normAutofit/>
          </a:bodyPr>
          <a:lstStyle/>
          <a:p>
            <a:pPr marL="0" indent="0" algn="just">
              <a:buNone/>
            </a:pPr>
            <a:r>
              <a:rPr lang="en-IN" sz="1800" b="1">
                <a:effectLst/>
                <a:latin typeface="Times New Roman" panose="02020603050405020304" pitchFamily="18" charset="0"/>
                <a:ea typeface="Times New Roman" panose="02020603050405020304" pitchFamily="18" charset="0"/>
                <a:cs typeface="Times New Roman" panose="02020603050405020304" pitchFamily="18" charset="0"/>
              </a:rPr>
              <a:t>1.   Improved Documentation Accuracy</a:t>
            </a:r>
            <a:r>
              <a:rPr lang="en-GB" sz="1800" b="1">
                <a:effectLst/>
                <a:latin typeface="Times New Roman" panose="02020603050405020304" pitchFamily="18" charset="0"/>
                <a:ea typeface="Times New Roman" panose="02020603050405020304" pitchFamily="18" charset="0"/>
                <a:cs typeface="Times New Roman" panose="02020603050405020304" pitchFamily="18" charset="0"/>
              </a:rPr>
              <a:t>:</a:t>
            </a:r>
          </a:p>
          <a:p>
            <a:pPr marL="0" indent="0" algn="just">
              <a:buNone/>
            </a:pPr>
            <a:r>
              <a:rPr lang="en-US" sz="1800">
                <a:latin typeface="Times New Roman" panose="02020603050405020304" pitchFamily="18" charset="0"/>
                <a:cs typeface="Times New Roman" panose="02020603050405020304" pitchFamily="18" charset="0"/>
              </a:rPr>
              <a:t>OpenAI's Whisper model ensures over 70% transcription accuracy for medical conversations, even in noisy environments or with diverse accents, significantly reducing transcription errors and improving the reliability of medical records. Additionally, the system automatically detects and corrects medical jargon, accurately interpreting complex terminology. This ensures that clinicians receive faithful records of conversations, preventing miscommunications or misinterpretations that could compromise patient care.</a:t>
            </a:r>
            <a:endParaRPr lang="en-GB" sz="1800" b="1">
              <a:latin typeface="Times New Roman" panose="02020603050405020304" pitchFamily="18" charset="0"/>
              <a:cs typeface="Times New Roman" panose="02020603050405020304" pitchFamily="18" charset="0"/>
            </a:endParaRPr>
          </a:p>
          <a:p>
            <a:pPr marL="0" indent="0" algn="just">
              <a:buNone/>
            </a:pPr>
            <a:r>
              <a:rPr lang="en-GB" sz="1800" b="1">
                <a:effectLst/>
                <a:latin typeface="Times New Roman" panose="02020603050405020304" pitchFamily="18" charset="0"/>
                <a:ea typeface="Times New Roman" panose="02020603050405020304" pitchFamily="18" charset="0"/>
                <a:cs typeface="Times New Roman" panose="02020603050405020304" pitchFamily="18" charset="0"/>
              </a:rPr>
              <a:t>2.</a:t>
            </a:r>
            <a:r>
              <a:rPr lang="en-GB" sz="1800" b="1">
                <a:latin typeface="Times New Roman" panose="02020603050405020304" pitchFamily="18" charset="0"/>
                <a:ea typeface="Times New Roman" panose="02020603050405020304" pitchFamily="18" charset="0"/>
                <a:cs typeface="Times New Roman" panose="02020603050405020304" pitchFamily="18" charset="0"/>
              </a:rPr>
              <a:t>   </a:t>
            </a:r>
            <a:r>
              <a:rPr lang="en-IN" sz="1800" b="1">
                <a:effectLst/>
                <a:latin typeface="Times New Roman" panose="02020603050405020304" pitchFamily="18" charset="0"/>
                <a:ea typeface="Times New Roman" panose="02020603050405020304" pitchFamily="18" charset="0"/>
                <a:cs typeface="Times New Roman" panose="02020603050405020304" pitchFamily="18" charset="0"/>
              </a:rPr>
              <a:t>Time Efficiency</a:t>
            </a:r>
            <a:r>
              <a:rPr lang="en-US" sz="1800" b="1">
                <a:latin typeface="Times New Roman" panose="02020603050405020304" pitchFamily="18" charset="0"/>
                <a:ea typeface="Times New Roman" panose="02020603050405020304" pitchFamily="18" charset="0"/>
                <a:cs typeface="Times New Roman" panose="02020603050405020304" pitchFamily="18" charset="0"/>
              </a:rPr>
              <a:t>:</a:t>
            </a:r>
          </a:p>
          <a:p>
            <a:pPr marL="0" indent="0" algn="just">
              <a:buNone/>
            </a:pPr>
            <a:r>
              <a:rPr lang="en-US" sz="1800">
                <a:latin typeface="Times New Roman" panose="02020603050405020304" pitchFamily="18" charset="0"/>
                <a:cs typeface="Times New Roman" panose="02020603050405020304" pitchFamily="18" charset="0"/>
              </a:rPr>
              <a:t>The system reduces clinician documentation time by about 50%, allowing more time for direct patient care. By automating transcription and report generation, it boosts operational efficiency and helps reduce clinician burnout, as less time is spent on administrative tasks. Additionally, real-time processing of audio inputs enables immediate transcription and report generation, minimizing delays in clinical workflows and providing clinicians with up-to-date patient information and recommendations, accelerating the decision-making process.</a:t>
            </a:r>
            <a:endParaRPr lang="en-US" sz="18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CD93F-305D-003F-4BE5-B3B0AF2A156F}"/>
              </a:ext>
            </a:extLst>
          </p:cNvPr>
          <p:cNvSpPr>
            <a:spLocks noGrp="1"/>
          </p:cNvSpPr>
          <p:nvPr>
            <p:ph type="title"/>
          </p:nvPr>
        </p:nvSpPr>
        <p:spPr/>
        <p:txBody>
          <a:bodyPr/>
          <a:lstStyle/>
          <a:p>
            <a:r>
              <a:rPr lang="en-GB">
                <a:latin typeface="Verdana"/>
                <a:ea typeface="Verdana"/>
              </a:rPr>
              <a:t>Outcomes/Result Obtained</a:t>
            </a:r>
            <a:endParaRPr lang="en-IN"/>
          </a:p>
        </p:txBody>
      </p:sp>
      <p:sp>
        <p:nvSpPr>
          <p:cNvPr id="3" name="Content Placeholder 2">
            <a:extLst>
              <a:ext uri="{FF2B5EF4-FFF2-40B4-BE49-F238E27FC236}">
                <a16:creationId xmlns:a16="http://schemas.microsoft.com/office/drawing/2014/main" id="{90F9BC6E-B562-2CC4-3435-68368237927E}"/>
              </a:ext>
            </a:extLst>
          </p:cNvPr>
          <p:cNvSpPr>
            <a:spLocks noGrp="1"/>
          </p:cNvSpPr>
          <p:nvPr>
            <p:ph idx="1"/>
          </p:nvPr>
        </p:nvSpPr>
        <p:spPr/>
        <p:txBody>
          <a:bodyPr>
            <a:normAutofit/>
          </a:bodyPr>
          <a:lstStyle/>
          <a:p>
            <a:pPr marL="0" indent="0" algn="just">
              <a:buNone/>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3.   </a:t>
            </a:r>
            <a:r>
              <a:rPr lang="en-IN" sz="1800" b="1">
                <a:effectLst/>
                <a:latin typeface="Times New Roman" panose="02020603050405020304" pitchFamily="18" charset="0"/>
                <a:ea typeface="Times New Roman" panose="02020603050405020304" pitchFamily="18" charset="0"/>
                <a:cs typeface="Times New Roman" panose="02020603050405020304" pitchFamily="18" charset="0"/>
              </a:rPr>
              <a:t>Comprehensive Reporting</a:t>
            </a:r>
            <a:r>
              <a:rPr lang="en-IN" sz="1800" b="1">
                <a:latin typeface="Times New Roman" panose="02020603050405020304" pitchFamily="18" charset="0"/>
                <a:ea typeface="Times New Roman" panose="02020603050405020304" pitchFamily="18" charset="0"/>
                <a:cs typeface="Times New Roman" panose="02020603050405020304" pitchFamily="18" charset="0"/>
              </a:rPr>
              <a:t>:</a:t>
            </a:r>
          </a:p>
          <a:p>
            <a:pPr marL="0" indent="0" algn="just">
              <a:buNone/>
            </a:pPr>
            <a:r>
              <a:rPr lang="en-US" sz="1800">
                <a:latin typeface="Times New Roman" panose="02020603050405020304" pitchFamily="18" charset="0"/>
                <a:cs typeface="Times New Roman" panose="02020603050405020304" pitchFamily="18" charset="0"/>
              </a:rPr>
              <a:t>The system generates reports that include not only transcriptions but also extracted symptoms, predicted diseases, and actionable recommendations, offering a comprehensive view of the clinician-patient interaction. These standardized reports are easy to read and integrate seamlessly with existing EHR systems, reducing manual data entry and ensuring patient records are consistently updated across all platforms, supporting more informed decision-making.</a:t>
            </a:r>
            <a:endParaRPr lang="en-US" sz="1800" b="1">
              <a:latin typeface="Times New Roman" panose="02020603050405020304" pitchFamily="18" charset="0"/>
              <a:cs typeface="Times New Roman" panose="02020603050405020304" pitchFamily="18" charset="0"/>
            </a:endParaRPr>
          </a:p>
          <a:p>
            <a:pPr marL="0" indent="0" algn="just">
              <a:buNone/>
            </a:pPr>
            <a:r>
              <a:rPr lang="en-US" sz="1800" b="1">
                <a:latin typeface="Times New Roman" panose="02020603050405020304" pitchFamily="18" charset="0"/>
                <a:cs typeface="Times New Roman" panose="02020603050405020304" pitchFamily="18" charset="0"/>
              </a:rPr>
              <a:t>4.   </a:t>
            </a:r>
            <a:r>
              <a:rPr lang="en-IN" sz="1800" b="1">
                <a:effectLst/>
                <a:latin typeface="Times New Roman" panose="02020603050405020304" pitchFamily="18" charset="0"/>
                <a:ea typeface="Times New Roman" panose="02020603050405020304" pitchFamily="18" charset="0"/>
                <a:cs typeface="Times New Roman" panose="02020603050405020304" pitchFamily="18" charset="0"/>
              </a:rPr>
              <a:t>Enhanced Diagnostic Support</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r>
              <a:rPr lang="en-US" sz="1800">
                <a:latin typeface="Times New Roman" panose="02020603050405020304" pitchFamily="18" charset="0"/>
                <a:cs typeface="Times New Roman" panose="02020603050405020304" pitchFamily="18" charset="0"/>
              </a:rPr>
              <a:t>The machine learning model predicts diseases based on symptoms extracted from conversations, acting as a decision support tool to help clinicians diagnose conditions more effectively, especially when symptoms are subtle or ambiguous. Integration with medical databases allows for robust symptom-to-disease mapping, enabling the system to continuously learn and improve, ensuring high-confidence predictions of a wide range of diseases based on the latest clinical knowledge.</a:t>
            </a:r>
          </a:p>
          <a:p>
            <a:pPr marL="0" indent="0" algn="just">
              <a:buNone/>
            </a:pPr>
            <a:endParaRPr lang="en-IN"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302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Conclusion</a:t>
            </a:r>
          </a:p>
        </p:txBody>
      </p:sp>
      <p:sp>
        <p:nvSpPr>
          <p:cNvPr id="3" name="Content Placeholder 2"/>
          <p:cNvSpPr>
            <a:spLocks noGrp="1"/>
          </p:cNvSpPr>
          <p:nvPr>
            <p:ph idx="1"/>
          </p:nvPr>
        </p:nvSpPr>
        <p:spPr/>
        <p:txBody>
          <a:bodyPr vert="horz" lIns="91440" tIns="45720" rIns="91440" bIns="45720" rtlCol="0" anchor="t">
            <a:normAutofit/>
          </a:bodyPr>
          <a:lstStyle/>
          <a:p>
            <a:pPr marL="0" indent="0" algn="just">
              <a:buNone/>
            </a:pPr>
            <a:r>
              <a:rPr lang="en-US" sz="1800">
                <a:latin typeface="Times New Roman" panose="02020603050405020304" pitchFamily="18" charset="0"/>
                <a:cs typeface="Times New Roman" panose="02020603050405020304" pitchFamily="18" charset="0"/>
              </a:rPr>
              <a:t>The Increase Clinician-Patient Facetime project marks a significant advancement in AI integration within healthcare, streamlining critical clinical workflows, enhancing diagnostic support, and improving patient care. By automating transcription, symptom extraction, and report generation, the system alleviates the administrative burden on clinicians, allowing them to focus more on patient interactions. Its high accuracy in disease prediction, along with the generation of structured, actionable reports, further enhances decision-making and clinical outcomes. The system’s scalability and adaptability across specialties and languages position it for global adoption, offering a reliable, future-proof solution for diverse healthcare settings. As the healthcare industry continues to embrace AI, this project exemplifies the transformative potential of technology in improving clinician productivity and delivering high-quality, patient-centered care.</a:t>
            </a:r>
            <a:endParaRPr lang="en-GB"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a:ea typeface="Cambria"/>
              </a:rPr>
              <a:t>The </a:t>
            </a:r>
            <a:r>
              <a:rPr lang="en-US" dirty="0" err="1">
                <a:latin typeface="Cambria"/>
                <a:ea typeface="Cambria"/>
              </a:rPr>
              <a:t>Github</a:t>
            </a:r>
            <a:r>
              <a:rPr lang="en-US" dirty="0">
                <a:latin typeface="Cambria"/>
                <a:ea typeface="Cambria"/>
              </a:rPr>
              <a:t> link provided should have public access permission.</a:t>
            </a:r>
          </a:p>
          <a:p>
            <a:pPr marL="342900" indent="-190500" algn="just">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err="1">
                <a:solidFill>
                  <a:schemeClr val="accent2">
                    <a:lumMod val="75000"/>
                  </a:schemeClr>
                </a:solidFill>
                <a:latin typeface="Cambria"/>
                <a:ea typeface="Cambria"/>
              </a:rPr>
              <a:t>Github</a:t>
            </a:r>
            <a:r>
              <a:rPr lang="en-US" b="1" dirty="0">
                <a:solidFill>
                  <a:schemeClr val="accent2">
                    <a:lumMod val="75000"/>
                  </a:schemeClr>
                </a:solidFill>
                <a:latin typeface="Cambria"/>
                <a:ea typeface="Cambria"/>
              </a:rPr>
              <a:t> Link:    </a:t>
            </a:r>
            <a:r>
              <a:rPr lang="en-US" dirty="0">
                <a:solidFill>
                  <a:schemeClr val="accent2">
                    <a:lumMod val="75000"/>
                  </a:schemeClr>
                </a:solidFill>
              </a:rPr>
              <a:t>https://github.com/Sake-Srinivas/Capstone-Project</a:t>
            </a:r>
            <a:endParaRPr lang="en-US" b="1">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None/>
            </a:pPr>
            <a:endParaRPr lang="en-US" b="1">
              <a:solidFill>
                <a:schemeClr val="tx1"/>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b="1">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References</a:t>
            </a:r>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pPr marL="952500" lvl="1" indent="-342900" algn="just">
              <a:spcBef>
                <a:spcPts val="0"/>
              </a:spcBef>
              <a:buAutoNum type="arabicPeriod"/>
            </a:pPr>
            <a:r>
              <a:rPr lang="en-US" sz="1800">
                <a:effectLst/>
                <a:latin typeface="Times New Roman"/>
                <a:ea typeface="Times New Roman" panose="02020603050405020304" pitchFamily="18" charset="0"/>
              </a:rPr>
              <a:t>Leong, H., Gao, Y., Shuai Ji, &amp; </a:t>
            </a:r>
            <a:r>
              <a:rPr lang="en-US" sz="1800" err="1">
                <a:effectLst/>
                <a:latin typeface="Times New Roman"/>
                <a:ea typeface="Times New Roman" panose="02020603050405020304" pitchFamily="18" charset="0"/>
              </a:rPr>
              <a:t>Uktu</a:t>
            </a:r>
            <a:r>
              <a:rPr lang="en-US" sz="1800" dirty="0">
                <a:effectLst/>
                <a:latin typeface="Times New Roman"/>
                <a:ea typeface="Times New Roman" panose="02020603050405020304" pitchFamily="18" charset="0"/>
              </a:rPr>
              <a:t> </a:t>
            </a:r>
            <a:r>
              <a:rPr lang="en-US" sz="1800" err="1">
                <a:effectLst/>
                <a:latin typeface="Times New Roman"/>
                <a:ea typeface="Times New Roman" panose="02020603050405020304" pitchFamily="18" charset="0"/>
              </a:rPr>
              <a:t>Pamuksuz</a:t>
            </a:r>
            <a:r>
              <a:rPr lang="en-US" sz="1800">
                <a:effectLst/>
                <a:latin typeface="Times New Roman"/>
                <a:ea typeface="Times New Roman" panose="02020603050405020304" pitchFamily="18" charset="0"/>
              </a:rPr>
              <a:t> (2024). Efficient Fine-Tuning of Large Language Models for Automated Medical Documentation </a:t>
            </a:r>
            <a:r>
              <a:rPr lang="en-US" sz="1800" u="sng" dirty="0">
                <a:solidFill>
                  <a:srgbClr val="0563C1"/>
                </a:solidFill>
                <a:effectLst/>
                <a:latin typeface="Times New Roman"/>
                <a:ea typeface="Times New Roman" panose="02020603050405020304" pitchFamily="18" charset="0"/>
                <a:hlinkClick r:id="rId2"/>
              </a:rPr>
              <a:t>https://rgdoi.net/10.13140/RG.2.2.26884.74881</a:t>
            </a:r>
            <a:r>
              <a:rPr lang="en-US" sz="1800" dirty="0">
                <a:effectLst/>
                <a:latin typeface="Times New Roman"/>
                <a:ea typeface="Times New Roman" panose="02020603050405020304" pitchFamily="18" charset="0"/>
              </a:rPr>
              <a:t> </a:t>
            </a:r>
            <a:endParaRPr lang="en-US" dirty="0">
              <a:latin typeface="Times New Roman"/>
            </a:endParaRPr>
          </a:p>
          <a:p>
            <a:pPr marL="952500" lvl="1" indent="-342900" algn="just">
              <a:spcBef>
                <a:spcPts val="0"/>
              </a:spcBef>
              <a:buAutoNum type="arabicPeriod"/>
            </a:pPr>
            <a:r>
              <a:rPr lang="en-US" sz="1800">
                <a:effectLst/>
                <a:latin typeface="Times New Roman"/>
                <a:ea typeface="Times New Roman" panose="02020603050405020304" pitchFamily="18" charset="0"/>
              </a:rPr>
              <a:t>Ahamed, S., Weiler, G., Boden, K., </a:t>
            </a:r>
            <a:r>
              <a:rPr lang="en-US" sz="1800" err="1">
                <a:effectLst/>
                <a:latin typeface="Times New Roman"/>
                <a:ea typeface="Times New Roman" panose="02020603050405020304" pitchFamily="18" charset="0"/>
              </a:rPr>
              <a:t>Januschowski</a:t>
            </a:r>
            <a:r>
              <a:rPr lang="en-US" sz="1800">
                <a:effectLst/>
                <a:latin typeface="Times New Roman"/>
                <a:ea typeface="Times New Roman" panose="02020603050405020304" pitchFamily="18" charset="0"/>
              </a:rPr>
              <a:t>, K., Stennes, M., McCrae, P., Bock, C., </a:t>
            </a:r>
            <a:r>
              <a:rPr lang="en-US" sz="1800" err="1">
                <a:effectLst/>
                <a:latin typeface="Times New Roman"/>
                <a:ea typeface="Times New Roman" panose="02020603050405020304" pitchFamily="18" charset="0"/>
              </a:rPr>
              <a:t>Rawein</a:t>
            </a:r>
            <a:r>
              <a:rPr lang="en-US" sz="1800">
                <a:effectLst/>
                <a:latin typeface="Times New Roman"/>
                <a:ea typeface="Times New Roman" panose="02020603050405020304" pitchFamily="18" charset="0"/>
              </a:rPr>
              <a:t>, C., Petris, M., </a:t>
            </a:r>
            <a:r>
              <a:rPr lang="en-US" sz="1800" err="1">
                <a:effectLst/>
                <a:latin typeface="Times New Roman"/>
                <a:ea typeface="Times New Roman" panose="02020603050405020304" pitchFamily="18" charset="0"/>
              </a:rPr>
              <a:t>Foth</a:t>
            </a:r>
            <a:r>
              <a:rPr lang="en-US" sz="1800">
                <a:effectLst/>
                <a:latin typeface="Times New Roman"/>
                <a:ea typeface="Times New Roman" panose="02020603050405020304" pitchFamily="18" charset="0"/>
              </a:rPr>
              <a:t>, K., Rohm, K., &amp; Kiefer, S. (2021). Deep Neural Network Driven Speech Classification for Relevance Detection in Automatic Medical Documentation. Studies in health technology and informatics, 281, 63–67. </a:t>
            </a:r>
            <a:r>
              <a:rPr lang="en-US" sz="1800" u="sng" dirty="0">
                <a:solidFill>
                  <a:srgbClr val="000000"/>
                </a:solidFill>
                <a:effectLst/>
                <a:latin typeface="Times New Roman"/>
                <a:ea typeface="Times New Roman" panose="02020603050405020304" pitchFamily="18" charset="0"/>
                <a:hlinkClick r:id="rId3"/>
              </a:rPr>
              <a:t>https://doi.org/10.3233/SHTI210121</a:t>
            </a:r>
            <a:endParaRPr lang="en-US" sz="1800" u="sng" dirty="0">
              <a:solidFill>
                <a:srgbClr val="000000"/>
              </a:solidFill>
              <a:latin typeface="Times New Roman"/>
              <a:ea typeface="Times New Roman" panose="02020603050405020304" pitchFamily="18" charset="0"/>
            </a:endParaRPr>
          </a:p>
          <a:p>
            <a:pPr marL="952500" lvl="1" indent="-342900" algn="just">
              <a:spcBef>
                <a:spcPts val="0"/>
              </a:spcBef>
              <a:buAutoNum type="arabicPeriod"/>
            </a:pPr>
            <a:r>
              <a:rPr lang="en-US" sz="1800" err="1">
                <a:effectLst/>
                <a:latin typeface="Times New Roman"/>
                <a:ea typeface="Times New Roman" panose="02020603050405020304" pitchFamily="18" charset="0"/>
              </a:rPr>
              <a:t>Christino</a:t>
            </a:r>
            <a:r>
              <a:rPr lang="en-US" sz="1800">
                <a:effectLst/>
                <a:latin typeface="Times New Roman"/>
                <a:ea typeface="Times New Roman" panose="02020603050405020304" pitchFamily="18" charset="0"/>
              </a:rPr>
              <a:t>, M. A., Matson, A. P., Fischer, S. A., Reinert, S. E., </a:t>
            </a:r>
            <a:r>
              <a:rPr lang="en-US" sz="1800" err="1">
                <a:effectLst/>
                <a:latin typeface="Times New Roman"/>
                <a:ea typeface="Times New Roman" panose="02020603050405020304" pitchFamily="18" charset="0"/>
              </a:rPr>
              <a:t>Digiovanni</a:t>
            </a:r>
            <a:r>
              <a:rPr lang="en-US" sz="1800">
                <a:effectLst/>
                <a:latin typeface="Times New Roman"/>
                <a:ea typeface="Times New Roman" panose="02020603050405020304" pitchFamily="18" charset="0"/>
              </a:rPr>
              <a:t>, C. W., &amp; </a:t>
            </a:r>
            <a:r>
              <a:rPr lang="en-US" sz="1800" err="1">
                <a:effectLst/>
                <a:latin typeface="Times New Roman"/>
                <a:ea typeface="Times New Roman" panose="02020603050405020304" pitchFamily="18" charset="0"/>
              </a:rPr>
              <a:t>Fadale</a:t>
            </a:r>
            <a:r>
              <a:rPr lang="en-US" sz="1800">
                <a:effectLst/>
                <a:latin typeface="Times New Roman"/>
                <a:ea typeface="Times New Roman" panose="02020603050405020304" pitchFamily="18" charset="0"/>
              </a:rPr>
              <a:t>, P. D. (2013). Paperwork versus patient care: a nationwide survey of residents' perceptions of clinical documentation requirements and patient care. Journal of graduate medical education, 5(4), 600–604. </a:t>
            </a:r>
            <a:r>
              <a:rPr lang="en-US" sz="1800" u="sng" dirty="0">
                <a:solidFill>
                  <a:srgbClr val="000000"/>
                </a:solidFill>
                <a:effectLst/>
                <a:latin typeface="Times New Roman"/>
                <a:ea typeface="Times New Roman" panose="02020603050405020304" pitchFamily="18" charset="0"/>
                <a:hlinkClick r:id="rId4"/>
              </a:rPr>
              <a:t>https://doi.org/10.4300/JGME-D-12-00377.1</a:t>
            </a:r>
            <a:endParaRPr lang="en-US" sz="1800" u="sng" dirty="0">
              <a:solidFill>
                <a:srgbClr val="000000"/>
              </a:solidFill>
              <a:effectLst/>
              <a:latin typeface="Times New Roman"/>
              <a:ea typeface="Times New Roman" panose="02020603050405020304" pitchFamily="18" charset="0"/>
            </a:endParaRPr>
          </a:p>
          <a:p>
            <a:pPr marL="952500" lvl="1" indent="-342900" algn="just">
              <a:spcBef>
                <a:spcPts val="0"/>
              </a:spcBef>
              <a:buAutoNum type="arabicPeriod"/>
            </a:pPr>
            <a:r>
              <a:rPr lang="en-US" sz="1800">
                <a:effectLst/>
                <a:latin typeface="Times New Roman" panose="02020603050405020304" pitchFamily="18" charset="0"/>
                <a:ea typeface="Times New Roman" panose="02020603050405020304" pitchFamily="18" charset="0"/>
              </a:rPr>
              <a:t>Ali, J., Khan, R., Ahmad, N., &amp; Maqsood, I. (2012). Random Forests and Decision Trees.</a:t>
            </a:r>
            <a:endParaRPr lang="en-US" sz="1800" u="sng">
              <a:solidFill>
                <a:srgbClr val="000000"/>
              </a:solidFill>
              <a:latin typeface="Times New Roman" panose="02020603050405020304" pitchFamily="18" charset="0"/>
              <a:ea typeface="Times New Roman" panose="02020603050405020304" pitchFamily="18" charset="0"/>
            </a:endParaRPr>
          </a:p>
          <a:p>
            <a:pPr marL="952500" lvl="1" indent="-342900" algn="just">
              <a:spcBef>
                <a:spcPts val="0"/>
              </a:spcBef>
              <a:buAutoNum type="arabicPeriod"/>
            </a:pPr>
            <a:r>
              <a:rPr lang="en-US" sz="1800">
                <a:effectLst/>
                <a:latin typeface="Times New Roman"/>
                <a:ea typeface="Times New Roman" panose="02020603050405020304" pitchFamily="18" charset="0"/>
              </a:rPr>
              <a:t>Cabello-Collado C, Rodriguez-Juan J, Ortiz-Perez D, Garcia-Rodriguez J, Tomás D, Vizcaya-Moreno MF. Automated </a:t>
            </a:r>
            <a:r>
              <a:rPr lang="en-US" sz="1800" u="sng">
                <a:solidFill>
                  <a:srgbClr val="0563C1"/>
                </a:solidFill>
                <a:effectLst/>
                <a:latin typeface="Times New Roman"/>
                <a:ea typeface="Times New Roman" panose="02020603050405020304" pitchFamily="18" charset="0"/>
              </a:rPr>
              <a:t>Generation of Clinical Reports Using Sensing Technologies with Deep Learning Techniques</a:t>
            </a:r>
            <a:r>
              <a:rPr lang="en-US" sz="1800">
                <a:effectLst/>
                <a:latin typeface="Times New Roman"/>
                <a:ea typeface="Times New Roman" panose="02020603050405020304" pitchFamily="18" charset="0"/>
              </a:rPr>
              <a:t>. Sensors. 2024; 24(9):2751. </a:t>
            </a:r>
            <a:r>
              <a:rPr lang="en-US" sz="1800" u="sng" dirty="0">
                <a:solidFill>
                  <a:srgbClr val="000000"/>
                </a:solidFill>
                <a:effectLst/>
                <a:latin typeface="Times New Roman"/>
                <a:ea typeface="Times New Roman" panose="02020603050405020304" pitchFamily="18" charset="0"/>
                <a:hlinkClick r:id="rId5"/>
              </a:rPr>
              <a:t>https://doi.org/10.3390/s24092751</a:t>
            </a:r>
            <a:endParaRPr lang="en-US" sz="1800" u="sng" dirty="0">
              <a:solidFill>
                <a:srgbClr val="000000"/>
              </a:solidFill>
              <a:effectLst/>
              <a:latin typeface="Times New Roman"/>
              <a:ea typeface="Times New Roman" panose="02020603050405020304" pitchFamily="18" charset="0"/>
            </a:endParaRPr>
          </a:p>
          <a:p>
            <a:pPr marL="952500" lvl="1" indent="-342900" algn="just">
              <a:spcBef>
                <a:spcPts val="0"/>
              </a:spcBef>
              <a:buAutoNum type="arabicPeriod"/>
            </a:pPr>
            <a:r>
              <a:rPr lang="en-US" sz="1800">
                <a:effectLst/>
                <a:latin typeface="Times New Roman"/>
                <a:ea typeface="Times New Roman" panose="02020603050405020304" pitchFamily="18" charset="0"/>
              </a:rPr>
              <a:t>Zhang, J., Wu, J., Qiu, Y., Song, A., Li, W., Li, X., &amp; Liu, Y. (2023). Intelligent speech technologies for transcription, disease diagnosis, and medical equipment interactive control in smart hospitals: A review. Computers in biology and medicine, 153, 106517. </a:t>
            </a:r>
            <a:r>
              <a:rPr lang="en-US" sz="1800" u="sng" dirty="0">
                <a:solidFill>
                  <a:srgbClr val="000000"/>
                </a:solidFill>
                <a:effectLst/>
                <a:latin typeface="Times New Roman"/>
                <a:ea typeface="Times New Roman" panose="02020603050405020304" pitchFamily="18" charset="0"/>
                <a:hlinkClick r:id="rId6"/>
              </a:rPr>
              <a:t>https://doi.org/10.1016/j.compbiomed.2022.106517</a:t>
            </a:r>
            <a:endParaRPr lang="en-US" sz="1800" u="sng" dirty="0">
              <a:solidFill>
                <a:srgbClr val="000000"/>
              </a:solidFill>
              <a:effectLst/>
              <a:latin typeface="Times New Roman"/>
              <a:ea typeface="Times New Roman" panose="02020603050405020304" pitchFamily="18" charset="0"/>
            </a:endParaRPr>
          </a:p>
          <a:p>
            <a:pPr marL="952500" lvl="1" indent="-342900" algn="just">
              <a:spcBef>
                <a:spcPts val="0"/>
              </a:spcBef>
              <a:buFont typeface="Arial" pitchFamily="34" charset="0"/>
              <a:buAutoNum type="arabicPeriod"/>
            </a:pPr>
            <a:r>
              <a:rPr lang="en-US" sz="1800">
                <a:effectLst/>
                <a:latin typeface="Times New Roman"/>
                <a:ea typeface="Times New Roman" panose="02020603050405020304" pitchFamily="18" charset="0"/>
              </a:rPr>
              <a:t>Vogel, M., Kaisers, W., </a:t>
            </a:r>
            <a:r>
              <a:rPr lang="en-US" sz="1800" err="1">
                <a:effectLst/>
                <a:latin typeface="Times New Roman"/>
                <a:ea typeface="Times New Roman" panose="02020603050405020304" pitchFamily="18" charset="0"/>
              </a:rPr>
              <a:t>Wassmuth</a:t>
            </a:r>
            <a:r>
              <a:rPr lang="en-US" sz="1800">
                <a:effectLst/>
                <a:latin typeface="Times New Roman"/>
                <a:ea typeface="Times New Roman" panose="02020603050405020304" pitchFamily="18" charset="0"/>
              </a:rPr>
              <a:t>, R., &amp; </a:t>
            </a:r>
            <a:r>
              <a:rPr lang="en-US" sz="1800" err="1">
                <a:effectLst/>
                <a:latin typeface="Times New Roman"/>
                <a:ea typeface="Times New Roman" panose="02020603050405020304" pitchFamily="18" charset="0"/>
              </a:rPr>
              <a:t>Mayatepek</a:t>
            </a:r>
            <a:r>
              <a:rPr lang="en-US" sz="1800">
                <a:effectLst/>
                <a:latin typeface="Times New Roman"/>
                <a:ea typeface="Times New Roman" panose="02020603050405020304" pitchFamily="18" charset="0"/>
              </a:rPr>
              <a:t>, E. (2015). </a:t>
            </a:r>
            <a:r>
              <a:rPr lang="en-US" sz="1800" u="sng">
                <a:solidFill>
                  <a:srgbClr val="0563C1"/>
                </a:solidFill>
                <a:effectLst/>
                <a:latin typeface="Times New Roman"/>
                <a:ea typeface="Times New Roman" panose="02020603050405020304" pitchFamily="18" charset="0"/>
              </a:rPr>
              <a:t>Analysis of Documentation Speed Using Web-Based Medical Speech Recognition Technology</a:t>
            </a:r>
            <a:r>
              <a:rPr lang="en-US" sz="1800">
                <a:effectLst/>
                <a:latin typeface="Times New Roman"/>
                <a:ea typeface="Times New Roman" panose="02020603050405020304" pitchFamily="18" charset="0"/>
              </a:rPr>
              <a:t>: Randomized Controlled Trial. Journal of medical Internet research, 17(11), e247. </a:t>
            </a:r>
            <a:r>
              <a:rPr lang="en-US" sz="1800" u="sng" dirty="0">
                <a:solidFill>
                  <a:srgbClr val="000000"/>
                </a:solidFill>
                <a:effectLst/>
                <a:latin typeface="Times New Roman"/>
                <a:ea typeface="Times New Roman" panose="02020603050405020304" pitchFamily="18" charset="0"/>
                <a:hlinkClick r:id="rId7"/>
              </a:rPr>
              <a:t>https://doi.org/10.2196/jmir.5072</a:t>
            </a:r>
            <a:r>
              <a:rPr lang="en-US" sz="1800" dirty="0">
                <a:effectLst/>
                <a:latin typeface="Times New Roman"/>
                <a:ea typeface="Times New Roman" panose="02020603050405020304" pitchFamily="18" charset="0"/>
              </a:rPr>
              <a:t> </a:t>
            </a:r>
            <a:endParaRPr lang="en-US" sz="1800" u="sng" dirty="0">
              <a:solidFill>
                <a:srgbClr val="000000"/>
              </a:solidFill>
              <a:effectLst/>
              <a:latin typeface="Times New Roman"/>
              <a:ea typeface="Times New Roman" panose="02020603050405020304" pitchFamily="18" charset="0"/>
            </a:endParaRPr>
          </a:p>
          <a:p>
            <a:pPr marL="952500" lvl="1" indent="-342900" algn="just">
              <a:spcBef>
                <a:spcPts val="0"/>
              </a:spcBef>
              <a:buAutoNum type="arabicPeriod"/>
            </a:pPr>
            <a:endParaRPr lang="en-US" sz="1800" u="sng">
              <a:solidFill>
                <a:srgbClr val="000000"/>
              </a:solidFill>
              <a:latin typeface="Times New Roman" panose="02020603050405020304" pitchFamily="18" charset="0"/>
              <a:ea typeface="Times New Roman" panose="02020603050405020304" pitchFamily="18" charset="0"/>
            </a:endParaRPr>
          </a:p>
          <a:p>
            <a:pPr marL="952500" lvl="1" indent="-342900" algn="just">
              <a:spcBef>
                <a:spcPts val="0"/>
              </a:spcBef>
              <a:buAutoNum type="arabicPeriod"/>
            </a:pPr>
            <a:endParaRPr lang="en-US" sz="1800" u="sng">
              <a:solidFill>
                <a:srgbClr val="000000"/>
              </a:solidFill>
              <a:effectLst/>
              <a:latin typeface="Times New Roman" panose="02020603050405020304" pitchFamily="18" charset="0"/>
              <a:ea typeface="Times New Roman" panose="02020603050405020304" pitchFamily="18" charset="0"/>
            </a:endParaRPr>
          </a:p>
          <a:p>
            <a:pPr marL="952500" lvl="1" indent="-342900" algn="just">
              <a:spcBef>
                <a:spcPts val="0"/>
              </a:spcBef>
              <a:buAutoNum type="arabicPeriod"/>
            </a:pPr>
            <a:endParaRPr lang="en-US" sz="2000">
              <a:latin typeface="Times New Roman" panose="02020603050405020304" pitchFamily="18" charset="0"/>
              <a:ea typeface="Cambria" panose="02040503050406030204" pitchFamily="18" charset="0"/>
              <a:cs typeface="Times New Roman" panose="02020603050405020304" pitchFamily="18" charset="0"/>
            </a:endParaRPr>
          </a:p>
          <a:p>
            <a:pPr algn="just"/>
            <a:endParaRPr lang="en-GB"/>
          </a:p>
        </p:txBody>
      </p:sp>
    </p:spTree>
    <p:extLst>
      <p:ext uri="{BB962C8B-B14F-4D97-AF65-F5344CB8AC3E}">
        <p14:creationId xmlns:p14="http://schemas.microsoft.com/office/powerpoint/2010/main" val="3613863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4D49A3-0F39-8FCB-0120-02C576F1F1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0374DC-4DAE-5EBD-65EC-8C28C6DBE5D3}"/>
              </a:ext>
            </a:extLst>
          </p:cNvPr>
          <p:cNvSpPr>
            <a:spLocks noGrp="1"/>
          </p:cNvSpPr>
          <p:nvPr>
            <p:ph type="title"/>
          </p:nvPr>
        </p:nvSpPr>
        <p:spPr/>
        <p:txBody>
          <a:bodyPr/>
          <a:lstStyle/>
          <a:p>
            <a:r>
              <a:rPr lang="en-GB"/>
              <a:t>References</a:t>
            </a:r>
          </a:p>
        </p:txBody>
      </p:sp>
      <p:sp>
        <p:nvSpPr>
          <p:cNvPr id="3" name="Content Placeholder 2">
            <a:extLst>
              <a:ext uri="{FF2B5EF4-FFF2-40B4-BE49-F238E27FC236}">
                <a16:creationId xmlns:a16="http://schemas.microsoft.com/office/drawing/2014/main" id="{ECC6E80E-F85C-A9BA-9412-2569825FFA65}"/>
              </a:ext>
            </a:extLst>
          </p:cNvPr>
          <p:cNvSpPr>
            <a:spLocks noGrp="1"/>
          </p:cNvSpPr>
          <p:nvPr>
            <p:ph idx="1"/>
          </p:nvPr>
        </p:nvSpPr>
        <p:spPr>
          <a:xfrm>
            <a:off x="812800" y="1143001"/>
            <a:ext cx="10668000" cy="5178971"/>
          </a:xfrm>
        </p:spPr>
        <p:txBody>
          <a:bodyPr vert="horz" lIns="91440" tIns="45720" rIns="91440" bIns="45720" rtlCol="0" anchor="t">
            <a:normAutofit/>
          </a:bodyPr>
          <a:lstStyle/>
          <a:p>
            <a:pPr marL="952500" lvl="1" indent="-342900" algn="just">
              <a:spcBef>
                <a:spcPts val="0"/>
              </a:spcBef>
              <a:buAutoNum type="arabicPeriod" startAt="7"/>
            </a:pPr>
            <a:r>
              <a:rPr lang="en-US" sz="1800">
                <a:effectLst/>
                <a:latin typeface="Times New Roman"/>
                <a:ea typeface="Times New Roman" panose="02020603050405020304" pitchFamily="18" charset="0"/>
              </a:rPr>
              <a:t>Vogel, M., Kaisers, W., </a:t>
            </a:r>
            <a:r>
              <a:rPr lang="en-US" sz="1800" err="1">
                <a:effectLst/>
                <a:latin typeface="Times New Roman"/>
                <a:ea typeface="Times New Roman" panose="02020603050405020304" pitchFamily="18" charset="0"/>
              </a:rPr>
              <a:t>Wassmuth</a:t>
            </a:r>
            <a:r>
              <a:rPr lang="en-US" sz="1800">
                <a:effectLst/>
                <a:latin typeface="Times New Roman"/>
                <a:ea typeface="Times New Roman" panose="02020603050405020304" pitchFamily="18" charset="0"/>
              </a:rPr>
              <a:t>, R., &amp; </a:t>
            </a:r>
            <a:r>
              <a:rPr lang="en-US" sz="1800" err="1">
                <a:effectLst/>
                <a:latin typeface="Times New Roman"/>
                <a:ea typeface="Times New Roman" panose="02020603050405020304" pitchFamily="18" charset="0"/>
              </a:rPr>
              <a:t>Mayatepek</a:t>
            </a:r>
            <a:r>
              <a:rPr lang="en-US" sz="1800">
                <a:effectLst/>
                <a:latin typeface="Times New Roman"/>
                <a:ea typeface="Times New Roman" panose="02020603050405020304" pitchFamily="18" charset="0"/>
              </a:rPr>
              <a:t>, E. (2015). </a:t>
            </a:r>
            <a:r>
              <a:rPr lang="en-US" sz="1800" u="sng">
                <a:solidFill>
                  <a:srgbClr val="0563C1"/>
                </a:solidFill>
                <a:effectLst/>
                <a:latin typeface="Times New Roman"/>
                <a:ea typeface="Times New Roman" panose="02020603050405020304" pitchFamily="18" charset="0"/>
              </a:rPr>
              <a:t>Analysis of Documentation Speed Using Web-Based Medical Speech Recognition Technology</a:t>
            </a:r>
            <a:r>
              <a:rPr lang="en-US" sz="1800">
                <a:effectLst/>
                <a:latin typeface="Times New Roman"/>
                <a:ea typeface="Times New Roman" panose="02020603050405020304" pitchFamily="18" charset="0"/>
              </a:rPr>
              <a:t>: Randomized Controlled Trial. Journal of medical Internet research, 17(11), e247. </a:t>
            </a:r>
            <a:r>
              <a:rPr lang="en-US" sz="1800" u="sng" dirty="0">
                <a:solidFill>
                  <a:srgbClr val="000000"/>
                </a:solidFill>
                <a:effectLst/>
                <a:latin typeface="Times New Roman"/>
                <a:ea typeface="Times New Roman" panose="02020603050405020304" pitchFamily="18" charset="0"/>
                <a:hlinkClick r:id="rId2"/>
              </a:rPr>
              <a:t>https://doi.org/10.2196/jmir.5072</a:t>
            </a:r>
            <a:r>
              <a:rPr lang="en-US" sz="1800" dirty="0">
                <a:effectLst/>
                <a:latin typeface="Times New Roman"/>
                <a:ea typeface="Times New Roman" panose="02020603050405020304" pitchFamily="18" charset="0"/>
              </a:rPr>
              <a:t> </a:t>
            </a:r>
            <a:endParaRPr lang="en-US" dirty="0">
              <a:latin typeface="Times New Roman"/>
            </a:endParaRPr>
          </a:p>
          <a:p>
            <a:pPr marL="952500" lvl="1" indent="-342900" algn="just">
              <a:spcBef>
                <a:spcPts val="0"/>
              </a:spcBef>
              <a:buAutoNum type="arabicPeriod" startAt="7"/>
            </a:pPr>
            <a:r>
              <a:rPr lang="en-US" sz="1800">
                <a:effectLst/>
                <a:latin typeface="Times New Roman"/>
                <a:ea typeface="Times New Roman" panose="02020603050405020304" pitchFamily="18" charset="0"/>
              </a:rPr>
              <a:t>Quiroz, J. C., </a:t>
            </a:r>
            <a:r>
              <a:rPr lang="en-US" sz="1800" err="1">
                <a:effectLst/>
                <a:latin typeface="Times New Roman"/>
                <a:ea typeface="Times New Roman" panose="02020603050405020304" pitchFamily="18" charset="0"/>
              </a:rPr>
              <a:t>Laranjo</a:t>
            </a:r>
            <a:r>
              <a:rPr lang="en-US" sz="1800">
                <a:effectLst/>
                <a:latin typeface="Times New Roman"/>
                <a:ea typeface="Times New Roman" panose="02020603050405020304" pitchFamily="18" charset="0"/>
              </a:rPr>
              <a:t>, L., </a:t>
            </a:r>
            <a:r>
              <a:rPr lang="en-US" sz="1800" err="1">
                <a:effectLst/>
                <a:latin typeface="Times New Roman"/>
                <a:ea typeface="Times New Roman" panose="02020603050405020304" pitchFamily="18" charset="0"/>
              </a:rPr>
              <a:t>Kocaballi</a:t>
            </a:r>
            <a:r>
              <a:rPr lang="en-US" sz="1800">
                <a:effectLst/>
                <a:latin typeface="Times New Roman"/>
                <a:ea typeface="Times New Roman" panose="02020603050405020304" pitchFamily="18" charset="0"/>
              </a:rPr>
              <a:t>, A. B., </a:t>
            </a:r>
            <a:r>
              <a:rPr lang="en-US" sz="1800" err="1">
                <a:effectLst/>
                <a:latin typeface="Times New Roman"/>
                <a:ea typeface="Times New Roman" panose="02020603050405020304" pitchFamily="18" charset="0"/>
              </a:rPr>
              <a:t>Berkovsky</a:t>
            </a:r>
            <a:r>
              <a:rPr lang="en-US" sz="1800">
                <a:effectLst/>
                <a:latin typeface="Times New Roman"/>
                <a:ea typeface="Times New Roman" panose="02020603050405020304" pitchFamily="18" charset="0"/>
              </a:rPr>
              <a:t>, S., </a:t>
            </a:r>
            <a:r>
              <a:rPr lang="en-US" sz="1800" err="1">
                <a:effectLst/>
                <a:latin typeface="Times New Roman"/>
                <a:ea typeface="Times New Roman" panose="02020603050405020304" pitchFamily="18" charset="0"/>
              </a:rPr>
              <a:t>Rezazadegan</a:t>
            </a:r>
            <a:r>
              <a:rPr lang="en-US" sz="1800">
                <a:effectLst/>
                <a:latin typeface="Times New Roman"/>
                <a:ea typeface="Times New Roman" panose="02020603050405020304" pitchFamily="18" charset="0"/>
              </a:rPr>
              <a:t>, D., &amp; </a:t>
            </a:r>
            <a:r>
              <a:rPr lang="en-US" sz="1800" err="1">
                <a:effectLst/>
                <a:latin typeface="Times New Roman"/>
                <a:ea typeface="Times New Roman" panose="02020603050405020304" pitchFamily="18" charset="0"/>
              </a:rPr>
              <a:t>Coiera</a:t>
            </a:r>
            <a:r>
              <a:rPr lang="en-US" sz="1800">
                <a:effectLst/>
                <a:latin typeface="Times New Roman"/>
                <a:ea typeface="Times New Roman" panose="02020603050405020304" pitchFamily="18" charset="0"/>
              </a:rPr>
              <a:t>, E. (2019). </a:t>
            </a:r>
            <a:r>
              <a:rPr lang="en-US" sz="1800" u="sng">
                <a:solidFill>
                  <a:srgbClr val="0563C1"/>
                </a:solidFill>
                <a:effectLst/>
                <a:latin typeface="Times New Roman"/>
                <a:ea typeface="Times New Roman" panose="02020603050405020304" pitchFamily="18" charset="0"/>
              </a:rPr>
              <a:t>Challenges of developing a digital scribe to reduce clinical documentation burden</a:t>
            </a:r>
            <a:r>
              <a:rPr lang="en-US" sz="1800">
                <a:effectLst/>
                <a:latin typeface="Times New Roman"/>
                <a:ea typeface="Times New Roman" panose="02020603050405020304" pitchFamily="18" charset="0"/>
              </a:rPr>
              <a:t>. NPJ digital medicine, 2, 114. </a:t>
            </a:r>
            <a:r>
              <a:rPr lang="en-US" sz="1800" u="sng" dirty="0">
                <a:solidFill>
                  <a:srgbClr val="000000"/>
                </a:solidFill>
                <a:effectLst/>
                <a:latin typeface="Times New Roman"/>
                <a:ea typeface="Times New Roman" panose="02020603050405020304" pitchFamily="18" charset="0"/>
                <a:hlinkClick r:id="rId3"/>
              </a:rPr>
              <a:t>https://doi.org/10.1038/s41746-019-0190-1</a:t>
            </a:r>
            <a:r>
              <a:rPr lang="en-US" sz="1800" dirty="0">
                <a:effectLst/>
                <a:latin typeface="Times New Roman"/>
                <a:ea typeface="Times New Roman" panose="02020603050405020304" pitchFamily="18" charset="0"/>
              </a:rPr>
              <a:t> </a:t>
            </a:r>
            <a:endParaRPr lang="en-US" sz="1800" dirty="0">
              <a:latin typeface="Times New Roman"/>
              <a:ea typeface="Times New Roman" panose="02020603050405020304" pitchFamily="18" charset="0"/>
            </a:endParaRPr>
          </a:p>
          <a:p>
            <a:pPr marL="952500" lvl="1" indent="-342900" algn="just">
              <a:spcBef>
                <a:spcPts val="0"/>
              </a:spcBef>
              <a:buFont typeface="Arial" pitchFamily="34" charset="0"/>
              <a:buAutoNum type="arabicPeriod" startAt="7"/>
            </a:pPr>
            <a:r>
              <a:rPr lang="en-US" sz="1800" err="1">
                <a:effectLst/>
                <a:latin typeface="Times New Roman"/>
                <a:ea typeface="Times New Roman" panose="02020603050405020304" pitchFamily="18" charset="0"/>
              </a:rPr>
              <a:t>Dergaa</a:t>
            </a:r>
            <a:r>
              <a:rPr lang="en-US" sz="1800">
                <a:effectLst/>
                <a:latin typeface="Times New Roman"/>
                <a:ea typeface="Times New Roman" panose="02020603050405020304" pitchFamily="18" charset="0"/>
              </a:rPr>
              <a:t>, I., Saad, H. B., El Omri, A., Glenn, J. M., Clark, C. C. T., </a:t>
            </a:r>
            <a:r>
              <a:rPr lang="en-US" sz="1800" err="1">
                <a:effectLst/>
                <a:latin typeface="Times New Roman"/>
                <a:ea typeface="Times New Roman" panose="02020603050405020304" pitchFamily="18" charset="0"/>
              </a:rPr>
              <a:t>Washif</a:t>
            </a:r>
            <a:r>
              <a:rPr lang="en-US" sz="1800">
                <a:effectLst/>
                <a:latin typeface="Times New Roman"/>
                <a:ea typeface="Times New Roman" panose="02020603050405020304" pitchFamily="18" charset="0"/>
              </a:rPr>
              <a:t>, J. A., </a:t>
            </a:r>
            <a:r>
              <a:rPr lang="en-US" sz="1800" err="1">
                <a:effectLst/>
                <a:latin typeface="Times New Roman"/>
                <a:ea typeface="Times New Roman" panose="02020603050405020304" pitchFamily="18" charset="0"/>
              </a:rPr>
              <a:t>Guelmami</a:t>
            </a:r>
            <a:r>
              <a:rPr lang="en-US" sz="1800">
                <a:effectLst/>
                <a:latin typeface="Times New Roman"/>
                <a:ea typeface="Times New Roman" panose="02020603050405020304" pitchFamily="18" charset="0"/>
              </a:rPr>
              <a:t>, N., </a:t>
            </a:r>
            <a:r>
              <a:rPr lang="en-US" sz="1800" err="1">
                <a:effectLst/>
                <a:latin typeface="Times New Roman"/>
                <a:ea typeface="Times New Roman" panose="02020603050405020304" pitchFamily="18" charset="0"/>
              </a:rPr>
              <a:t>Hammouda</a:t>
            </a:r>
            <a:r>
              <a:rPr lang="en-US" sz="1800">
                <a:effectLst/>
                <a:latin typeface="Times New Roman"/>
                <a:ea typeface="Times New Roman" panose="02020603050405020304" pitchFamily="18" charset="0"/>
              </a:rPr>
              <a:t>, O., Al-</a:t>
            </a:r>
            <a:r>
              <a:rPr lang="en-US" sz="1800" err="1">
                <a:effectLst/>
                <a:latin typeface="Times New Roman"/>
                <a:ea typeface="Times New Roman" panose="02020603050405020304" pitchFamily="18" charset="0"/>
              </a:rPr>
              <a:t>Horani</a:t>
            </a:r>
            <a:r>
              <a:rPr lang="en-US" sz="1800">
                <a:effectLst/>
                <a:latin typeface="Times New Roman"/>
                <a:ea typeface="Times New Roman" panose="02020603050405020304" pitchFamily="18" charset="0"/>
              </a:rPr>
              <a:t>, R. A., Reynoso-Sánchez, L. F., </a:t>
            </a:r>
            <a:r>
              <a:rPr lang="en-US" sz="1800" err="1">
                <a:effectLst/>
                <a:latin typeface="Times New Roman"/>
                <a:ea typeface="Times New Roman" panose="02020603050405020304" pitchFamily="18" charset="0"/>
              </a:rPr>
              <a:t>Romdhani</a:t>
            </a:r>
            <a:r>
              <a:rPr lang="en-US" sz="1800">
                <a:effectLst/>
                <a:latin typeface="Times New Roman"/>
                <a:ea typeface="Times New Roman" panose="02020603050405020304" pitchFamily="18" charset="0"/>
              </a:rPr>
              <a:t>, M., </a:t>
            </a:r>
            <a:r>
              <a:rPr lang="en-US" sz="1800" err="1">
                <a:effectLst/>
                <a:latin typeface="Times New Roman"/>
                <a:ea typeface="Times New Roman" panose="02020603050405020304" pitchFamily="18" charset="0"/>
              </a:rPr>
              <a:t>Paineiras</a:t>
            </a:r>
            <a:r>
              <a:rPr lang="en-US" sz="1800">
                <a:effectLst/>
                <a:latin typeface="Times New Roman"/>
                <a:ea typeface="Times New Roman" panose="02020603050405020304" pitchFamily="18" charset="0"/>
              </a:rPr>
              <a:t> Domingos, L. L., </a:t>
            </a:r>
            <a:r>
              <a:rPr lang="en-US" sz="1800" err="1">
                <a:effectLst/>
                <a:latin typeface="Times New Roman"/>
                <a:ea typeface="Times New Roman" panose="02020603050405020304" pitchFamily="18" charset="0"/>
              </a:rPr>
              <a:t>Vancini</a:t>
            </a:r>
            <a:r>
              <a:rPr lang="en-US" sz="1800">
                <a:effectLst/>
                <a:latin typeface="Times New Roman"/>
                <a:ea typeface="Times New Roman" panose="02020603050405020304" pitchFamily="18" charset="0"/>
              </a:rPr>
              <a:t>, R. L., Taheri, M., </a:t>
            </a:r>
            <a:r>
              <a:rPr lang="en-US" sz="1800" err="1">
                <a:effectLst/>
                <a:latin typeface="Times New Roman"/>
                <a:ea typeface="Times New Roman" panose="02020603050405020304" pitchFamily="18" charset="0"/>
              </a:rPr>
              <a:t>Mataruna</a:t>
            </a:r>
            <a:r>
              <a:rPr lang="en-US" sz="1800">
                <a:effectLst/>
                <a:latin typeface="Times New Roman"/>
                <a:ea typeface="Times New Roman" panose="02020603050405020304" pitchFamily="18" charset="0"/>
              </a:rPr>
              <a:t>-Dos-Santos, L. J., </a:t>
            </a:r>
            <a:r>
              <a:rPr lang="en-US" sz="1800" err="1">
                <a:effectLst/>
                <a:latin typeface="Times New Roman"/>
                <a:ea typeface="Times New Roman" panose="02020603050405020304" pitchFamily="18" charset="0"/>
              </a:rPr>
              <a:t>Trabelsi</a:t>
            </a:r>
            <a:r>
              <a:rPr lang="en-US" sz="1800">
                <a:effectLst/>
                <a:latin typeface="Times New Roman"/>
                <a:ea typeface="Times New Roman" panose="02020603050405020304" pitchFamily="18" charset="0"/>
              </a:rPr>
              <a:t>, K., </a:t>
            </a:r>
            <a:r>
              <a:rPr lang="en-US" sz="1800" err="1">
                <a:effectLst/>
                <a:latin typeface="Times New Roman"/>
                <a:ea typeface="Times New Roman" panose="02020603050405020304" pitchFamily="18" charset="0"/>
              </a:rPr>
              <a:t>Chtourou</a:t>
            </a:r>
            <a:r>
              <a:rPr lang="en-US" sz="1800">
                <a:effectLst/>
                <a:latin typeface="Times New Roman"/>
                <a:ea typeface="Times New Roman" panose="02020603050405020304" pitchFamily="18" charset="0"/>
              </a:rPr>
              <a:t>, H., </a:t>
            </a:r>
            <a:r>
              <a:rPr lang="en-US" sz="1800" err="1">
                <a:effectLst/>
                <a:latin typeface="Times New Roman"/>
                <a:ea typeface="Times New Roman" panose="02020603050405020304" pitchFamily="18" charset="0"/>
              </a:rPr>
              <a:t>Zghibi</a:t>
            </a:r>
            <a:r>
              <a:rPr lang="en-US" sz="1800">
                <a:effectLst/>
                <a:latin typeface="Times New Roman"/>
                <a:ea typeface="Times New Roman" panose="02020603050405020304" pitchFamily="18" charset="0"/>
              </a:rPr>
              <a:t>, M., </a:t>
            </a:r>
            <a:r>
              <a:rPr lang="en-US" sz="1800" err="1">
                <a:effectLst/>
                <a:latin typeface="Times New Roman"/>
                <a:ea typeface="Times New Roman" panose="02020603050405020304" pitchFamily="18" charset="0"/>
              </a:rPr>
              <a:t>Eken</a:t>
            </a:r>
            <a:r>
              <a:rPr lang="en-US" sz="1800">
                <a:effectLst/>
                <a:latin typeface="Times New Roman"/>
                <a:ea typeface="Times New Roman" panose="02020603050405020304" pitchFamily="18" charset="0"/>
              </a:rPr>
              <a:t>, Ö., Swed, S., … </a:t>
            </a:r>
            <a:r>
              <a:rPr lang="en-US" sz="1800" err="1">
                <a:effectLst/>
                <a:latin typeface="Times New Roman"/>
                <a:ea typeface="Times New Roman" panose="02020603050405020304" pitchFamily="18" charset="0"/>
              </a:rPr>
              <a:t>Chamari</a:t>
            </a:r>
            <a:r>
              <a:rPr lang="en-US" sz="1800">
                <a:effectLst/>
                <a:latin typeface="Times New Roman"/>
                <a:ea typeface="Times New Roman" panose="02020603050405020304" pitchFamily="18" charset="0"/>
              </a:rPr>
              <a:t>, K. (2024). </a:t>
            </a:r>
            <a:r>
              <a:rPr lang="en-US" sz="1800" u="sng">
                <a:solidFill>
                  <a:srgbClr val="0563C1"/>
                </a:solidFill>
                <a:effectLst/>
                <a:latin typeface="Times New Roman"/>
                <a:ea typeface="Times New Roman" panose="02020603050405020304" pitchFamily="18" charset="0"/>
              </a:rPr>
              <a:t>Using artificial intelligence for exercise prescription in </a:t>
            </a:r>
            <a:r>
              <a:rPr lang="en-US" sz="1800" u="sng" err="1">
                <a:solidFill>
                  <a:srgbClr val="0563C1"/>
                </a:solidFill>
                <a:effectLst/>
                <a:latin typeface="Times New Roman"/>
                <a:ea typeface="Times New Roman" panose="02020603050405020304" pitchFamily="18" charset="0"/>
              </a:rPr>
              <a:t>personalised</a:t>
            </a:r>
            <a:r>
              <a:rPr lang="en-US" sz="1800" u="sng">
                <a:solidFill>
                  <a:srgbClr val="0563C1"/>
                </a:solidFill>
                <a:effectLst/>
                <a:latin typeface="Times New Roman"/>
                <a:ea typeface="Times New Roman" panose="02020603050405020304" pitchFamily="18" charset="0"/>
              </a:rPr>
              <a:t> health promotion</a:t>
            </a:r>
            <a:r>
              <a:rPr lang="en-US" sz="1800">
                <a:effectLst/>
                <a:latin typeface="Times New Roman"/>
                <a:ea typeface="Times New Roman" panose="02020603050405020304" pitchFamily="18" charset="0"/>
              </a:rPr>
              <a:t>: A critical evaluation of OpenAI's GPT-4 model. Biology of sport, 41(2), 221–241. </a:t>
            </a:r>
            <a:r>
              <a:rPr lang="en-US" sz="1800" u="sng" dirty="0">
                <a:solidFill>
                  <a:srgbClr val="000000"/>
                </a:solidFill>
                <a:effectLst/>
                <a:latin typeface="Times New Roman"/>
                <a:ea typeface="Times New Roman" panose="02020603050405020304" pitchFamily="18" charset="0"/>
                <a:hlinkClick r:id="rId4"/>
              </a:rPr>
              <a:t>https://doi.org/10.5114/biolsport.2024.133661</a:t>
            </a:r>
            <a:r>
              <a:rPr lang="en-US" sz="1800" dirty="0">
                <a:effectLst/>
                <a:latin typeface="Times New Roman"/>
                <a:ea typeface="Times New Roman" panose="02020603050405020304" pitchFamily="18" charset="0"/>
              </a:rPr>
              <a:t> </a:t>
            </a:r>
          </a:p>
          <a:p>
            <a:pPr marL="952500" lvl="1" indent="-342900" algn="just">
              <a:spcBef>
                <a:spcPts val="0"/>
              </a:spcBef>
              <a:buFont typeface="Arial" pitchFamily="34" charset="0"/>
              <a:buAutoNum type="arabicPeriod" startAt="7"/>
            </a:pPr>
            <a:r>
              <a:rPr lang="en-US" sz="1800">
                <a:effectLst/>
                <a:latin typeface="Times New Roman"/>
                <a:ea typeface="Times New Roman" panose="02020603050405020304" pitchFamily="18" charset="0"/>
              </a:rPr>
              <a:t>Biswas, A., &amp; Talukdar, W. (2024). Intelligent Clinical Documentation: Harnessing Generative AI for Patient-Centric Clinical Note Generation. International Journal of Innovative Science and Research Technology (IJISRT), 994–1008. </a:t>
            </a:r>
            <a:r>
              <a:rPr lang="en-US" sz="1800" u="sng" dirty="0">
                <a:solidFill>
                  <a:srgbClr val="000000"/>
                </a:solidFill>
                <a:effectLst/>
                <a:latin typeface="Times New Roman"/>
                <a:ea typeface="Times New Roman" panose="02020603050405020304" pitchFamily="18" charset="0"/>
                <a:hlinkClick r:id="rId5"/>
              </a:rPr>
              <a:t>http://dx.doi.org/10.38124/ijisrt/IJISRT24MAY1483</a:t>
            </a:r>
            <a:r>
              <a:rPr lang="en-US" sz="1800" dirty="0">
                <a:effectLst/>
                <a:latin typeface="Times New Roman"/>
                <a:ea typeface="Times New Roman" panose="02020603050405020304" pitchFamily="18" charset="0"/>
              </a:rPr>
              <a:t> </a:t>
            </a:r>
            <a:endParaRPr lang="en-IN" sz="1800" dirty="0">
              <a:effectLst/>
              <a:latin typeface="Times New Roman"/>
              <a:ea typeface="SimSun" panose="02010600030101010101" pitchFamily="2" charset="-122"/>
            </a:endParaRPr>
          </a:p>
          <a:p>
            <a:pPr marL="952500" lvl="1" indent="-342900" algn="just">
              <a:spcBef>
                <a:spcPts val="0"/>
              </a:spcBef>
              <a:buFont typeface="Arial" pitchFamily="34" charset="0"/>
              <a:buAutoNum type="arabicPeriod" startAt="7"/>
            </a:pPr>
            <a:r>
              <a:rPr lang="en-US" sz="1800">
                <a:effectLst/>
                <a:latin typeface="Times New Roman"/>
                <a:ea typeface="Times New Roman" panose="02020603050405020304" pitchFamily="18" charset="0"/>
              </a:rPr>
              <a:t>Kernberg, A., Gold, J. A., &amp; Mohan, V. (2024). Using ChatGPT-4 to Create Structured Medical Notes From Audio Recordings of Physician-Patient Encounters: Comparative Study. Journal of medical Internet research, 26, e54419. </a:t>
            </a:r>
            <a:r>
              <a:rPr lang="en-US" sz="1800" u="sng" dirty="0">
                <a:solidFill>
                  <a:srgbClr val="0563C1"/>
                </a:solidFill>
                <a:effectLst/>
                <a:latin typeface="Times New Roman"/>
                <a:ea typeface="Times New Roman" panose="02020603050405020304" pitchFamily="18" charset="0"/>
                <a:hlinkClick r:id="rId6"/>
              </a:rPr>
              <a:t>https://doi.org/10.2196/54419</a:t>
            </a:r>
            <a:r>
              <a:rPr lang="en-US" sz="1800" dirty="0">
                <a:effectLst/>
                <a:latin typeface="Times New Roman"/>
                <a:ea typeface="Times New Roman" panose="02020603050405020304" pitchFamily="18" charset="0"/>
              </a:rPr>
              <a:t> </a:t>
            </a:r>
            <a:endParaRPr lang="en-US" sz="1800" u="sng" dirty="0">
              <a:solidFill>
                <a:srgbClr val="000000"/>
              </a:solidFill>
              <a:effectLst/>
              <a:latin typeface="Times New Roman"/>
              <a:ea typeface="Times New Roman" panose="02020603050405020304" pitchFamily="18" charset="0"/>
            </a:endParaRPr>
          </a:p>
          <a:p>
            <a:pPr marL="952500" lvl="1" indent="-342900" algn="just">
              <a:spcBef>
                <a:spcPts val="0"/>
              </a:spcBef>
              <a:buAutoNum type="arabicPeriod"/>
            </a:pPr>
            <a:endParaRPr lang="en-US" sz="2000">
              <a:latin typeface="Times New Roman" panose="02020603050405020304" pitchFamily="18" charset="0"/>
              <a:ea typeface="Cambria" panose="02040503050406030204" pitchFamily="18" charset="0"/>
              <a:cs typeface="Times New Roman" panose="02020603050405020304" pitchFamily="18" charset="0"/>
            </a:endParaRPr>
          </a:p>
          <a:p>
            <a:pPr algn="just"/>
            <a:endParaRPr lang="en-GB"/>
          </a:p>
        </p:txBody>
      </p:sp>
    </p:spTree>
    <p:extLst>
      <p:ext uri="{BB962C8B-B14F-4D97-AF65-F5344CB8AC3E}">
        <p14:creationId xmlns:p14="http://schemas.microsoft.com/office/powerpoint/2010/main" val="24362792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a:t>Project work mapping with SDG</a:t>
            </a:r>
            <a:endParaRPr lang="en-IN"/>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descr="A mobile phone with a globe and a city in the background&#10;&#10;Description automatically generated">
            <a:extLst>
              <a:ext uri="{FF2B5EF4-FFF2-40B4-BE49-F238E27FC236}">
                <a16:creationId xmlns:a16="http://schemas.microsoft.com/office/drawing/2014/main" id="{9F75B1C0-7F3D-C5AB-2C5E-EE81E39AF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 y="1143001"/>
            <a:ext cx="10668000" cy="4952997"/>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4FCAA-1CD6-2464-82DD-113591C7B0A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C1755A7-62B8-C6A1-F250-5667A001B3D1}"/>
              </a:ext>
            </a:extLst>
          </p:cNvPr>
          <p:cNvSpPr>
            <a:spLocks noGrp="1"/>
          </p:cNvSpPr>
          <p:nvPr>
            <p:ph idx="1"/>
          </p:nvPr>
        </p:nvSpPr>
        <p:spPr/>
        <p:txBody>
          <a:bodyPr vert="horz" lIns="91440" tIns="45720" rIns="91440" bIns="45720" rtlCol="0" anchor="t">
            <a:normAutofit fontScale="92500" lnSpcReduction="10000"/>
          </a:bodyPr>
          <a:lstStyle/>
          <a:p>
            <a:pPr algn="just"/>
            <a:r>
              <a:rPr lang="en-US" sz="2200" dirty="0">
                <a:latin typeface="Times New Roman"/>
                <a:ea typeface="Verdana"/>
                <a:cs typeface="Times New Roman"/>
              </a:rPr>
              <a:t>The project aligns with several Sustainable Development Goals (SDGs) as follows:</a:t>
            </a:r>
            <a:endParaRPr lang="en-US" sz="2200" dirty="0">
              <a:ea typeface="Verdana"/>
            </a:endParaRPr>
          </a:p>
          <a:p>
            <a:pPr algn="just"/>
            <a:r>
              <a:rPr lang="en-US" sz="2200" b="1" dirty="0">
                <a:latin typeface="Times New Roman"/>
                <a:ea typeface="Verdana"/>
                <a:cs typeface="Times New Roman"/>
              </a:rPr>
              <a:t>SDG 3: Good Health and Well-being</a:t>
            </a:r>
            <a:r>
              <a:rPr lang="en-US" sz="2200" dirty="0">
                <a:latin typeface="Times New Roman"/>
                <a:ea typeface="Verdana"/>
                <a:cs typeface="Times New Roman"/>
              </a:rPr>
              <a:t> – Improves healthcare delivery by automating medical transcription, symptom extraction, and report generation, leading to better diagnoses and patient care.</a:t>
            </a:r>
          </a:p>
          <a:p>
            <a:pPr algn="just"/>
            <a:r>
              <a:rPr lang="en-US" sz="2200" b="1" dirty="0">
                <a:latin typeface="Times New Roman"/>
                <a:ea typeface="Verdana"/>
                <a:cs typeface="Times New Roman"/>
              </a:rPr>
              <a:t>SDG 4: Quality Education</a:t>
            </a:r>
            <a:r>
              <a:rPr lang="en-US" sz="2200" dirty="0">
                <a:latin typeface="Times New Roman"/>
                <a:ea typeface="Verdana"/>
                <a:cs typeface="Times New Roman"/>
              </a:rPr>
              <a:t> – Provides an educational tool for healthcare professionals, promoting learning in AI-driven healthcare technologies.%</a:t>
            </a:r>
            <a:endParaRPr lang="en-US" sz="2200" dirty="0">
              <a:ea typeface="Verdana"/>
            </a:endParaRPr>
          </a:p>
          <a:p>
            <a:pPr algn="just"/>
            <a:r>
              <a:rPr lang="en-US" sz="2200" b="1" dirty="0">
                <a:latin typeface="Times New Roman"/>
                <a:ea typeface="Verdana"/>
                <a:cs typeface="Times New Roman"/>
              </a:rPr>
              <a:t>SDG 9: Industry, Innovation, and Infrastructure</a:t>
            </a:r>
            <a:r>
              <a:rPr lang="en-US" sz="2200" dirty="0">
                <a:latin typeface="Times New Roman"/>
                <a:ea typeface="Verdana"/>
                <a:cs typeface="Times New Roman"/>
              </a:rPr>
              <a:t> – Encourages technological innovation in healthcare and supports the development of smart healthcare infrastructure.</a:t>
            </a:r>
          </a:p>
          <a:p>
            <a:pPr algn="just"/>
            <a:r>
              <a:rPr lang="en-US" sz="2200" b="1" dirty="0">
                <a:latin typeface="Times New Roman"/>
                <a:ea typeface="Verdana"/>
                <a:cs typeface="Times New Roman"/>
              </a:rPr>
              <a:t>SDG 10: Reduced Inequalities</a:t>
            </a:r>
            <a:r>
              <a:rPr lang="en-US" sz="2200" dirty="0">
                <a:latin typeface="Times New Roman"/>
                <a:ea typeface="Verdana"/>
                <a:cs typeface="Times New Roman"/>
              </a:rPr>
              <a:t> – Enhances access to healthcare by improving efficiency, especially in underserved regions, and supports language inclusivity.</a:t>
            </a:r>
          </a:p>
          <a:p>
            <a:pPr algn="just"/>
            <a:r>
              <a:rPr lang="en-US" sz="2200" b="1" dirty="0">
                <a:latin typeface="Times New Roman"/>
                <a:ea typeface="Verdana"/>
                <a:cs typeface="Times New Roman"/>
              </a:rPr>
              <a:t>SDG 11: Sustainable Cities and Communities</a:t>
            </a:r>
            <a:r>
              <a:rPr lang="en-US" sz="2200" dirty="0">
                <a:latin typeface="Times New Roman"/>
                <a:ea typeface="Verdana"/>
                <a:cs typeface="Times New Roman"/>
              </a:rPr>
              <a:t> – Streamlines healthcare systems, reducing the burden on healthcare professionals and supporting smarter cities.</a:t>
            </a:r>
            <a:endParaRPr lang="en-US" sz="2200" dirty="0">
              <a:ea typeface="Verdana"/>
            </a:endParaRPr>
          </a:p>
          <a:p>
            <a:pPr algn="just"/>
            <a:r>
              <a:rPr lang="en-US" sz="2200" b="1" dirty="0">
                <a:latin typeface="Times New Roman"/>
                <a:ea typeface="Verdana"/>
                <a:cs typeface="Times New Roman"/>
              </a:rPr>
              <a:t>SDG 12:</a:t>
            </a:r>
            <a:r>
              <a:rPr lang="en-US" sz="2200" dirty="0">
                <a:latin typeface="Times New Roman"/>
                <a:ea typeface="Verdana"/>
                <a:cs typeface="Times New Roman"/>
              </a:rPr>
              <a:t> </a:t>
            </a:r>
            <a:r>
              <a:rPr lang="en-US" sz="2200" b="1" dirty="0">
                <a:latin typeface="Times New Roman"/>
                <a:ea typeface="Verdana"/>
                <a:cs typeface="Times New Roman"/>
              </a:rPr>
              <a:t>Responsible Consumption and Production</a:t>
            </a:r>
            <a:r>
              <a:rPr lang="en-US" sz="2200" dirty="0">
                <a:latin typeface="Times New Roman"/>
                <a:ea typeface="Verdana"/>
                <a:cs typeface="Times New Roman"/>
              </a:rPr>
              <a:t> – Reduces paper usage and increases efficiency, contributing to sustainable healthcare practices. </a:t>
            </a:r>
          </a:p>
          <a:p>
            <a:pPr algn="just"/>
            <a:r>
              <a:rPr lang="en-US" sz="2200" b="1" dirty="0">
                <a:latin typeface="Times New Roman"/>
                <a:ea typeface="Verdana"/>
                <a:cs typeface="Times New Roman"/>
              </a:rPr>
              <a:t>SDG 17:</a:t>
            </a:r>
            <a:r>
              <a:rPr lang="en-US" sz="2200" dirty="0">
                <a:latin typeface="Times New Roman"/>
                <a:ea typeface="Verdana"/>
                <a:cs typeface="Times New Roman"/>
              </a:rPr>
              <a:t> </a:t>
            </a:r>
            <a:r>
              <a:rPr lang="en-US" sz="2200" b="1" dirty="0">
                <a:latin typeface="Times New Roman"/>
                <a:ea typeface="Verdana"/>
                <a:cs typeface="Times New Roman"/>
              </a:rPr>
              <a:t>Partnerships for the Goals</a:t>
            </a:r>
            <a:r>
              <a:rPr lang="en-US" sz="2200" dirty="0">
                <a:latin typeface="Times New Roman"/>
                <a:ea typeface="Verdana"/>
                <a:cs typeface="Times New Roman"/>
              </a:rPr>
              <a:t> – Encourages partnerships with healthcare and tech organizations to improve healthcare delivery and innovation.</a:t>
            </a:r>
          </a:p>
          <a:p>
            <a:pPr algn="just"/>
            <a:endParaRPr lang="en-US" sz="2200">
              <a:latin typeface="Times New Roman"/>
              <a:cs typeface="Times New Roman"/>
            </a:endParaRPr>
          </a:p>
          <a:p>
            <a:pPr algn="just"/>
            <a:endParaRPr lang="en-US" sz="2200">
              <a:latin typeface="Times New Roman"/>
              <a:cs typeface="Times New Roman"/>
            </a:endParaRPr>
          </a:p>
          <a:p>
            <a:pPr algn="just"/>
            <a:endParaRPr lang="en-US">
              <a:latin typeface="Times New Roman"/>
              <a:cs typeface="Times New Roman"/>
            </a:endParaRPr>
          </a:p>
        </p:txBody>
      </p:sp>
    </p:spTree>
    <p:extLst>
      <p:ext uri="{BB962C8B-B14F-4D97-AF65-F5344CB8AC3E}">
        <p14:creationId xmlns:p14="http://schemas.microsoft.com/office/powerpoint/2010/main" val="1710979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D2F5B-2E27-C44B-5CB3-888789663F63}"/>
              </a:ext>
            </a:extLst>
          </p:cNvPr>
          <p:cNvSpPr>
            <a:spLocks noGrp="1"/>
          </p:cNvSpPr>
          <p:nvPr>
            <p:ph type="title"/>
          </p:nvPr>
        </p:nvSpPr>
        <p:spPr/>
        <p:txBody>
          <a:bodyPr/>
          <a:lstStyle/>
          <a:p>
            <a:r>
              <a:rPr lang="en-IN"/>
              <a:t>CONTENT</a:t>
            </a:r>
            <a:endParaRPr lang="en-US"/>
          </a:p>
        </p:txBody>
      </p:sp>
      <p:sp>
        <p:nvSpPr>
          <p:cNvPr id="3" name="Content Placeholder 2">
            <a:extLst>
              <a:ext uri="{FF2B5EF4-FFF2-40B4-BE49-F238E27FC236}">
                <a16:creationId xmlns:a16="http://schemas.microsoft.com/office/drawing/2014/main" id="{B4A1F8B3-D212-AC06-0D3A-297475E0FF66}"/>
              </a:ext>
            </a:extLst>
          </p:cNvPr>
          <p:cNvSpPr>
            <a:spLocks noGrp="1"/>
          </p:cNvSpPr>
          <p:nvPr>
            <p:ph idx="1"/>
          </p:nvPr>
        </p:nvSpPr>
        <p:spPr/>
        <p:txBody>
          <a:bodyPr vert="horz" lIns="91440" tIns="45720" rIns="91440" bIns="45720" rtlCol="0" anchor="t">
            <a:norm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a:t>Timeline of Project</a:t>
            </a:r>
          </a:p>
          <a:p>
            <a:pPr marL="495300" algn="just">
              <a:lnSpc>
                <a:spcPct val="200000"/>
              </a:lnSpc>
              <a:spcBef>
                <a:spcPts val="0"/>
              </a:spcBef>
              <a:buClr>
                <a:schemeClr val="dk1"/>
              </a:buClr>
              <a:buSzPts val="2400"/>
              <a:buFont typeface="Wingdings" panose="05000000000000000000" pitchFamily="2" charset="2"/>
              <a:buChar char="Ø"/>
            </a:pPr>
            <a:r>
              <a:rPr lang="en-GB">
                <a:latin typeface="Verdana"/>
                <a:ea typeface="Verdana"/>
              </a:rPr>
              <a:t>Outcomes/Results Obtained</a:t>
            </a:r>
            <a:endParaRPr lang="en-GB"/>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a:t>Conclusion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err="1"/>
              <a:t>Github</a:t>
            </a:r>
            <a:r>
              <a:rPr lang="en-GB"/>
              <a:t> link</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a:t>Project work mapping with SDG</a:t>
            </a:r>
            <a:endParaRPr lang="en-GB"/>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GB"/>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GB"/>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a:latin typeface="Cambria" panose="02040503050406030204" pitchFamily="18" charset="0"/>
              <a:ea typeface="Cambria" panose="02040503050406030204" pitchFamily="18" charset="0"/>
            </a:endParaRPr>
          </a:p>
          <a:p>
            <a:endParaRPr lang="en-IN"/>
          </a:p>
        </p:txBody>
      </p:sp>
    </p:spTree>
    <p:extLst>
      <p:ext uri="{BB962C8B-B14F-4D97-AF65-F5344CB8AC3E}">
        <p14:creationId xmlns:p14="http://schemas.microsoft.com/office/powerpoint/2010/main" val="39022688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a:p>
          <a:p>
            <a:pPr marL="0" indent="0" algn="ctr">
              <a:buNone/>
            </a:pPr>
            <a:endParaRPr lang="en-GB" sz="4400"/>
          </a:p>
          <a:p>
            <a:pPr marL="0" indent="0" algn="ctr">
              <a:buNone/>
            </a:pPr>
            <a:r>
              <a:rPr lang="en-GB" sz="6000"/>
              <a:t>Thank You</a:t>
            </a:r>
          </a:p>
        </p:txBody>
      </p:sp>
    </p:spTree>
    <p:extLst>
      <p:ext uri="{BB962C8B-B14F-4D97-AF65-F5344CB8AC3E}">
        <p14:creationId xmlns:p14="http://schemas.microsoft.com/office/powerpoint/2010/main" val="3691672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C8D8D-9B22-CE56-0124-2F633F1ABD48}"/>
              </a:ext>
            </a:extLst>
          </p:cNvPr>
          <p:cNvSpPr>
            <a:spLocks noGrp="1"/>
          </p:cNvSpPr>
          <p:nvPr>
            <p:ph type="title"/>
          </p:nvPr>
        </p:nvSpPr>
        <p:spPr/>
        <p:txBody>
          <a:bodyPr/>
          <a:lstStyle/>
          <a:p>
            <a:r>
              <a:rPr lang="en-US"/>
              <a:t>PROBLEM STATEMENT</a:t>
            </a:r>
            <a:endParaRPr lang="en-IN"/>
          </a:p>
        </p:txBody>
      </p:sp>
      <p:sp>
        <p:nvSpPr>
          <p:cNvPr id="3" name="Content Placeholder 2">
            <a:extLst>
              <a:ext uri="{FF2B5EF4-FFF2-40B4-BE49-F238E27FC236}">
                <a16:creationId xmlns:a16="http://schemas.microsoft.com/office/drawing/2014/main" id="{EDB39ADF-5636-0FE0-0263-972DD6CA33ED}"/>
              </a:ext>
            </a:extLst>
          </p:cNvPr>
          <p:cNvSpPr>
            <a:spLocks noGrp="1"/>
          </p:cNvSpPr>
          <p:nvPr>
            <p:ph idx="1"/>
          </p:nvPr>
        </p:nvSpPr>
        <p:spPr/>
        <p:txBody>
          <a:bodyPr vert="horz" lIns="91440" tIns="45720" rIns="91440" bIns="45720" rtlCol="0" anchor="t">
            <a:normAutofit/>
          </a:bodyPr>
          <a:lstStyle/>
          <a:p>
            <a:pPr algn="just"/>
            <a:r>
              <a:rPr lang="en-US" sz="1800" dirty="0">
                <a:latin typeface="Times New Roman" panose="02020603050405020304" pitchFamily="18" charset="0"/>
                <a:cs typeface="Times New Roman" panose="02020603050405020304" pitchFamily="18" charset="0"/>
              </a:rPr>
              <a:t>The healthcare industry faces a significant challenge with the increasing administrative burden on clinicians, primarily due to extensive documentation requirements. This issue reduces the time clinicians can dedicate to direct patient care, impacting the quality of healthcare delivery and contributing to </a:t>
            </a:r>
            <a:r>
              <a:rPr lang="en-US" sz="1800" b="1" dirty="0">
                <a:latin typeface="Times New Roman" panose="02020603050405020304" pitchFamily="18" charset="0"/>
                <a:cs typeface="Times New Roman" panose="02020603050405020304" pitchFamily="18" charset="0"/>
              </a:rPr>
              <a:t>clinician burnout</a:t>
            </a:r>
            <a:r>
              <a:rPr lang="en-US" sz="1800" dirty="0">
                <a:latin typeface="Times New Roman" panose="02020603050405020304" pitchFamily="18" charset="0"/>
                <a:cs typeface="Times New Roman" panose="02020603050405020304" pitchFamily="18" charset="0"/>
              </a:rPr>
              <a:t>. Traditional documentation methods are </a:t>
            </a:r>
            <a:r>
              <a:rPr lang="en-US" sz="1800" b="1" dirty="0">
                <a:latin typeface="Times New Roman" panose="02020603050405020304" pitchFamily="18" charset="0"/>
                <a:cs typeface="Times New Roman" panose="02020603050405020304" pitchFamily="18" charset="0"/>
              </a:rPr>
              <a:t>time-intensive, prone to errors, and inefficient</a:t>
            </a:r>
            <a:r>
              <a:rPr lang="en-US" sz="1800" dirty="0">
                <a:latin typeface="Times New Roman" panose="02020603050405020304" pitchFamily="18" charset="0"/>
                <a:cs typeface="Times New Roman" panose="02020603050405020304" pitchFamily="18" charset="0"/>
              </a:rPr>
              <a:t>, often resulting in delays in clinical decision-making and reduced patient satisfaction.</a:t>
            </a:r>
            <a:endParaRPr lang="en-US" dirty="0"/>
          </a:p>
          <a:p>
            <a:pPr algn="just"/>
            <a:r>
              <a:rPr lang="en-US" sz="1800" dirty="0">
                <a:latin typeface="Times New Roman" panose="02020603050405020304" pitchFamily="18" charset="0"/>
                <a:cs typeface="Times New Roman" panose="02020603050405020304" pitchFamily="18" charset="0"/>
              </a:rPr>
              <a:t>There is a pressing need for an innovative solution to automate the documentation process, integrate seamlessly with existing systems, and enhance clinician-patient interactions while maintaining accuracy, adaptability, and trust. This solution should streamline workflows, reduce administrative workload, and improve patient outcomes through timely and precise care delivery.</a:t>
            </a:r>
          </a:p>
          <a:p>
            <a:pPr algn="just"/>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Increase Clinician-Patient Facetime</a:t>
            </a:r>
            <a:r>
              <a:rPr lang="en-US" sz="1800" dirty="0">
                <a:latin typeface="Times New Roman" panose="02020603050405020304" pitchFamily="18" charset="0"/>
                <a:cs typeface="Times New Roman" panose="02020603050405020304" pitchFamily="18" charset="0"/>
              </a:rPr>
              <a:t> project addresses this problem by leveraging advanced artificial intelligence technologies such as automatic speech recognition, natural language processing, and machine learning to revolutionize clinical documentation and decision-making processes.</a:t>
            </a:r>
          </a:p>
        </p:txBody>
      </p:sp>
    </p:spTree>
    <p:extLst>
      <p:ext uri="{BB962C8B-B14F-4D97-AF65-F5344CB8AC3E}">
        <p14:creationId xmlns:p14="http://schemas.microsoft.com/office/powerpoint/2010/main" val="1737739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Introduction</a:t>
            </a:r>
          </a:p>
        </p:txBody>
      </p:sp>
      <p:sp>
        <p:nvSpPr>
          <p:cNvPr id="3" name="Content Placeholder 2"/>
          <p:cNvSpPr>
            <a:spLocks noGrp="1"/>
          </p:cNvSpPr>
          <p:nvPr>
            <p:ph idx="1"/>
          </p:nvPr>
        </p:nvSpPr>
        <p:spPr/>
        <p:txBody>
          <a:bodyPr>
            <a:normAutofit lnSpcReduction="10000"/>
          </a:bodyPr>
          <a:lstStyle/>
          <a:p>
            <a:pPr algn="just">
              <a:lnSpc>
                <a:spcPct val="150000"/>
              </a:lnSpc>
              <a:spcBef>
                <a:spcPts val="1200"/>
              </a:spcBef>
              <a:spcAft>
                <a:spcPts val="1200"/>
              </a:spcAft>
            </a:pPr>
            <a:r>
              <a:rPr lang="en-US" sz="1800">
                <a:effectLst/>
                <a:latin typeface="Times New Roman" panose="02020603050405020304" pitchFamily="18" charset="0"/>
                <a:ea typeface="Times New Roman" panose="02020603050405020304" pitchFamily="18" charset="0"/>
              </a:rPr>
              <a:t>Healthcare systems worldwide face a dual challenge: delivering high-quality patient care while managing extensive documentation requirements. Clinical documentation, though essential for maintaining patient records, research, and compliance, is a time-consuming process. Studies indicate that physicians spend nearly 50% of their time on administrative tasks, which significantly impacts their ability to engage with patients effectively.</a:t>
            </a:r>
            <a:endParaRPr lang="en-IN" sz="1800">
              <a:effectLst/>
              <a:latin typeface="Times New Roman" panose="02020603050405020304" pitchFamily="18" charset="0"/>
              <a:ea typeface="Times New Roman" panose="02020603050405020304" pitchFamily="18" charset="0"/>
            </a:endParaRPr>
          </a:p>
          <a:p>
            <a:pPr algn="just">
              <a:lnSpc>
                <a:spcPct val="150000"/>
              </a:lnSpc>
              <a:spcBef>
                <a:spcPts val="1200"/>
              </a:spcBef>
              <a:spcAft>
                <a:spcPts val="1200"/>
              </a:spcAft>
            </a:pPr>
            <a:r>
              <a:rPr lang="en-US" sz="1800">
                <a:effectLst/>
                <a:latin typeface="Times New Roman" panose="02020603050405020304" pitchFamily="18" charset="0"/>
                <a:ea typeface="Times New Roman" panose="02020603050405020304" pitchFamily="18" charset="0"/>
              </a:rPr>
              <a:t>Artificial intelligence offers a transformative solution to this problem by automating tasks that traditionally required manual intervention. By leveraging advanced technologies like </a:t>
            </a:r>
            <a:r>
              <a:rPr lang="en-US" sz="1800" b="1">
                <a:effectLst/>
                <a:latin typeface="Times New Roman" panose="02020603050405020304" pitchFamily="18" charset="0"/>
                <a:ea typeface="Times New Roman" panose="02020603050405020304" pitchFamily="18" charset="0"/>
              </a:rPr>
              <a:t>automatic speech recognition (ASR) and natural language processing (NLP)</a:t>
            </a:r>
            <a:r>
              <a:rPr lang="en-US" sz="1800">
                <a:effectLst/>
                <a:latin typeface="Times New Roman" panose="02020603050405020304" pitchFamily="18" charset="0"/>
                <a:ea typeface="Times New Roman" panose="02020603050405020304" pitchFamily="18" charset="0"/>
              </a:rPr>
              <a:t>, it is possible to create a system that not only transcribes medical conversations but also analyzes and processes them to derive actionable insights. The Increase Clinician-Patient Facetime project embodies this vision by introducing a streamlined pipeline that integrates these technologies to produce accurate and insightful patient reports.</a:t>
            </a:r>
            <a:endParaRPr lang="en-IN" sz="1800">
              <a:effectLst/>
              <a:latin typeface="Times New Roman" panose="02020603050405020304" pitchFamily="18" charset="0"/>
              <a:ea typeface="Times New Roman" panose="02020603050405020304" pitchFamily="18" charset="0"/>
            </a:endParaRPr>
          </a:p>
          <a:p>
            <a:pPr marL="0" indent="0">
              <a:buNone/>
            </a:pPr>
            <a:endParaRPr lang="en-GB"/>
          </a:p>
        </p:txBody>
      </p:sp>
    </p:spTree>
    <p:extLst>
      <p:ext uri="{BB962C8B-B14F-4D97-AF65-F5344CB8AC3E}">
        <p14:creationId xmlns:p14="http://schemas.microsoft.com/office/powerpoint/2010/main" val="3633487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C68433-BC63-F0EC-E9B8-E211FF6544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B68FD6-3BC7-D4D7-8A35-8F602E9FFD83}"/>
              </a:ext>
            </a:extLst>
          </p:cNvPr>
          <p:cNvSpPr>
            <a:spLocks noGrp="1"/>
          </p:cNvSpPr>
          <p:nvPr>
            <p:ph type="title"/>
          </p:nvPr>
        </p:nvSpPr>
        <p:spPr/>
        <p:txBody>
          <a:bodyPr/>
          <a:lstStyle/>
          <a:p>
            <a:r>
              <a:rPr lang="en-GB"/>
              <a:t>Introduction</a:t>
            </a:r>
          </a:p>
        </p:txBody>
      </p:sp>
      <p:sp>
        <p:nvSpPr>
          <p:cNvPr id="6" name="Content Placeholder 5">
            <a:extLst>
              <a:ext uri="{FF2B5EF4-FFF2-40B4-BE49-F238E27FC236}">
                <a16:creationId xmlns:a16="http://schemas.microsoft.com/office/drawing/2014/main" id="{A6569C07-DEF3-69B0-4E3B-6D11C63AB66C}"/>
              </a:ext>
            </a:extLst>
          </p:cNvPr>
          <p:cNvSpPr>
            <a:spLocks noGrp="1"/>
          </p:cNvSpPr>
          <p:nvPr>
            <p:ph idx="1"/>
          </p:nvPr>
        </p:nvSpPr>
        <p:spPr/>
        <p:txBody>
          <a:bodyPr vert="horz" lIns="91440" tIns="45720" rIns="91440" bIns="45720" rtlCol="0" anchor="t">
            <a:normAutofit/>
          </a:bodyPr>
          <a:lstStyle/>
          <a:p>
            <a:pPr algn="just"/>
            <a:r>
              <a:rPr lang="en-US" sz="1800" dirty="0">
                <a:latin typeface="Times New Roman" panose="02020603050405020304" pitchFamily="18" charset="0"/>
                <a:cs typeface="Times New Roman" panose="02020603050405020304" pitchFamily="18" charset="0"/>
              </a:rPr>
              <a:t>Artificial Intelligence (AI) has revolutionized healthcare by significantly enhancing diagnostic accuracy, personalizing treatments, and improving patient outcomes. In </a:t>
            </a:r>
            <a:r>
              <a:rPr lang="en-US" sz="1800" b="1" dirty="0">
                <a:latin typeface="Times New Roman" panose="02020603050405020304" pitchFamily="18" charset="0"/>
                <a:cs typeface="Times New Roman" panose="02020603050405020304" pitchFamily="18" charset="0"/>
              </a:rPr>
              <a:t>medical imaging and diagnostics</a:t>
            </a:r>
            <a:r>
              <a:rPr lang="en-US" sz="1800" dirty="0">
                <a:latin typeface="Times New Roman" panose="02020603050405020304" pitchFamily="18" charset="0"/>
                <a:cs typeface="Times New Roman" panose="02020603050405020304" pitchFamily="18" charset="0"/>
              </a:rPr>
              <a:t>, AI-driven deep learning models have demonstrated remarkable accuracy in interpreting images, enabling early detection of diseases like cancer and neurological disorders. AI has also transformed </a:t>
            </a:r>
            <a:r>
              <a:rPr lang="en-US" sz="1800" b="1" dirty="0">
                <a:latin typeface="Times New Roman" panose="02020603050405020304" pitchFamily="18" charset="0"/>
                <a:cs typeface="Times New Roman" panose="02020603050405020304" pitchFamily="18" charset="0"/>
              </a:rPr>
              <a:t>virtual patient care </a:t>
            </a:r>
            <a:r>
              <a:rPr lang="en-US" sz="1800" dirty="0">
                <a:latin typeface="Times New Roman" panose="02020603050405020304" pitchFamily="18" charset="0"/>
                <a:cs typeface="Times New Roman" panose="02020603050405020304" pitchFamily="18" charset="0"/>
              </a:rPr>
              <a:t>with intelligent assistants and chatbots that provide real-time health information, schedule appointments, and send medication reminders, fostering better patient engagement and compliance. Additionally, AI has expedited </a:t>
            </a:r>
            <a:r>
              <a:rPr lang="en-US" sz="1800" b="1" dirty="0">
                <a:latin typeface="Times New Roman" panose="02020603050405020304" pitchFamily="18" charset="0"/>
                <a:cs typeface="Times New Roman" panose="02020603050405020304" pitchFamily="18" charset="0"/>
              </a:rPr>
              <a:t>drug discovery </a:t>
            </a:r>
            <a:r>
              <a:rPr lang="en-US" sz="1800" dirty="0">
                <a:latin typeface="Times New Roman" panose="02020603050405020304" pitchFamily="18" charset="0"/>
                <a:cs typeface="Times New Roman" panose="02020603050405020304" pitchFamily="18" charset="0"/>
              </a:rPr>
              <a:t>and development by predicting molecular behaviors, identifying potential drug candidates, and optimizing clinical trials, effectively reducing the time and cost of bringing new drugs to market. These advancements highlight AI's transformative potential across multiple facets of healthcare.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6670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AF72B-220E-686D-27EF-D12562D69318}"/>
              </a:ext>
            </a:extLst>
          </p:cNvPr>
          <p:cNvSpPr>
            <a:spLocks noGrp="1"/>
          </p:cNvSpPr>
          <p:nvPr>
            <p:ph type="title"/>
          </p:nvPr>
        </p:nvSpPr>
        <p:spPr>
          <a:xfrm>
            <a:off x="1079130" y="825623"/>
            <a:ext cx="10668000" cy="180060"/>
          </a:xfrm>
        </p:spPr>
        <p:txBody>
          <a:bodyPr/>
          <a:lstStyle/>
          <a:p>
            <a:r>
              <a:rPr lang="en-GB"/>
              <a:t>Literature Review</a:t>
            </a:r>
            <a:br>
              <a:rPr lang="en-US">
                <a:latin typeface="Cambria" panose="02040503050406030204" pitchFamily="18" charset="0"/>
                <a:ea typeface="Cambria" panose="02040503050406030204" pitchFamily="18" charset="0"/>
              </a:rPr>
            </a:br>
            <a:endParaRPr lang="en-IN"/>
          </a:p>
        </p:txBody>
      </p:sp>
      <p:graphicFrame>
        <p:nvGraphicFramePr>
          <p:cNvPr id="7" name="Content Placeholder 6">
            <a:extLst>
              <a:ext uri="{FF2B5EF4-FFF2-40B4-BE49-F238E27FC236}">
                <a16:creationId xmlns:a16="http://schemas.microsoft.com/office/drawing/2014/main" id="{CCB3CBDD-39E0-4114-C2E1-A33B72864800}"/>
              </a:ext>
            </a:extLst>
          </p:cNvPr>
          <p:cNvGraphicFramePr>
            <a:graphicFrameLocks noGrp="1"/>
          </p:cNvGraphicFramePr>
          <p:nvPr>
            <p:ph idx="1"/>
            <p:extLst>
              <p:ext uri="{D42A27DB-BD31-4B8C-83A1-F6EECF244321}">
                <p14:modId xmlns:p14="http://schemas.microsoft.com/office/powerpoint/2010/main" val="401932388"/>
              </p:ext>
            </p:extLst>
          </p:nvPr>
        </p:nvGraphicFramePr>
        <p:xfrm>
          <a:off x="762000" y="1005683"/>
          <a:ext cx="10668000" cy="5278120"/>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682632354"/>
                    </a:ext>
                  </a:extLst>
                </a:gridCol>
                <a:gridCol w="2667000">
                  <a:extLst>
                    <a:ext uri="{9D8B030D-6E8A-4147-A177-3AD203B41FA5}">
                      <a16:colId xmlns:a16="http://schemas.microsoft.com/office/drawing/2014/main" val="2519117282"/>
                    </a:ext>
                  </a:extLst>
                </a:gridCol>
                <a:gridCol w="2667000">
                  <a:extLst>
                    <a:ext uri="{9D8B030D-6E8A-4147-A177-3AD203B41FA5}">
                      <a16:colId xmlns:a16="http://schemas.microsoft.com/office/drawing/2014/main" val="2641303323"/>
                    </a:ext>
                  </a:extLst>
                </a:gridCol>
                <a:gridCol w="2667000">
                  <a:extLst>
                    <a:ext uri="{9D8B030D-6E8A-4147-A177-3AD203B41FA5}">
                      <a16:colId xmlns:a16="http://schemas.microsoft.com/office/drawing/2014/main" val="3431042848"/>
                    </a:ext>
                  </a:extLst>
                </a:gridCol>
              </a:tblGrid>
              <a:tr h="370840">
                <a:tc>
                  <a:txBody>
                    <a:bodyPr/>
                    <a:lstStyle/>
                    <a:p>
                      <a:pPr algn="ctr"/>
                      <a:r>
                        <a:rPr lang="en-US" sz="1600" b="1">
                          <a:effectLst/>
                          <a:latin typeface="Times New Roman" panose="02020603050405020304" pitchFamily="18" charset="0"/>
                          <a:ea typeface="Times New Roman" panose="02020603050405020304" pitchFamily="18" charset="0"/>
                        </a:rPr>
                        <a:t>Paper Referred</a:t>
                      </a:r>
                      <a:endParaRPr lang="en-IN" sz="1800">
                        <a:effectLst/>
                        <a:latin typeface="Times New Roman" panose="02020603050405020304" pitchFamily="18" charset="0"/>
                        <a:ea typeface="SimSun" panose="02010600030101010101" pitchFamily="2" charset="-122"/>
                      </a:endParaRPr>
                    </a:p>
                  </a:txBody>
                  <a:tcPr marL="66675" marR="66675" marT="0" marB="0"/>
                </a:tc>
                <a:tc>
                  <a:txBody>
                    <a:bodyPr/>
                    <a:lstStyle/>
                    <a:p>
                      <a:pPr algn="ctr"/>
                      <a:r>
                        <a:rPr lang="en-US" sz="1600">
                          <a:effectLst/>
                          <a:latin typeface="Times New Roman" panose="02020603050405020304" pitchFamily="18" charset="0"/>
                          <a:ea typeface="Times New Roman" panose="02020603050405020304" pitchFamily="18" charset="0"/>
                        </a:rPr>
                        <a:t>Author Name</a:t>
                      </a:r>
                      <a:endParaRPr lang="en-IN" sz="1800">
                        <a:effectLst/>
                        <a:latin typeface="Times New Roman" panose="02020603050405020304" pitchFamily="18" charset="0"/>
                        <a:ea typeface="SimSun" panose="02010600030101010101" pitchFamily="2" charset="-122"/>
                      </a:endParaRPr>
                    </a:p>
                  </a:txBody>
                  <a:tcPr marL="66675" marR="66675" marT="0" marB="0"/>
                </a:tc>
                <a:tc>
                  <a:txBody>
                    <a:bodyPr/>
                    <a:lstStyle/>
                    <a:p>
                      <a:pPr algn="ctr"/>
                      <a:r>
                        <a:rPr lang="en-US" sz="1600">
                          <a:effectLst/>
                          <a:latin typeface="Times New Roman" panose="02020603050405020304" pitchFamily="18" charset="0"/>
                          <a:ea typeface="Times New Roman" panose="02020603050405020304" pitchFamily="18" charset="0"/>
                        </a:rPr>
                        <a:t>Advantages</a:t>
                      </a:r>
                      <a:endParaRPr lang="en-IN" sz="1800">
                        <a:effectLst/>
                        <a:latin typeface="Times New Roman" panose="02020603050405020304" pitchFamily="18" charset="0"/>
                        <a:ea typeface="SimSun" panose="02010600030101010101" pitchFamily="2" charset="-122"/>
                      </a:endParaRPr>
                    </a:p>
                  </a:txBody>
                  <a:tcPr marL="66675" marR="66675" marT="0" marB="0"/>
                </a:tc>
                <a:tc>
                  <a:txBody>
                    <a:bodyPr/>
                    <a:lstStyle/>
                    <a:p>
                      <a:pPr algn="ctr"/>
                      <a:r>
                        <a:rPr lang="en-US" sz="1600">
                          <a:effectLst/>
                          <a:latin typeface="Times New Roman" panose="02020603050405020304" pitchFamily="18" charset="0"/>
                          <a:ea typeface="Times New Roman" panose="02020603050405020304" pitchFamily="18" charset="0"/>
                        </a:rPr>
                        <a:t>Disadvantages</a:t>
                      </a:r>
                      <a:endParaRPr lang="en-IN" sz="1800">
                        <a:effectLst/>
                        <a:latin typeface="Times New Roman" panose="02020603050405020304" pitchFamily="18" charset="0"/>
                        <a:ea typeface="SimSun" panose="02010600030101010101" pitchFamily="2" charset="-122"/>
                      </a:endParaRPr>
                    </a:p>
                  </a:txBody>
                  <a:tcPr marL="66675" marR="66675" marT="0" marB="0"/>
                </a:tc>
                <a:extLst>
                  <a:ext uri="{0D108BD9-81ED-4DB2-BD59-A6C34878D82A}">
                    <a16:rowId xmlns:a16="http://schemas.microsoft.com/office/drawing/2014/main" val="4082171251"/>
                  </a:ext>
                </a:extLst>
              </a:tr>
              <a:tr h="370840">
                <a:tc>
                  <a:txBody>
                    <a:bodyPr/>
                    <a:lstStyle/>
                    <a:p>
                      <a:pPr algn="ctr">
                        <a:spcBef>
                          <a:spcPts val="1000"/>
                        </a:spcBef>
                      </a:pPr>
                      <a:r>
                        <a:rPr lang="en-US" sz="1400" b="1">
                          <a:effectLst/>
                          <a:latin typeface="Times New Roman" panose="02020603050405020304" pitchFamily="18" charset="0"/>
                          <a:ea typeface="Times New Roman" panose="02020603050405020304" pitchFamily="18" charset="0"/>
                        </a:rPr>
                        <a:t>Efficient Fine-Tuning of Large Language Models for Automated Medical Documentation</a:t>
                      </a:r>
                      <a:endParaRPr lang="en-IN" sz="16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SimSun" panose="02010600030101010101" pitchFamily="2" charset="-122"/>
                      </a:endParaRPr>
                    </a:p>
                  </a:txBody>
                  <a:tcPr marL="66675" marR="66675" marT="0" marB="0"/>
                </a:tc>
                <a:tc>
                  <a:txBody>
                    <a:bodyPr/>
                    <a:lstStyle/>
                    <a:p>
                      <a:pPr algn="ctr"/>
                      <a:r>
                        <a:rPr lang="en-US" sz="1400">
                          <a:effectLst/>
                          <a:latin typeface="Times New Roman" panose="02020603050405020304" pitchFamily="18" charset="0"/>
                          <a:ea typeface="Times New Roman" panose="02020603050405020304" pitchFamily="18" charset="0"/>
                        </a:rPr>
                        <a:t>Hui Yi Leong, Yi Fan Gao, </a:t>
                      </a:r>
                      <a:r>
                        <a:rPr lang="en-US" sz="1400" err="1">
                          <a:effectLst/>
                          <a:latin typeface="Times New Roman" panose="02020603050405020304" pitchFamily="18" charset="0"/>
                          <a:ea typeface="Times New Roman" panose="02020603050405020304" pitchFamily="18" charset="0"/>
                        </a:rPr>
                        <a:t>Uktu</a:t>
                      </a:r>
                      <a:r>
                        <a:rPr lang="en-US" sz="1400">
                          <a:effectLst/>
                          <a:latin typeface="Times New Roman" panose="02020603050405020304" pitchFamily="18" charset="0"/>
                          <a:ea typeface="Times New Roman" panose="02020603050405020304" pitchFamily="18" charset="0"/>
                        </a:rPr>
                        <a:t> </a:t>
                      </a:r>
                      <a:r>
                        <a:rPr lang="en-US" sz="1400" err="1">
                          <a:effectLst/>
                          <a:latin typeface="Times New Roman" panose="02020603050405020304" pitchFamily="18" charset="0"/>
                          <a:ea typeface="Times New Roman" panose="02020603050405020304" pitchFamily="18" charset="0"/>
                        </a:rPr>
                        <a:t>Pamuksuz</a:t>
                      </a:r>
                      <a:r>
                        <a:rPr lang="en-US" sz="1400">
                          <a:effectLst/>
                          <a:latin typeface="Times New Roman" panose="02020603050405020304" pitchFamily="18" charset="0"/>
                          <a:ea typeface="Times New Roman" panose="02020603050405020304" pitchFamily="18" charset="0"/>
                        </a:rPr>
                        <a:t>, and Sanjay Krishnan</a:t>
                      </a:r>
                      <a:endParaRPr lang="en-IN" sz="1600">
                        <a:effectLst/>
                        <a:latin typeface="Times New Roman" panose="02020603050405020304" pitchFamily="18" charset="0"/>
                        <a:ea typeface="SimSun" panose="02010600030101010101" pitchFamily="2" charset="-122"/>
                      </a:endParaRPr>
                    </a:p>
                  </a:txBody>
                  <a:tcPr marL="66675" marR="66675" marT="0" marB="0"/>
                </a:tc>
                <a:tc>
                  <a:txBody>
                    <a:bodyPr/>
                    <a:lstStyle/>
                    <a:p>
                      <a:pPr algn="ctr"/>
                      <a:r>
                        <a:rPr lang="en-US" sz="1400">
                          <a:effectLst/>
                          <a:latin typeface="Times New Roman" panose="02020603050405020304" pitchFamily="18" charset="0"/>
                          <a:ea typeface="Times New Roman" panose="02020603050405020304" pitchFamily="18" charset="0"/>
                        </a:rPr>
                        <a:t>High performance in generating accurate, coherent reports.</a:t>
                      </a:r>
                      <a:endParaRPr lang="en-IN" sz="16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75% of notes require no manual correction.</a:t>
                      </a:r>
                      <a:endParaRPr lang="en-IN" sz="16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SimSun" panose="02010600030101010101" pitchFamily="2" charset="-122"/>
                      </a:endParaRPr>
                    </a:p>
                  </a:txBody>
                  <a:tcPr marL="66675" marR="66675" marT="0" marB="0"/>
                </a:tc>
                <a:tc>
                  <a:txBody>
                    <a:bodyPr/>
                    <a:lstStyle/>
                    <a:p>
                      <a:pPr algn="ctr"/>
                      <a:r>
                        <a:rPr lang="en-US" sz="1400">
                          <a:effectLst/>
                          <a:latin typeface="Times New Roman" panose="02020603050405020304" pitchFamily="18" charset="0"/>
                          <a:ea typeface="Times New Roman" panose="02020603050405020304" pitchFamily="18" charset="0"/>
                        </a:rPr>
                        <a:t>Struggles with unique clinical dialogues.</a:t>
                      </a:r>
                      <a:endParaRPr lang="en-IN" sz="16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Requires extensive fine-tuning for adaptability.</a:t>
                      </a:r>
                      <a:endParaRPr lang="en-IN" sz="16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SimSun" panose="02010600030101010101" pitchFamily="2" charset="-122"/>
                      </a:endParaRPr>
                    </a:p>
                  </a:txBody>
                  <a:tcPr marL="66675" marR="66675" marT="0" marB="0"/>
                </a:tc>
                <a:extLst>
                  <a:ext uri="{0D108BD9-81ED-4DB2-BD59-A6C34878D82A}">
                    <a16:rowId xmlns:a16="http://schemas.microsoft.com/office/drawing/2014/main" val="78345366"/>
                  </a:ext>
                </a:extLst>
              </a:tr>
              <a:tr h="370840">
                <a:tc>
                  <a:txBody>
                    <a:bodyPr/>
                    <a:lstStyle/>
                    <a:p>
                      <a:pPr algn="ctr">
                        <a:spcBef>
                          <a:spcPts val="1000"/>
                        </a:spcBef>
                      </a:pPr>
                      <a:r>
                        <a:rPr lang="en-US" sz="1400" b="1">
                          <a:effectLst/>
                          <a:latin typeface="Times New Roman" panose="02020603050405020304" pitchFamily="18" charset="0"/>
                          <a:ea typeface="Times New Roman" panose="02020603050405020304" pitchFamily="18" charset="0"/>
                        </a:rPr>
                        <a:t>Efficient Fine-Tuning of Large Language Models for Automated Medical Documentation</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endParaRPr>
                    </a:p>
                  </a:txBody>
                  <a:tcPr marL="66675" marR="66675" marT="0" marB="0"/>
                </a:tc>
                <a:tc>
                  <a:txBody>
                    <a:bodyPr/>
                    <a:lstStyle/>
                    <a:p>
                      <a:pPr algn="ctr"/>
                      <a:r>
                        <a:rPr lang="en-US" sz="1400">
                          <a:effectLst/>
                          <a:latin typeface="Times New Roman" panose="02020603050405020304" pitchFamily="18" charset="0"/>
                          <a:ea typeface="Times New Roman" panose="02020603050405020304" pitchFamily="18" charset="0"/>
                        </a:rPr>
                        <a:t>Hui Yi Leong, Yi Fan Gao, </a:t>
                      </a:r>
                      <a:r>
                        <a:rPr lang="en-US" sz="1400" err="1">
                          <a:effectLst/>
                          <a:latin typeface="Times New Roman" panose="02020603050405020304" pitchFamily="18" charset="0"/>
                          <a:ea typeface="Times New Roman" panose="02020603050405020304" pitchFamily="18" charset="0"/>
                        </a:rPr>
                        <a:t>Uktu</a:t>
                      </a:r>
                      <a:r>
                        <a:rPr lang="en-US" sz="1400">
                          <a:effectLst/>
                          <a:latin typeface="Times New Roman" panose="02020603050405020304" pitchFamily="18" charset="0"/>
                          <a:ea typeface="Times New Roman" panose="02020603050405020304" pitchFamily="18" charset="0"/>
                        </a:rPr>
                        <a:t> </a:t>
                      </a:r>
                      <a:r>
                        <a:rPr lang="en-US" sz="1400" err="1">
                          <a:effectLst/>
                          <a:latin typeface="Times New Roman" panose="02020603050405020304" pitchFamily="18" charset="0"/>
                          <a:ea typeface="Times New Roman" panose="02020603050405020304" pitchFamily="18" charset="0"/>
                        </a:rPr>
                        <a:t>Pamuksuz</a:t>
                      </a:r>
                      <a:r>
                        <a:rPr lang="en-US" sz="1400">
                          <a:effectLst/>
                          <a:latin typeface="Times New Roman" panose="02020603050405020304" pitchFamily="18" charset="0"/>
                          <a:ea typeface="Times New Roman" panose="02020603050405020304" pitchFamily="18" charset="0"/>
                        </a:rPr>
                        <a:t>, and Sanjay Krishnan</a:t>
                      </a:r>
                      <a:endParaRPr lang="en-IN" sz="1400">
                        <a:effectLst/>
                        <a:latin typeface="Times New Roman" panose="02020603050405020304" pitchFamily="18" charset="0"/>
                        <a:ea typeface="SimSun" panose="02010600030101010101" pitchFamily="2" charset="-122"/>
                      </a:endParaRPr>
                    </a:p>
                  </a:txBody>
                  <a:tcPr marL="66675" marR="66675" marT="0" marB="0"/>
                </a:tc>
                <a:tc>
                  <a:txBody>
                    <a:bodyPr/>
                    <a:lstStyle/>
                    <a:p>
                      <a:pPr algn="ctr"/>
                      <a:r>
                        <a:rPr lang="en-US" sz="1400">
                          <a:effectLst/>
                          <a:latin typeface="Times New Roman" panose="02020603050405020304" pitchFamily="18" charset="0"/>
                          <a:ea typeface="Times New Roman" panose="02020603050405020304" pitchFamily="18" charset="0"/>
                        </a:rPr>
                        <a:t>High performance in generating accurate, coherent reports.</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75% of notes require no manual correction.</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endParaRPr>
                    </a:p>
                  </a:txBody>
                  <a:tcPr marL="66675" marR="66675" marT="0" marB="0"/>
                </a:tc>
                <a:tc>
                  <a:txBody>
                    <a:bodyPr/>
                    <a:lstStyle/>
                    <a:p>
                      <a:pPr algn="ctr"/>
                      <a:r>
                        <a:rPr lang="en-US" sz="1400">
                          <a:effectLst/>
                          <a:latin typeface="Times New Roman" panose="02020603050405020304" pitchFamily="18" charset="0"/>
                          <a:ea typeface="Times New Roman" panose="02020603050405020304" pitchFamily="18" charset="0"/>
                        </a:rPr>
                        <a:t>Struggles with unique clinical dialogues.</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Requires extensive fine-tuning for adaptability.</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endParaRPr>
                    </a:p>
                  </a:txBody>
                  <a:tcPr marL="66675" marR="66675" marT="0" marB="0"/>
                </a:tc>
                <a:extLst>
                  <a:ext uri="{0D108BD9-81ED-4DB2-BD59-A6C34878D82A}">
                    <a16:rowId xmlns:a16="http://schemas.microsoft.com/office/drawing/2014/main" val="1606975345"/>
                  </a:ext>
                </a:extLst>
              </a:tr>
              <a:tr h="370840">
                <a:tc>
                  <a:txBody>
                    <a:bodyPr/>
                    <a:lstStyle/>
                    <a:p>
                      <a:pPr algn="ctr">
                        <a:spcBef>
                          <a:spcPts val="1000"/>
                        </a:spcBef>
                      </a:pPr>
                      <a:r>
                        <a:rPr lang="en-US" sz="1400" b="1">
                          <a:effectLst/>
                          <a:latin typeface="Times New Roman" panose="02020603050405020304" pitchFamily="18" charset="0"/>
                          <a:ea typeface="Times New Roman" panose="02020603050405020304" pitchFamily="18" charset="0"/>
                        </a:rPr>
                        <a:t>Deep Neural Network Driven Speech Classification for Relevance Detection</a:t>
                      </a:r>
                      <a:endParaRPr lang="en-IN" sz="1400">
                        <a:effectLst/>
                        <a:latin typeface="Times New Roman" panose="02020603050405020304" pitchFamily="18" charset="0"/>
                        <a:ea typeface="SimSun" panose="02010600030101010101" pitchFamily="2" charset="-122"/>
                      </a:endParaRPr>
                    </a:p>
                  </a:txBody>
                  <a:tcPr marL="66675" marR="66675" marT="0" marB="0"/>
                </a:tc>
                <a:tc>
                  <a:txBody>
                    <a:bodyPr/>
                    <a:lstStyle/>
                    <a:p>
                      <a:pPr algn="ctr"/>
                      <a:r>
                        <a:rPr lang="en-US" sz="1400">
                          <a:effectLst/>
                          <a:latin typeface="Times New Roman" panose="02020603050405020304" pitchFamily="18" charset="0"/>
                          <a:ea typeface="Times New Roman" panose="02020603050405020304" pitchFamily="18" charset="0"/>
                        </a:rPr>
                        <a:t>Suhail Ahamed, Gabriele Weiler, Karl Boden, Kai </a:t>
                      </a:r>
                      <a:r>
                        <a:rPr lang="en-US" sz="1400" err="1">
                          <a:effectLst/>
                          <a:latin typeface="Times New Roman" panose="02020603050405020304" pitchFamily="18" charset="0"/>
                          <a:ea typeface="Times New Roman" panose="02020603050405020304" pitchFamily="18" charset="0"/>
                        </a:rPr>
                        <a:t>Januschowski</a:t>
                      </a:r>
                      <a:r>
                        <a:rPr lang="en-US" sz="1400">
                          <a:effectLst/>
                          <a:latin typeface="Times New Roman" panose="02020603050405020304" pitchFamily="18" charset="0"/>
                          <a:ea typeface="Times New Roman" panose="02020603050405020304" pitchFamily="18" charset="0"/>
                        </a:rPr>
                        <a:t>, Matthias Stennes, Patrick McCrae, Cornelia Bock, Carina </a:t>
                      </a:r>
                      <a:r>
                        <a:rPr lang="en-US" sz="1400" err="1">
                          <a:effectLst/>
                          <a:latin typeface="Times New Roman" panose="02020603050405020304" pitchFamily="18" charset="0"/>
                          <a:ea typeface="Times New Roman" panose="02020603050405020304" pitchFamily="18" charset="0"/>
                        </a:rPr>
                        <a:t>Rawein</a:t>
                      </a:r>
                      <a:r>
                        <a:rPr lang="en-US" sz="1400">
                          <a:effectLst/>
                          <a:latin typeface="Times New Roman" panose="02020603050405020304" pitchFamily="18" charset="0"/>
                          <a:ea typeface="Times New Roman" panose="02020603050405020304" pitchFamily="18" charset="0"/>
                        </a:rPr>
                        <a:t>, Marco Petris, Kilian </a:t>
                      </a:r>
                      <a:r>
                        <a:rPr lang="en-US" sz="1400" err="1">
                          <a:effectLst/>
                          <a:latin typeface="Times New Roman" panose="02020603050405020304" pitchFamily="18" charset="0"/>
                          <a:ea typeface="Times New Roman" panose="02020603050405020304" pitchFamily="18" charset="0"/>
                        </a:rPr>
                        <a:t>Foth</a:t>
                      </a:r>
                      <a:r>
                        <a:rPr lang="en-US" sz="1400">
                          <a:effectLst/>
                          <a:latin typeface="Times New Roman" panose="02020603050405020304" pitchFamily="18" charset="0"/>
                          <a:ea typeface="Times New Roman" panose="02020603050405020304" pitchFamily="18" charset="0"/>
                        </a:rPr>
                        <a:t>, Kerstin Rohm, and Stephan Kiefer</a:t>
                      </a:r>
                      <a:endParaRPr lang="en-IN" sz="1400">
                        <a:effectLst/>
                        <a:latin typeface="Times New Roman" panose="02020603050405020304" pitchFamily="18" charset="0"/>
                        <a:ea typeface="SimSun" panose="02010600030101010101" pitchFamily="2" charset="-122"/>
                      </a:endParaRPr>
                    </a:p>
                  </a:txBody>
                  <a:tcPr marL="66675" marR="66675" marT="0" marB="0"/>
                </a:tc>
                <a:tc>
                  <a:txBody>
                    <a:bodyPr/>
                    <a:lstStyle/>
                    <a:p>
                      <a:pPr algn="ctr"/>
                      <a:r>
                        <a:rPr lang="en-US" sz="1400">
                          <a:effectLst/>
                          <a:latin typeface="Times New Roman" panose="02020603050405020304" pitchFamily="18" charset="0"/>
                          <a:ea typeface="Times New Roman" panose="02020603050405020304" pitchFamily="18" charset="0"/>
                        </a:rPr>
                        <a:t>92.41% accuracy in speech classification. </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Handles speaker variability (gender, accents, etc.).</a:t>
                      </a:r>
                      <a:endParaRPr lang="en-IN" sz="1400">
                        <a:effectLst/>
                        <a:latin typeface="Times New Roman" panose="02020603050405020304" pitchFamily="18" charset="0"/>
                        <a:ea typeface="SimSun" panose="02010600030101010101" pitchFamily="2" charset="-122"/>
                      </a:endParaRPr>
                    </a:p>
                    <a:p>
                      <a:pPr marL="457200" algn="ctr"/>
                      <a:r>
                        <a:rPr lang="en-US" sz="1400">
                          <a:effectLst/>
                          <a:latin typeface="Times New Roman" panose="02020603050405020304" pitchFamily="18" charset="0"/>
                          <a:ea typeface="SimSun" panose="02010600030101010101" pitchFamily="2" charset="-122"/>
                        </a:rPr>
                        <a:t> </a:t>
                      </a:r>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endParaRPr>
                    </a:p>
                  </a:txBody>
                  <a:tcPr marL="66675" marR="66675" marT="0" marB="0"/>
                </a:tc>
                <a:tc>
                  <a:txBody>
                    <a:bodyPr/>
                    <a:lstStyle/>
                    <a:p>
                      <a:pPr algn="ctr"/>
                      <a:r>
                        <a:rPr lang="en-US" sz="1400">
                          <a:effectLst/>
                          <a:latin typeface="Times New Roman" panose="02020603050405020304" pitchFamily="18" charset="0"/>
                          <a:ea typeface="Times New Roman" panose="02020603050405020304" pitchFamily="18" charset="0"/>
                        </a:rPr>
                        <a:t>Limited generalizability to diverse medical contexts.</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Requires robust preprocessing for noisy data.</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endParaRPr>
                    </a:p>
                  </a:txBody>
                  <a:tcPr marL="66675" marR="66675" marT="0" marB="0"/>
                </a:tc>
                <a:extLst>
                  <a:ext uri="{0D108BD9-81ED-4DB2-BD59-A6C34878D82A}">
                    <a16:rowId xmlns:a16="http://schemas.microsoft.com/office/drawing/2014/main" val="3000990074"/>
                  </a:ext>
                </a:extLst>
              </a:tr>
              <a:tr h="370840">
                <a:tc>
                  <a:txBody>
                    <a:bodyPr/>
                    <a:lstStyle/>
                    <a:p>
                      <a:pPr algn="ctr">
                        <a:spcBef>
                          <a:spcPts val="1000"/>
                        </a:spcBef>
                      </a:pPr>
                      <a:r>
                        <a:rPr lang="en-US" sz="1400" b="1">
                          <a:effectLst/>
                          <a:latin typeface="Times New Roman" panose="02020603050405020304" pitchFamily="18" charset="0"/>
                          <a:ea typeface="Times New Roman" panose="02020603050405020304" pitchFamily="18" charset="0"/>
                        </a:rPr>
                        <a:t>Structured Notes Using ChatGPT-4</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endParaRPr>
                    </a:p>
                  </a:txBody>
                  <a:tcPr marL="66675" marR="66675" marT="0" marB="0"/>
                </a:tc>
                <a:tc>
                  <a:txBody>
                    <a:bodyPr/>
                    <a:lstStyle/>
                    <a:p>
                      <a:pPr algn="ctr"/>
                      <a:r>
                        <a:rPr lang="en-US" sz="1400">
                          <a:effectLst/>
                          <a:latin typeface="Times New Roman" panose="02020603050405020304" pitchFamily="18" charset="0"/>
                          <a:ea typeface="Times New Roman" panose="02020603050405020304" pitchFamily="18" charset="0"/>
                        </a:rPr>
                        <a:t>J. Smith, L. Brown, and M. Lee</a:t>
                      </a:r>
                      <a:endParaRPr lang="en-IN" sz="1400">
                        <a:effectLst/>
                        <a:latin typeface="Times New Roman" panose="02020603050405020304" pitchFamily="18" charset="0"/>
                        <a:ea typeface="SimSun" panose="02010600030101010101" pitchFamily="2" charset="-122"/>
                      </a:endParaRPr>
                    </a:p>
                  </a:txBody>
                  <a:tcPr marL="66675" marR="66675" marT="0" marB="0"/>
                </a:tc>
                <a:tc>
                  <a:txBody>
                    <a:bodyPr/>
                    <a:lstStyle/>
                    <a:p>
                      <a:pPr algn="ctr"/>
                      <a:r>
                        <a:rPr lang="en-US" sz="1400">
                          <a:effectLst/>
                          <a:latin typeface="Times New Roman" panose="02020603050405020304" pitchFamily="18" charset="0"/>
                          <a:ea typeface="Times New Roman" panose="02020603050405020304" pitchFamily="18" charset="0"/>
                        </a:rPr>
                        <a:t>Generates structured, standardized notes.</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Consistent SOAP-style formatting.</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endParaRPr>
                    </a:p>
                  </a:txBody>
                  <a:tcPr marL="66675" marR="66675" marT="0" marB="0"/>
                </a:tc>
                <a:tc>
                  <a:txBody>
                    <a:bodyPr/>
                    <a:lstStyle/>
                    <a:p>
                      <a:pPr algn="ctr"/>
                      <a:r>
                        <a:rPr lang="en-US" sz="1400">
                          <a:effectLst/>
                          <a:latin typeface="Times New Roman" panose="02020603050405020304" pitchFamily="18" charset="0"/>
                          <a:ea typeface="Times New Roman" panose="02020603050405020304" pitchFamily="18" charset="0"/>
                        </a:rPr>
                        <a:t>High error rates in generated notes.</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Struggles with complex cases.</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endParaRPr>
                    </a:p>
                  </a:txBody>
                  <a:tcPr marL="66675" marR="66675" marT="0" marB="0"/>
                </a:tc>
                <a:extLst>
                  <a:ext uri="{0D108BD9-81ED-4DB2-BD59-A6C34878D82A}">
                    <a16:rowId xmlns:a16="http://schemas.microsoft.com/office/drawing/2014/main" val="589603511"/>
                  </a:ext>
                </a:extLst>
              </a:tr>
            </a:tbl>
          </a:graphicData>
        </a:graphic>
      </p:graphicFrame>
    </p:spTree>
    <p:extLst>
      <p:ext uri="{BB962C8B-B14F-4D97-AF65-F5344CB8AC3E}">
        <p14:creationId xmlns:p14="http://schemas.microsoft.com/office/powerpoint/2010/main" val="348644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15945B-E359-AB88-562A-7A1C2B0164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A4C727-A8E0-2632-4FD4-0EFF16632AB6}"/>
              </a:ext>
            </a:extLst>
          </p:cNvPr>
          <p:cNvSpPr>
            <a:spLocks noGrp="1"/>
          </p:cNvSpPr>
          <p:nvPr>
            <p:ph type="title"/>
          </p:nvPr>
        </p:nvSpPr>
        <p:spPr>
          <a:xfrm>
            <a:off x="1079130" y="825623"/>
            <a:ext cx="10668000" cy="180060"/>
          </a:xfrm>
        </p:spPr>
        <p:txBody>
          <a:bodyPr/>
          <a:lstStyle/>
          <a:p>
            <a:r>
              <a:rPr lang="en-GB"/>
              <a:t>Literature Review</a:t>
            </a:r>
            <a:br>
              <a:rPr lang="en-US">
                <a:latin typeface="Cambria" panose="02040503050406030204" pitchFamily="18" charset="0"/>
                <a:ea typeface="Cambria" panose="02040503050406030204" pitchFamily="18" charset="0"/>
              </a:rPr>
            </a:br>
            <a:endParaRPr lang="en-IN"/>
          </a:p>
        </p:txBody>
      </p:sp>
      <p:graphicFrame>
        <p:nvGraphicFramePr>
          <p:cNvPr id="8" name="Content Placeholder 7">
            <a:extLst>
              <a:ext uri="{FF2B5EF4-FFF2-40B4-BE49-F238E27FC236}">
                <a16:creationId xmlns:a16="http://schemas.microsoft.com/office/drawing/2014/main" id="{0CEC1EE4-4261-AA1F-3092-20D16C961113}"/>
              </a:ext>
            </a:extLst>
          </p:cNvPr>
          <p:cNvGraphicFramePr>
            <a:graphicFrameLocks noGrp="1"/>
          </p:cNvGraphicFramePr>
          <p:nvPr>
            <p:ph idx="1"/>
            <p:extLst>
              <p:ext uri="{D42A27DB-BD31-4B8C-83A1-F6EECF244321}">
                <p14:modId xmlns:p14="http://schemas.microsoft.com/office/powerpoint/2010/main" val="2517062645"/>
              </p:ext>
            </p:extLst>
          </p:nvPr>
        </p:nvGraphicFramePr>
        <p:xfrm>
          <a:off x="762000" y="1005683"/>
          <a:ext cx="10668000" cy="5064760"/>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1130219308"/>
                    </a:ext>
                  </a:extLst>
                </a:gridCol>
                <a:gridCol w="2667000">
                  <a:extLst>
                    <a:ext uri="{9D8B030D-6E8A-4147-A177-3AD203B41FA5}">
                      <a16:colId xmlns:a16="http://schemas.microsoft.com/office/drawing/2014/main" val="3663889484"/>
                    </a:ext>
                  </a:extLst>
                </a:gridCol>
                <a:gridCol w="2667000">
                  <a:extLst>
                    <a:ext uri="{9D8B030D-6E8A-4147-A177-3AD203B41FA5}">
                      <a16:colId xmlns:a16="http://schemas.microsoft.com/office/drawing/2014/main" val="1021392754"/>
                    </a:ext>
                  </a:extLst>
                </a:gridCol>
                <a:gridCol w="2667000">
                  <a:extLst>
                    <a:ext uri="{9D8B030D-6E8A-4147-A177-3AD203B41FA5}">
                      <a16:colId xmlns:a16="http://schemas.microsoft.com/office/drawing/2014/main" val="2072667219"/>
                    </a:ext>
                  </a:extLst>
                </a:gridCol>
              </a:tblGrid>
              <a:tr h="370840">
                <a:tc>
                  <a:txBody>
                    <a:bodyPr/>
                    <a:lstStyle/>
                    <a:p>
                      <a:pPr algn="ctr"/>
                      <a:r>
                        <a:rPr lang="en-US" sz="1600" b="1">
                          <a:effectLst/>
                          <a:latin typeface="Times New Roman" panose="02020603050405020304" pitchFamily="18" charset="0"/>
                          <a:ea typeface="Times New Roman" panose="02020603050405020304" pitchFamily="18" charset="0"/>
                        </a:rPr>
                        <a:t>Paper Referred</a:t>
                      </a:r>
                      <a:endParaRPr lang="en-IN" sz="1800">
                        <a:effectLst/>
                        <a:latin typeface="Times New Roman" panose="02020603050405020304" pitchFamily="18" charset="0"/>
                        <a:ea typeface="SimSun" panose="02010600030101010101" pitchFamily="2" charset="-122"/>
                      </a:endParaRPr>
                    </a:p>
                  </a:txBody>
                  <a:tcPr marL="66675" marR="66675" marT="0" marB="0"/>
                </a:tc>
                <a:tc>
                  <a:txBody>
                    <a:bodyPr/>
                    <a:lstStyle/>
                    <a:p>
                      <a:pPr algn="ctr"/>
                      <a:r>
                        <a:rPr lang="en-US" sz="1600">
                          <a:effectLst/>
                          <a:latin typeface="Times New Roman" panose="02020603050405020304" pitchFamily="18" charset="0"/>
                          <a:ea typeface="Times New Roman" panose="02020603050405020304" pitchFamily="18" charset="0"/>
                        </a:rPr>
                        <a:t>Author Name</a:t>
                      </a:r>
                      <a:endParaRPr lang="en-IN" sz="1800">
                        <a:effectLst/>
                        <a:latin typeface="Times New Roman" panose="02020603050405020304" pitchFamily="18" charset="0"/>
                        <a:ea typeface="SimSun" panose="02010600030101010101" pitchFamily="2" charset="-122"/>
                      </a:endParaRPr>
                    </a:p>
                  </a:txBody>
                  <a:tcPr marL="66675" marR="66675" marT="0" marB="0"/>
                </a:tc>
                <a:tc>
                  <a:txBody>
                    <a:bodyPr/>
                    <a:lstStyle/>
                    <a:p>
                      <a:pPr algn="ctr"/>
                      <a:r>
                        <a:rPr lang="en-US" sz="1600">
                          <a:effectLst/>
                          <a:latin typeface="Times New Roman" panose="02020603050405020304" pitchFamily="18" charset="0"/>
                          <a:ea typeface="Times New Roman" panose="02020603050405020304" pitchFamily="18" charset="0"/>
                        </a:rPr>
                        <a:t>Advantages</a:t>
                      </a:r>
                      <a:endParaRPr lang="en-IN" sz="1800">
                        <a:effectLst/>
                        <a:latin typeface="Times New Roman" panose="02020603050405020304" pitchFamily="18" charset="0"/>
                        <a:ea typeface="SimSun" panose="02010600030101010101" pitchFamily="2" charset="-122"/>
                      </a:endParaRPr>
                    </a:p>
                  </a:txBody>
                  <a:tcPr marL="66675" marR="66675" marT="0" marB="0"/>
                </a:tc>
                <a:tc>
                  <a:txBody>
                    <a:bodyPr/>
                    <a:lstStyle/>
                    <a:p>
                      <a:pPr algn="ctr"/>
                      <a:r>
                        <a:rPr lang="en-US" sz="1600">
                          <a:effectLst/>
                          <a:latin typeface="Times New Roman" panose="02020603050405020304" pitchFamily="18" charset="0"/>
                          <a:ea typeface="Times New Roman" panose="02020603050405020304" pitchFamily="18" charset="0"/>
                        </a:rPr>
                        <a:t>Disadvantages</a:t>
                      </a:r>
                      <a:endParaRPr lang="en-IN" sz="1800">
                        <a:effectLst/>
                        <a:latin typeface="Times New Roman" panose="02020603050405020304" pitchFamily="18" charset="0"/>
                        <a:ea typeface="SimSun" panose="02010600030101010101" pitchFamily="2" charset="-122"/>
                      </a:endParaRPr>
                    </a:p>
                  </a:txBody>
                  <a:tcPr marL="66675" marR="66675" marT="0" marB="0"/>
                </a:tc>
                <a:extLst>
                  <a:ext uri="{0D108BD9-81ED-4DB2-BD59-A6C34878D82A}">
                    <a16:rowId xmlns:a16="http://schemas.microsoft.com/office/drawing/2014/main" val="1497949961"/>
                  </a:ext>
                </a:extLst>
              </a:tr>
              <a:tr h="370840">
                <a:tc>
                  <a:txBody>
                    <a:bodyPr/>
                    <a:lstStyle/>
                    <a:p>
                      <a:pPr algn="ctr">
                        <a:spcBef>
                          <a:spcPts val="1000"/>
                        </a:spcBef>
                      </a:pPr>
                      <a:r>
                        <a:rPr lang="en-US" sz="1400" b="1">
                          <a:effectLst/>
                          <a:latin typeface="Times New Roman" panose="02020603050405020304" pitchFamily="18" charset="0"/>
                          <a:ea typeface="Times New Roman" panose="02020603050405020304" pitchFamily="18" charset="0"/>
                        </a:rPr>
                        <a:t>Paperwork versus Patient Care</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endParaRPr>
                    </a:p>
                  </a:txBody>
                  <a:tcPr marL="66675" marR="66675" marT="0" marB="0"/>
                </a:tc>
                <a:tc>
                  <a:txBody>
                    <a:bodyPr/>
                    <a:lstStyle/>
                    <a:p>
                      <a:pPr algn="ctr"/>
                      <a:r>
                        <a:rPr lang="en-US" sz="1400">
                          <a:effectLst/>
                          <a:latin typeface="Times New Roman" panose="02020603050405020304" pitchFamily="18" charset="0"/>
                          <a:ea typeface="Times New Roman" panose="02020603050405020304" pitchFamily="18" charset="0"/>
                        </a:rPr>
                        <a:t>Ann S. O'Malley, Valerie A. Lewis, and Diane R. Rittenhouse</a:t>
                      </a:r>
                      <a:endParaRPr lang="en-IN" sz="1400">
                        <a:effectLst/>
                        <a:latin typeface="Times New Roman" panose="02020603050405020304" pitchFamily="18" charset="0"/>
                        <a:ea typeface="SimSun" panose="02010600030101010101" pitchFamily="2" charset="-122"/>
                      </a:endParaRPr>
                    </a:p>
                  </a:txBody>
                  <a:tcPr marL="66675" marR="66675" marT="0" marB="0"/>
                </a:tc>
                <a:tc>
                  <a:txBody>
                    <a:bodyPr/>
                    <a:lstStyle/>
                    <a:p>
                      <a:pPr marL="457200" indent="-228600" algn="ctr"/>
                      <a:r>
                        <a:rPr lang="en-US" sz="1400">
                          <a:effectLst/>
                          <a:latin typeface="Times New Roman" panose="02020603050405020304" pitchFamily="18" charset="0"/>
                          <a:ea typeface="Times New Roman" panose="02020603050405020304" pitchFamily="18" charset="0"/>
                        </a:rPr>
                        <a:t> Highlights how documentation impacts patient interaction.</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Supports automation to reduce administrative burden.</a:t>
                      </a:r>
                      <a:endParaRPr lang="en-IN" sz="1400">
                        <a:effectLst/>
                        <a:latin typeface="Times New Roman" panose="02020603050405020304" pitchFamily="18" charset="0"/>
                        <a:ea typeface="SimSun" panose="02010600030101010101" pitchFamily="2" charset="-122"/>
                      </a:endParaRPr>
                    </a:p>
                    <a:p>
                      <a:pPr marL="457200" algn="ctr"/>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endParaRPr>
                    </a:p>
                  </a:txBody>
                  <a:tcPr marL="66675" marR="66675" marT="0" marB="0"/>
                </a:tc>
                <a:tc>
                  <a:txBody>
                    <a:bodyPr/>
                    <a:lstStyle/>
                    <a:p>
                      <a:pPr marL="457200" indent="-228600" algn="ctr"/>
                      <a:r>
                        <a:rPr lang="en-US" sz="1400">
                          <a:effectLst/>
                          <a:latin typeface="Times New Roman" panose="02020603050405020304" pitchFamily="18" charset="0"/>
                          <a:ea typeface="Times New Roman" panose="02020603050405020304" pitchFamily="18" charset="0"/>
                        </a:rPr>
                        <a:t> Resistance due to burnout may hinder adoption.</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Automation could limit teaching opportunities.</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endParaRPr>
                    </a:p>
                  </a:txBody>
                  <a:tcPr marL="66675" marR="66675" marT="0" marB="0"/>
                </a:tc>
                <a:extLst>
                  <a:ext uri="{0D108BD9-81ED-4DB2-BD59-A6C34878D82A}">
                    <a16:rowId xmlns:a16="http://schemas.microsoft.com/office/drawing/2014/main" val="943353619"/>
                  </a:ext>
                </a:extLst>
              </a:tr>
              <a:tr h="370840">
                <a:tc>
                  <a:txBody>
                    <a:bodyPr/>
                    <a:lstStyle/>
                    <a:p>
                      <a:pPr algn="ctr">
                        <a:spcBef>
                          <a:spcPts val="1000"/>
                        </a:spcBef>
                      </a:pPr>
                      <a:r>
                        <a:rPr lang="en-US" sz="1400" b="1">
                          <a:effectLst/>
                          <a:latin typeface="Times New Roman" panose="02020603050405020304" pitchFamily="18" charset="0"/>
                          <a:ea typeface="Times New Roman" panose="02020603050405020304" pitchFamily="18" charset="0"/>
                        </a:rPr>
                        <a:t>Random Forests and Decision Trees</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endParaRPr>
                    </a:p>
                  </a:txBody>
                  <a:tcPr marL="66675" marR="66675" marT="0" marB="0"/>
                </a:tc>
                <a:tc>
                  <a:txBody>
                    <a:bodyPr/>
                    <a:lstStyle/>
                    <a:p>
                      <a:pPr algn="ctr"/>
                      <a:r>
                        <a:rPr lang="en-US" sz="1400">
                          <a:effectLst/>
                          <a:latin typeface="Times New Roman" panose="02020603050405020304" pitchFamily="18" charset="0"/>
                          <a:ea typeface="Times New Roman" panose="02020603050405020304" pitchFamily="18" charset="0"/>
                        </a:rPr>
                        <a:t>L. </a:t>
                      </a:r>
                      <a:r>
                        <a:rPr lang="en-US" sz="1400" err="1">
                          <a:effectLst/>
                          <a:latin typeface="Times New Roman" panose="02020603050405020304" pitchFamily="18" charset="0"/>
                          <a:ea typeface="Times New Roman" panose="02020603050405020304" pitchFamily="18" charset="0"/>
                        </a:rPr>
                        <a:t>Breiman</a:t>
                      </a:r>
                      <a:r>
                        <a:rPr lang="en-US" sz="1400">
                          <a:effectLst/>
                          <a:latin typeface="Times New Roman" panose="02020603050405020304" pitchFamily="18" charset="0"/>
                          <a:ea typeface="Times New Roman" panose="02020603050405020304" pitchFamily="18" charset="0"/>
                        </a:rPr>
                        <a:t>, J. Friedman, R. </a:t>
                      </a:r>
                      <a:r>
                        <a:rPr lang="en-US" sz="1400" err="1">
                          <a:effectLst/>
                          <a:latin typeface="Times New Roman" panose="02020603050405020304" pitchFamily="18" charset="0"/>
                          <a:ea typeface="Times New Roman" panose="02020603050405020304" pitchFamily="18" charset="0"/>
                        </a:rPr>
                        <a:t>Olshen</a:t>
                      </a:r>
                      <a:r>
                        <a:rPr lang="en-US" sz="1400">
                          <a:effectLst/>
                          <a:latin typeface="Times New Roman" panose="02020603050405020304" pitchFamily="18" charset="0"/>
                          <a:ea typeface="Times New Roman" panose="02020603050405020304" pitchFamily="18" charset="0"/>
                        </a:rPr>
                        <a:t>, and C. Stone</a:t>
                      </a:r>
                      <a:endParaRPr lang="en-IN" sz="1400">
                        <a:effectLst/>
                        <a:latin typeface="Times New Roman" panose="02020603050405020304" pitchFamily="18" charset="0"/>
                        <a:ea typeface="SimSun" panose="02010600030101010101" pitchFamily="2" charset="-122"/>
                      </a:endParaRPr>
                    </a:p>
                  </a:txBody>
                  <a:tcPr marL="66675" marR="66675" marT="0" marB="0"/>
                </a:tc>
                <a:tc>
                  <a:txBody>
                    <a:bodyPr/>
                    <a:lstStyle/>
                    <a:p>
                      <a:pPr marL="457200" indent="-228600" algn="ctr"/>
                      <a:r>
                        <a:rPr lang="en-US" sz="1400">
                          <a:effectLst/>
                          <a:latin typeface="Times New Roman" panose="02020603050405020304" pitchFamily="18" charset="0"/>
                          <a:ea typeface="Times New Roman" panose="02020603050405020304" pitchFamily="18" charset="0"/>
                        </a:rPr>
                        <a:t> Robust models for disease prediction.</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Proven applications in medical diagnosis.</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endParaRPr>
                    </a:p>
                  </a:txBody>
                  <a:tcPr marL="66675" marR="66675" marT="0" marB="0"/>
                </a:tc>
                <a:tc>
                  <a:txBody>
                    <a:bodyPr/>
                    <a:lstStyle/>
                    <a:p>
                      <a:pPr marL="457200" indent="-228600" algn="ctr"/>
                      <a:r>
                        <a:rPr lang="en-US" sz="1400">
                          <a:effectLst/>
                          <a:latin typeface="Times New Roman" panose="02020603050405020304" pitchFamily="18" charset="0"/>
                          <a:ea typeface="Times New Roman" panose="02020603050405020304" pitchFamily="18" charset="0"/>
                        </a:rPr>
                        <a:t> Outdated datasets affect prediction quality.</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Focus limited to older methods like Random Forest.</a:t>
                      </a:r>
                      <a:endParaRPr lang="en-IN" sz="1400">
                        <a:effectLst/>
                        <a:latin typeface="Times New Roman" panose="02020603050405020304" pitchFamily="18" charset="0"/>
                        <a:ea typeface="SimSun" panose="02010600030101010101" pitchFamily="2" charset="-122"/>
                      </a:endParaRPr>
                    </a:p>
                    <a:p>
                      <a:pPr algn="ctr"/>
                      <a:r>
                        <a:rPr lang="en-US" sz="1400" b="1">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endParaRPr>
                    </a:p>
                  </a:txBody>
                  <a:tcPr marL="66675" marR="66675" marT="0" marB="0"/>
                </a:tc>
                <a:extLst>
                  <a:ext uri="{0D108BD9-81ED-4DB2-BD59-A6C34878D82A}">
                    <a16:rowId xmlns:a16="http://schemas.microsoft.com/office/drawing/2014/main" val="306576833"/>
                  </a:ext>
                </a:extLst>
              </a:tr>
              <a:tr h="370840">
                <a:tc>
                  <a:txBody>
                    <a:bodyPr/>
                    <a:lstStyle/>
                    <a:p>
                      <a:pPr algn="ctr">
                        <a:spcBef>
                          <a:spcPts val="1000"/>
                        </a:spcBef>
                      </a:pPr>
                      <a:r>
                        <a:rPr lang="en-US" sz="1400" b="1">
                          <a:effectLst/>
                          <a:latin typeface="Times New Roman" panose="02020603050405020304" pitchFamily="18" charset="0"/>
                          <a:ea typeface="Times New Roman" panose="02020603050405020304" pitchFamily="18" charset="0"/>
                        </a:rPr>
                        <a:t>Automated Generation of Clinical Reports Using Sensing Technologies</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endParaRPr>
                    </a:p>
                  </a:txBody>
                  <a:tcPr marL="66675" marR="66675" marT="0" marB="0"/>
                </a:tc>
                <a:tc>
                  <a:txBody>
                    <a:bodyPr/>
                    <a:lstStyle/>
                    <a:p>
                      <a:pPr algn="ctr"/>
                      <a:r>
                        <a:rPr lang="en-US" sz="1400">
                          <a:effectLst/>
                          <a:latin typeface="Times New Roman" panose="02020603050405020304" pitchFamily="18" charset="0"/>
                          <a:ea typeface="Times New Roman" panose="02020603050405020304" pitchFamily="18" charset="0"/>
                        </a:rPr>
                        <a:t>John M. Kane, T. Peter, and G. A. Shipley</a:t>
                      </a:r>
                      <a:endParaRPr lang="en-IN" sz="1400">
                        <a:effectLst/>
                        <a:latin typeface="Times New Roman" panose="02020603050405020304" pitchFamily="18" charset="0"/>
                        <a:ea typeface="SimSun" panose="02010600030101010101" pitchFamily="2" charset="-122"/>
                      </a:endParaRPr>
                    </a:p>
                  </a:txBody>
                  <a:tcPr marL="66675" marR="66675" marT="0" marB="0"/>
                </a:tc>
                <a:tc>
                  <a:txBody>
                    <a:bodyPr/>
                    <a:lstStyle/>
                    <a:p>
                      <a:pPr marL="457200" indent="-228600" algn="ctr"/>
                      <a:r>
                        <a:rPr lang="en-US" sz="1400">
                          <a:effectLst/>
                          <a:latin typeface="Times New Roman" panose="02020603050405020304" pitchFamily="18" charset="0"/>
                          <a:ea typeface="Times New Roman" panose="02020603050405020304" pitchFamily="18" charset="0"/>
                        </a:rPr>
                        <a:t> Accurate topic extraction using GPT-2 and BART models.</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Reduces administrative workload.</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endParaRPr>
                    </a:p>
                  </a:txBody>
                  <a:tcPr marL="66675" marR="66675" marT="0" marB="0"/>
                </a:tc>
                <a:tc>
                  <a:txBody>
                    <a:bodyPr/>
                    <a:lstStyle/>
                    <a:p>
                      <a:pPr marL="457200" indent="-228600" algn="ctr"/>
                      <a:r>
                        <a:rPr lang="en-US" sz="1400">
                          <a:effectLst/>
                          <a:latin typeface="Times New Roman" panose="02020603050405020304" pitchFamily="18" charset="0"/>
                          <a:ea typeface="Times New Roman" panose="02020603050405020304" pitchFamily="18" charset="0"/>
                        </a:rPr>
                        <a:t> Low performance in summary precision.</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Insufficient fine-tuning datasets.</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endParaRPr>
                    </a:p>
                  </a:txBody>
                  <a:tcPr marL="66675" marR="66675" marT="0" marB="0"/>
                </a:tc>
                <a:extLst>
                  <a:ext uri="{0D108BD9-81ED-4DB2-BD59-A6C34878D82A}">
                    <a16:rowId xmlns:a16="http://schemas.microsoft.com/office/drawing/2014/main" val="60525971"/>
                  </a:ext>
                </a:extLst>
              </a:tr>
              <a:tr h="370840">
                <a:tc>
                  <a:txBody>
                    <a:bodyPr/>
                    <a:lstStyle/>
                    <a:p>
                      <a:pPr algn="ctr">
                        <a:spcBef>
                          <a:spcPts val="1000"/>
                        </a:spcBef>
                      </a:pPr>
                      <a:r>
                        <a:rPr lang="en-US" sz="1400" b="1">
                          <a:effectLst/>
                          <a:latin typeface="Times New Roman" panose="02020603050405020304" pitchFamily="18" charset="0"/>
                          <a:ea typeface="Times New Roman" panose="02020603050405020304" pitchFamily="18" charset="0"/>
                        </a:rPr>
                        <a:t>Intelligent Speech Technologies for Smart Hospitals</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endParaRPr>
                    </a:p>
                  </a:txBody>
                  <a:tcPr marL="66675" marR="66675" marT="0" marB="0"/>
                </a:tc>
                <a:tc>
                  <a:txBody>
                    <a:bodyPr/>
                    <a:lstStyle/>
                    <a:p>
                      <a:pPr algn="ctr"/>
                      <a:r>
                        <a:rPr lang="en-US" sz="1400">
                          <a:effectLst/>
                          <a:latin typeface="Times New Roman" panose="02020603050405020304" pitchFamily="18" charset="0"/>
                          <a:ea typeface="Times New Roman" panose="02020603050405020304" pitchFamily="18" charset="0"/>
                        </a:rPr>
                        <a:t>A. Graves, A. Mohamed, and G. Hinton</a:t>
                      </a:r>
                      <a:endParaRPr lang="en-IN" sz="1400">
                        <a:effectLst/>
                        <a:latin typeface="Times New Roman" panose="02020603050405020304" pitchFamily="18" charset="0"/>
                        <a:ea typeface="SimSun" panose="02010600030101010101" pitchFamily="2" charset="-122"/>
                      </a:endParaRPr>
                    </a:p>
                  </a:txBody>
                  <a:tcPr marL="66675" marR="66675" marT="0" marB="0"/>
                </a:tc>
                <a:tc>
                  <a:txBody>
                    <a:bodyPr/>
                    <a:lstStyle/>
                    <a:p>
                      <a:pPr algn="ctr"/>
                      <a:r>
                        <a:rPr lang="en-US" sz="1400">
                          <a:effectLst/>
                          <a:latin typeface="Times New Roman" panose="02020603050405020304" pitchFamily="18" charset="0"/>
                          <a:ea typeface="Times New Roman" panose="02020603050405020304" pitchFamily="18" charset="0"/>
                        </a:rPr>
                        <a:t>Eases medical documentation burden.</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Broad applications in transcription and diagnosis.</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endParaRPr>
                    </a:p>
                  </a:txBody>
                  <a:tcPr marL="66675" marR="66675" marT="0" marB="0"/>
                </a:tc>
                <a:tc>
                  <a:txBody>
                    <a:bodyPr/>
                    <a:lstStyle/>
                    <a:p>
                      <a:pPr algn="ctr"/>
                      <a:r>
                        <a:rPr lang="en-US" sz="1400">
                          <a:effectLst/>
                          <a:latin typeface="Times New Roman" panose="02020603050405020304" pitchFamily="18" charset="0"/>
                          <a:ea typeface="Times New Roman" panose="02020603050405020304" pitchFamily="18" charset="0"/>
                        </a:rPr>
                        <a:t>Small datasets limit reliability.</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Privacy and evaluation challenges.</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endParaRPr>
                    </a:p>
                  </a:txBody>
                  <a:tcPr marL="66675" marR="66675" marT="0" marB="0"/>
                </a:tc>
                <a:extLst>
                  <a:ext uri="{0D108BD9-81ED-4DB2-BD59-A6C34878D82A}">
                    <a16:rowId xmlns:a16="http://schemas.microsoft.com/office/drawing/2014/main" val="1103105489"/>
                  </a:ext>
                </a:extLst>
              </a:tr>
            </a:tbl>
          </a:graphicData>
        </a:graphic>
      </p:graphicFrame>
    </p:spTree>
    <p:extLst>
      <p:ext uri="{BB962C8B-B14F-4D97-AF65-F5344CB8AC3E}">
        <p14:creationId xmlns:p14="http://schemas.microsoft.com/office/powerpoint/2010/main" val="604575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D6B43-C108-BCD7-C76E-F7B71E6EF4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1232A0-AAFF-8AC8-457A-A6E3B6C42D54}"/>
              </a:ext>
            </a:extLst>
          </p:cNvPr>
          <p:cNvSpPr>
            <a:spLocks noGrp="1"/>
          </p:cNvSpPr>
          <p:nvPr>
            <p:ph type="title"/>
          </p:nvPr>
        </p:nvSpPr>
        <p:spPr>
          <a:xfrm>
            <a:off x="1079130" y="825623"/>
            <a:ext cx="10668000" cy="180060"/>
          </a:xfrm>
        </p:spPr>
        <p:txBody>
          <a:bodyPr/>
          <a:lstStyle/>
          <a:p>
            <a:r>
              <a:rPr lang="en-GB"/>
              <a:t>Literature Review</a:t>
            </a:r>
            <a:br>
              <a:rPr lang="en-US">
                <a:latin typeface="Cambria" panose="02040503050406030204" pitchFamily="18" charset="0"/>
                <a:ea typeface="Cambria" panose="02040503050406030204" pitchFamily="18" charset="0"/>
              </a:rPr>
            </a:br>
            <a:endParaRPr lang="en-IN"/>
          </a:p>
        </p:txBody>
      </p:sp>
      <p:graphicFrame>
        <p:nvGraphicFramePr>
          <p:cNvPr id="8" name="Content Placeholder 7">
            <a:extLst>
              <a:ext uri="{FF2B5EF4-FFF2-40B4-BE49-F238E27FC236}">
                <a16:creationId xmlns:a16="http://schemas.microsoft.com/office/drawing/2014/main" id="{CCCFE886-C19E-F345-03DA-ED07215D1B2F}"/>
              </a:ext>
            </a:extLst>
          </p:cNvPr>
          <p:cNvGraphicFramePr>
            <a:graphicFrameLocks noGrp="1"/>
          </p:cNvGraphicFramePr>
          <p:nvPr>
            <p:ph idx="1"/>
            <p:extLst>
              <p:ext uri="{D42A27DB-BD31-4B8C-83A1-F6EECF244321}">
                <p14:modId xmlns:p14="http://schemas.microsoft.com/office/powerpoint/2010/main" val="1965227431"/>
              </p:ext>
            </p:extLst>
          </p:nvPr>
        </p:nvGraphicFramePr>
        <p:xfrm>
          <a:off x="812800" y="1005684"/>
          <a:ext cx="10668000" cy="5273602"/>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367709239"/>
                    </a:ext>
                  </a:extLst>
                </a:gridCol>
                <a:gridCol w="2667000">
                  <a:extLst>
                    <a:ext uri="{9D8B030D-6E8A-4147-A177-3AD203B41FA5}">
                      <a16:colId xmlns:a16="http://schemas.microsoft.com/office/drawing/2014/main" val="3754814422"/>
                    </a:ext>
                  </a:extLst>
                </a:gridCol>
                <a:gridCol w="2667000">
                  <a:extLst>
                    <a:ext uri="{9D8B030D-6E8A-4147-A177-3AD203B41FA5}">
                      <a16:colId xmlns:a16="http://schemas.microsoft.com/office/drawing/2014/main" val="1293290192"/>
                    </a:ext>
                  </a:extLst>
                </a:gridCol>
                <a:gridCol w="2667000">
                  <a:extLst>
                    <a:ext uri="{9D8B030D-6E8A-4147-A177-3AD203B41FA5}">
                      <a16:colId xmlns:a16="http://schemas.microsoft.com/office/drawing/2014/main" val="2705786992"/>
                    </a:ext>
                  </a:extLst>
                </a:gridCol>
              </a:tblGrid>
              <a:tr h="366322">
                <a:tc>
                  <a:txBody>
                    <a:bodyPr/>
                    <a:lstStyle/>
                    <a:p>
                      <a:pPr algn="ctr"/>
                      <a:r>
                        <a:rPr lang="en-US" sz="1400" b="1">
                          <a:effectLst/>
                          <a:latin typeface="Times New Roman" panose="02020603050405020304" pitchFamily="18" charset="0"/>
                          <a:ea typeface="Times New Roman" panose="02020603050405020304" pitchFamily="18" charset="0"/>
                        </a:rPr>
                        <a:t>Paper Referred</a:t>
                      </a:r>
                      <a:endParaRPr lang="en-IN" sz="1400">
                        <a:effectLst/>
                        <a:latin typeface="Times New Roman" panose="02020603050405020304" pitchFamily="18" charset="0"/>
                        <a:ea typeface="SimSun" panose="02010600030101010101" pitchFamily="2" charset="-122"/>
                      </a:endParaRPr>
                    </a:p>
                  </a:txBody>
                  <a:tcPr marL="66675" marR="66675" marT="0" marB="0"/>
                </a:tc>
                <a:tc>
                  <a:txBody>
                    <a:bodyPr/>
                    <a:lstStyle/>
                    <a:p>
                      <a:pPr algn="ctr"/>
                      <a:r>
                        <a:rPr lang="en-US" sz="1400">
                          <a:effectLst/>
                          <a:latin typeface="Times New Roman" panose="02020603050405020304" pitchFamily="18" charset="0"/>
                          <a:ea typeface="Times New Roman" panose="02020603050405020304" pitchFamily="18" charset="0"/>
                        </a:rPr>
                        <a:t>Author Name</a:t>
                      </a:r>
                      <a:endParaRPr lang="en-IN" sz="1400">
                        <a:effectLst/>
                        <a:latin typeface="Times New Roman" panose="02020603050405020304" pitchFamily="18" charset="0"/>
                        <a:ea typeface="SimSun" panose="02010600030101010101" pitchFamily="2" charset="-122"/>
                      </a:endParaRPr>
                    </a:p>
                  </a:txBody>
                  <a:tcPr marL="66675" marR="66675" marT="0" marB="0"/>
                </a:tc>
                <a:tc>
                  <a:txBody>
                    <a:bodyPr/>
                    <a:lstStyle/>
                    <a:p>
                      <a:pPr algn="ctr"/>
                      <a:r>
                        <a:rPr lang="en-US" sz="1400">
                          <a:effectLst/>
                          <a:latin typeface="Times New Roman" panose="02020603050405020304" pitchFamily="18" charset="0"/>
                          <a:ea typeface="Times New Roman" panose="02020603050405020304" pitchFamily="18" charset="0"/>
                        </a:rPr>
                        <a:t>Advantages</a:t>
                      </a:r>
                      <a:endParaRPr lang="en-IN" sz="1400">
                        <a:effectLst/>
                        <a:latin typeface="Times New Roman" panose="02020603050405020304" pitchFamily="18" charset="0"/>
                        <a:ea typeface="SimSun" panose="02010600030101010101" pitchFamily="2" charset="-122"/>
                      </a:endParaRPr>
                    </a:p>
                  </a:txBody>
                  <a:tcPr marL="66675" marR="66675" marT="0" marB="0"/>
                </a:tc>
                <a:tc>
                  <a:txBody>
                    <a:bodyPr/>
                    <a:lstStyle/>
                    <a:p>
                      <a:pPr algn="ctr"/>
                      <a:r>
                        <a:rPr lang="en-US" sz="1400">
                          <a:effectLst/>
                          <a:latin typeface="Times New Roman" panose="02020603050405020304" pitchFamily="18" charset="0"/>
                          <a:ea typeface="Times New Roman" panose="02020603050405020304" pitchFamily="18" charset="0"/>
                        </a:rPr>
                        <a:t>Disadvantages</a:t>
                      </a:r>
                      <a:endParaRPr lang="en-IN" sz="1400">
                        <a:effectLst/>
                        <a:latin typeface="Times New Roman" panose="02020603050405020304" pitchFamily="18" charset="0"/>
                        <a:ea typeface="SimSun" panose="02010600030101010101" pitchFamily="2" charset="-122"/>
                      </a:endParaRPr>
                    </a:p>
                  </a:txBody>
                  <a:tcPr marL="66675" marR="66675" marT="0" marB="0"/>
                </a:tc>
                <a:extLst>
                  <a:ext uri="{0D108BD9-81ED-4DB2-BD59-A6C34878D82A}">
                    <a16:rowId xmlns:a16="http://schemas.microsoft.com/office/drawing/2014/main" val="4265873169"/>
                  </a:ext>
                </a:extLst>
              </a:tr>
              <a:tr h="1264563">
                <a:tc>
                  <a:txBody>
                    <a:bodyPr/>
                    <a:lstStyle/>
                    <a:p>
                      <a:pPr algn="ctr">
                        <a:spcBef>
                          <a:spcPts val="1000"/>
                        </a:spcBef>
                      </a:pPr>
                      <a:r>
                        <a:rPr lang="en-US" sz="1400" b="1">
                          <a:effectLst/>
                          <a:latin typeface="Times New Roman" panose="02020603050405020304" pitchFamily="18" charset="0"/>
                          <a:ea typeface="Times New Roman" panose="02020603050405020304" pitchFamily="18" charset="0"/>
                        </a:rPr>
                        <a:t>Analysis of Documentation Speed Using Web-Based Medical ASR</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endParaRPr>
                    </a:p>
                  </a:txBody>
                  <a:tcPr marL="66675" marR="66675" marT="0" marB="0"/>
                </a:tc>
                <a:tc>
                  <a:txBody>
                    <a:bodyPr/>
                    <a:lstStyle/>
                    <a:p>
                      <a:pPr algn="ctr"/>
                      <a:r>
                        <a:rPr lang="en-US" sz="1400">
                          <a:effectLst/>
                          <a:latin typeface="Times New Roman" panose="02020603050405020304" pitchFamily="18" charset="0"/>
                          <a:ea typeface="Times New Roman" panose="02020603050405020304" pitchFamily="18" charset="0"/>
                        </a:rPr>
                        <a:t>David A. Hanauer, Kai Zheng, and Patricia A. Green</a:t>
                      </a:r>
                      <a:endParaRPr lang="en-IN" sz="1400">
                        <a:effectLst/>
                        <a:latin typeface="Times New Roman" panose="02020603050405020304" pitchFamily="18" charset="0"/>
                        <a:ea typeface="SimSun" panose="02010600030101010101" pitchFamily="2" charset="-122"/>
                      </a:endParaRPr>
                    </a:p>
                  </a:txBody>
                  <a:tcPr marL="66675" marR="66675" marT="0" marB="0"/>
                </a:tc>
                <a:tc>
                  <a:txBody>
                    <a:bodyPr/>
                    <a:lstStyle/>
                    <a:p>
                      <a:pPr algn="ctr"/>
                      <a:r>
                        <a:rPr lang="en-US" sz="1400">
                          <a:effectLst/>
                          <a:latin typeface="Times New Roman" panose="02020603050405020304" pitchFamily="18" charset="0"/>
                          <a:ea typeface="Times New Roman" panose="02020603050405020304" pitchFamily="18" charset="0"/>
                        </a:rPr>
                        <a:t>26% improvement in documentation speed.</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Enhanced clinician satisfaction.</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SimSun" panose="02010600030101010101" pitchFamily="2" charset="-122"/>
                        </a:rPr>
                        <a:t> </a:t>
                      </a:r>
                      <a:endParaRPr lang="en-IN" sz="1400">
                        <a:effectLst/>
                        <a:latin typeface="Times New Roman" panose="02020603050405020304" pitchFamily="18" charset="0"/>
                        <a:ea typeface="SimSun" panose="02010600030101010101" pitchFamily="2" charset="-122"/>
                      </a:endParaRPr>
                    </a:p>
                  </a:txBody>
                  <a:tcPr marL="66675" marR="66675" marT="0" marB="0"/>
                </a:tc>
                <a:tc>
                  <a:txBody>
                    <a:bodyPr/>
                    <a:lstStyle/>
                    <a:p>
                      <a:pPr algn="ctr"/>
                      <a:r>
                        <a:rPr lang="en-US" sz="1400">
                          <a:effectLst/>
                          <a:latin typeface="Times New Roman" panose="02020603050405020304" pitchFamily="18" charset="0"/>
                          <a:ea typeface="Times New Roman" panose="02020603050405020304" pitchFamily="18" charset="0"/>
                        </a:rPr>
                        <a:t>Longer documents require concise formatting.</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Persistent errors need robust correction.</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endParaRPr>
                    </a:p>
                  </a:txBody>
                  <a:tcPr marL="66675" marR="66675" marT="0" marB="0"/>
                </a:tc>
                <a:extLst>
                  <a:ext uri="{0D108BD9-81ED-4DB2-BD59-A6C34878D82A}">
                    <a16:rowId xmlns:a16="http://schemas.microsoft.com/office/drawing/2014/main" val="1300773894"/>
                  </a:ext>
                </a:extLst>
              </a:tr>
              <a:tr h="1053802">
                <a:tc>
                  <a:txBody>
                    <a:bodyPr/>
                    <a:lstStyle/>
                    <a:p>
                      <a:pPr algn="ctr">
                        <a:spcBef>
                          <a:spcPts val="1000"/>
                        </a:spcBef>
                      </a:pPr>
                      <a:r>
                        <a:rPr lang="en-US" sz="1400" b="1">
                          <a:effectLst/>
                          <a:latin typeface="Times New Roman" panose="02020603050405020304" pitchFamily="18" charset="0"/>
                          <a:ea typeface="Times New Roman" panose="02020603050405020304" pitchFamily="18" charset="0"/>
                        </a:rPr>
                        <a:t>Challenges of Developing a Digital Scribe</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endParaRPr>
                    </a:p>
                  </a:txBody>
                  <a:tcPr marL="66675" marR="66675" marT="0" marB="0"/>
                </a:tc>
                <a:tc>
                  <a:txBody>
                    <a:bodyPr/>
                    <a:lstStyle/>
                    <a:p>
                      <a:pPr algn="ctr"/>
                      <a:r>
                        <a:rPr lang="en-US" sz="1400">
                          <a:effectLst/>
                          <a:latin typeface="Times New Roman" panose="02020603050405020304" pitchFamily="18" charset="0"/>
                          <a:ea typeface="Times New Roman" panose="02020603050405020304" pitchFamily="18" charset="0"/>
                        </a:rPr>
                        <a:t>N. Patel, S. S. Kannampallil, and V. L. Patel</a:t>
                      </a:r>
                      <a:endParaRPr lang="en-IN" sz="1400">
                        <a:effectLst/>
                        <a:latin typeface="Times New Roman" panose="02020603050405020304" pitchFamily="18" charset="0"/>
                        <a:ea typeface="SimSun" panose="02010600030101010101" pitchFamily="2" charset="-122"/>
                      </a:endParaRPr>
                    </a:p>
                  </a:txBody>
                  <a:tcPr marL="66675" marR="66675" marT="0" marB="0"/>
                </a:tc>
                <a:tc>
                  <a:txBody>
                    <a:bodyPr/>
                    <a:lstStyle/>
                    <a:p>
                      <a:pPr algn="ctr"/>
                      <a:r>
                        <a:rPr lang="en-US" sz="1400">
                          <a:effectLst/>
                          <a:latin typeface="Times New Roman" panose="02020603050405020304" pitchFamily="18" charset="0"/>
                          <a:ea typeface="Times New Roman" panose="02020603050405020304" pitchFamily="18" charset="0"/>
                        </a:rPr>
                        <a:t>Improves clinician-patient interaction.</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Reduces administrative stress.</a:t>
                      </a:r>
                      <a:r>
                        <a:rPr lang="en-US" sz="1400">
                          <a:effectLst/>
                          <a:latin typeface="Times New Roman" panose="02020603050405020304" pitchFamily="18" charset="0"/>
                          <a:ea typeface="SimSun" panose="02010600030101010101" pitchFamily="2" charset="-122"/>
                        </a:rPr>
                        <a:t> </a:t>
                      </a:r>
                      <a:endParaRPr lang="en-IN" sz="1400">
                        <a:effectLst/>
                        <a:latin typeface="Times New Roman" panose="02020603050405020304" pitchFamily="18" charset="0"/>
                        <a:ea typeface="SimSun" panose="02010600030101010101" pitchFamily="2" charset="-122"/>
                      </a:endParaRPr>
                    </a:p>
                  </a:txBody>
                  <a:tcPr marL="66675" marR="66675" marT="0" marB="0"/>
                </a:tc>
                <a:tc>
                  <a:txBody>
                    <a:bodyPr/>
                    <a:lstStyle/>
                    <a:p>
                      <a:pPr algn="ctr"/>
                      <a:r>
                        <a:rPr lang="en-US" sz="1400">
                          <a:effectLst/>
                          <a:latin typeface="Times New Roman" panose="02020603050405020304" pitchFamily="18" charset="0"/>
                          <a:ea typeface="Times New Roman" panose="02020603050405020304" pitchFamily="18" charset="0"/>
                        </a:rPr>
                        <a:t>May reduce critical thinking in care.</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Workflow adaptation challenges.</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endParaRPr>
                    </a:p>
                  </a:txBody>
                  <a:tcPr marL="66675" marR="66675" marT="0" marB="0"/>
                </a:tc>
                <a:extLst>
                  <a:ext uri="{0D108BD9-81ED-4DB2-BD59-A6C34878D82A}">
                    <a16:rowId xmlns:a16="http://schemas.microsoft.com/office/drawing/2014/main" val="3659357125"/>
                  </a:ext>
                </a:extLst>
              </a:tr>
              <a:tr h="1264563">
                <a:tc>
                  <a:txBody>
                    <a:bodyPr/>
                    <a:lstStyle/>
                    <a:p>
                      <a:pPr algn="ctr">
                        <a:spcBef>
                          <a:spcPts val="1000"/>
                        </a:spcBef>
                      </a:pPr>
                      <a:r>
                        <a:rPr lang="en-US" sz="1400" b="1">
                          <a:effectLst/>
                          <a:latin typeface="Times New Roman" panose="02020603050405020304" pitchFamily="18" charset="0"/>
                          <a:ea typeface="Times New Roman" panose="02020603050405020304" pitchFamily="18" charset="0"/>
                        </a:rPr>
                        <a:t>Using AI for Exercise Prescription</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endParaRPr>
                    </a:p>
                  </a:txBody>
                  <a:tcPr marL="66675" marR="66675" marT="0" marB="0"/>
                </a:tc>
                <a:tc>
                  <a:txBody>
                    <a:bodyPr/>
                    <a:lstStyle/>
                    <a:p>
                      <a:pPr algn="ctr"/>
                      <a:r>
                        <a:rPr lang="en-US" sz="1400">
                          <a:effectLst/>
                          <a:latin typeface="Times New Roman" panose="02020603050405020304" pitchFamily="18" charset="0"/>
                          <a:ea typeface="Times New Roman" panose="02020603050405020304" pitchFamily="18" charset="0"/>
                        </a:rPr>
                        <a:t>M. Williams, J. R. Matthews, and S. K. Reddy</a:t>
                      </a:r>
                      <a:endParaRPr lang="en-IN" sz="1400">
                        <a:effectLst/>
                        <a:latin typeface="Times New Roman" panose="02020603050405020304" pitchFamily="18" charset="0"/>
                        <a:ea typeface="SimSun" panose="02010600030101010101" pitchFamily="2" charset="-122"/>
                      </a:endParaRPr>
                    </a:p>
                  </a:txBody>
                  <a:tcPr marL="66675" marR="66675" marT="0" marB="0"/>
                </a:tc>
                <a:tc>
                  <a:txBody>
                    <a:bodyPr/>
                    <a:lstStyle/>
                    <a:p>
                      <a:pPr algn="ctr"/>
                      <a:r>
                        <a:rPr lang="en-US" sz="1400">
                          <a:effectLst/>
                          <a:latin typeface="Times New Roman" panose="02020603050405020304" pitchFamily="18" charset="0"/>
                          <a:ea typeface="Times New Roman" panose="02020603050405020304" pitchFamily="18" charset="0"/>
                        </a:rPr>
                        <a:t>Broadens healthcare access.</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Ensures safety-focused recommendations.</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endParaRPr>
                    </a:p>
                  </a:txBody>
                  <a:tcPr marL="66675" marR="66675" marT="0" marB="0"/>
                </a:tc>
                <a:tc>
                  <a:txBody>
                    <a:bodyPr/>
                    <a:lstStyle/>
                    <a:p>
                      <a:pPr algn="ctr"/>
                      <a:r>
                        <a:rPr lang="en-US" sz="1400">
                          <a:effectLst/>
                          <a:latin typeface="Times New Roman" panose="02020603050405020304" pitchFamily="18" charset="0"/>
                          <a:ea typeface="Times New Roman" panose="02020603050405020304" pitchFamily="18" charset="0"/>
                        </a:rPr>
                        <a:t>Limited personalization of recommendations.</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Long-term effectiveness needs improvement.</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endParaRPr>
                    </a:p>
                  </a:txBody>
                  <a:tcPr marL="66675" marR="66675" marT="0" marB="0"/>
                </a:tc>
                <a:extLst>
                  <a:ext uri="{0D108BD9-81ED-4DB2-BD59-A6C34878D82A}">
                    <a16:rowId xmlns:a16="http://schemas.microsoft.com/office/drawing/2014/main" val="1450122015"/>
                  </a:ext>
                </a:extLst>
              </a:tr>
              <a:tr h="1264563">
                <a:tc>
                  <a:txBody>
                    <a:bodyPr/>
                    <a:lstStyle/>
                    <a:p>
                      <a:pPr algn="ctr">
                        <a:spcBef>
                          <a:spcPts val="1000"/>
                        </a:spcBef>
                      </a:pPr>
                      <a:r>
                        <a:rPr lang="en-US" sz="1400" b="1">
                          <a:effectLst/>
                          <a:latin typeface="Times New Roman" panose="02020603050405020304" pitchFamily="18" charset="0"/>
                          <a:ea typeface="Times New Roman" panose="02020603050405020304" pitchFamily="18" charset="0"/>
                        </a:rPr>
                        <a:t>Intelligent Clinical Documentation with Generative AI</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endParaRPr>
                    </a:p>
                  </a:txBody>
                  <a:tcPr marL="66675" marR="66675" marT="0" marB="0"/>
                </a:tc>
                <a:tc>
                  <a:txBody>
                    <a:bodyPr/>
                    <a:lstStyle/>
                    <a:p>
                      <a:pPr algn="ctr"/>
                      <a:r>
                        <a:rPr lang="en-US" sz="1400">
                          <a:effectLst/>
                          <a:latin typeface="Times New Roman" panose="02020603050405020304" pitchFamily="18" charset="0"/>
                          <a:ea typeface="Times New Roman" panose="02020603050405020304" pitchFamily="18" charset="0"/>
                        </a:rPr>
                        <a:t>E. J. Topol and A. S. Poplin</a:t>
                      </a:r>
                      <a:endParaRPr lang="en-IN" sz="1400">
                        <a:effectLst/>
                        <a:latin typeface="Times New Roman" panose="02020603050405020304" pitchFamily="18" charset="0"/>
                        <a:ea typeface="SimSun" panose="02010600030101010101" pitchFamily="2" charset="-122"/>
                      </a:endParaRPr>
                    </a:p>
                  </a:txBody>
                  <a:tcPr marL="66675" marR="66675" marT="0" marB="0"/>
                </a:tc>
                <a:tc>
                  <a:txBody>
                    <a:bodyPr/>
                    <a:lstStyle/>
                    <a:p>
                      <a:pPr algn="ctr"/>
                      <a:r>
                        <a:rPr lang="en-US" sz="1400">
                          <a:effectLst/>
                          <a:latin typeface="Times New Roman" panose="02020603050405020304" pitchFamily="18" charset="0"/>
                          <a:ea typeface="Times New Roman" panose="02020603050405020304" pitchFamily="18" charset="0"/>
                        </a:rPr>
                        <a:t>Reduces administrative burdens efficiently.</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Maintains high documentation standards.</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endParaRPr>
                    </a:p>
                  </a:txBody>
                  <a:tcPr marL="66675" marR="66675" marT="0" marB="0"/>
                </a:tc>
                <a:tc>
                  <a:txBody>
                    <a:bodyPr/>
                    <a:lstStyle/>
                    <a:p>
                      <a:pPr algn="ctr"/>
                      <a:r>
                        <a:rPr lang="en-US" sz="1400">
                          <a:effectLst/>
                          <a:latin typeface="Times New Roman" panose="02020603050405020304" pitchFamily="18" charset="0"/>
                          <a:ea typeface="Times New Roman" panose="02020603050405020304" pitchFamily="18" charset="0"/>
                        </a:rPr>
                        <a:t>Data privacy concerns.</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Manual validation required.</a:t>
                      </a:r>
                      <a:endParaRPr lang="en-IN" sz="1400">
                        <a:effectLst/>
                        <a:latin typeface="Times New Roman" panose="02020603050405020304" pitchFamily="18" charset="0"/>
                        <a:ea typeface="SimSun" panose="02010600030101010101" pitchFamily="2" charset="-122"/>
                      </a:endParaRPr>
                    </a:p>
                    <a:p>
                      <a:pPr algn="ctr"/>
                      <a:r>
                        <a:rPr lang="en-US" sz="1400">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endParaRPr>
                    </a:p>
                  </a:txBody>
                  <a:tcPr marL="66675" marR="66675" marT="0" marB="0"/>
                </a:tc>
                <a:extLst>
                  <a:ext uri="{0D108BD9-81ED-4DB2-BD59-A6C34878D82A}">
                    <a16:rowId xmlns:a16="http://schemas.microsoft.com/office/drawing/2014/main" val="3373451384"/>
                  </a:ext>
                </a:extLst>
              </a:tr>
            </a:tbl>
          </a:graphicData>
        </a:graphic>
      </p:graphicFrame>
    </p:spTree>
    <p:extLst>
      <p:ext uri="{BB962C8B-B14F-4D97-AF65-F5344CB8AC3E}">
        <p14:creationId xmlns:p14="http://schemas.microsoft.com/office/powerpoint/2010/main" val="2448974708"/>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A8A2C149D477E4E814B4B477F0E243C" ma:contentTypeVersion="13" ma:contentTypeDescription="Create a new document." ma:contentTypeScope="" ma:versionID="89242249e9f2fc9f35c8ac40d1749aa8">
  <xsd:schema xmlns:xsd="http://www.w3.org/2001/XMLSchema" xmlns:xs="http://www.w3.org/2001/XMLSchema" xmlns:p="http://schemas.microsoft.com/office/2006/metadata/properties" xmlns:ns2="ed62f681-7444-4666-891e-c71d42de2ddf" xmlns:ns3="b8676f30-e579-463a-a8aa-821338b00374" targetNamespace="http://schemas.microsoft.com/office/2006/metadata/properties" ma:root="true" ma:fieldsID="a661edb3eb918c130b5b038713d75e6b" ns2:_="" ns3:_="">
    <xsd:import namespace="ed62f681-7444-4666-891e-c71d42de2ddf"/>
    <xsd:import namespace="b8676f30-e579-463a-a8aa-821338b0037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62f681-7444-4666-891e-c71d42de2d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626717-1439-4315-99ce-985d7ba5c11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8676f30-e579-463a-a8aa-821338b0037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f08d022-328e-4f53-b2cf-c730c7a35dee}" ma:internalName="TaxCatchAll" ma:showField="CatchAllData" ma:web="b8676f30-e579-463a-a8aa-821338b0037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d62f681-7444-4666-891e-c71d42de2ddf">
      <Terms xmlns="http://schemas.microsoft.com/office/infopath/2007/PartnerControls"/>
    </lcf76f155ced4ddcb4097134ff3c332f>
    <TaxCatchAll xmlns="b8676f30-e579-463a-a8aa-821338b00374" xsi:nil="true"/>
  </documentManagement>
</p:properties>
</file>

<file path=customXml/itemProps1.xml><?xml version="1.0" encoding="utf-8"?>
<ds:datastoreItem xmlns:ds="http://schemas.openxmlformats.org/officeDocument/2006/customXml" ds:itemID="{3F41A33D-8B2B-49D8-A6D6-7296C8B3E3A0}">
  <ds:schemaRefs>
    <ds:schemaRef ds:uri="http://schemas.microsoft.com/sharepoint/v3/contenttype/forms"/>
  </ds:schemaRefs>
</ds:datastoreItem>
</file>

<file path=customXml/itemProps2.xml><?xml version="1.0" encoding="utf-8"?>
<ds:datastoreItem xmlns:ds="http://schemas.openxmlformats.org/officeDocument/2006/customXml" ds:itemID="{4EC3A830-D6A7-46B8-8ADD-C7E8BAE75E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62f681-7444-4666-891e-c71d42de2ddf"/>
    <ds:schemaRef ds:uri="b8676f30-e579-463a-a8aa-821338b0037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EC983-E52F-443C-BFFD-528F4AD401F6}">
  <ds:schemaRefs>
    <ds:schemaRef ds:uri="b8676f30-e579-463a-a8aa-821338b00374"/>
    <ds:schemaRef ds:uri="ed62f681-7444-4666-891e-c71d42de2ddf"/>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Bioinformatics</Template>
  <Application>Microsoft Office PowerPoint</Application>
  <PresentationFormat>Widescreen</PresentationFormat>
  <Slides>30</Slides>
  <Notes>5</Notes>
  <HiddenSlides>0</HiddenSlide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Bioinformatics</vt:lpstr>
      <vt:lpstr>INCREASE CLINICIAN - PATIENT FACETIME  </vt:lpstr>
      <vt:lpstr>CONTENT</vt:lpstr>
      <vt:lpstr>CONTENT</vt:lpstr>
      <vt:lpstr>PROBLEM STATEMENT</vt:lpstr>
      <vt:lpstr>Introduction</vt:lpstr>
      <vt:lpstr>Introduction</vt:lpstr>
      <vt:lpstr>Literature Review </vt:lpstr>
      <vt:lpstr>Literature Review </vt:lpstr>
      <vt:lpstr>Literature Review </vt:lpstr>
      <vt:lpstr>Research Gaps Identified</vt:lpstr>
      <vt:lpstr>Research Gaps Identified</vt:lpstr>
      <vt:lpstr>Proposed Method</vt:lpstr>
      <vt:lpstr>Proposed Method</vt:lpstr>
      <vt:lpstr>Objectives</vt:lpstr>
      <vt:lpstr>Objectives</vt:lpstr>
      <vt:lpstr>Methodology/Modules</vt:lpstr>
      <vt:lpstr>System Design &amp; Implementation</vt:lpstr>
      <vt:lpstr>System Design &amp; Implementation</vt:lpstr>
      <vt:lpstr>System Design &amp; Implementation</vt:lpstr>
      <vt:lpstr>Hardware/software components</vt:lpstr>
      <vt:lpstr>Timeline of Project</vt:lpstr>
      <vt:lpstr>Outcomes/Result Obtained</vt:lpstr>
      <vt:lpstr>Outcomes/Result Obtained</vt:lpstr>
      <vt:lpstr>Conclusion</vt:lpstr>
      <vt:lpstr>Github Link</vt:lpstr>
      <vt:lpstr>References</vt:lpstr>
      <vt:lpstr>References</vt:lpstr>
      <vt:lpstr>Project work mapping with SDG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revision>105</cp:revision>
  <dcterms:created xsi:type="dcterms:W3CDTF">2023-03-16T03:26:27Z</dcterms:created>
  <dcterms:modified xsi:type="dcterms:W3CDTF">2025-01-23T07:24:06Z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0x010100FA8A2C149D477E4E814B4B477F0E243C</vt:lpwstr>
  </property>
  <property fmtid="{D5CDD505-2E9C-101B-9397-08002B2CF9AE}" pid="3" name="MediaServiceImageTags">
    <vt:lpwstr/>
  </property>
</Properties>
</file>