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15" y="6280308"/>
            <a:ext cx="1678528" cy="4031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8564" y="1165402"/>
            <a:ext cx="4201271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667" y="1950488"/>
            <a:ext cx="8991065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814562" y="6284068"/>
            <a:ext cx="583580" cy="28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88156" y="6386131"/>
            <a:ext cx="154502" cy="153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6588" y="2727793"/>
            <a:ext cx="5963920" cy="169735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974975">
              <a:lnSpc>
                <a:spcPct val="100000"/>
              </a:lnSpc>
              <a:spcBef>
                <a:spcPts val="1060"/>
              </a:spcBef>
            </a:pPr>
            <a:r>
              <a:rPr dirty="0" sz="2300" b="1">
                <a:solidFill>
                  <a:srgbClr val="001F60"/>
                </a:solidFill>
                <a:latin typeface="Times New Roman"/>
                <a:cs typeface="Times New Roman"/>
              </a:rPr>
              <a:t>Internship</a:t>
            </a:r>
            <a:r>
              <a:rPr dirty="0" sz="2300" spc="1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300" spc="-10" b="1">
                <a:solidFill>
                  <a:srgbClr val="001F60"/>
                </a:solidFill>
                <a:latin typeface="Times New Roman"/>
                <a:cs typeface="Times New Roman"/>
              </a:rPr>
              <a:t>Presentation</a:t>
            </a:r>
            <a:endParaRPr sz="2300">
              <a:latin typeface="Times New Roman"/>
              <a:cs typeface="Times New Roman"/>
            </a:endParaRPr>
          </a:p>
          <a:p>
            <a:pPr marL="3281045">
              <a:lnSpc>
                <a:spcPct val="100000"/>
              </a:lnSpc>
              <a:spcBef>
                <a:spcPts val="840"/>
              </a:spcBef>
            </a:pPr>
            <a:r>
              <a:rPr dirty="0" sz="1950">
                <a:latin typeface="Times New Roman"/>
                <a:cs typeface="Times New Roman"/>
              </a:rPr>
              <a:t>Company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: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Cognizant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u="sng" sz="1950" spc="-75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Student</a:t>
            </a:r>
            <a:r>
              <a:rPr dirty="0" u="sng" sz="1950" spc="5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-20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Name: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-80" b="1">
                <a:solidFill>
                  <a:srgbClr val="001F60"/>
                </a:solidFill>
                <a:latin typeface="Times New Roman"/>
                <a:cs typeface="Times New Roman"/>
              </a:rPr>
              <a:t>Saket</a:t>
            </a:r>
            <a:r>
              <a:rPr dirty="0" sz="195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114" b="1">
                <a:solidFill>
                  <a:srgbClr val="001F60"/>
                </a:solidFill>
                <a:latin typeface="Times New Roman"/>
                <a:cs typeface="Times New Roman"/>
              </a:rPr>
              <a:t>Kumar</a:t>
            </a:r>
            <a:r>
              <a:rPr dirty="0" sz="1950" spc="-1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165" b="1">
                <a:solidFill>
                  <a:srgbClr val="001F60"/>
                </a:solidFill>
                <a:latin typeface="Times New Roman"/>
                <a:cs typeface="Times New Roman"/>
              </a:rPr>
              <a:t>Jha</a:t>
            </a:r>
            <a:r>
              <a:rPr dirty="0" sz="1950" spc="-10" b="1">
                <a:solidFill>
                  <a:srgbClr val="001F60"/>
                </a:solidFill>
                <a:latin typeface="Times New Roman"/>
                <a:cs typeface="Times New Roman"/>
              </a:rPr>
              <a:t> [</a:t>
            </a:r>
            <a:r>
              <a:rPr dirty="0" sz="1950" spc="-10" b="1">
                <a:solidFill>
                  <a:srgbClr val="BF0000"/>
                </a:solidFill>
                <a:latin typeface="Times New Roman"/>
                <a:cs typeface="Times New Roman"/>
              </a:rPr>
              <a:t>1RN21CS132]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5531" y="1704793"/>
            <a:ext cx="6517005" cy="83058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1905">
              <a:lnSpc>
                <a:spcPts val="3175"/>
              </a:lnSpc>
              <a:spcBef>
                <a:spcPts val="90"/>
              </a:spcBef>
            </a:pPr>
            <a:r>
              <a:rPr dirty="0" sz="2650" spc="-40" b="1">
                <a:solidFill>
                  <a:srgbClr val="001F60"/>
                </a:solidFill>
                <a:latin typeface="Times New Roman"/>
                <a:cs typeface="Times New Roman"/>
              </a:rPr>
              <a:t>RNS</a:t>
            </a:r>
            <a:r>
              <a:rPr dirty="0" sz="2650" spc="-10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50" spc="-10" b="1">
                <a:solidFill>
                  <a:srgbClr val="001F60"/>
                </a:solidFill>
                <a:latin typeface="Times New Roman"/>
                <a:cs typeface="Times New Roman"/>
              </a:rPr>
              <a:t>INSTITUTE</a:t>
            </a:r>
            <a:r>
              <a:rPr dirty="0" sz="2650" spc="-13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50" b="1">
                <a:solidFill>
                  <a:srgbClr val="001F60"/>
                </a:solidFill>
                <a:latin typeface="Times New Roman"/>
                <a:cs typeface="Times New Roman"/>
              </a:rPr>
              <a:t>OF</a:t>
            </a:r>
            <a:r>
              <a:rPr dirty="0" sz="2650" spc="-114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50" spc="-10" b="1">
                <a:solidFill>
                  <a:srgbClr val="001F60"/>
                </a:solidFill>
                <a:latin typeface="Times New Roman"/>
                <a:cs typeface="Times New Roman"/>
              </a:rPr>
              <a:t>TECHNOLOGY</a:t>
            </a: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ts val="3175"/>
              </a:lnSpc>
            </a:pPr>
            <a:r>
              <a:rPr dirty="0" sz="2650">
                <a:solidFill>
                  <a:srgbClr val="BF0000"/>
                </a:solidFill>
                <a:latin typeface="Times New Roman"/>
                <a:cs typeface="Times New Roman"/>
              </a:rPr>
              <a:t>Department</a:t>
            </a:r>
            <a:r>
              <a:rPr dirty="0" sz="2650" spc="-3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BF0000"/>
                </a:solidFill>
                <a:latin typeface="Times New Roman"/>
                <a:cs typeface="Times New Roman"/>
              </a:rPr>
              <a:t>of Computer</a:t>
            </a:r>
            <a:r>
              <a:rPr dirty="0" sz="2650" spc="-2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650" spc="-30">
                <a:solidFill>
                  <a:srgbClr val="BF0000"/>
                </a:solidFill>
                <a:latin typeface="Times New Roman"/>
                <a:cs typeface="Times New Roman"/>
              </a:rPr>
              <a:t>Science</a:t>
            </a:r>
            <a:r>
              <a:rPr dirty="0" sz="2650" spc="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650" spc="-290">
                <a:solidFill>
                  <a:srgbClr val="BF0000"/>
                </a:solidFill>
                <a:latin typeface="Times New Roman"/>
                <a:cs typeface="Times New Roman"/>
              </a:rPr>
              <a:t>&amp;</a:t>
            </a:r>
            <a:r>
              <a:rPr dirty="0" sz="2650" spc="-1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BF0000"/>
                </a:solidFill>
                <a:latin typeface="Times New Roman"/>
                <a:cs typeface="Times New Roman"/>
              </a:rPr>
              <a:t>Engineering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023" y="1057655"/>
            <a:ext cx="525779" cy="6507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86588" y="4701046"/>
            <a:ext cx="2280285" cy="1234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95" b="1">
                <a:solidFill>
                  <a:srgbClr val="BF0000"/>
                </a:solidFill>
                <a:latin typeface="Times New Roman"/>
                <a:cs typeface="Times New Roman"/>
              </a:rPr>
              <a:t>External</a:t>
            </a:r>
            <a:r>
              <a:rPr dirty="0" sz="1950" spc="35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1950" spc="-10" b="1">
                <a:solidFill>
                  <a:srgbClr val="BF0000"/>
                </a:solidFill>
                <a:latin typeface="Times New Roman"/>
                <a:cs typeface="Times New Roman"/>
              </a:rPr>
              <a:t>Guide: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solidFill>
                  <a:srgbClr val="00AF50"/>
                </a:solidFill>
                <a:latin typeface="Times New Roman"/>
                <a:cs typeface="Times New Roman"/>
              </a:rPr>
              <a:t>NIVETHA</a:t>
            </a:r>
            <a:r>
              <a:rPr dirty="0" sz="1950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00AF50"/>
                </a:solidFill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spcBef>
                <a:spcPts val="35"/>
              </a:spcBef>
            </a:pPr>
            <a:r>
              <a:rPr dirty="0" sz="1950">
                <a:latin typeface="Times New Roman"/>
                <a:cs typeface="Times New Roman"/>
              </a:rPr>
              <a:t>Executive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HR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–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GenC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dirty="0" sz="1950" spc="-10" b="1">
                <a:solidFill>
                  <a:srgbClr val="BF0000"/>
                </a:solidFill>
                <a:latin typeface="Times New Roman"/>
                <a:cs typeface="Times New Roman"/>
              </a:rPr>
              <a:t>Cognizant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66004" y="4900690"/>
            <a:ext cx="2247900" cy="123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44170">
              <a:lnSpc>
                <a:spcPct val="101499"/>
              </a:lnSpc>
              <a:spcBef>
                <a:spcPts val="95"/>
              </a:spcBef>
            </a:pPr>
            <a:r>
              <a:rPr dirty="0" u="sng" sz="1950" spc="-20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Guide</a:t>
            </a:r>
            <a:r>
              <a:rPr dirty="0" u="sng" sz="1950" spc="-95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-10" b="1">
                <a:solidFill>
                  <a:srgbClr val="001F60"/>
                </a:solidFill>
                <a:uFill>
                  <a:solidFill>
                    <a:srgbClr val="001F60"/>
                  </a:solidFill>
                </a:uFill>
                <a:latin typeface="Times New Roman"/>
                <a:cs typeface="Times New Roman"/>
              </a:rPr>
              <a:t>Name:</a:t>
            </a:r>
            <a:r>
              <a:rPr dirty="0" sz="1950" spc="50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70" b="1">
                <a:solidFill>
                  <a:srgbClr val="001F60"/>
                </a:solidFill>
                <a:latin typeface="Times New Roman"/>
                <a:cs typeface="Times New Roman"/>
              </a:rPr>
              <a:t>Mrs.</a:t>
            </a:r>
            <a:r>
              <a:rPr dirty="0" sz="1950" spc="-1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90" b="1">
                <a:solidFill>
                  <a:srgbClr val="001F60"/>
                </a:solidFill>
                <a:latin typeface="Times New Roman"/>
                <a:cs typeface="Times New Roman"/>
              </a:rPr>
              <a:t>Vinutha</a:t>
            </a:r>
            <a:r>
              <a:rPr dirty="0" sz="1950" spc="-4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90" b="1">
                <a:solidFill>
                  <a:srgbClr val="001F60"/>
                </a:solidFill>
                <a:latin typeface="Times New Roman"/>
                <a:cs typeface="Times New Roman"/>
              </a:rPr>
              <a:t>H</a:t>
            </a:r>
            <a:r>
              <a:rPr dirty="0" sz="1950" spc="3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60" b="1">
                <a:solidFill>
                  <a:srgbClr val="001F60"/>
                </a:solidFill>
                <a:latin typeface="Times New Roman"/>
                <a:cs typeface="Times New Roman"/>
              </a:rPr>
              <a:t>D </a:t>
            </a:r>
            <a:r>
              <a:rPr dirty="0" sz="1950" spc="-90" b="1">
                <a:solidFill>
                  <a:srgbClr val="001F60"/>
                </a:solidFill>
                <a:latin typeface="Times New Roman"/>
                <a:cs typeface="Times New Roman"/>
              </a:rPr>
              <a:t>Assistant</a:t>
            </a:r>
            <a:r>
              <a:rPr dirty="0" sz="1950" spc="1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50" b="1">
                <a:solidFill>
                  <a:srgbClr val="001F60"/>
                </a:solidFill>
                <a:latin typeface="Times New Roman"/>
                <a:cs typeface="Times New Roman"/>
              </a:rPr>
              <a:t>Professor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b="1">
                <a:solidFill>
                  <a:srgbClr val="001F60"/>
                </a:solidFill>
                <a:latin typeface="Times New Roman"/>
                <a:cs typeface="Times New Roman"/>
              </a:rPr>
              <a:t>Dept.</a:t>
            </a:r>
            <a:r>
              <a:rPr dirty="0" sz="1950" spc="-6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b="1">
                <a:solidFill>
                  <a:srgbClr val="001F60"/>
                </a:solidFill>
                <a:latin typeface="Times New Roman"/>
                <a:cs typeface="Times New Roman"/>
              </a:rPr>
              <a:t>of</a:t>
            </a:r>
            <a:r>
              <a:rPr dirty="0" sz="1950" spc="-4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50" b="1">
                <a:solidFill>
                  <a:srgbClr val="001F60"/>
                </a:solidFill>
                <a:latin typeface="Times New Roman"/>
                <a:cs typeface="Times New Roman"/>
              </a:rPr>
              <a:t>CSE,</a:t>
            </a:r>
            <a:r>
              <a:rPr dirty="0" sz="1950" spc="-6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950" spc="-20" b="1">
                <a:solidFill>
                  <a:srgbClr val="001F60"/>
                </a:solidFill>
                <a:latin typeface="Times New Roman"/>
                <a:cs typeface="Times New Roman"/>
              </a:rPr>
              <a:t>RNSIT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4" y="1586484"/>
            <a:ext cx="1051560" cy="11216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9652" y="3282696"/>
            <a:ext cx="2788919" cy="568451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2520" rIns="0" bIns="0" rtlCol="0" vert="horz">
            <a:spAutoFit/>
          </a:bodyPr>
          <a:lstStyle/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834" y="1203463"/>
            <a:ext cx="162496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CONTENT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04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2520" rIns="0" bIns="0" rtlCol="0" vert="horz">
            <a:spAutoFit/>
          </a:bodyPr>
          <a:lstStyle/>
          <a:p>
            <a:pPr marL="889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49457" y="1602899"/>
            <a:ext cx="4195445" cy="277812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39395" algn="l"/>
              </a:tabLst>
            </a:pPr>
            <a:r>
              <a:rPr dirty="0" sz="2650">
                <a:latin typeface="Times New Roman"/>
                <a:cs typeface="Times New Roman"/>
              </a:rPr>
              <a:t>Introduction</a:t>
            </a:r>
            <a:r>
              <a:rPr dirty="0" sz="2650" spc="-7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7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the</a:t>
            </a:r>
            <a:r>
              <a:rPr dirty="0" sz="2650" spc="-13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Topic</a:t>
            </a:r>
            <a:endParaRPr sz="26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39395" algn="l"/>
              </a:tabLst>
            </a:pPr>
            <a:r>
              <a:rPr dirty="0" sz="2650" spc="-10">
                <a:latin typeface="Times New Roman"/>
                <a:cs typeface="Times New Roman"/>
              </a:rPr>
              <a:t>Objectives</a:t>
            </a:r>
            <a:endParaRPr sz="26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239395" algn="l"/>
              </a:tabLst>
            </a:pPr>
            <a:r>
              <a:rPr dirty="0" sz="2650">
                <a:latin typeface="Times New Roman"/>
                <a:cs typeface="Times New Roman"/>
              </a:rPr>
              <a:t>Company</a:t>
            </a:r>
            <a:r>
              <a:rPr dirty="0" sz="2650" spc="-114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Profile</a:t>
            </a:r>
            <a:endParaRPr sz="26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39395" algn="l"/>
              </a:tabLst>
            </a:pPr>
            <a:r>
              <a:rPr dirty="0" sz="2650" spc="-20">
                <a:latin typeface="Times New Roman"/>
                <a:cs typeface="Times New Roman"/>
              </a:rPr>
              <a:t>Industry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Applications</a:t>
            </a:r>
            <a:endParaRPr sz="26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39395" algn="l"/>
              </a:tabLst>
            </a:pPr>
            <a:r>
              <a:rPr dirty="0" sz="2650" spc="-20">
                <a:latin typeface="Times New Roman"/>
                <a:cs typeface="Times New Roman"/>
              </a:rPr>
              <a:t>Tools</a:t>
            </a:r>
            <a:r>
              <a:rPr dirty="0" sz="2650" spc="-7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and</a:t>
            </a:r>
            <a:r>
              <a:rPr dirty="0" sz="2650" spc="-100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Technologies</a:t>
            </a:r>
            <a:r>
              <a:rPr dirty="0" sz="2650" spc="-9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Used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043" rIns="0" bIns="0" rtlCol="0" vert="horz">
            <a:spAutoFit/>
          </a:bodyPr>
          <a:lstStyle/>
          <a:p>
            <a:pPr marL="818515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INTRODUCTION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0660" marR="5715" indent="-187960">
              <a:lnSpc>
                <a:spcPct val="1311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/>
              <a:t>Cognizant</a:t>
            </a:r>
            <a:r>
              <a:rPr dirty="0" spc="195"/>
              <a:t> </a:t>
            </a:r>
            <a:r>
              <a:rPr dirty="0"/>
              <a:t>provides</a:t>
            </a:r>
            <a:r>
              <a:rPr dirty="0" spc="190"/>
              <a:t> </a:t>
            </a:r>
            <a:r>
              <a:rPr dirty="0"/>
              <a:t>structured</a:t>
            </a:r>
            <a:r>
              <a:rPr dirty="0" spc="170"/>
              <a:t> </a:t>
            </a:r>
            <a:r>
              <a:rPr dirty="0"/>
              <a:t>and</a:t>
            </a:r>
            <a:r>
              <a:rPr dirty="0" spc="175"/>
              <a:t> </a:t>
            </a:r>
            <a:r>
              <a:rPr dirty="0" spc="-10"/>
              <a:t>domain-</a:t>
            </a:r>
            <a:r>
              <a:rPr dirty="0"/>
              <a:t>specific</a:t>
            </a:r>
            <a:r>
              <a:rPr dirty="0" spc="185"/>
              <a:t> </a:t>
            </a:r>
            <a:r>
              <a:rPr dirty="0"/>
              <a:t>internship</a:t>
            </a:r>
            <a:r>
              <a:rPr dirty="0" spc="170"/>
              <a:t> </a:t>
            </a:r>
            <a:r>
              <a:rPr dirty="0"/>
              <a:t>programs</a:t>
            </a:r>
            <a:r>
              <a:rPr dirty="0" spc="190"/>
              <a:t> </a:t>
            </a:r>
            <a:r>
              <a:rPr dirty="0"/>
              <a:t>that</a:t>
            </a:r>
            <a:r>
              <a:rPr dirty="0" spc="180"/>
              <a:t> </a:t>
            </a:r>
            <a:r>
              <a:rPr dirty="0"/>
              <a:t>equip</a:t>
            </a:r>
            <a:r>
              <a:rPr dirty="0" spc="170"/>
              <a:t> </a:t>
            </a:r>
            <a:r>
              <a:rPr dirty="0" spc="-10"/>
              <a:t>students </a:t>
            </a:r>
            <a:r>
              <a:rPr dirty="0" spc="-10"/>
              <a:t>	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practical</a:t>
            </a:r>
            <a:r>
              <a:rPr dirty="0" spc="-50"/>
              <a:t> </a:t>
            </a:r>
            <a:r>
              <a:rPr dirty="0"/>
              <a:t>industry</a:t>
            </a:r>
            <a:r>
              <a:rPr dirty="0" spc="-20"/>
              <a:t> </a:t>
            </a:r>
            <a:r>
              <a:rPr dirty="0"/>
              <a:t>skills</a:t>
            </a:r>
            <a:r>
              <a:rPr dirty="0" spc="-35"/>
              <a:t> </a:t>
            </a:r>
            <a:r>
              <a:rPr dirty="0"/>
              <a:t>essential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professional</a:t>
            </a:r>
            <a:r>
              <a:rPr dirty="0" spc="-10"/>
              <a:t> growth.</a:t>
            </a:r>
          </a:p>
          <a:p>
            <a:pPr marL="200660" marR="5715" indent="-187960">
              <a:lnSpc>
                <a:spcPct val="131100"/>
              </a:lnSpc>
              <a:buFont typeface="Arial MT"/>
              <a:buChar char="•"/>
              <a:tabLst>
                <a:tab pos="201930" algn="l"/>
              </a:tabLst>
            </a:pPr>
            <a:r>
              <a:rPr dirty="0"/>
              <a:t>The</a:t>
            </a:r>
            <a:r>
              <a:rPr dirty="0" spc="260"/>
              <a:t> </a:t>
            </a:r>
            <a:r>
              <a:rPr dirty="0"/>
              <a:t>internship</a:t>
            </a:r>
            <a:r>
              <a:rPr dirty="0" spc="245"/>
              <a:t> </a:t>
            </a:r>
            <a:r>
              <a:rPr dirty="0"/>
              <a:t>is</a:t>
            </a:r>
            <a:r>
              <a:rPr dirty="0" spc="250"/>
              <a:t> </a:t>
            </a:r>
            <a:r>
              <a:rPr dirty="0"/>
              <a:t>focused</a:t>
            </a:r>
            <a:r>
              <a:rPr dirty="0" spc="265"/>
              <a:t> </a:t>
            </a:r>
            <a:r>
              <a:rPr dirty="0"/>
              <a:t>on</a:t>
            </a:r>
            <a:r>
              <a:rPr dirty="0" spc="260"/>
              <a:t> </a:t>
            </a:r>
            <a:r>
              <a:rPr dirty="0"/>
              <a:t>the</a:t>
            </a:r>
            <a:r>
              <a:rPr dirty="0" spc="260"/>
              <a:t> </a:t>
            </a:r>
            <a:r>
              <a:rPr dirty="0" spc="-10"/>
              <a:t>High-</a:t>
            </a:r>
            <a:r>
              <a:rPr dirty="0"/>
              <a:t>Performance</a:t>
            </a:r>
            <a:r>
              <a:rPr dirty="0" spc="265"/>
              <a:t> </a:t>
            </a:r>
            <a:r>
              <a:rPr dirty="0"/>
              <a:t>Computing</a:t>
            </a:r>
            <a:r>
              <a:rPr dirty="0" spc="270"/>
              <a:t> </a:t>
            </a:r>
            <a:r>
              <a:rPr dirty="0"/>
              <a:t>(HPC)</a:t>
            </a:r>
            <a:r>
              <a:rPr dirty="0" spc="250"/>
              <a:t> </a:t>
            </a:r>
            <a:r>
              <a:rPr dirty="0"/>
              <a:t>domain,</a:t>
            </a:r>
            <a:r>
              <a:rPr dirty="0" spc="280"/>
              <a:t> </a:t>
            </a:r>
            <a:r>
              <a:rPr dirty="0" spc="-10"/>
              <a:t>emphasizing </a:t>
            </a:r>
            <a:r>
              <a:rPr dirty="0" spc="-10"/>
              <a:t>	</a:t>
            </a:r>
            <a:r>
              <a:rPr dirty="0"/>
              <a:t>performance</a:t>
            </a:r>
            <a:r>
              <a:rPr dirty="0" spc="-15"/>
              <a:t> </a:t>
            </a:r>
            <a:r>
              <a:rPr dirty="0"/>
              <a:t>optimization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scalable</a:t>
            </a:r>
            <a:r>
              <a:rPr dirty="0" spc="-15"/>
              <a:t> </a:t>
            </a:r>
            <a:r>
              <a:rPr dirty="0"/>
              <a:t>solutions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healthcare</a:t>
            </a:r>
            <a:r>
              <a:rPr dirty="0" spc="-15"/>
              <a:t> </a:t>
            </a:r>
            <a:r>
              <a:rPr dirty="0" spc="-10"/>
              <a:t>sector.</a:t>
            </a:r>
          </a:p>
          <a:p>
            <a:pPr marL="200660" marR="6350" indent="-187960">
              <a:lnSpc>
                <a:spcPct val="131100"/>
              </a:lnSpc>
              <a:buFont typeface="Arial MT"/>
              <a:buChar char="•"/>
              <a:tabLst>
                <a:tab pos="201930" algn="l"/>
              </a:tabLst>
            </a:pPr>
            <a:r>
              <a:rPr dirty="0"/>
              <a:t>Training</a:t>
            </a:r>
            <a:r>
              <a:rPr dirty="0" spc="245"/>
              <a:t> </a:t>
            </a:r>
            <a:r>
              <a:rPr dirty="0"/>
              <a:t>covers</a:t>
            </a:r>
            <a:r>
              <a:rPr dirty="0" spc="270"/>
              <a:t> </a:t>
            </a:r>
            <a:r>
              <a:rPr dirty="0"/>
              <a:t>core</a:t>
            </a:r>
            <a:r>
              <a:rPr dirty="0" spc="235"/>
              <a:t> </a:t>
            </a:r>
            <a:r>
              <a:rPr dirty="0"/>
              <a:t>technologies</a:t>
            </a:r>
            <a:r>
              <a:rPr dirty="0" spc="250"/>
              <a:t> </a:t>
            </a:r>
            <a:r>
              <a:rPr dirty="0"/>
              <a:t>such</a:t>
            </a:r>
            <a:r>
              <a:rPr dirty="0" spc="260"/>
              <a:t> </a:t>
            </a:r>
            <a:r>
              <a:rPr dirty="0"/>
              <a:t>as</a:t>
            </a:r>
            <a:r>
              <a:rPr dirty="0" spc="265"/>
              <a:t> </a:t>
            </a:r>
            <a:r>
              <a:rPr dirty="0"/>
              <a:t>SQL</a:t>
            </a:r>
            <a:r>
              <a:rPr dirty="0" spc="250"/>
              <a:t> </a:t>
            </a:r>
            <a:r>
              <a:rPr dirty="0"/>
              <a:t>for</a:t>
            </a:r>
            <a:r>
              <a:rPr dirty="0" spc="270"/>
              <a:t> </a:t>
            </a:r>
            <a:r>
              <a:rPr dirty="0"/>
              <a:t>database</a:t>
            </a:r>
            <a:r>
              <a:rPr dirty="0" spc="254"/>
              <a:t> </a:t>
            </a:r>
            <a:r>
              <a:rPr dirty="0"/>
              <a:t>management,</a:t>
            </a:r>
            <a:r>
              <a:rPr dirty="0" spc="254"/>
              <a:t> </a:t>
            </a:r>
            <a:r>
              <a:rPr dirty="0"/>
              <a:t>C#</a:t>
            </a:r>
            <a:r>
              <a:rPr dirty="0" spc="250"/>
              <a:t> </a:t>
            </a:r>
            <a:r>
              <a:rPr dirty="0"/>
              <a:t>and</a:t>
            </a:r>
            <a:r>
              <a:rPr dirty="0" spc="260"/>
              <a:t> </a:t>
            </a:r>
            <a:r>
              <a:rPr dirty="0"/>
              <a:t>.NET</a:t>
            </a:r>
            <a:r>
              <a:rPr dirty="0" spc="270"/>
              <a:t> </a:t>
            </a:r>
            <a:r>
              <a:rPr dirty="0" spc="-25"/>
              <a:t>for </a:t>
            </a:r>
            <a:r>
              <a:rPr dirty="0" spc="-25"/>
              <a:t>	</a:t>
            </a:r>
            <a:r>
              <a:rPr dirty="0"/>
              <a:t>backend</a:t>
            </a:r>
            <a:r>
              <a:rPr dirty="0" spc="-30"/>
              <a:t> </a:t>
            </a:r>
            <a:r>
              <a:rPr dirty="0"/>
              <a:t>development, and</a:t>
            </a:r>
            <a:r>
              <a:rPr dirty="0" spc="-25"/>
              <a:t> </a:t>
            </a:r>
            <a:r>
              <a:rPr dirty="0"/>
              <a:t>Web</a:t>
            </a:r>
            <a:r>
              <a:rPr dirty="0" spc="5"/>
              <a:t> </a:t>
            </a:r>
            <a:r>
              <a:rPr dirty="0"/>
              <a:t>APIs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enabling</a:t>
            </a:r>
            <a:r>
              <a:rPr dirty="0" spc="-20"/>
              <a:t> </a:t>
            </a:r>
            <a:r>
              <a:rPr dirty="0"/>
              <a:t>seamless</a:t>
            </a:r>
            <a:r>
              <a:rPr dirty="0" spc="10"/>
              <a:t> </a:t>
            </a:r>
            <a:r>
              <a:rPr dirty="0" spc="-10"/>
              <a:t>integration</a:t>
            </a:r>
            <a:r>
              <a:rPr dirty="0" spc="-60"/>
              <a:t> </a:t>
            </a:r>
            <a:r>
              <a:rPr dirty="0"/>
              <a:t>across</a:t>
            </a:r>
            <a:r>
              <a:rPr dirty="0" spc="-20"/>
              <a:t> </a:t>
            </a:r>
            <a:r>
              <a:rPr dirty="0" spc="-10"/>
              <a:t>services.</a:t>
            </a:r>
          </a:p>
          <a:p>
            <a:pPr marL="201930" marR="5080" indent="-189230">
              <a:lnSpc>
                <a:spcPct val="131100"/>
              </a:lnSpc>
              <a:buChar char="•"/>
              <a:tabLst>
                <a:tab pos="201930" algn="l"/>
                <a:tab pos="254000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The</a:t>
            </a:r>
            <a:r>
              <a:rPr dirty="0" spc="50"/>
              <a:t>  </a:t>
            </a:r>
            <a:r>
              <a:rPr dirty="0"/>
              <a:t>program</a:t>
            </a:r>
            <a:r>
              <a:rPr dirty="0" spc="55"/>
              <a:t>  </a:t>
            </a:r>
            <a:r>
              <a:rPr dirty="0"/>
              <a:t>offers</a:t>
            </a:r>
            <a:r>
              <a:rPr dirty="0" spc="60"/>
              <a:t>  </a:t>
            </a:r>
            <a:r>
              <a:rPr dirty="0"/>
              <a:t>exposure</a:t>
            </a:r>
            <a:r>
              <a:rPr dirty="0" spc="55"/>
              <a:t>  </a:t>
            </a:r>
            <a:r>
              <a:rPr dirty="0"/>
              <a:t>to</a:t>
            </a:r>
            <a:r>
              <a:rPr dirty="0" spc="55"/>
              <a:t>  </a:t>
            </a:r>
            <a:r>
              <a:rPr dirty="0" spc="-10"/>
              <a:t>real-</a:t>
            </a:r>
            <a:r>
              <a:rPr dirty="0"/>
              <a:t>world</a:t>
            </a:r>
            <a:r>
              <a:rPr dirty="0" spc="55"/>
              <a:t>  </a:t>
            </a:r>
            <a:r>
              <a:rPr dirty="0"/>
              <a:t>software</a:t>
            </a:r>
            <a:r>
              <a:rPr dirty="0" spc="55"/>
              <a:t>  </a:t>
            </a:r>
            <a:r>
              <a:rPr dirty="0"/>
              <a:t>development</a:t>
            </a:r>
            <a:r>
              <a:rPr dirty="0" spc="45"/>
              <a:t>  </a:t>
            </a:r>
            <a:r>
              <a:rPr dirty="0"/>
              <a:t>practices,</a:t>
            </a:r>
            <a:r>
              <a:rPr dirty="0" spc="65"/>
              <a:t>  </a:t>
            </a:r>
            <a:r>
              <a:rPr dirty="0" spc="-10"/>
              <a:t>enhancing </a:t>
            </a:r>
            <a:r>
              <a:rPr dirty="0"/>
              <a:t>technical</a:t>
            </a:r>
            <a:r>
              <a:rPr dirty="0" spc="-35"/>
              <a:t> </a:t>
            </a:r>
            <a:r>
              <a:rPr dirty="0"/>
              <a:t>proficiency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understanding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enterprise-</a:t>
            </a:r>
            <a:r>
              <a:rPr dirty="0"/>
              <a:t>level</a:t>
            </a:r>
            <a:r>
              <a:rPr dirty="0" spc="-20"/>
              <a:t> </a:t>
            </a:r>
            <a:r>
              <a:rPr dirty="0"/>
              <a:t>application</a:t>
            </a:r>
            <a:r>
              <a:rPr dirty="0" spc="-75"/>
              <a:t> </a:t>
            </a:r>
            <a:r>
              <a:rPr dirty="0" spc="-10"/>
              <a:t>workflows.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8" y="6278616"/>
            <a:ext cx="1674111" cy="40040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73182" y="1771650"/>
            <a:ext cx="6546215" cy="37611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-4445">
              <a:lnSpc>
                <a:spcPct val="153800"/>
              </a:lnSpc>
              <a:spcBef>
                <a:spcPts val="90"/>
              </a:spcBef>
              <a:buSzPct val="93103"/>
              <a:buChar char="•"/>
              <a:tabLst>
                <a:tab pos="106680" algn="l"/>
              </a:tabLst>
            </a:pPr>
            <a:r>
              <a:rPr dirty="0" sz="1450" spc="-30">
                <a:latin typeface="Calibri"/>
                <a:cs typeface="Calibri"/>
              </a:rPr>
              <a:t>	</a:t>
            </a:r>
            <a:r>
              <a:rPr dirty="0" sz="1450" spc="-30">
                <a:latin typeface="Calibri"/>
                <a:cs typeface="Calibri"/>
              </a:rPr>
              <a:t>To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gain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hands-on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experience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the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High-Performance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Computing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(HPC)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domain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 spc="-25">
                <a:latin typeface="Calibri"/>
                <a:cs typeface="Calibri"/>
              </a:rPr>
              <a:t>and </a:t>
            </a:r>
            <a:r>
              <a:rPr dirty="0" sz="1450">
                <a:latin typeface="Calibri"/>
                <a:cs typeface="Calibri"/>
              </a:rPr>
              <a:t>understand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its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application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real-world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healthcare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projects.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106680" indent="-98425">
              <a:lnSpc>
                <a:spcPct val="100000"/>
              </a:lnSpc>
              <a:buSzPct val="93103"/>
              <a:buChar char="•"/>
              <a:tabLst>
                <a:tab pos="106680" algn="l"/>
              </a:tabLst>
            </a:pPr>
            <a:r>
              <a:rPr dirty="0" sz="1450" spc="-30">
                <a:latin typeface="Calibri"/>
                <a:cs typeface="Calibri"/>
              </a:rPr>
              <a:t>To</a:t>
            </a:r>
            <a:r>
              <a:rPr dirty="0" sz="1450" spc="3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enhance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technical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skills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by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learning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working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with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technologies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like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SQL,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 spc="-25">
                <a:latin typeface="Calibri"/>
                <a:cs typeface="Calibri"/>
              </a:rPr>
              <a:t>C#,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50" spc="-10">
                <a:latin typeface="Calibri"/>
                <a:cs typeface="Calibri"/>
              </a:rPr>
              <a:t>.NET,</a:t>
            </a:r>
            <a:r>
              <a:rPr dirty="0" sz="1450" spc="-1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1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Web</a:t>
            </a:r>
            <a:r>
              <a:rPr dirty="0" sz="1450" spc="-10">
                <a:latin typeface="Calibri"/>
                <a:cs typeface="Calibri"/>
              </a:rPr>
              <a:t> </a:t>
            </a:r>
            <a:r>
              <a:rPr dirty="0" sz="1450" spc="-20">
                <a:latin typeface="Calibri"/>
                <a:cs typeface="Calibri"/>
              </a:rPr>
              <a:t>APIs.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50">
              <a:latin typeface="Calibri"/>
              <a:cs typeface="Calibri"/>
            </a:endParaRPr>
          </a:p>
          <a:p>
            <a:pPr marL="12700" marR="36830" indent="-4445">
              <a:lnSpc>
                <a:spcPct val="153100"/>
              </a:lnSpc>
              <a:buSzPct val="93103"/>
              <a:buChar char="•"/>
              <a:tabLst>
                <a:tab pos="106680" algn="l"/>
              </a:tabLst>
            </a:pPr>
            <a:r>
              <a:rPr dirty="0" sz="1450" spc="-30">
                <a:latin typeface="Calibri"/>
                <a:cs typeface="Calibri"/>
              </a:rPr>
              <a:t>	</a:t>
            </a:r>
            <a:r>
              <a:rPr dirty="0" sz="1450" spc="-30">
                <a:latin typeface="Calibri"/>
                <a:cs typeface="Calibri"/>
              </a:rPr>
              <a:t>To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develop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full-stack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development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capabilities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by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contributing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to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both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frontend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 spc="-25">
                <a:latin typeface="Calibri"/>
                <a:cs typeface="Calibri"/>
              </a:rPr>
              <a:t>and </a:t>
            </a:r>
            <a:r>
              <a:rPr dirty="0" sz="1450">
                <a:latin typeface="Calibri"/>
                <a:cs typeface="Calibri"/>
              </a:rPr>
              <a:t>backend</a:t>
            </a:r>
            <a:r>
              <a:rPr dirty="0" sz="1450" spc="10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components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of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enterprise-level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applications.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12700" marR="459740" indent="-4445">
              <a:lnSpc>
                <a:spcPct val="153800"/>
              </a:lnSpc>
              <a:buSzPct val="93103"/>
              <a:buChar char="•"/>
              <a:tabLst>
                <a:tab pos="106680" algn="l"/>
              </a:tabLst>
            </a:pPr>
            <a:r>
              <a:rPr dirty="0" sz="1450" spc="-30">
                <a:latin typeface="Calibri"/>
                <a:cs typeface="Calibri"/>
              </a:rPr>
              <a:t>	</a:t>
            </a:r>
            <a:r>
              <a:rPr dirty="0" sz="1450" spc="-30">
                <a:latin typeface="Calibri"/>
                <a:cs typeface="Calibri"/>
              </a:rPr>
              <a:t>To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understand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software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development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lifecycle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(SDLC)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processes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corporate </a:t>
            </a:r>
            <a:r>
              <a:rPr dirty="0" sz="1450">
                <a:latin typeface="Calibri"/>
                <a:cs typeface="Calibri"/>
              </a:rPr>
              <a:t>environment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improve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problem-solving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team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collaboration</a:t>
            </a:r>
            <a:r>
              <a:rPr dirty="0" sz="1450" spc="114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skills.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dirty="0" sz="3300" spc="-10" b="1">
                <a:latin typeface="Calibri"/>
                <a:cs typeface="Calibri"/>
              </a:rPr>
              <a:t>Objectives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8" y="6278616"/>
            <a:ext cx="1674111" cy="40040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24" y="4140708"/>
            <a:ext cx="94487" cy="944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24" y="4479035"/>
            <a:ext cx="94487" cy="944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24" y="4818888"/>
            <a:ext cx="94487" cy="944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24" y="5158739"/>
            <a:ext cx="94487" cy="9448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06769" y="1902678"/>
            <a:ext cx="6908165" cy="3421379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77470" indent="-73025">
              <a:lnSpc>
                <a:spcPct val="100000"/>
              </a:lnSpc>
              <a:spcBef>
                <a:spcPts val="1025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dirty="0" sz="1450" b="1">
                <a:latin typeface="Calibri"/>
                <a:cs typeface="Calibri"/>
              </a:rPr>
              <a:t>Cognizant</a:t>
            </a:r>
            <a:r>
              <a:rPr dirty="0" sz="1450" spc="1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is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leading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global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IT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services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consulting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company.</a:t>
            </a:r>
            <a:endParaRPr sz="1450">
              <a:latin typeface="Calibri"/>
              <a:cs typeface="Calibri"/>
            </a:endParaRPr>
          </a:p>
          <a:p>
            <a:pPr marL="77470" indent="-73025">
              <a:lnSpc>
                <a:spcPct val="100000"/>
              </a:lnSpc>
              <a:spcBef>
                <a:spcPts val="940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dirty="0" sz="1450">
                <a:latin typeface="Calibri"/>
                <a:cs typeface="Calibri"/>
              </a:rPr>
              <a:t>Headquartered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the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United</a:t>
            </a:r>
            <a:r>
              <a:rPr dirty="0" sz="1450" spc="2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States</a:t>
            </a:r>
            <a:r>
              <a:rPr dirty="0" sz="1450">
                <a:latin typeface="Calibri"/>
                <a:cs typeface="Calibri"/>
              </a:rPr>
              <a:t>,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with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strong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presence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India</a:t>
            </a:r>
            <a:r>
              <a:rPr dirty="0" sz="1450" spc="3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worldwide.</a:t>
            </a:r>
            <a:endParaRPr sz="1450">
              <a:latin typeface="Calibri"/>
              <a:cs typeface="Calibri"/>
            </a:endParaRPr>
          </a:p>
          <a:p>
            <a:pPr marL="12700" marR="5080" indent="-8255">
              <a:lnSpc>
                <a:spcPct val="153100"/>
              </a:lnSpc>
              <a:spcBef>
                <a:spcPts val="10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dirty="0" sz="1450">
                <a:latin typeface="Calibri"/>
                <a:cs typeface="Calibri"/>
              </a:rPr>
              <a:t>	</a:t>
            </a:r>
            <a:r>
              <a:rPr dirty="0" sz="1450">
                <a:latin typeface="Calibri"/>
                <a:cs typeface="Calibri"/>
              </a:rPr>
              <a:t>Serves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Fortune</a:t>
            </a:r>
            <a:r>
              <a:rPr dirty="0" sz="1450" spc="3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500</a:t>
            </a:r>
            <a:r>
              <a:rPr dirty="0" sz="1450" spc="9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clients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across</a:t>
            </a:r>
            <a:r>
              <a:rPr dirty="0" sz="1450" spc="9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various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industries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including</a:t>
            </a:r>
            <a:r>
              <a:rPr dirty="0" sz="1450" spc="140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healthcare,</a:t>
            </a:r>
            <a:r>
              <a:rPr dirty="0" sz="1450" spc="4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banking,</a:t>
            </a:r>
            <a:r>
              <a:rPr dirty="0" sz="1450" spc="7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retail, </a:t>
            </a:r>
            <a:r>
              <a:rPr dirty="0" sz="1450" b="1">
                <a:latin typeface="Calibri"/>
                <a:cs typeface="Calibri"/>
              </a:rPr>
              <a:t>and</a:t>
            </a:r>
            <a:r>
              <a:rPr dirty="0" sz="1450" spc="60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manufacturing</a:t>
            </a:r>
            <a:r>
              <a:rPr dirty="0" sz="1450" spc="-10"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77470" indent="-73025">
              <a:lnSpc>
                <a:spcPct val="100000"/>
              </a:lnSpc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dirty="0" sz="1450" b="1">
                <a:latin typeface="Calibri"/>
                <a:cs typeface="Calibri"/>
              </a:rPr>
              <a:t>Specializes</a:t>
            </a:r>
            <a:r>
              <a:rPr dirty="0" sz="1450" spc="85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in:</a:t>
            </a:r>
            <a:endParaRPr sz="1450">
              <a:latin typeface="Calibri"/>
              <a:cs typeface="Calibri"/>
            </a:endParaRPr>
          </a:p>
          <a:p>
            <a:pPr marL="315595" marR="3739515">
              <a:lnSpc>
                <a:spcPct val="153100"/>
              </a:lnSpc>
              <a:spcBef>
                <a:spcPts val="15"/>
              </a:spcBef>
            </a:pPr>
            <a:r>
              <a:rPr dirty="0" sz="1450">
                <a:latin typeface="Calibri"/>
                <a:cs typeface="Calibri"/>
              </a:rPr>
              <a:t>Digital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Engineering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&amp;</a:t>
            </a:r>
            <a:r>
              <a:rPr dirty="0" sz="1450" spc="3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Cloud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Solutions </a:t>
            </a:r>
            <a:r>
              <a:rPr dirty="0" sz="1450">
                <a:latin typeface="Calibri"/>
                <a:cs typeface="Calibri"/>
              </a:rPr>
              <a:t>AI</a:t>
            </a:r>
            <a:r>
              <a:rPr dirty="0" sz="1450" spc="1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&amp;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Data</a:t>
            </a:r>
            <a:r>
              <a:rPr dirty="0" sz="1450" spc="3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Analytics</a:t>
            </a:r>
            <a:endParaRPr sz="1450">
              <a:latin typeface="Calibri"/>
              <a:cs typeface="Calibri"/>
            </a:endParaRPr>
          </a:p>
          <a:p>
            <a:pPr marL="315595" marR="3990340">
              <a:lnSpc>
                <a:spcPct val="153800"/>
              </a:lnSpc>
            </a:pPr>
            <a:r>
              <a:rPr dirty="0" sz="1450">
                <a:latin typeface="Calibri"/>
                <a:cs typeface="Calibri"/>
              </a:rPr>
              <a:t>Enterprise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Software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Development </a:t>
            </a:r>
            <a:r>
              <a:rPr dirty="0" sz="1450">
                <a:latin typeface="Calibri"/>
                <a:cs typeface="Calibri"/>
              </a:rPr>
              <a:t>IT</a:t>
            </a:r>
            <a:r>
              <a:rPr dirty="0" sz="1450" spc="3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Infrastructure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&amp;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Cybersecurity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latin typeface="Calibri"/>
                <a:cs typeface="Calibri"/>
              </a:rPr>
              <a:t>Company</a:t>
            </a:r>
            <a:r>
              <a:rPr dirty="0" sz="3300" spc="-170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Profile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043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25"/>
              </a:spcBef>
            </a:pPr>
            <a:r>
              <a:rPr dirty="0" spc="110"/>
              <a:t>Industry</a:t>
            </a:r>
            <a:r>
              <a:rPr dirty="0" spc="-25"/>
              <a:t> </a:t>
            </a:r>
            <a:r>
              <a:rPr dirty="0" spc="80"/>
              <a:t>Application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08399" y="1922425"/>
            <a:ext cx="6443345" cy="3716654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Sectors</a:t>
            </a:r>
            <a:r>
              <a:rPr dirty="0" sz="1450" spc="4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served</a:t>
            </a:r>
            <a:r>
              <a:rPr dirty="0" sz="1450" spc="-1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lvl="1" marL="624840" indent="-23431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24840" algn="l"/>
              </a:tabLst>
            </a:pPr>
            <a:r>
              <a:rPr dirty="0" sz="1450" spc="-10">
                <a:latin typeface="Calibri"/>
                <a:cs typeface="Calibri"/>
              </a:rPr>
              <a:t>Healthcare</a:t>
            </a:r>
            <a:endParaRPr sz="1450">
              <a:latin typeface="Calibri"/>
              <a:cs typeface="Calibri"/>
            </a:endParaRPr>
          </a:p>
          <a:p>
            <a:pPr lvl="1" marL="624840" indent="-23431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24840" algn="l"/>
              </a:tabLst>
            </a:pPr>
            <a:r>
              <a:rPr dirty="0" sz="1450">
                <a:latin typeface="Calibri"/>
                <a:cs typeface="Calibri"/>
              </a:rPr>
              <a:t>BFSI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(Banking,</a:t>
            </a:r>
            <a:r>
              <a:rPr dirty="0" sz="1450" spc="10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Financial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Services,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Insurance)</a:t>
            </a:r>
            <a:endParaRPr sz="1450">
              <a:latin typeface="Calibri"/>
              <a:cs typeface="Calibri"/>
            </a:endParaRPr>
          </a:p>
          <a:p>
            <a:pPr lvl="1" marL="624840" indent="-23431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24840" algn="l"/>
              </a:tabLst>
            </a:pPr>
            <a:r>
              <a:rPr dirty="0" sz="1450">
                <a:latin typeface="Calibri"/>
                <a:cs typeface="Calibri"/>
              </a:rPr>
              <a:t>Retail</a:t>
            </a:r>
            <a:r>
              <a:rPr dirty="0" sz="1450" spc="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&amp;</a:t>
            </a:r>
            <a:r>
              <a:rPr dirty="0" sz="1450" spc="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E-</a:t>
            </a:r>
            <a:r>
              <a:rPr dirty="0" sz="1450" spc="-10">
                <a:latin typeface="Calibri"/>
                <a:cs typeface="Calibri"/>
              </a:rPr>
              <a:t>commerce</a:t>
            </a:r>
            <a:endParaRPr sz="1450">
              <a:latin typeface="Calibri"/>
              <a:cs typeface="Calibri"/>
            </a:endParaRPr>
          </a:p>
          <a:p>
            <a:pPr lvl="1" marL="624840" indent="-23431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24840" algn="l"/>
              </a:tabLst>
            </a:pPr>
            <a:r>
              <a:rPr dirty="0" sz="1450">
                <a:latin typeface="Calibri"/>
                <a:cs typeface="Calibri"/>
              </a:rPr>
              <a:t>Technology</a:t>
            </a:r>
            <a:r>
              <a:rPr dirty="0" sz="1450" spc="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&amp;</a:t>
            </a:r>
            <a:r>
              <a:rPr dirty="0" sz="1450" spc="-3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Telecom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Business</a:t>
            </a:r>
            <a:r>
              <a:rPr dirty="0" sz="1450" spc="10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Benefits</a:t>
            </a:r>
            <a:r>
              <a:rPr dirty="0" sz="1450" spc="-1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>
                <a:latin typeface="Calibri"/>
                <a:cs typeface="Calibri"/>
              </a:rPr>
              <a:t>Scalable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efficient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IT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solutions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>
                <a:latin typeface="Calibri"/>
                <a:cs typeface="Calibri"/>
              </a:rPr>
              <a:t>Enhanced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digital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transformation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>
                <a:latin typeface="Calibri"/>
                <a:cs typeface="Calibri"/>
              </a:rPr>
              <a:t>Improved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customer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experience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Flagship</a:t>
            </a:r>
            <a:r>
              <a:rPr dirty="0" sz="1450" spc="110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Products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 b="1">
                <a:latin typeface="Calibri"/>
                <a:cs typeface="Calibri"/>
              </a:rPr>
              <a:t>TriZetto®</a:t>
            </a:r>
            <a:r>
              <a:rPr dirty="0" sz="1450" spc="5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Healthcare</a:t>
            </a:r>
            <a:r>
              <a:rPr dirty="0" sz="1450" spc="2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Products</a:t>
            </a:r>
            <a:r>
              <a:rPr dirty="0" sz="1450" spc="30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Integrated</a:t>
            </a:r>
            <a:r>
              <a:rPr dirty="0" sz="1450" spc="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healthcare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management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 b="1">
                <a:latin typeface="Calibri"/>
                <a:cs typeface="Calibri"/>
              </a:rPr>
              <a:t>Cognizant</a:t>
            </a:r>
            <a:r>
              <a:rPr dirty="0" sz="1450" spc="4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Digital</a:t>
            </a:r>
            <a:r>
              <a:rPr dirty="0" sz="1450" spc="9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Engineering</a:t>
            </a:r>
            <a:r>
              <a:rPr dirty="0" sz="1450" spc="7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End-to-end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product</a:t>
            </a:r>
            <a:r>
              <a:rPr dirty="0" sz="1450" spc="12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development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 b="1">
                <a:latin typeface="Calibri"/>
                <a:cs typeface="Calibri"/>
              </a:rPr>
              <a:t>Cognizant</a:t>
            </a:r>
            <a:r>
              <a:rPr dirty="0" sz="1450" spc="2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Cloud,</a:t>
            </a:r>
            <a:r>
              <a:rPr dirty="0" sz="1450" spc="2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Data</a:t>
            </a:r>
            <a:r>
              <a:rPr dirty="0" sz="1450" spc="7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&amp;</a:t>
            </a:r>
            <a:r>
              <a:rPr dirty="0" sz="1450" spc="4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AI</a:t>
            </a:r>
            <a:r>
              <a:rPr dirty="0" sz="1450" spc="70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7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Cloud-native</a:t>
            </a:r>
            <a:r>
              <a:rPr dirty="0" sz="1450" spc="9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AI-powered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solutions</a:t>
            </a:r>
            <a:endParaRPr sz="145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50" b="1">
                <a:latin typeface="Calibri"/>
                <a:cs typeface="Calibri"/>
              </a:rPr>
              <a:t>Cognizant</a:t>
            </a:r>
            <a:r>
              <a:rPr dirty="0" sz="1450" spc="5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Intelligent</a:t>
            </a:r>
            <a:r>
              <a:rPr dirty="0" sz="1450" spc="6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Process</a:t>
            </a:r>
            <a:r>
              <a:rPr dirty="0" sz="1450" spc="8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Automation</a:t>
            </a:r>
            <a:r>
              <a:rPr dirty="0" sz="1450" spc="60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114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Streamlined</a:t>
            </a:r>
            <a:r>
              <a:rPr dirty="0" sz="1450" spc="12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business</a:t>
            </a:r>
            <a:r>
              <a:rPr dirty="0" sz="1450" spc="9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workflows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043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25"/>
              </a:spcBef>
            </a:pPr>
            <a:r>
              <a:rPr dirty="0" spc="55"/>
              <a:t>Tools</a:t>
            </a:r>
            <a:r>
              <a:rPr dirty="0"/>
              <a:t> </a:t>
            </a:r>
            <a:r>
              <a:rPr dirty="0" spc="105"/>
              <a:t>and</a:t>
            </a:r>
            <a:r>
              <a:rPr dirty="0" spc="5"/>
              <a:t> </a:t>
            </a:r>
            <a:r>
              <a:rPr dirty="0" spc="75"/>
              <a:t>Technology</a:t>
            </a:r>
            <a:r>
              <a:rPr dirty="0" spc="-15"/>
              <a:t> </a:t>
            </a:r>
            <a:r>
              <a:rPr dirty="0" spc="70"/>
              <a:t>Used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4355" y="2056912"/>
            <a:ext cx="8805545" cy="3492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1400" spc="-20" b="1">
                <a:latin typeface="Calibri"/>
                <a:cs typeface="Calibri"/>
              </a:rPr>
              <a:t>Tech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Areas:</a:t>
            </a:r>
            <a:endParaRPr sz="140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00">
                <a:latin typeface="Calibri"/>
                <a:cs typeface="Calibri"/>
              </a:rPr>
              <a:t>Backend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00" spc="-10">
                <a:latin typeface="Calibri"/>
                <a:cs typeface="Calibri"/>
              </a:rPr>
              <a:t>Database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00" spc="-10">
                <a:latin typeface="Calibri"/>
                <a:cs typeface="Calibri"/>
              </a:rPr>
              <a:t>Web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Integration</a:t>
            </a:r>
            <a:endParaRPr sz="1400">
              <a:latin typeface="Calibri"/>
              <a:cs typeface="Calibri"/>
            </a:endParaRPr>
          </a:p>
          <a:p>
            <a:pPr lvl="1" marL="576580" indent="-186055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1400" spc="-10">
                <a:latin typeface="Calibri"/>
                <a:cs typeface="Calibri"/>
              </a:rPr>
              <a:t>Enterprise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Application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dirty="0" sz="2150" spc="-10" b="1">
                <a:latin typeface="Calibri"/>
                <a:cs typeface="Calibri"/>
              </a:rPr>
              <a:t>Programming</a:t>
            </a:r>
            <a:r>
              <a:rPr dirty="0" sz="2150" spc="-80" b="1">
                <a:latin typeface="Calibri"/>
                <a:cs typeface="Calibri"/>
              </a:rPr>
              <a:t> </a:t>
            </a:r>
            <a:r>
              <a:rPr dirty="0" sz="2150" spc="-10" b="1">
                <a:latin typeface="Calibri"/>
                <a:cs typeface="Calibri"/>
              </a:rPr>
              <a:t>Languages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 sz="2150" b="1">
                <a:latin typeface="Calibri"/>
                <a:cs typeface="Calibri"/>
              </a:rPr>
              <a:t>C#</a:t>
            </a:r>
            <a:r>
              <a:rPr dirty="0" sz="2150" spc="-60" b="1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–</a:t>
            </a:r>
            <a:r>
              <a:rPr dirty="0" sz="2150" spc="-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Core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language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backend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logic,</a:t>
            </a:r>
            <a:r>
              <a:rPr dirty="0" sz="2150" spc="-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API</a:t>
            </a:r>
            <a:r>
              <a:rPr dirty="0" sz="2150" spc="-7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development,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and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.NET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applications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 sz="2150" b="1">
                <a:latin typeface="Calibri"/>
                <a:cs typeface="Calibri"/>
              </a:rPr>
              <a:t>SQL</a:t>
            </a:r>
            <a:r>
              <a:rPr dirty="0" sz="2150" spc="-60" b="1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–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Used</a:t>
            </a:r>
            <a:r>
              <a:rPr dirty="0" sz="2150" spc="-9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efficient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data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querying,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manipulation,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and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reporting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043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25"/>
              </a:spcBef>
            </a:pPr>
            <a:r>
              <a:rPr dirty="0" spc="55"/>
              <a:t>Tools</a:t>
            </a:r>
            <a:r>
              <a:rPr dirty="0" spc="-5"/>
              <a:t> </a:t>
            </a:r>
            <a:r>
              <a:rPr dirty="0" spc="105"/>
              <a:t>and</a:t>
            </a:r>
            <a:r>
              <a:rPr dirty="0" spc="5"/>
              <a:t> </a:t>
            </a:r>
            <a:r>
              <a:rPr dirty="0" spc="75"/>
              <a:t>Technology</a:t>
            </a:r>
            <a:r>
              <a:rPr dirty="0" spc="-15"/>
              <a:t> </a:t>
            </a:r>
            <a:r>
              <a:rPr dirty="0" spc="70"/>
              <a:t>Used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1045"/>
              </a:lnSpc>
            </a:pPr>
            <a:r>
              <a:rPr dirty="0" spc="-10"/>
              <a:t>19/05/25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4390" y="2254702"/>
            <a:ext cx="6236335" cy="248221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Frameworks</a:t>
            </a:r>
            <a:r>
              <a:rPr dirty="0" sz="1450" spc="5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&amp;</a:t>
            </a:r>
            <a:r>
              <a:rPr dirty="0" sz="1450" spc="7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Tools:</a:t>
            </a:r>
            <a:endParaRPr sz="1450">
              <a:latin typeface="Calibri"/>
              <a:cs typeface="Calibri"/>
            </a:endParaRPr>
          </a:p>
          <a:p>
            <a:pPr marL="201295">
              <a:lnSpc>
                <a:spcPct val="100000"/>
              </a:lnSpc>
              <a:spcBef>
                <a:spcPts val="940"/>
              </a:spcBef>
            </a:pPr>
            <a:r>
              <a:rPr dirty="0" sz="1450" b="1">
                <a:latin typeface="Calibri"/>
                <a:cs typeface="Calibri"/>
              </a:rPr>
              <a:t>.NET</a:t>
            </a:r>
            <a:r>
              <a:rPr dirty="0" sz="1450" spc="4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Framework</a:t>
            </a:r>
            <a:r>
              <a:rPr dirty="0" sz="1450" spc="2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For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building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scalable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secure</a:t>
            </a:r>
            <a:r>
              <a:rPr dirty="0" sz="1450" spc="6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applications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176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ASP.NET</a:t>
            </a:r>
            <a:r>
              <a:rPr dirty="0" sz="1450" spc="3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Web</a:t>
            </a:r>
            <a:r>
              <a:rPr dirty="0" sz="1450" spc="3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API</a:t>
            </a:r>
            <a:r>
              <a:rPr dirty="0" sz="1450" spc="30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Enables</a:t>
            </a:r>
            <a:r>
              <a:rPr dirty="0" sz="1450" spc="4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communication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between</a:t>
            </a:r>
            <a:r>
              <a:rPr dirty="0" sz="1450" spc="2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client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server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Visual</a:t>
            </a:r>
            <a:r>
              <a:rPr dirty="0" sz="1450" spc="5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Studio</a:t>
            </a:r>
            <a:r>
              <a:rPr dirty="0" sz="1450" spc="15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Integrated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development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environment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for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C#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.NET</a:t>
            </a:r>
            <a:r>
              <a:rPr dirty="0" sz="1450" spc="4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projects.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Postman</a:t>
            </a:r>
            <a:r>
              <a:rPr dirty="0" sz="1450" spc="10" b="1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For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testing</a:t>
            </a:r>
            <a:r>
              <a:rPr dirty="0" sz="1450" spc="1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5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validating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 spc="-20">
                <a:latin typeface="Calibri"/>
                <a:cs typeface="Calibri"/>
              </a:rPr>
              <a:t>APIs.</a:t>
            </a:r>
            <a:endParaRPr sz="1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450" b="1">
                <a:latin typeface="Calibri"/>
                <a:cs typeface="Calibri"/>
              </a:rPr>
              <a:t>MySQL</a:t>
            </a:r>
            <a:r>
              <a:rPr dirty="0" sz="1450" spc="4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Workbench </a:t>
            </a:r>
            <a:r>
              <a:rPr dirty="0" sz="1450">
                <a:latin typeface="Calibri"/>
                <a:cs typeface="Calibri"/>
              </a:rPr>
              <a:t>–</a:t>
            </a:r>
            <a:r>
              <a:rPr dirty="0" sz="1450" spc="6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For</a:t>
            </a:r>
            <a:r>
              <a:rPr dirty="0" sz="1450" spc="5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designing</a:t>
            </a:r>
            <a:r>
              <a:rPr dirty="0" sz="1450" spc="8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and</a:t>
            </a:r>
            <a:r>
              <a:rPr dirty="0" sz="1450" spc="7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managing</a:t>
            </a:r>
            <a:r>
              <a:rPr dirty="0" sz="1450" spc="9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relational</a:t>
            </a:r>
            <a:r>
              <a:rPr dirty="0" sz="1450" spc="8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databases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860" y="2267137"/>
            <a:ext cx="4032250" cy="1132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250" spc="-190" b="1">
                <a:latin typeface="Calibri"/>
                <a:cs typeface="Calibri"/>
              </a:rPr>
              <a:t>Thank</a:t>
            </a:r>
            <a:r>
              <a:rPr dirty="0" sz="7250" spc="-220" b="1">
                <a:latin typeface="Calibri"/>
                <a:cs typeface="Calibri"/>
              </a:rPr>
              <a:t> </a:t>
            </a:r>
            <a:r>
              <a:rPr dirty="0" sz="7250" spc="-800" b="1">
                <a:latin typeface="Calibri"/>
                <a:cs typeface="Calibri"/>
              </a:rPr>
              <a:t>Y</a:t>
            </a:r>
            <a:r>
              <a:rPr dirty="0" sz="7250" spc="-245" b="1">
                <a:latin typeface="Calibri"/>
                <a:cs typeface="Calibri"/>
              </a:rPr>
              <a:t>o</a:t>
            </a:r>
            <a:r>
              <a:rPr dirty="0" sz="7250" spc="-229" b="1">
                <a:latin typeface="Calibri"/>
                <a:cs typeface="Calibri"/>
              </a:rPr>
              <a:t>u</a:t>
            </a:r>
            <a:r>
              <a:rPr dirty="0" sz="7250" spc="-155" b="1">
                <a:latin typeface="Calibri"/>
                <a:cs typeface="Calibri"/>
              </a:rPr>
              <a:t>!</a:t>
            </a:r>
            <a:endParaRPr sz="7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Internship review ppt</dc:title>
  <dcterms:created xsi:type="dcterms:W3CDTF">2025-05-19T15:00:35Z</dcterms:created>
  <dcterms:modified xsi:type="dcterms:W3CDTF">2025-05-19T15:00:35Z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2025-05-19T00:00:00Z</vt:filetime>
  </property>
  <property fmtid="{D5CDD505-2E9C-101B-9397-08002B2CF9AE}" pid="3" name="LastSaved">
    <vt:filetime>2025-05-19T00:00:00Z</vt:filetime>
  </property>
  <property fmtid="{D5CDD505-2E9C-101B-9397-08002B2CF9AE}" pid="4" name="Producer">
    <vt:lpwstr>Microsoft: Print To PDF</vt:lpwstr>
  </property>
</Properties>
</file>