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1">
                <a:solidFill>
                  <a:srgbClr val="3B443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rgbClr val="3F544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1">
                <a:solidFill>
                  <a:srgbClr val="3B443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rgbClr val="3F544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9FF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1" y="6377939"/>
            <a:ext cx="1196339" cy="2956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827007" y="6350507"/>
            <a:ext cx="1231900" cy="365760"/>
          </a:xfrm>
          <a:custGeom>
            <a:avLst/>
            <a:gdLst/>
            <a:ahLst/>
            <a:cxnLst/>
            <a:rect l="l" t="t" r="r" b="b"/>
            <a:pathLst>
              <a:path w="1231900" h="365759">
                <a:moveTo>
                  <a:pt x="1231392" y="365760"/>
                </a:moveTo>
                <a:lnTo>
                  <a:pt x="0" y="365760"/>
                </a:lnTo>
                <a:lnTo>
                  <a:pt x="0" y="0"/>
                </a:lnTo>
                <a:lnTo>
                  <a:pt x="1231392" y="0"/>
                </a:lnTo>
                <a:lnTo>
                  <a:pt x="1231392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27007" y="6350507"/>
            <a:ext cx="1231900" cy="365760"/>
          </a:xfrm>
          <a:custGeom>
            <a:avLst/>
            <a:gdLst/>
            <a:ahLst/>
            <a:cxnLst/>
            <a:rect l="l" t="t" r="r" b="b"/>
            <a:pathLst>
              <a:path w="1231900" h="365759">
                <a:moveTo>
                  <a:pt x="0" y="0"/>
                </a:moveTo>
                <a:lnTo>
                  <a:pt x="1231392" y="0"/>
                </a:lnTo>
                <a:lnTo>
                  <a:pt x="123139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1">
                <a:solidFill>
                  <a:srgbClr val="3B443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9FF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1" y="6377939"/>
            <a:ext cx="1196339" cy="2956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860535" y="6385560"/>
            <a:ext cx="1122045" cy="248920"/>
          </a:xfrm>
          <a:custGeom>
            <a:avLst/>
            <a:gdLst/>
            <a:ahLst/>
            <a:cxnLst/>
            <a:rect l="l" t="t" r="r" b="b"/>
            <a:pathLst>
              <a:path w="1122045" h="248920">
                <a:moveTo>
                  <a:pt x="1121664" y="248411"/>
                </a:moveTo>
                <a:lnTo>
                  <a:pt x="0" y="248411"/>
                </a:lnTo>
                <a:lnTo>
                  <a:pt x="0" y="0"/>
                </a:lnTo>
                <a:lnTo>
                  <a:pt x="1121664" y="0"/>
                </a:lnTo>
                <a:lnTo>
                  <a:pt x="1121664" y="248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60535" y="6385560"/>
            <a:ext cx="1122045" cy="248920"/>
          </a:xfrm>
          <a:custGeom>
            <a:avLst/>
            <a:gdLst/>
            <a:ahLst/>
            <a:cxnLst/>
            <a:rect l="l" t="t" r="r" b="b"/>
            <a:pathLst>
              <a:path w="1122045" h="248920">
                <a:moveTo>
                  <a:pt x="0" y="0"/>
                </a:moveTo>
                <a:lnTo>
                  <a:pt x="1121664" y="0"/>
                </a:lnTo>
                <a:lnTo>
                  <a:pt x="1121664" y="248411"/>
                </a:lnTo>
                <a:lnTo>
                  <a:pt x="0" y="24841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1">
                <a:solidFill>
                  <a:srgbClr val="3B443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9F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476" y="1884737"/>
            <a:ext cx="5462270" cy="91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1">
                <a:solidFill>
                  <a:srgbClr val="3B443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7878" y="2660370"/>
            <a:ext cx="4205605" cy="3141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rgbClr val="3F544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76" y="2875329"/>
            <a:ext cx="5177155" cy="98107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ts val="3850"/>
              </a:lnSpc>
              <a:spcBef>
                <a:spcPts val="20"/>
              </a:spcBef>
            </a:pPr>
            <a:r>
              <a:rPr dirty="0" spc="55"/>
              <a:t>Cloud</a:t>
            </a:r>
            <a:r>
              <a:rPr dirty="0" spc="-100"/>
              <a:t> </a:t>
            </a:r>
            <a:r>
              <a:rPr dirty="0"/>
              <a:t>Computing: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Future </a:t>
            </a:r>
            <a:r>
              <a:rPr dirty="0" spc="-330"/>
              <a:t>ofi</a:t>
            </a:r>
            <a:r>
              <a:rPr dirty="0" spc="-50"/>
              <a:t> </a:t>
            </a:r>
            <a:r>
              <a:rPr dirty="0" spc="-25"/>
              <a:t>IT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4390" y="4073112"/>
            <a:ext cx="5165090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Cloud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computing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is</a:t>
            </a:r>
            <a:r>
              <a:rPr dirty="0" sz="12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transforming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businesses.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3F5449"/>
                </a:solidFill>
                <a:latin typeface="Microsoft Sans Serif"/>
                <a:cs typeface="Microsoft Sans Serif"/>
              </a:rPr>
              <a:t>It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delivers</a:t>
            </a:r>
            <a:r>
              <a:rPr dirty="0" sz="1200" spc="8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0">
                <a:solidFill>
                  <a:srgbClr val="3F5449"/>
                </a:solidFill>
                <a:latin typeface="Microsoft Sans Serif"/>
                <a:cs typeface="Microsoft Sans Serif"/>
              </a:rPr>
              <a:t>on-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demand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computing</a:t>
            </a:r>
            <a:r>
              <a:rPr dirty="0" sz="1200" spc="8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services.</a:t>
            </a: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This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includes</a:t>
            </a:r>
            <a:r>
              <a:rPr dirty="0" sz="1200" spc="10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servers,</a:t>
            </a:r>
            <a:r>
              <a:rPr dirty="0" sz="1200" spc="1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storage,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databases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3F5449"/>
                </a:solidFill>
                <a:latin typeface="Microsoft Sans Serif"/>
                <a:cs typeface="Microsoft Sans Serif"/>
              </a:rPr>
              <a:t>over 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the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Internet.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Discover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how</a:t>
            </a:r>
            <a:r>
              <a:rPr dirty="0" sz="12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this</a:t>
            </a:r>
            <a:r>
              <a:rPr dirty="0" sz="1200" spc="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technology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is</a:t>
            </a:r>
            <a:r>
              <a:rPr dirty="0" sz="1200" spc="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shaping</a:t>
            </a:r>
            <a:r>
              <a:rPr dirty="0" sz="1200" spc="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the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future.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76" y="2994247"/>
            <a:ext cx="3682365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Embracing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45"/>
              <a:t>Cloud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4390" y="3704390"/>
            <a:ext cx="5031740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Cloud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computing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transforms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industries.</a:t>
            </a:r>
            <a:r>
              <a:rPr dirty="0" sz="1200" spc="10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3F5449"/>
                </a:solidFill>
                <a:latin typeface="Microsoft Sans Serif"/>
                <a:cs typeface="Microsoft Sans Serif"/>
              </a:rPr>
              <a:t>It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offers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cost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savings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and 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scalability.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3F5449"/>
                </a:solidFill>
                <a:latin typeface="Microsoft Sans Serif"/>
                <a:cs typeface="Microsoft Sans Serif"/>
              </a:rPr>
              <a:t>It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provides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greater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flexibility.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Strategic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considerations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5">
                <a:solidFill>
                  <a:srgbClr val="3F5449"/>
                </a:solidFill>
                <a:latin typeface="Microsoft Sans Serif"/>
                <a:cs typeface="Microsoft Sans Serif"/>
              </a:rPr>
              <a:t>are 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compliance.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The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future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is</a:t>
            </a:r>
            <a:r>
              <a:rPr dirty="0" sz="1200" spc="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serverless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2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the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cloud.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AI/ML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edge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computing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are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the</a:t>
            </a:r>
            <a:r>
              <a:rPr dirty="0" sz="1200" spc="2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future.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243" y="3372180"/>
            <a:ext cx="2366645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20"/>
              <a:t>THANK</a:t>
            </a:r>
            <a:r>
              <a:rPr dirty="0" spc="-45"/>
              <a:t> </a:t>
            </a:r>
            <a:r>
              <a:rPr dirty="0" spc="85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46235" y="6321551"/>
            <a:ext cx="1271270" cy="365760"/>
            <a:chOff x="8746235" y="6321551"/>
            <a:chExt cx="1271270" cy="3657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912" y="6377939"/>
              <a:ext cx="1196339" cy="29565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750807" y="6326123"/>
              <a:ext cx="1248410" cy="356870"/>
            </a:xfrm>
            <a:custGeom>
              <a:avLst/>
              <a:gdLst/>
              <a:ahLst/>
              <a:cxnLst/>
              <a:rect l="l" t="t" r="r" b="b"/>
              <a:pathLst>
                <a:path w="1248409" h="356870">
                  <a:moveTo>
                    <a:pt x="1248156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1248156" y="0"/>
                  </a:lnTo>
                  <a:lnTo>
                    <a:pt x="1248156" y="3566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50807" y="6326123"/>
              <a:ext cx="1248410" cy="356870"/>
            </a:xfrm>
            <a:custGeom>
              <a:avLst/>
              <a:gdLst/>
              <a:ahLst/>
              <a:cxnLst/>
              <a:rect l="l" t="t" r="r" b="b"/>
              <a:pathLst>
                <a:path w="1248409" h="356870">
                  <a:moveTo>
                    <a:pt x="0" y="0"/>
                  </a:moveTo>
                  <a:lnTo>
                    <a:pt x="1248156" y="0"/>
                  </a:lnTo>
                  <a:lnTo>
                    <a:pt x="1248156" y="356616"/>
                  </a:lnTo>
                  <a:lnTo>
                    <a:pt x="0" y="3566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476" y="2649735"/>
            <a:ext cx="6258560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60"/>
              <a:t>Cost</a:t>
            </a:r>
            <a:r>
              <a:rPr dirty="0" spc="-5"/>
              <a:t> </a:t>
            </a:r>
            <a:r>
              <a:rPr dirty="0"/>
              <a:t>Savings</a:t>
            </a:r>
            <a:r>
              <a:rPr dirty="0" spc="-5"/>
              <a:t> </a:t>
            </a:r>
            <a:r>
              <a:rPr dirty="0" spc="50"/>
              <a:t>with</a:t>
            </a:r>
            <a:r>
              <a:rPr dirty="0" spc="-35"/>
              <a:t> </a:t>
            </a:r>
            <a:r>
              <a:rPr dirty="0" spc="55"/>
              <a:t>Cloud</a:t>
            </a:r>
            <a:r>
              <a:rPr dirty="0" spc="15"/>
              <a:t> </a:t>
            </a:r>
            <a:r>
              <a:rPr dirty="0" spc="-10"/>
              <a:t>Computing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34376" y="3538207"/>
            <a:ext cx="255968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B443F"/>
                </a:solidFill>
                <a:latin typeface="Cambria"/>
                <a:cs typeface="Cambria"/>
              </a:rPr>
              <a:t>Reduced</a:t>
            </a:r>
            <a:r>
              <a:rPr dirty="0" sz="1500" spc="55" b="1" i="1">
                <a:solidFill>
                  <a:srgbClr val="3B443F"/>
                </a:solidFill>
                <a:latin typeface="Cambria"/>
                <a:cs typeface="Cambria"/>
              </a:rPr>
              <a:t> </a:t>
            </a:r>
            <a:r>
              <a:rPr dirty="0" sz="1500" b="1" i="1">
                <a:solidFill>
                  <a:srgbClr val="3B443F"/>
                </a:solidFill>
                <a:latin typeface="Cambria"/>
                <a:cs typeface="Cambria"/>
              </a:rPr>
              <a:t>Capital</a:t>
            </a:r>
            <a:r>
              <a:rPr dirty="0" sz="1500" spc="50" b="1" i="1">
                <a:solidFill>
                  <a:srgbClr val="3B443F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B443F"/>
                </a:solidFill>
                <a:latin typeface="Cambria"/>
                <a:cs typeface="Cambria"/>
              </a:rPr>
              <a:t>Expenditure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4390" y="4158465"/>
            <a:ext cx="242316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Eliminate</a:t>
            </a:r>
            <a:r>
              <a:rPr dirty="0" sz="1200" spc="16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hardware</a:t>
            </a:r>
            <a:r>
              <a:rPr dirty="0" sz="1200" spc="1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investments.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Shift</a:t>
            </a:r>
            <a:r>
              <a:rPr dirty="0" sz="1200" spc="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0">
                <a:solidFill>
                  <a:srgbClr val="3F5449"/>
                </a:solidFill>
                <a:latin typeface="Microsoft Sans Serif"/>
                <a:cs typeface="Microsoft Sans Serif"/>
              </a:rPr>
              <a:t>from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owning</a:t>
            </a:r>
            <a:r>
              <a:rPr dirty="0" sz="1200" spc="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to</a:t>
            </a:r>
            <a:r>
              <a:rPr dirty="0" sz="1200" spc="-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renting.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55534" y="3523229"/>
            <a:ext cx="1675764" cy="516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500" b="1" i="1">
                <a:solidFill>
                  <a:srgbClr val="3B443F"/>
                </a:solidFill>
                <a:latin typeface="Cambria"/>
                <a:cs typeface="Cambria"/>
              </a:rPr>
              <a:t>Lower</a:t>
            </a:r>
            <a:r>
              <a:rPr dirty="0" sz="1500" spc="40" b="1" i="1">
                <a:solidFill>
                  <a:srgbClr val="3B443F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B443F"/>
                </a:solidFill>
                <a:latin typeface="Cambria"/>
                <a:cs typeface="Cambria"/>
              </a:rPr>
              <a:t>Operational Expenditure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55531" y="4158465"/>
            <a:ext cx="2082164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Reduce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energy,</a:t>
            </a:r>
            <a:r>
              <a:rPr dirty="0" sz="1200" spc="1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IT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staff,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and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maintenance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costs.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Save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on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resources.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75168" y="3538207"/>
            <a:ext cx="1837689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B443F"/>
                </a:solidFill>
                <a:latin typeface="Cambria"/>
                <a:cs typeface="Cambria"/>
              </a:rPr>
              <a:t>Real-World</a:t>
            </a:r>
            <a:r>
              <a:rPr dirty="0" sz="1500" spc="175" b="1" i="1">
                <a:solidFill>
                  <a:srgbClr val="3B443F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B443F"/>
                </a:solidFill>
                <a:latin typeface="Cambria"/>
                <a:cs typeface="Cambria"/>
              </a:rPr>
              <a:t>Example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75194" y="3914610"/>
            <a:ext cx="265049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Netflix</a:t>
            </a:r>
            <a:r>
              <a:rPr dirty="0" sz="1200" spc="1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saves</a:t>
            </a:r>
            <a:r>
              <a:rPr dirty="0" sz="1200" spc="1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millions</a:t>
            </a: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annually</a:t>
            </a:r>
            <a:r>
              <a:rPr dirty="0" sz="1200" spc="15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3F5449"/>
                </a:solidFill>
                <a:latin typeface="Microsoft Sans Serif"/>
                <a:cs typeface="Microsoft Sans Serif"/>
              </a:rPr>
              <a:t>using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AWS.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Cloud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solutions</a:t>
            </a:r>
            <a:r>
              <a:rPr dirty="0" sz="1200" spc="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save</a:t>
            </a:r>
            <a:r>
              <a:rPr dirty="0" sz="12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money.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61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Scalability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70"/>
              <a:t> </a:t>
            </a:r>
            <a:r>
              <a:rPr dirty="0" spc="50"/>
              <a:t>Flexibility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47115" y="3209544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19" h="350520">
                <a:moveTo>
                  <a:pt x="210311" y="350520"/>
                </a:moveTo>
                <a:lnTo>
                  <a:pt x="140208" y="350520"/>
                </a:lnTo>
                <a:lnTo>
                  <a:pt x="95780" y="343399"/>
                </a:lnTo>
                <a:lnTo>
                  <a:pt x="57278" y="323551"/>
                </a:lnTo>
                <a:lnTo>
                  <a:pt x="26968" y="293241"/>
                </a:lnTo>
                <a:lnTo>
                  <a:pt x="7120" y="254739"/>
                </a:lnTo>
                <a:lnTo>
                  <a:pt x="0" y="210312"/>
                </a:lnTo>
                <a:lnTo>
                  <a:pt x="0" y="140208"/>
                </a:lnTo>
                <a:lnTo>
                  <a:pt x="7120" y="95780"/>
                </a:lnTo>
                <a:lnTo>
                  <a:pt x="26968" y="57278"/>
                </a:lnTo>
                <a:lnTo>
                  <a:pt x="57278" y="26968"/>
                </a:lnTo>
                <a:lnTo>
                  <a:pt x="95780" y="7120"/>
                </a:lnTo>
                <a:lnTo>
                  <a:pt x="140208" y="0"/>
                </a:lnTo>
                <a:lnTo>
                  <a:pt x="210311" y="0"/>
                </a:lnTo>
                <a:lnTo>
                  <a:pt x="254739" y="7120"/>
                </a:lnTo>
                <a:lnTo>
                  <a:pt x="293241" y="26968"/>
                </a:lnTo>
                <a:lnTo>
                  <a:pt x="323551" y="57278"/>
                </a:lnTo>
                <a:lnTo>
                  <a:pt x="343399" y="95780"/>
                </a:lnTo>
                <a:lnTo>
                  <a:pt x="350519" y="140208"/>
                </a:lnTo>
                <a:lnTo>
                  <a:pt x="350519" y="210312"/>
                </a:lnTo>
                <a:lnTo>
                  <a:pt x="343399" y="254739"/>
                </a:lnTo>
                <a:lnTo>
                  <a:pt x="323551" y="293241"/>
                </a:lnTo>
                <a:lnTo>
                  <a:pt x="293241" y="323551"/>
                </a:lnTo>
                <a:lnTo>
                  <a:pt x="254739" y="343399"/>
                </a:lnTo>
                <a:lnTo>
                  <a:pt x="210311" y="350520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41893" y="3187667"/>
            <a:ext cx="1957705" cy="1098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Scale</a:t>
            </a:r>
            <a:r>
              <a:rPr dirty="0" sz="1500" spc="75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Resources</a:t>
            </a:r>
            <a:endParaRPr sz="1500">
              <a:latin typeface="Cambria"/>
              <a:cs typeface="Cambria"/>
            </a:endParaRPr>
          </a:p>
          <a:p>
            <a:pPr algn="just"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Adjust</a:t>
            </a:r>
            <a:r>
              <a:rPr dirty="0" sz="1200" spc="1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1200" spc="12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based</a:t>
            </a:r>
            <a:r>
              <a:rPr dirty="0" sz="1200" spc="1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on demand.</a:t>
            </a:r>
            <a:r>
              <a:rPr dirty="0" sz="1200" spc="2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Scale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up</a:t>
            </a:r>
            <a:r>
              <a:rPr dirty="0" sz="1200" spc="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or</a:t>
            </a:r>
            <a:r>
              <a:rPr dirty="0" sz="1200" spc="-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down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as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 needed.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221735" y="3209544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10311" y="350520"/>
                </a:moveTo>
                <a:lnTo>
                  <a:pt x="140208" y="350520"/>
                </a:lnTo>
                <a:lnTo>
                  <a:pt x="95780" y="343399"/>
                </a:lnTo>
                <a:lnTo>
                  <a:pt x="57278" y="323551"/>
                </a:lnTo>
                <a:lnTo>
                  <a:pt x="26968" y="293241"/>
                </a:lnTo>
                <a:lnTo>
                  <a:pt x="7120" y="254739"/>
                </a:lnTo>
                <a:lnTo>
                  <a:pt x="0" y="210312"/>
                </a:lnTo>
                <a:lnTo>
                  <a:pt x="0" y="140208"/>
                </a:lnTo>
                <a:lnTo>
                  <a:pt x="7120" y="95780"/>
                </a:lnTo>
                <a:lnTo>
                  <a:pt x="26968" y="57278"/>
                </a:lnTo>
                <a:lnTo>
                  <a:pt x="57278" y="26968"/>
                </a:lnTo>
                <a:lnTo>
                  <a:pt x="95780" y="7120"/>
                </a:lnTo>
                <a:lnTo>
                  <a:pt x="140208" y="0"/>
                </a:lnTo>
                <a:lnTo>
                  <a:pt x="210311" y="0"/>
                </a:lnTo>
                <a:lnTo>
                  <a:pt x="254739" y="7120"/>
                </a:lnTo>
                <a:lnTo>
                  <a:pt x="293241" y="26968"/>
                </a:lnTo>
                <a:lnTo>
                  <a:pt x="323551" y="57278"/>
                </a:lnTo>
                <a:lnTo>
                  <a:pt x="343399" y="95780"/>
                </a:lnTo>
                <a:lnTo>
                  <a:pt x="350519" y="140208"/>
                </a:lnTo>
                <a:lnTo>
                  <a:pt x="350519" y="210312"/>
                </a:lnTo>
                <a:lnTo>
                  <a:pt x="343399" y="254739"/>
                </a:lnTo>
                <a:lnTo>
                  <a:pt x="323551" y="293241"/>
                </a:lnTo>
                <a:lnTo>
                  <a:pt x="293241" y="323551"/>
                </a:lnTo>
                <a:lnTo>
                  <a:pt x="254739" y="343399"/>
                </a:lnTo>
                <a:lnTo>
                  <a:pt x="210311" y="350520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59426" y="3170954"/>
            <a:ext cx="281813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68905" algn="l"/>
              </a:tabLst>
            </a:pPr>
            <a:r>
              <a:rPr dirty="0" sz="1800" spc="-50" b="1" i="1">
                <a:solidFill>
                  <a:srgbClr val="3F5449"/>
                </a:solidFill>
                <a:latin typeface="Cambria"/>
                <a:cs typeface="Cambria"/>
              </a:rPr>
              <a:t>1</a:t>
            </a:r>
            <a:r>
              <a:rPr dirty="0" sz="1800" b="1" i="1">
                <a:solidFill>
                  <a:srgbClr val="3F5449"/>
                </a:solidFill>
                <a:latin typeface="Cambria"/>
                <a:cs typeface="Cambria"/>
              </a:rPr>
              <a:t>	</a:t>
            </a:r>
            <a:r>
              <a:rPr dirty="0" sz="1800" spc="-50" b="1" i="1">
                <a:solidFill>
                  <a:srgbClr val="3F5449"/>
                </a:solidFill>
                <a:latin typeface="Cambria"/>
                <a:cs typeface="Cambria"/>
              </a:rPr>
              <a:t>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16502" y="3187667"/>
            <a:ext cx="1701800" cy="1098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Rapid</a:t>
            </a:r>
            <a:r>
              <a:rPr dirty="0" sz="1500" spc="10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Provisioning</a:t>
            </a:r>
            <a:endParaRPr sz="1500">
              <a:latin typeface="Cambria"/>
              <a:cs typeface="Cambria"/>
            </a:endParaRPr>
          </a:p>
          <a:p>
            <a:pPr marL="12700" marR="91440">
              <a:lnSpc>
                <a:spcPct val="138300"/>
              </a:lnSpc>
              <a:spcBef>
                <a:spcPts val="660"/>
              </a:spcBef>
            </a:pP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Provision</a:t>
            </a:r>
            <a:r>
              <a:rPr dirty="0" sz="1200" spc="17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1200" spc="1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25">
                <a:solidFill>
                  <a:srgbClr val="3F5449"/>
                </a:solidFill>
                <a:latin typeface="Microsoft Sans Serif"/>
                <a:cs typeface="Microsoft Sans Serif"/>
              </a:rPr>
              <a:t>in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minutes.</a:t>
            </a: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Respond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to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changes</a:t>
            </a:r>
            <a:r>
              <a:rPr dirty="0" sz="1200" spc="254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quickly.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47115" y="4625340"/>
            <a:ext cx="350520" cy="352425"/>
          </a:xfrm>
          <a:custGeom>
            <a:avLst/>
            <a:gdLst/>
            <a:ahLst/>
            <a:cxnLst/>
            <a:rect l="l" t="t" r="r" b="b"/>
            <a:pathLst>
              <a:path w="350519" h="352425">
                <a:moveTo>
                  <a:pt x="210311" y="352043"/>
                </a:moveTo>
                <a:lnTo>
                  <a:pt x="140208" y="352043"/>
                </a:lnTo>
                <a:lnTo>
                  <a:pt x="95780" y="344777"/>
                </a:lnTo>
                <a:lnTo>
                  <a:pt x="57278" y="324636"/>
                </a:lnTo>
                <a:lnTo>
                  <a:pt x="26968" y="294107"/>
                </a:lnTo>
                <a:lnTo>
                  <a:pt x="7120" y="255678"/>
                </a:lnTo>
                <a:lnTo>
                  <a:pt x="0" y="211835"/>
                </a:lnTo>
                <a:lnTo>
                  <a:pt x="0" y="140207"/>
                </a:lnTo>
                <a:lnTo>
                  <a:pt x="7120" y="96365"/>
                </a:lnTo>
                <a:lnTo>
                  <a:pt x="26968" y="57936"/>
                </a:lnTo>
                <a:lnTo>
                  <a:pt x="57278" y="27407"/>
                </a:lnTo>
                <a:lnTo>
                  <a:pt x="95780" y="7266"/>
                </a:lnTo>
                <a:lnTo>
                  <a:pt x="140208" y="0"/>
                </a:lnTo>
                <a:lnTo>
                  <a:pt x="210311" y="0"/>
                </a:lnTo>
                <a:lnTo>
                  <a:pt x="254739" y="7266"/>
                </a:lnTo>
                <a:lnTo>
                  <a:pt x="293241" y="27407"/>
                </a:lnTo>
                <a:lnTo>
                  <a:pt x="323551" y="57936"/>
                </a:lnTo>
                <a:lnTo>
                  <a:pt x="343399" y="96365"/>
                </a:lnTo>
                <a:lnTo>
                  <a:pt x="350519" y="140207"/>
                </a:lnTo>
                <a:lnTo>
                  <a:pt x="350519" y="211835"/>
                </a:lnTo>
                <a:lnTo>
                  <a:pt x="343399" y="255678"/>
                </a:lnTo>
                <a:lnTo>
                  <a:pt x="323551" y="294107"/>
                </a:lnTo>
                <a:lnTo>
                  <a:pt x="293241" y="324636"/>
                </a:lnTo>
                <a:lnTo>
                  <a:pt x="254739" y="344777"/>
                </a:lnTo>
                <a:lnTo>
                  <a:pt x="210311" y="352043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47149" y="4588292"/>
            <a:ext cx="14922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0" b="1" i="1">
                <a:solidFill>
                  <a:srgbClr val="3F5449"/>
                </a:solidFill>
                <a:latin typeface="Cambria"/>
                <a:cs typeface="Cambria"/>
              </a:rPr>
              <a:t>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41893" y="4604997"/>
            <a:ext cx="469265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Global</a:t>
            </a:r>
            <a:r>
              <a:rPr dirty="0" sz="1500" spc="90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Expansion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Support</a:t>
            </a:r>
            <a:r>
              <a:rPr dirty="0" sz="1200" spc="10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global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expansion.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Enter</a:t>
            </a:r>
            <a:r>
              <a:rPr dirty="0" sz="1200" spc="12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new</a:t>
            </a:r>
            <a:r>
              <a:rPr dirty="0" sz="1200" spc="1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markets</a:t>
            </a:r>
            <a:r>
              <a:rPr dirty="0" sz="1200" spc="10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easily.</a:t>
            </a:r>
            <a:r>
              <a:rPr dirty="0" sz="1200" spc="10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Companies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love</a:t>
            </a:r>
            <a:r>
              <a:rPr dirty="0" sz="1200" spc="1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this.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76" y="1770288"/>
            <a:ext cx="3750310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5"/>
              <a:t>Cloud</a:t>
            </a:r>
            <a:r>
              <a:rPr dirty="0" spc="-75"/>
              <a:t> </a:t>
            </a:r>
            <a:r>
              <a:rPr dirty="0" spc="60"/>
              <a:t>Service</a:t>
            </a:r>
            <a:r>
              <a:rPr dirty="0" spc="-90"/>
              <a:t> </a:t>
            </a:r>
            <a:r>
              <a:rPr dirty="0" spc="-10"/>
              <a:t>Models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19" y="2520696"/>
            <a:ext cx="789431" cy="345490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0"/>
              <a:t>IaaS</a:t>
            </a:r>
          </a:p>
          <a:p>
            <a:pPr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 b="0" i="0">
                <a:latin typeface="Microsoft Sans Serif"/>
                <a:cs typeface="Microsoft Sans Serif"/>
              </a:rPr>
              <a:t>Virtualized</a:t>
            </a:r>
            <a:r>
              <a:rPr dirty="0" sz="1200" spc="110" b="0" i="0">
                <a:latin typeface="Microsoft Sans Serif"/>
                <a:cs typeface="Microsoft Sans Serif"/>
              </a:rPr>
              <a:t> </a:t>
            </a:r>
            <a:r>
              <a:rPr dirty="0" sz="1200" spc="75" b="0" i="0">
                <a:latin typeface="Microsoft Sans Serif"/>
                <a:cs typeface="Microsoft Sans Serif"/>
              </a:rPr>
              <a:t>computing</a:t>
            </a:r>
            <a:r>
              <a:rPr dirty="0" sz="1200" spc="70" b="0" i="0">
                <a:latin typeface="Microsoft Sans Serif"/>
                <a:cs typeface="Microsoft Sans Serif"/>
              </a:rPr>
              <a:t> </a:t>
            </a:r>
            <a:r>
              <a:rPr dirty="0" sz="1200" spc="55" b="0" i="0">
                <a:latin typeface="Microsoft Sans Serif"/>
                <a:cs typeface="Microsoft Sans Serif"/>
              </a:rPr>
              <a:t>infrastructure.</a:t>
            </a:r>
            <a:r>
              <a:rPr dirty="0" sz="1200" spc="140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AWS</a:t>
            </a:r>
            <a:r>
              <a:rPr dirty="0" sz="1200" spc="60" b="0" i="0">
                <a:latin typeface="Microsoft Sans Serif"/>
                <a:cs typeface="Microsoft Sans Serif"/>
              </a:rPr>
              <a:t> </a:t>
            </a:r>
            <a:r>
              <a:rPr dirty="0" sz="1200" spc="-95" b="0" i="0">
                <a:latin typeface="Microsoft Sans Serif"/>
                <a:cs typeface="Microsoft Sans Serif"/>
              </a:rPr>
              <a:t>EC2</a:t>
            </a:r>
            <a:r>
              <a:rPr dirty="0" sz="1200" spc="95" b="0" i="0">
                <a:latin typeface="Microsoft Sans Serif"/>
                <a:cs typeface="Microsoft Sans Serif"/>
              </a:rPr>
              <a:t> </a:t>
            </a:r>
            <a:r>
              <a:rPr dirty="0" sz="1200" spc="60" b="0" i="0">
                <a:latin typeface="Microsoft Sans Serif"/>
                <a:cs typeface="Microsoft Sans Serif"/>
              </a:rPr>
              <a:t>and</a:t>
            </a:r>
            <a:r>
              <a:rPr dirty="0" sz="1200" spc="70" b="0" i="0">
                <a:latin typeface="Microsoft Sans Serif"/>
                <a:cs typeface="Microsoft Sans Serif"/>
              </a:rPr>
              <a:t> </a:t>
            </a:r>
            <a:r>
              <a:rPr dirty="0" sz="1200" spc="-10" b="0" i="0">
                <a:latin typeface="Microsoft Sans Serif"/>
                <a:cs typeface="Microsoft Sans Serif"/>
              </a:rPr>
              <a:t>Azure </a:t>
            </a:r>
            <a:r>
              <a:rPr dirty="0" sz="1200" spc="45" b="0" i="0">
                <a:latin typeface="Microsoft Sans Serif"/>
                <a:cs typeface="Microsoft Sans Serif"/>
              </a:rPr>
              <a:t>Virtual</a:t>
            </a:r>
            <a:r>
              <a:rPr dirty="0" sz="1200" spc="160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Machines</a:t>
            </a:r>
            <a:r>
              <a:rPr dirty="0" sz="1200" spc="160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are</a:t>
            </a:r>
            <a:r>
              <a:rPr dirty="0" sz="1200" spc="125" b="0" i="0">
                <a:latin typeface="Microsoft Sans Serif"/>
                <a:cs typeface="Microsoft Sans Serif"/>
              </a:rPr>
              <a:t> </a:t>
            </a:r>
            <a:r>
              <a:rPr dirty="0" sz="1200" spc="-10" b="0" i="0">
                <a:latin typeface="Microsoft Sans Serif"/>
                <a:cs typeface="Microsoft Sans Serif"/>
              </a:rPr>
              <a:t>examples.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pc="-20"/>
              <a:t>PaaS</a:t>
            </a:r>
          </a:p>
          <a:p>
            <a:pPr marL="12700" marR="188595">
              <a:lnSpc>
                <a:spcPct val="138300"/>
              </a:lnSpc>
              <a:spcBef>
                <a:spcPts val="670"/>
              </a:spcBef>
            </a:pPr>
            <a:r>
              <a:rPr dirty="0" sz="1200" spc="55" b="0" i="0">
                <a:latin typeface="Microsoft Sans Serif"/>
                <a:cs typeface="Microsoft Sans Serif"/>
              </a:rPr>
              <a:t>Environment</a:t>
            </a:r>
            <a:r>
              <a:rPr dirty="0" sz="1200" spc="45" b="0" i="0">
                <a:latin typeface="Microsoft Sans Serif"/>
                <a:cs typeface="Microsoft Sans Serif"/>
              </a:rPr>
              <a:t> </a:t>
            </a:r>
            <a:r>
              <a:rPr dirty="0" sz="1200" spc="90" b="0" i="0">
                <a:latin typeface="Microsoft Sans Serif"/>
                <a:cs typeface="Microsoft Sans Serif"/>
              </a:rPr>
              <a:t>for</a:t>
            </a:r>
            <a:r>
              <a:rPr dirty="0" sz="1200" spc="5" b="0" i="0">
                <a:latin typeface="Microsoft Sans Serif"/>
                <a:cs typeface="Microsoft Sans Serif"/>
              </a:rPr>
              <a:t> </a:t>
            </a:r>
            <a:r>
              <a:rPr dirty="0" sz="1200" spc="55" b="0" i="0">
                <a:latin typeface="Microsoft Sans Serif"/>
                <a:cs typeface="Microsoft Sans Serif"/>
              </a:rPr>
              <a:t>application</a:t>
            </a:r>
            <a:r>
              <a:rPr dirty="0" sz="1200" spc="-10" b="0" i="0">
                <a:latin typeface="Microsoft Sans Serif"/>
                <a:cs typeface="Microsoft Sans Serif"/>
              </a:rPr>
              <a:t> </a:t>
            </a:r>
            <a:r>
              <a:rPr dirty="0" sz="1200" spc="50" b="0" i="0">
                <a:latin typeface="Microsoft Sans Serif"/>
                <a:cs typeface="Microsoft Sans Serif"/>
              </a:rPr>
              <a:t>development.</a:t>
            </a:r>
            <a:r>
              <a:rPr dirty="0" sz="1200" spc="40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AWS</a:t>
            </a:r>
            <a:r>
              <a:rPr dirty="0" sz="1200" spc="10" b="0" i="0">
                <a:latin typeface="Microsoft Sans Serif"/>
                <a:cs typeface="Microsoft Sans Serif"/>
              </a:rPr>
              <a:t> </a:t>
            </a:r>
            <a:r>
              <a:rPr dirty="0" sz="1200" spc="-10" b="0" i="0">
                <a:latin typeface="Microsoft Sans Serif"/>
                <a:cs typeface="Microsoft Sans Serif"/>
              </a:rPr>
              <a:t>Elastic </a:t>
            </a:r>
            <a:r>
              <a:rPr dirty="0" sz="1200" spc="45" b="0" i="0">
                <a:latin typeface="Microsoft Sans Serif"/>
                <a:cs typeface="Microsoft Sans Serif"/>
              </a:rPr>
              <a:t>Beanstalk</a:t>
            </a:r>
            <a:r>
              <a:rPr dirty="0" sz="1200" spc="55" b="0" i="0">
                <a:latin typeface="Microsoft Sans Serif"/>
                <a:cs typeface="Microsoft Sans Serif"/>
              </a:rPr>
              <a:t> </a:t>
            </a:r>
            <a:r>
              <a:rPr dirty="0" sz="1200" spc="60" b="0" i="0">
                <a:latin typeface="Microsoft Sans Serif"/>
                <a:cs typeface="Microsoft Sans Serif"/>
              </a:rPr>
              <a:t>and</a:t>
            </a:r>
            <a:r>
              <a:rPr dirty="0" sz="1200" spc="45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Google</a:t>
            </a:r>
            <a:r>
              <a:rPr dirty="0" sz="1200" spc="40" b="0" i="0">
                <a:latin typeface="Microsoft Sans Serif"/>
                <a:cs typeface="Microsoft Sans Serif"/>
              </a:rPr>
              <a:t> </a:t>
            </a:r>
            <a:r>
              <a:rPr dirty="0" sz="1200" spc="60" b="0" i="0">
                <a:latin typeface="Microsoft Sans Serif"/>
                <a:cs typeface="Microsoft Sans Serif"/>
              </a:rPr>
              <a:t>App</a:t>
            </a:r>
            <a:r>
              <a:rPr dirty="0" sz="1200" spc="50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Engine</a:t>
            </a:r>
            <a:r>
              <a:rPr dirty="0" sz="1200" spc="80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are</a:t>
            </a:r>
            <a:r>
              <a:rPr dirty="0" sz="1200" spc="40" b="0" i="0">
                <a:latin typeface="Microsoft Sans Serif"/>
                <a:cs typeface="Microsoft Sans Serif"/>
              </a:rPr>
              <a:t> </a:t>
            </a:r>
            <a:r>
              <a:rPr dirty="0" sz="1200" spc="70" b="0" i="0">
                <a:latin typeface="Microsoft Sans Serif"/>
                <a:cs typeface="Microsoft Sans Serif"/>
              </a:rPr>
              <a:t>good</a:t>
            </a:r>
            <a:r>
              <a:rPr dirty="0" sz="1200" spc="45" b="0" i="0">
                <a:latin typeface="Microsoft Sans Serif"/>
                <a:cs typeface="Microsoft Sans Serif"/>
              </a:rPr>
              <a:t> </a:t>
            </a:r>
            <a:r>
              <a:rPr dirty="0" sz="1200" spc="-10" b="0" i="0">
                <a:latin typeface="Microsoft Sans Serif"/>
                <a:cs typeface="Microsoft Sans Serif"/>
              </a:rPr>
              <a:t>examples.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pc="-20"/>
              <a:t>SaaS</a:t>
            </a:r>
          </a:p>
          <a:p>
            <a:pPr marL="12700" marR="346075">
              <a:lnSpc>
                <a:spcPct val="138300"/>
              </a:lnSpc>
              <a:spcBef>
                <a:spcPts val="660"/>
              </a:spcBef>
            </a:pPr>
            <a:r>
              <a:rPr dirty="0" sz="1200" b="0" i="0">
                <a:latin typeface="Microsoft Sans Serif"/>
                <a:cs typeface="Microsoft Sans Serif"/>
              </a:rPr>
              <a:t>Ready-</a:t>
            </a:r>
            <a:r>
              <a:rPr dirty="0" sz="1200" spc="130" b="0" i="0">
                <a:latin typeface="Microsoft Sans Serif"/>
                <a:cs typeface="Microsoft Sans Serif"/>
              </a:rPr>
              <a:t>to-</a:t>
            </a:r>
            <a:r>
              <a:rPr dirty="0" sz="1200" b="0" i="0">
                <a:latin typeface="Microsoft Sans Serif"/>
                <a:cs typeface="Microsoft Sans Serif"/>
              </a:rPr>
              <a:t>use</a:t>
            </a:r>
            <a:r>
              <a:rPr dirty="0" sz="1200" spc="125" b="0" i="0">
                <a:latin typeface="Microsoft Sans Serif"/>
                <a:cs typeface="Microsoft Sans Serif"/>
              </a:rPr>
              <a:t> </a:t>
            </a:r>
            <a:r>
              <a:rPr dirty="0" sz="1200" spc="45" b="0" i="0">
                <a:latin typeface="Microsoft Sans Serif"/>
                <a:cs typeface="Microsoft Sans Serif"/>
              </a:rPr>
              <a:t>applications.</a:t>
            </a:r>
            <a:r>
              <a:rPr dirty="0" sz="1200" spc="110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Salesforce</a:t>
            </a:r>
            <a:r>
              <a:rPr dirty="0" sz="1200" spc="160" b="0" i="0">
                <a:latin typeface="Microsoft Sans Serif"/>
                <a:cs typeface="Microsoft Sans Serif"/>
              </a:rPr>
              <a:t> </a:t>
            </a:r>
            <a:r>
              <a:rPr dirty="0" sz="1200" spc="60" b="0" i="0">
                <a:latin typeface="Microsoft Sans Serif"/>
                <a:cs typeface="Microsoft Sans Serif"/>
              </a:rPr>
              <a:t>and</a:t>
            </a:r>
            <a:r>
              <a:rPr dirty="0" sz="1200" spc="120" b="0" i="0">
                <a:latin typeface="Microsoft Sans Serif"/>
                <a:cs typeface="Microsoft Sans Serif"/>
              </a:rPr>
              <a:t> </a:t>
            </a:r>
            <a:r>
              <a:rPr dirty="0" sz="1200" spc="60" b="0" i="0">
                <a:latin typeface="Microsoft Sans Serif"/>
                <a:cs typeface="Microsoft Sans Serif"/>
              </a:rPr>
              <a:t>Microsoft </a:t>
            </a:r>
            <a:r>
              <a:rPr dirty="0" sz="1200" b="0" i="0">
                <a:latin typeface="Microsoft Sans Serif"/>
                <a:cs typeface="Microsoft Sans Serif"/>
              </a:rPr>
              <a:t>Office</a:t>
            </a:r>
            <a:r>
              <a:rPr dirty="0" sz="1200" spc="130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365</a:t>
            </a:r>
            <a:r>
              <a:rPr dirty="0" sz="1200" spc="85" b="0" i="0">
                <a:latin typeface="Microsoft Sans Serif"/>
                <a:cs typeface="Microsoft Sans Serif"/>
              </a:rPr>
              <a:t> </a:t>
            </a:r>
            <a:r>
              <a:rPr dirty="0" sz="1200" b="0" i="0">
                <a:latin typeface="Microsoft Sans Serif"/>
                <a:cs typeface="Microsoft Sans Serif"/>
              </a:rPr>
              <a:t>are</a:t>
            </a:r>
            <a:r>
              <a:rPr dirty="0" sz="1200" spc="85" b="0" i="0">
                <a:latin typeface="Microsoft Sans Serif"/>
                <a:cs typeface="Microsoft Sans Serif"/>
              </a:rPr>
              <a:t> </a:t>
            </a:r>
            <a:r>
              <a:rPr dirty="0" sz="1200" spc="55" b="0" i="0">
                <a:latin typeface="Microsoft Sans Serif"/>
                <a:cs typeface="Microsoft Sans Serif"/>
              </a:rPr>
              <a:t>popular</a:t>
            </a:r>
            <a:r>
              <a:rPr dirty="0" sz="1200" spc="75" b="0" i="0">
                <a:latin typeface="Microsoft Sans Serif"/>
                <a:cs typeface="Microsoft Sans Serif"/>
              </a:rPr>
              <a:t> </a:t>
            </a:r>
            <a:r>
              <a:rPr dirty="0" sz="1200" spc="-20" b="0" i="0">
                <a:latin typeface="Microsoft Sans Serif"/>
                <a:cs typeface="Microsoft Sans Serif"/>
              </a:rPr>
              <a:t>SaaS.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5"/>
              <a:t>Cloud</a:t>
            </a:r>
            <a:r>
              <a:rPr dirty="0" spc="-25"/>
              <a:t> </a:t>
            </a:r>
            <a:r>
              <a:rPr dirty="0"/>
              <a:t>Deployment</a:t>
            </a:r>
            <a:r>
              <a:rPr dirty="0" spc="-25"/>
              <a:t> </a:t>
            </a:r>
            <a:r>
              <a:rPr dirty="0" spc="-10"/>
              <a:t>Models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47115" y="2897124"/>
            <a:ext cx="2519680" cy="1397635"/>
          </a:xfrm>
          <a:custGeom>
            <a:avLst/>
            <a:gdLst/>
            <a:ahLst/>
            <a:cxnLst/>
            <a:rect l="l" t="t" r="r" b="b"/>
            <a:pathLst>
              <a:path w="2519680" h="1397635">
                <a:moveTo>
                  <a:pt x="2378963" y="1397508"/>
                </a:moveTo>
                <a:lnTo>
                  <a:pt x="140208" y="1397508"/>
                </a:lnTo>
                <a:lnTo>
                  <a:pt x="95780" y="1390387"/>
                </a:lnTo>
                <a:lnTo>
                  <a:pt x="57278" y="1370539"/>
                </a:lnTo>
                <a:lnTo>
                  <a:pt x="26968" y="1340229"/>
                </a:lnTo>
                <a:lnTo>
                  <a:pt x="7120" y="1301727"/>
                </a:lnTo>
                <a:lnTo>
                  <a:pt x="0" y="1257299"/>
                </a:lnTo>
                <a:lnTo>
                  <a:pt x="0" y="140208"/>
                </a:lnTo>
                <a:lnTo>
                  <a:pt x="7120" y="95780"/>
                </a:lnTo>
                <a:lnTo>
                  <a:pt x="26968" y="57278"/>
                </a:lnTo>
                <a:lnTo>
                  <a:pt x="57278" y="26968"/>
                </a:lnTo>
                <a:lnTo>
                  <a:pt x="95780" y="7120"/>
                </a:lnTo>
                <a:lnTo>
                  <a:pt x="140208" y="0"/>
                </a:lnTo>
                <a:lnTo>
                  <a:pt x="2378963" y="0"/>
                </a:lnTo>
                <a:lnTo>
                  <a:pt x="2423391" y="7120"/>
                </a:lnTo>
                <a:lnTo>
                  <a:pt x="2461894" y="26968"/>
                </a:lnTo>
                <a:lnTo>
                  <a:pt x="2492203" y="57278"/>
                </a:lnTo>
                <a:lnTo>
                  <a:pt x="2512051" y="95780"/>
                </a:lnTo>
                <a:lnTo>
                  <a:pt x="2519172" y="140208"/>
                </a:lnTo>
                <a:lnTo>
                  <a:pt x="2519172" y="1257299"/>
                </a:lnTo>
                <a:lnTo>
                  <a:pt x="2512051" y="1301727"/>
                </a:lnTo>
                <a:lnTo>
                  <a:pt x="2492203" y="1340229"/>
                </a:lnTo>
                <a:lnTo>
                  <a:pt x="2461894" y="1370539"/>
                </a:lnTo>
                <a:lnTo>
                  <a:pt x="2423391" y="1390387"/>
                </a:lnTo>
                <a:lnTo>
                  <a:pt x="2378963" y="1397508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89819" y="3032224"/>
            <a:ext cx="2068195" cy="1098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Public</a:t>
            </a:r>
            <a:r>
              <a:rPr dirty="0" sz="1500" spc="95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20" b="1" i="1">
                <a:solidFill>
                  <a:srgbClr val="3F5449"/>
                </a:solidFill>
                <a:latin typeface="Cambria"/>
                <a:cs typeface="Cambria"/>
              </a:rPr>
              <a:t>Cloud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Shared</a:t>
            </a: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infrastructure.</a:t>
            </a:r>
            <a:r>
              <a:rPr dirty="0" sz="1200" spc="15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3F5449"/>
                </a:solidFill>
                <a:latin typeface="Microsoft Sans Serif"/>
                <a:cs typeface="Microsoft Sans Serif"/>
              </a:rPr>
              <a:t>AWS,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Azure,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80">
                <a:solidFill>
                  <a:srgbClr val="3F5449"/>
                </a:solidFill>
                <a:latin typeface="Microsoft Sans Serif"/>
                <a:cs typeface="Microsoft Sans Serif"/>
              </a:rPr>
              <a:t>GCP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are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 great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examples.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221735" y="2897124"/>
            <a:ext cx="2519680" cy="1397635"/>
          </a:xfrm>
          <a:custGeom>
            <a:avLst/>
            <a:gdLst/>
            <a:ahLst/>
            <a:cxnLst/>
            <a:rect l="l" t="t" r="r" b="b"/>
            <a:pathLst>
              <a:path w="2519679" h="1397635">
                <a:moveTo>
                  <a:pt x="2378963" y="1397508"/>
                </a:moveTo>
                <a:lnTo>
                  <a:pt x="140208" y="1397508"/>
                </a:lnTo>
                <a:lnTo>
                  <a:pt x="95780" y="1390387"/>
                </a:lnTo>
                <a:lnTo>
                  <a:pt x="57278" y="1370539"/>
                </a:lnTo>
                <a:lnTo>
                  <a:pt x="26968" y="1340229"/>
                </a:lnTo>
                <a:lnTo>
                  <a:pt x="7120" y="1301727"/>
                </a:lnTo>
                <a:lnTo>
                  <a:pt x="0" y="1257299"/>
                </a:lnTo>
                <a:lnTo>
                  <a:pt x="0" y="140208"/>
                </a:lnTo>
                <a:lnTo>
                  <a:pt x="7120" y="95780"/>
                </a:lnTo>
                <a:lnTo>
                  <a:pt x="26968" y="57278"/>
                </a:lnTo>
                <a:lnTo>
                  <a:pt x="57278" y="26968"/>
                </a:lnTo>
                <a:lnTo>
                  <a:pt x="95780" y="7120"/>
                </a:lnTo>
                <a:lnTo>
                  <a:pt x="140208" y="0"/>
                </a:lnTo>
                <a:lnTo>
                  <a:pt x="2378963" y="0"/>
                </a:lnTo>
                <a:lnTo>
                  <a:pt x="2423391" y="7120"/>
                </a:lnTo>
                <a:lnTo>
                  <a:pt x="2461894" y="26968"/>
                </a:lnTo>
                <a:lnTo>
                  <a:pt x="2492203" y="57278"/>
                </a:lnTo>
                <a:lnTo>
                  <a:pt x="2512051" y="95780"/>
                </a:lnTo>
                <a:lnTo>
                  <a:pt x="2519172" y="140208"/>
                </a:lnTo>
                <a:lnTo>
                  <a:pt x="2519172" y="1257299"/>
                </a:lnTo>
                <a:lnTo>
                  <a:pt x="2512051" y="1301727"/>
                </a:lnTo>
                <a:lnTo>
                  <a:pt x="2492203" y="1340229"/>
                </a:lnTo>
                <a:lnTo>
                  <a:pt x="2461894" y="1370539"/>
                </a:lnTo>
                <a:lnTo>
                  <a:pt x="2423391" y="1390387"/>
                </a:lnTo>
                <a:lnTo>
                  <a:pt x="2378963" y="1397508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365962" y="3032224"/>
            <a:ext cx="2128520" cy="1098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Private</a:t>
            </a:r>
            <a:r>
              <a:rPr dirty="0" sz="1500" spc="150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20" b="1" i="1">
                <a:solidFill>
                  <a:srgbClr val="3F5449"/>
                </a:solidFill>
                <a:latin typeface="Cambria"/>
                <a:cs typeface="Cambria"/>
              </a:rPr>
              <a:t>Cloud</a:t>
            </a:r>
            <a:endParaRPr sz="1500">
              <a:latin typeface="Cambria"/>
              <a:cs typeface="Cambria"/>
            </a:endParaRPr>
          </a:p>
          <a:p>
            <a:pPr algn="just"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Exclusive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infrastructure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for</a:t>
            </a:r>
            <a:r>
              <a:rPr dirty="0" sz="12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0">
                <a:solidFill>
                  <a:srgbClr val="3F5449"/>
                </a:solidFill>
                <a:latin typeface="Microsoft Sans Serif"/>
                <a:cs typeface="Microsoft Sans Serif"/>
              </a:rPr>
              <a:t>a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single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organization.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VMware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8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OpenStack</a:t>
            </a:r>
            <a:r>
              <a:rPr dirty="0" sz="1200" spc="12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are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used.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47115" y="4450080"/>
            <a:ext cx="5194300" cy="1149350"/>
          </a:xfrm>
          <a:custGeom>
            <a:avLst/>
            <a:gdLst/>
            <a:ahLst/>
            <a:cxnLst/>
            <a:rect l="l" t="t" r="r" b="b"/>
            <a:pathLst>
              <a:path w="5194300" h="1149350">
                <a:moveTo>
                  <a:pt x="5053583" y="1149095"/>
                </a:moveTo>
                <a:lnTo>
                  <a:pt x="140208" y="1149095"/>
                </a:lnTo>
                <a:lnTo>
                  <a:pt x="95780" y="1141829"/>
                </a:lnTo>
                <a:lnTo>
                  <a:pt x="57278" y="1121688"/>
                </a:lnTo>
                <a:lnTo>
                  <a:pt x="26968" y="1091159"/>
                </a:lnTo>
                <a:lnTo>
                  <a:pt x="7120" y="1052730"/>
                </a:lnTo>
                <a:lnTo>
                  <a:pt x="0" y="1008887"/>
                </a:lnTo>
                <a:lnTo>
                  <a:pt x="0" y="140208"/>
                </a:lnTo>
                <a:lnTo>
                  <a:pt x="7120" y="96365"/>
                </a:lnTo>
                <a:lnTo>
                  <a:pt x="26968" y="57936"/>
                </a:lnTo>
                <a:lnTo>
                  <a:pt x="57278" y="27407"/>
                </a:lnTo>
                <a:lnTo>
                  <a:pt x="95780" y="7266"/>
                </a:lnTo>
                <a:lnTo>
                  <a:pt x="140208" y="0"/>
                </a:lnTo>
                <a:lnTo>
                  <a:pt x="5053583" y="0"/>
                </a:lnTo>
                <a:lnTo>
                  <a:pt x="5098011" y="7266"/>
                </a:lnTo>
                <a:lnTo>
                  <a:pt x="5136513" y="27407"/>
                </a:lnTo>
                <a:lnTo>
                  <a:pt x="5166823" y="57936"/>
                </a:lnTo>
                <a:lnTo>
                  <a:pt x="5186672" y="96365"/>
                </a:lnTo>
                <a:lnTo>
                  <a:pt x="5193792" y="140208"/>
                </a:lnTo>
                <a:lnTo>
                  <a:pt x="5193792" y="1008887"/>
                </a:lnTo>
                <a:lnTo>
                  <a:pt x="5186672" y="1052730"/>
                </a:lnTo>
                <a:lnTo>
                  <a:pt x="5166823" y="1091159"/>
                </a:lnTo>
                <a:lnTo>
                  <a:pt x="5136513" y="1121688"/>
                </a:lnTo>
                <a:lnTo>
                  <a:pt x="5098011" y="1141829"/>
                </a:lnTo>
                <a:lnTo>
                  <a:pt x="5053583" y="1149095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89819" y="4585218"/>
            <a:ext cx="424243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Hybrid</a:t>
            </a:r>
            <a:r>
              <a:rPr dirty="0" sz="1500" spc="155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20" b="1" i="1">
                <a:solidFill>
                  <a:srgbClr val="3F5449"/>
                </a:solidFill>
                <a:latin typeface="Cambria"/>
                <a:cs typeface="Cambria"/>
              </a:rPr>
              <a:t>Cloud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Combination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10">
                <a:solidFill>
                  <a:srgbClr val="3F5449"/>
                </a:solidFill>
                <a:latin typeface="Microsoft Sans Serif"/>
                <a:cs typeface="Microsoft Sans Serif"/>
              </a:rPr>
              <a:t>of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public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private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clouds.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3F5449"/>
                </a:solidFill>
                <a:latin typeface="Microsoft Sans Serif"/>
                <a:cs typeface="Microsoft Sans Serif"/>
              </a:rPr>
              <a:t>It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enables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burst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capacity.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Shared</a:t>
            </a:r>
            <a:r>
              <a:rPr dirty="0" spc="90"/>
              <a:t> </a:t>
            </a:r>
            <a:r>
              <a:rPr dirty="0"/>
              <a:t>Responsibility</a:t>
            </a:r>
            <a:r>
              <a:rPr dirty="0" spc="50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7094" y="3722646"/>
            <a:ext cx="2428875" cy="1098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6868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Provider</a:t>
            </a:r>
            <a:r>
              <a:rPr dirty="0" sz="1500" spc="150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Security</a:t>
            </a:r>
            <a:endParaRPr sz="1500">
              <a:latin typeface="Cambria"/>
              <a:cs typeface="Cambria"/>
            </a:endParaRPr>
          </a:p>
          <a:p>
            <a:pPr algn="r" marL="12700" marR="5080" indent="755650">
              <a:lnSpc>
                <a:spcPct val="138300"/>
              </a:lnSpc>
              <a:spcBef>
                <a:spcPts val="660"/>
              </a:spcBef>
            </a:pP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Cloud</a:t>
            </a:r>
            <a:r>
              <a:rPr dirty="0" sz="1200" spc="15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providers</a:t>
            </a:r>
            <a:r>
              <a:rPr dirty="0" sz="1200" spc="1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secure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infrastructure.</a:t>
            </a:r>
            <a:r>
              <a:rPr dirty="0" sz="1200" spc="10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They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protect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0">
                <a:solidFill>
                  <a:srgbClr val="3F5449"/>
                </a:solidFill>
                <a:latin typeface="Microsoft Sans Serif"/>
                <a:cs typeface="Microsoft Sans Serif"/>
              </a:rPr>
              <a:t>your</a:t>
            </a:r>
            <a:endParaRPr sz="1200">
              <a:latin typeface="Microsoft Sans Serif"/>
              <a:cs typeface="Microsoft Sans Serif"/>
            </a:endParaRPr>
          </a:p>
          <a:p>
            <a:pPr algn="r" marR="5715">
              <a:lnSpc>
                <a:spcPct val="100000"/>
              </a:lnSpc>
              <a:spcBef>
                <a:spcPts val="555"/>
              </a:spcBef>
            </a:pP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data.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908" y="2712720"/>
            <a:ext cx="3150108" cy="315010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113248" y="4198895"/>
            <a:ext cx="94615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20"/>
              </a:lnSpc>
            </a:pPr>
            <a:r>
              <a:rPr dirty="0" sz="1700" spc="-280" b="1" i="1">
                <a:solidFill>
                  <a:srgbClr val="3F5449"/>
                </a:solidFill>
                <a:latin typeface="Cambria"/>
                <a:cs typeface="Cambria"/>
              </a:rPr>
              <a:t>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87717" y="2942357"/>
            <a:ext cx="2498090" cy="1098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Customer</a:t>
            </a:r>
            <a:r>
              <a:rPr dirty="0" sz="1500" spc="55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Security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Customers</a:t>
            </a:r>
            <a:r>
              <a:rPr dirty="0" sz="1200" spc="12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secure</a:t>
            </a:r>
            <a:r>
              <a:rPr dirty="0" sz="1200" spc="15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data</a:t>
            </a:r>
            <a:r>
              <a:rPr dirty="0" sz="1200" spc="1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and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applications.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Securing</a:t>
            </a:r>
            <a:r>
              <a:rPr dirty="0" sz="1200" spc="12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identities</a:t>
            </a:r>
            <a:r>
              <a:rPr dirty="0" sz="1200" spc="1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5">
                <a:solidFill>
                  <a:srgbClr val="3F5449"/>
                </a:solidFill>
                <a:latin typeface="Microsoft Sans Serif"/>
                <a:cs typeface="Microsoft Sans Serif"/>
              </a:rPr>
              <a:t>is 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important.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4908" y="2712720"/>
            <a:ext cx="3150108" cy="315010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324841" y="3499334"/>
            <a:ext cx="1282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20"/>
              </a:lnSpc>
            </a:pPr>
            <a:r>
              <a:rPr dirty="0" sz="1700" spc="-50" b="1" i="1">
                <a:solidFill>
                  <a:srgbClr val="3F5449"/>
                </a:solidFill>
                <a:latin typeface="Cambria"/>
                <a:cs typeface="Cambria"/>
              </a:rPr>
              <a:t>2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87717" y="4752855"/>
            <a:ext cx="265620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Security</a:t>
            </a:r>
            <a:r>
              <a:rPr dirty="0" sz="1500" spc="140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Measures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Encryption,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access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controls,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and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firewalls.</a:t>
            </a: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Use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identity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management.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4908" y="2712720"/>
            <a:ext cx="3150108" cy="315010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312141" y="4882379"/>
            <a:ext cx="142240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50" b="1" i="1">
                <a:solidFill>
                  <a:srgbClr val="3F5449"/>
                </a:solidFill>
                <a:latin typeface="Cambria"/>
                <a:cs typeface="Cambria"/>
              </a:rPr>
              <a:t>3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820911" y="6362700"/>
            <a:ext cx="1196340" cy="311150"/>
            <a:chOff x="8820911" y="6362700"/>
            <a:chExt cx="1196340" cy="311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911" y="6377939"/>
              <a:ext cx="1196339" cy="29565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827007" y="6367272"/>
              <a:ext cx="1172210" cy="287020"/>
            </a:xfrm>
            <a:custGeom>
              <a:avLst/>
              <a:gdLst/>
              <a:ahLst/>
              <a:cxnLst/>
              <a:rect l="l" t="t" r="r" b="b"/>
              <a:pathLst>
                <a:path w="1172209" h="287020">
                  <a:moveTo>
                    <a:pt x="1171956" y="286512"/>
                  </a:moveTo>
                  <a:lnTo>
                    <a:pt x="0" y="286512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286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827007" y="6367272"/>
              <a:ext cx="1172210" cy="287020"/>
            </a:xfrm>
            <a:custGeom>
              <a:avLst/>
              <a:gdLst/>
              <a:ahLst/>
              <a:cxnLst/>
              <a:rect l="l" t="t" r="r" b="b"/>
              <a:pathLst>
                <a:path w="1172209" h="287020">
                  <a:moveTo>
                    <a:pt x="0" y="0"/>
                  </a:moveTo>
                  <a:lnTo>
                    <a:pt x="1171956" y="0"/>
                  </a:lnTo>
                  <a:lnTo>
                    <a:pt x="1171956" y="286512"/>
                  </a:lnTo>
                  <a:lnTo>
                    <a:pt x="0" y="2865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1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Challenges</a:t>
            </a:r>
            <a:r>
              <a:rPr dirty="0" spc="-40"/>
              <a:t> </a:t>
            </a:r>
            <a:r>
              <a:rPr dirty="0" spc="-330"/>
              <a:t>ofi</a:t>
            </a:r>
            <a:r>
              <a:rPr dirty="0" spc="-15"/>
              <a:t> </a:t>
            </a:r>
            <a:r>
              <a:rPr dirty="0" spc="55"/>
              <a:t>Cloud</a:t>
            </a:r>
            <a:r>
              <a:rPr dirty="0" spc="-20"/>
              <a:t> </a:t>
            </a:r>
            <a:r>
              <a:rPr dirty="0" spc="-10"/>
              <a:t>Computing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547115" y="2860548"/>
            <a:ext cx="1493520" cy="899160"/>
          </a:xfrm>
          <a:custGeom>
            <a:avLst/>
            <a:gdLst/>
            <a:ahLst/>
            <a:cxnLst/>
            <a:rect l="l" t="t" r="r" b="b"/>
            <a:pathLst>
              <a:path w="1493520" h="899160">
                <a:moveTo>
                  <a:pt x="1353312" y="899160"/>
                </a:moveTo>
                <a:lnTo>
                  <a:pt x="140208" y="899160"/>
                </a:lnTo>
                <a:lnTo>
                  <a:pt x="95780" y="892039"/>
                </a:lnTo>
                <a:lnTo>
                  <a:pt x="57278" y="872191"/>
                </a:lnTo>
                <a:lnTo>
                  <a:pt x="26968" y="841881"/>
                </a:lnTo>
                <a:lnTo>
                  <a:pt x="7120" y="803379"/>
                </a:lnTo>
                <a:lnTo>
                  <a:pt x="0" y="758951"/>
                </a:lnTo>
                <a:lnTo>
                  <a:pt x="0" y="140208"/>
                </a:lnTo>
                <a:lnTo>
                  <a:pt x="7120" y="96365"/>
                </a:lnTo>
                <a:lnTo>
                  <a:pt x="26968" y="57936"/>
                </a:lnTo>
                <a:lnTo>
                  <a:pt x="57278" y="27407"/>
                </a:lnTo>
                <a:lnTo>
                  <a:pt x="95780" y="7266"/>
                </a:lnTo>
                <a:lnTo>
                  <a:pt x="140208" y="0"/>
                </a:lnTo>
                <a:lnTo>
                  <a:pt x="1353312" y="0"/>
                </a:lnTo>
                <a:lnTo>
                  <a:pt x="1397739" y="7266"/>
                </a:lnTo>
                <a:lnTo>
                  <a:pt x="1436242" y="27407"/>
                </a:lnTo>
                <a:lnTo>
                  <a:pt x="1466551" y="57936"/>
                </a:lnTo>
                <a:lnTo>
                  <a:pt x="1486399" y="96365"/>
                </a:lnTo>
                <a:lnTo>
                  <a:pt x="1493520" y="140208"/>
                </a:lnTo>
                <a:lnTo>
                  <a:pt x="1493520" y="758951"/>
                </a:lnTo>
                <a:lnTo>
                  <a:pt x="1486399" y="803379"/>
                </a:lnTo>
                <a:lnTo>
                  <a:pt x="1466551" y="841881"/>
                </a:lnTo>
                <a:lnTo>
                  <a:pt x="1436242" y="872191"/>
                </a:lnTo>
                <a:lnTo>
                  <a:pt x="1397739" y="892039"/>
                </a:lnTo>
                <a:lnTo>
                  <a:pt x="1353312" y="899160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233980" y="3205937"/>
            <a:ext cx="120014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190" b="1" i="1">
                <a:solidFill>
                  <a:srgbClr val="3F5449"/>
                </a:solidFill>
                <a:latin typeface="Cambria"/>
                <a:cs typeface="Cambria"/>
              </a:rPr>
              <a:t>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84890" y="2995643"/>
            <a:ext cx="4911725" cy="5924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Security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Data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breaches</a:t>
            </a:r>
            <a:r>
              <a:rPr dirty="0" sz="1200" spc="1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10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cyberattacks.</a:t>
            </a: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Be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aware</a:t>
            </a:r>
            <a:r>
              <a:rPr dirty="0" sz="1200" spc="110">
                <a:solidFill>
                  <a:srgbClr val="3F5449"/>
                </a:solidFill>
                <a:latin typeface="Microsoft Sans Serif"/>
                <a:cs typeface="Microsoft Sans Serif"/>
              </a:rPr>
              <a:t> of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cyber</a:t>
            </a:r>
            <a:r>
              <a:rPr dirty="0" sz="1200" spc="1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200" spc="15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issues.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118360" y="3749039"/>
            <a:ext cx="7317105" cy="10795"/>
          </a:xfrm>
          <a:custGeom>
            <a:avLst/>
            <a:gdLst/>
            <a:ahLst/>
            <a:cxnLst/>
            <a:rect l="l" t="t" r="r" b="b"/>
            <a:pathLst>
              <a:path w="7317105" h="10795">
                <a:moveTo>
                  <a:pt x="7315200" y="10668"/>
                </a:moveTo>
                <a:lnTo>
                  <a:pt x="3048" y="10668"/>
                </a:lnTo>
                <a:lnTo>
                  <a:pt x="0" y="7620"/>
                </a:lnTo>
                <a:lnTo>
                  <a:pt x="0" y="6096"/>
                </a:lnTo>
                <a:lnTo>
                  <a:pt x="0" y="3048"/>
                </a:lnTo>
                <a:lnTo>
                  <a:pt x="3048" y="0"/>
                </a:lnTo>
                <a:lnTo>
                  <a:pt x="7315200" y="0"/>
                </a:lnTo>
                <a:lnTo>
                  <a:pt x="7316723" y="3048"/>
                </a:lnTo>
                <a:lnTo>
                  <a:pt x="7316723" y="7620"/>
                </a:lnTo>
                <a:lnTo>
                  <a:pt x="7315200" y="10668"/>
                </a:lnTo>
                <a:close/>
              </a:path>
            </a:pathLst>
          </a:custGeom>
          <a:solidFill>
            <a:srgbClr val="CDD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47115" y="3837432"/>
            <a:ext cx="2988945" cy="899160"/>
          </a:xfrm>
          <a:custGeom>
            <a:avLst/>
            <a:gdLst/>
            <a:ahLst/>
            <a:cxnLst/>
            <a:rect l="l" t="t" r="r" b="b"/>
            <a:pathLst>
              <a:path w="2988945" h="899160">
                <a:moveTo>
                  <a:pt x="2848356" y="899160"/>
                </a:moveTo>
                <a:lnTo>
                  <a:pt x="140208" y="899160"/>
                </a:lnTo>
                <a:lnTo>
                  <a:pt x="95780" y="891893"/>
                </a:lnTo>
                <a:lnTo>
                  <a:pt x="57278" y="871752"/>
                </a:lnTo>
                <a:lnTo>
                  <a:pt x="26968" y="841223"/>
                </a:lnTo>
                <a:lnTo>
                  <a:pt x="7120" y="802794"/>
                </a:lnTo>
                <a:lnTo>
                  <a:pt x="0" y="758951"/>
                </a:lnTo>
                <a:lnTo>
                  <a:pt x="0" y="140208"/>
                </a:lnTo>
                <a:lnTo>
                  <a:pt x="7120" y="95780"/>
                </a:lnTo>
                <a:lnTo>
                  <a:pt x="26968" y="57278"/>
                </a:lnTo>
                <a:lnTo>
                  <a:pt x="57278" y="26968"/>
                </a:lnTo>
                <a:lnTo>
                  <a:pt x="95780" y="7120"/>
                </a:lnTo>
                <a:lnTo>
                  <a:pt x="140208" y="0"/>
                </a:lnTo>
                <a:lnTo>
                  <a:pt x="2848356" y="0"/>
                </a:lnTo>
                <a:lnTo>
                  <a:pt x="2892783" y="7120"/>
                </a:lnTo>
                <a:lnTo>
                  <a:pt x="2931286" y="26968"/>
                </a:lnTo>
                <a:lnTo>
                  <a:pt x="2961595" y="57278"/>
                </a:lnTo>
                <a:lnTo>
                  <a:pt x="2981443" y="95780"/>
                </a:lnTo>
                <a:lnTo>
                  <a:pt x="2988564" y="140208"/>
                </a:lnTo>
                <a:lnTo>
                  <a:pt x="2988564" y="758951"/>
                </a:lnTo>
                <a:lnTo>
                  <a:pt x="2981443" y="802794"/>
                </a:lnTo>
                <a:lnTo>
                  <a:pt x="2961595" y="841223"/>
                </a:lnTo>
                <a:lnTo>
                  <a:pt x="2931286" y="871752"/>
                </a:lnTo>
                <a:lnTo>
                  <a:pt x="2892783" y="891893"/>
                </a:lnTo>
                <a:lnTo>
                  <a:pt x="2848356" y="899160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963943" y="4181401"/>
            <a:ext cx="153670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50" b="1" i="1">
                <a:solidFill>
                  <a:srgbClr val="3F5449"/>
                </a:solidFill>
                <a:latin typeface="Cambria"/>
                <a:cs typeface="Cambria"/>
              </a:rPr>
              <a:t>2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79921" y="3972566"/>
            <a:ext cx="5004435" cy="5924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Compliance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Comply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85">
                <a:solidFill>
                  <a:srgbClr val="3F5449"/>
                </a:solidFill>
                <a:latin typeface="Microsoft Sans Serif"/>
                <a:cs typeface="Microsoft Sans Serif"/>
              </a:rPr>
              <a:t>with</a:t>
            </a:r>
            <a:r>
              <a:rPr dirty="0" sz="1200" spc="10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45">
                <a:solidFill>
                  <a:srgbClr val="3F5449"/>
                </a:solidFill>
                <a:latin typeface="Microsoft Sans Serif"/>
                <a:cs typeface="Microsoft Sans Serif"/>
              </a:rPr>
              <a:t>regulations.</a:t>
            </a:r>
            <a:r>
              <a:rPr dirty="0" sz="1200" spc="12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30">
                <a:solidFill>
                  <a:srgbClr val="3F5449"/>
                </a:solidFill>
                <a:latin typeface="Microsoft Sans Serif"/>
                <a:cs typeface="Microsoft Sans Serif"/>
              </a:rPr>
              <a:t>GDPR</a:t>
            </a:r>
            <a:r>
              <a:rPr dirty="0" sz="1200" spc="8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8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HIPAA</a:t>
            </a:r>
            <a:r>
              <a:rPr dirty="0" sz="1200" spc="8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are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essential</a:t>
            </a:r>
            <a:r>
              <a:rPr dirty="0" sz="1200" spc="10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regulations.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613403" y="4725924"/>
            <a:ext cx="5821680" cy="10795"/>
          </a:xfrm>
          <a:custGeom>
            <a:avLst/>
            <a:gdLst/>
            <a:ahLst/>
            <a:cxnLst/>
            <a:rect l="l" t="t" r="r" b="b"/>
            <a:pathLst>
              <a:path w="5821680" h="10795">
                <a:moveTo>
                  <a:pt x="5820155" y="10668"/>
                </a:moveTo>
                <a:lnTo>
                  <a:pt x="1524" y="10668"/>
                </a:lnTo>
                <a:lnTo>
                  <a:pt x="0" y="7620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5820155" y="0"/>
                </a:lnTo>
                <a:lnTo>
                  <a:pt x="5821680" y="1524"/>
                </a:lnTo>
                <a:lnTo>
                  <a:pt x="5821680" y="7620"/>
                </a:lnTo>
                <a:lnTo>
                  <a:pt x="5820155" y="10668"/>
                </a:lnTo>
                <a:close/>
              </a:path>
            </a:pathLst>
          </a:custGeom>
          <a:solidFill>
            <a:srgbClr val="CDD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47115" y="4814315"/>
            <a:ext cx="4482465" cy="897890"/>
          </a:xfrm>
          <a:custGeom>
            <a:avLst/>
            <a:gdLst/>
            <a:ahLst/>
            <a:cxnLst/>
            <a:rect l="l" t="t" r="r" b="b"/>
            <a:pathLst>
              <a:path w="4482465" h="897889">
                <a:moveTo>
                  <a:pt x="4341875" y="897635"/>
                </a:moveTo>
                <a:lnTo>
                  <a:pt x="140208" y="897635"/>
                </a:lnTo>
                <a:lnTo>
                  <a:pt x="95780" y="890515"/>
                </a:lnTo>
                <a:lnTo>
                  <a:pt x="57278" y="870667"/>
                </a:lnTo>
                <a:lnTo>
                  <a:pt x="26968" y="840357"/>
                </a:lnTo>
                <a:lnTo>
                  <a:pt x="7120" y="801855"/>
                </a:lnTo>
                <a:lnTo>
                  <a:pt x="0" y="757428"/>
                </a:lnTo>
                <a:lnTo>
                  <a:pt x="0" y="140208"/>
                </a:lnTo>
                <a:lnTo>
                  <a:pt x="7120" y="95780"/>
                </a:lnTo>
                <a:lnTo>
                  <a:pt x="26968" y="57278"/>
                </a:lnTo>
                <a:lnTo>
                  <a:pt x="57278" y="26968"/>
                </a:lnTo>
                <a:lnTo>
                  <a:pt x="95780" y="7120"/>
                </a:lnTo>
                <a:lnTo>
                  <a:pt x="140208" y="0"/>
                </a:lnTo>
                <a:lnTo>
                  <a:pt x="4341875" y="0"/>
                </a:lnTo>
                <a:lnTo>
                  <a:pt x="4386303" y="7120"/>
                </a:lnTo>
                <a:lnTo>
                  <a:pt x="4424805" y="26968"/>
                </a:lnTo>
                <a:lnTo>
                  <a:pt x="4455115" y="57278"/>
                </a:lnTo>
                <a:lnTo>
                  <a:pt x="4474963" y="95780"/>
                </a:lnTo>
                <a:lnTo>
                  <a:pt x="4482083" y="140208"/>
                </a:lnTo>
                <a:lnTo>
                  <a:pt x="4482083" y="757428"/>
                </a:lnTo>
                <a:lnTo>
                  <a:pt x="4474963" y="801855"/>
                </a:lnTo>
                <a:lnTo>
                  <a:pt x="4455115" y="840357"/>
                </a:lnTo>
                <a:lnTo>
                  <a:pt x="4424805" y="870667"/>
                </a:lnTo>
                <a:lnTo>
                  <a:pt x="4386303" y="890515"/>
                </a:lnTo>
                <a:lnTo>
                  <a:pt x="4341875" y="897635"/>
                </a:lnTo>
                <a:close/>
              </a:path>
            </a:pathLst>
          </a:custGeom>
          <a:solidFill>
            <a:srgbClr val="E8F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716789" y="5158281"/>
            <a:ext cx="142240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50" b="1" i="1">
                <a:solidFill>
                  <a:srgbClr val="3F5449"/>
                </a:solidFill>
                <a:latin typeface="Cambria"/>
                <a:cs typeface="Cambria"/>
              </a:rPr>
              <a:t>3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73435" y="4949488"/>
            <a:ext cx="3907154" cy="5924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Vendor</a:t>
            </a:r>
            <a:r>
              <a:rPr dirty="0" sz="1500" spc="155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500" b="1" i="1">
                <a:solidFill>
                  <a:srgbClr val="3F5449"/>
                </a:solidFill>
                <a:latin typeface="Cambria"/>
                <a:cs typeface="Cambria"/>
              </a:rPr>
              <a:t>Lock-</a:t>
            </a:r>
            <a:r>
              <a:rPr dirty="0" sz="1500" spc="-25" b="1" i="1">
                <a:solidFill>
                  <a:srgbClr val="3F5449"/>
                </a:solidFill>
                <a:latin typeface="Cambria"/>
                <a:cs typeface="Cambria"/>
              </a:rPr>
              <a:t>in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Avoid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vendor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lock-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in.</a:t>
            </a:r>
            <a:r>
              <a:rPr dirty="0" sz="1200" spc="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95">
                <a:solidFill>
                  <a:srgbClr val="3F5449"/>
                </a:solidFill>
                <a:latin typeface="Microsoft Sans Serif"/>
                <a:cs typeface="Microsoft Sans Serif"/>
              </a:rPr>
              <a:t>It's</a:t>
            </a:r>
            <a:r>
              <a:rPr dirty="0" sz="1200" spc="-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hard</a:t>
            </a: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14">
                <a:solidFill>
                  <a:srgbClr val="3F5449"/>
                </a:solidFill>
                <a:latin typeface="Microsoft Sans Serif"/>
                <a:cs typeface="Microsoft Sans Serif"/>
              </a:rPr>
              <a:t>to</a:t>
            </a:r>
            <a:r>
              <a:rPr dirty="0" sz="1200" spc="-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avoid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it</a:t>
            </a:r>
            <a:r>
              <a:rPr dirty="0" sz="1200" spc="-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completely.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7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5"/>
              <a:t>Cloud</a:t>
            </a:r>
            <a:r>
              <a:rPr dirty="0" spc="-50"/>
              <a:t> </a:t>
            </a:r>
            <a:r>
              <a:rPr dirty="0"/>
              <a:t>Computing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10"/>
              <a:t>Action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19" y="3543300"/>
            <a:ext cx="399287" cy="4038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4376" y="4076163"/>
            <a:ext cx="1313180" cy="1353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Healthcare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600"/>
              </a:lnSpc>
              <a:spcBef>
                <a:spcPts val="655"/>
              </a:spcBef>
            </a:pPr>
            <a:r>
              <a:rPr dirty="0" sz="1200" spc="10">
                <a:solidFill>
                  <a:srgbClr val="3F5449"/>
                </a:solidFill>
                <a:latin typeface="Microsoft Sans Serif"/>
                <a:cs typeface="Microsoft Sans Serif"/>
              </a:rPr>
              <a:t>Electronic</a:t>
            </a:r>
            <a:r>
              <a:rPr dirty="0" sz="1200" spc="2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health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records</a:t>
            </a:r>
            <a:r>
              <a:rPr dirty="0" sz="1200" spc="254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and 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telemedicine.</a:t>
            </a:r>
            <a:r>
              <a:rPr dirty="0" sz="1200" spc="2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5">
                <a:solidFill>
                  <a:srgbClr val="3F5449"/>
                </a:solidFill>
                <a:latin typeface="Microsoft Sans Serif"/>
                <a:cs typeface="Microsoft Sans Serif"/>
              </a:rPr>
              <a:t>Use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data</a:t>
            </a:r>
            <a:r>
              <a:rPr dirty="0" sz="1200" spc="-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analytics.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8483" y="3543300"/>
            <a:ext cx="403859" cy="40385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343392" y="4076163"/>
            <a:ext cx="1597025" cy="1098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Finance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300"/>
              </a:lnSpc>
              <a:spcBef>
                <a:spcPts val="660"/>
              </a:spcBef>
            </a:pP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Online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banking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and </a:t>
            </a:r>
            <a:r>
              <a:rPr dirty="0" sz="1200" spc="70">
                <a:solidFill>
                  <a:srgbClr val="3F5449"/>
                </a:solidFill>
                <a:latin typeface="Microsoft Sans Serif"/>
                <a:cs typeface="Microsoft Sans Serif"/>
              </a:rPr>
              <a:t>fraud</a:t>
            </a:r>
            <a:r>
              <a:rPr dirty="0" sz="1200" spc="2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detection.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3F5449"/>
                </a:solidFill>
                <a:latin typeface="Microsoft Sans Serif"/>
                <a:cs typeface="Microsoft Sans Serif"/>
              </a:rPr>
              <a:t>Also, 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manage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risks</a:t>
            </a:r>
            <a:r>
              <a:rPr dirty="0" sz="1200" spc="6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3F5449"/>
                </a:solidFill>
                <a:latin typeface="Microsoft Sans Serif"/>
                <a:cs typeface="Microsoft Sans Serif"/>
              </a:rPr>
              <a:t>well.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0520" y="3543300"/>
            <a:ext cx="399287" cy="40385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153881" y="4076163"/>
            <a:ext cx="1518285" cy="1353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 i="1">
                <a:solidFill>
                  <a:srgbClr val="3F5449"/>
                </a:solidFill>
                <a:latin typeface="Cambria"/>
                <a:cs typeface="Cambria"/>
              </a:rPr>
              <a:t>Retail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600"/>
              </a:lnSpc>
              <a:spcBef>
                <a:spcPts val="655"/>
              </a:spcBef>
            </a:pP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E-</a:t>
            </a:r>
            <a:r>
              <a:rPr dirty="0" sz="1200" spc="50">
                <a:solidFill>
                  <a:srgbClr val="3F5449"/>
                </a:solidFill>
                <a:latin typeface="Microsoft Sans Serif"/>
                <a:cs typeface="Microsoft Sans Serif"/>
              </a:rPr>
              <a:t>commerce</a:t>
            </a:r>
            <a:r>
              <a:rPr dirty="0" sz="1200" spc="9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3F5449"/>
                </a:solidFill>
                <a:latin typeface="Microsoft Sans Serif"/>
                <a:cs typeface="Microsoft Sans Serif"/>
              </a:rPr>
              <a:t>and </a:t>
            </a:r>
            <a:r>
              <a:rPr dirty="0" sz="1200">
                <a:solidFill>
                  <a:srgbClr val="3F5449"/>
                </a:solidFill>
                <a:latin typeface="Microsoft Sans Serif"/>
                <a:cs typeface="Microsoft Sans Serif"/>
              </a:rPr>
              <a:t>supply</a:t>
            </a:r>
            <a:r>
              <a:rPr dirty="0" sz="1200" spc="229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chain </a:t>
            </a:r>
            <a:r>
              <a:rPr dirty="0" sz="1200" spc="65">
                <a:solidFill>
                  <a:srgbClr val="3F5449"/>
                </a:solidFill>
                <a:latin typeface="Microsoft Sans Serif"/>
                <a:cs typeface="Microsoft Sans Serif"/>
              </a:rPr>
              <a:t>management.</a:t>
            </a:r>
            <a:r>
              <a:rPr dirty="0" sz="12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3F5449"/>
                </a:solidFill>
                <a:latin typeface="Microsoft Sans Serif"/>
                <a:cs typeface="Microsoft Sans Serif"/>
              </a:rPr>
              <a:t>Focus </a:t>
            </a:r>
            <a:r>
              <a:rPr dirty="0" sz="1200" spc="75">
                <a:solidFill>
                  <a:srgbClr val="3F5449"/>
                </a:solidFill>
                <a:latin typeface="Microsoft Sans Serif"/>
                <a:cs typeface="Microsoft Sans Serif"/>
              </a:rPr>
              <a:t>on</a:t>
            </a:r>
            <a:r>
              <a:rPr dirty="0" sz="1200" spc="-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5">
                <a:solidFill>
                  <a:srgbClr val="3F5449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200" spc="2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3F5449"/>
                </a:solidFill>
                <a:latin typeface="Microsoft Sans Serif"/>
                <a:cs typeface="Microsoft Sans Serif"/>
              </a:rPr>
              <a:t>CRM.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1" y="6377939"/>
            <a:ext cx="1196339" cy="29565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57656"/>
            <a:ext cx="10058400" cy="1767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525" y="3175553"/>
            <a:ext cx="5459095" cy="4445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/>
              <a:t>Future</a:t>
            </a:r>
            <a:r>
              <a:rPr dirty="0" sz="2750" spc="35"/>
              <a:t> </a:t>
            </a:r>
            <a:r>
              <a:rPr dirty="0" sz="2750" spc="-10"/>
              <a:t>Trends</a:t>
            </a:r>
            <a:r>
              <a:rPr dirty="0" sz="2750" spc="35"/>
              <a:t> </a:t>
            </a:r>
            <a:r>
              <a:rPr dirty="0" sz="2750"/>
              <a:t>in</a:t>
            </a:r>
            <a:r>
              <a:rPr dirty="0" sz="2750" spc="45"/>
              <a:t> </a:t>
            </a:r>
            <a:r>
              <a:rPr dirty="0" sz="2750"/>
              <a:t>Cloud</a:t>
            </a:r>
            <a:r>
              <a:rPr dirty="0" sz="2750" spc="15"/>
              <a:t> </a:t>
            </a:r>
            <a:r>
              <a:rPr dirty="0" sz="2750" spc="-10"/>
              <a:t>Computing</a:t>
            </a:r>
            <a:endParaRPr sz="2750"/>
          </a:p>
        </p:txBody>
      </p:sp>
      <p:grpSp>
        <p:nvGrpSpPr>
          <p:cNvPr id="5" name="object 5" descr=""/>
          <p:cNvGrpSpPr/>
          <p:nvPr/>
        </p:nvGrpSpPr>
        <p:grpSpPr>
          <a:xfrm>
            <a:off x="4463796" y="3861815"/>
            <a:ext cx="725805" cy="2468880"/>
            <a:chOff x="4463796" y="3861815"/>
            <a:chExt cx="725805" cy="2468880"/>
          </a:xfrm>
        </p:grpSpPr>
        <p:sp>
          <p:nvSpPr>
            <p:cNvPr id="6" name="object 6" descr=""/>
            <p:cNvSpPr/>
            <p:nvPr/>
          </p:nvSpPr>
          <p:spPr>
            <a:xfrm>
              <a:off x="4463796" y="3861815"/>
              <a:ext cx="574675" cy="2468880"/>
            </a:xfrm>
            <a:custGeom>
              <a:avLst/>
              <a:gdLst/>
              <a:ahLst/>
              <a:cxnLst/>
              <a:rect l="l" t="t" r="r" b="b"/>
              <a:pathLst>
                <a:path w="574675" h="2468879">
                  <a:moveTo>
                    <a:pt x="423672" y="312432"/>
                  </a:moveTo>
                  <a:lnTo>
                    <a:pt x="419100" y="309384"/>
                  </a:lnTo>
                  <a:lnTo>
                    <a:pt x="3048" y="309384"/>
                  </a:lnTo>
                  <a:lnTo>
                    <a:pt x="0" y="312432"/>
                  </a:lnTo>
                  <a:lnTo>
                    <a:pt x="0" y="317004"/>
                  </a:lnTo>
                  <a:lnTo>
                    <a:pt x="0" y="321576"/>
                  </a:lnTo>
                  <a:lnTo>
                    <a:pt x="3048" y="324624"/>
                  </a:lnTo>
                  <a:lnTo>
                    <a:pt x="419100" y="324624"/>
                  </a:lnTo>
                  <a:lnTo>
                    <a:pt x="423672" y="321576"/>
                  </a:lnTo>
                  <a:lnTo>
                    <a:pt x="423672" y="312432"/>
                  </a:lnTo>
                  <a:close/>
                </a:path>
                <a:path w="574675" h="2468879">
                  <a:moveTo>
                    <a:pt x="574548" y="3048"/>
                  </a:moveTo>
                  <a:lnTo>
                    <a:pt x="569976" y="0"/>
                  </a:lnTo>
                  <a:lnTo>
                    <a:pt x="562356" y="0"/>
                  </a:lnTo>
                  <a:lnTo>
                    <a:pt x="557784" y="3048"/>
                  </a:lnTo>
                  <a:lnTo>
                    <a:pt x="557784" y="7620"/>
                  </a:lnTo>
                  <a:lnTo>
                    <a:pt x="557784" y="2464320"/>
                  </a:lnTo>
                  <a:lnTo>
                    <a:pt x="562356" y="2468880"/>
                  </a:lnTo>
                  <a:lnTo>
                    <a:pt x="569976" y="2468880"/>
                  </a:lnTo>
                  <a:lnTo>
                    <a:pt x="574548" y="2464320"/>
                  </a:lnTo>
                  <a:lnTo>
                    <a:pt x="574548" y="3048"/>
                  </a:lnTo>
                  <a:close/>
                </a:path>
              </a:pathLst>
            </a:custGeom>
            <a:solidFill>
              <a:srgbClr val="CDD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70703" y="4020311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190500" y="316991"/>
                  </a:moveTo>
                  <a:lnTo>
                    <a:pt x="128016" y="316991"/>
                  </a:lnTo>
                  <a:lnTo>
                    <a:pt x="78438" y="307085"/>
                  </a:lnTo>
                  <a:lnTo>
                    <a:pt x="37718" y="280034"/>
                  </a:lnTo>
                  <a:lnTo>
                    <a:pt x="10144" y="239839"/>
                  </a:lnTo>
                  <a:lnTo>
                    <a:pt x="0" y="190499"/>
                  </a:lnTo>
                  <a:lnTo>
                    <a:pt x="0" y="126491"/>
                  </a:lnTo>
                  <a:lnTo>
                    <a:pt x="10144" y="77152"/>
                  </a:lnTo>
                  <a:lnTo>
                    <a:pt x="37719" y="36956"/>
                  </a:lnTo>
                  <a:lnTo>
                    <a:pt x="78438" y="9905"/>
                  </a:lnTo>
                  <a:lnTo>
                    <a:pt x="128016" y="0"/>
                  </a:lnTo>
                  <a:lnTo>
                    <a:pt x="190500" y="0"/>
                  </a:lnTo>
                  <a:lnTo>
                    <a:pt x="240077" y="9905"/>
                  </a:lnTo>
                  <a:lnTo>
                    <a:pt x="280796" y="36956"/>
                  </a:lnTo>
                  <a:lnTo>
                    <a:pt x="308371" y="77152"/>
                  </a:lnTo>
                  <a:lnTo>
                    <a:pt x="318515" y="126491"/>
                  </a:lnTo>
                  <a:lnTo>
                    <a:pt x="318515" y="190499"/>
                  </a:lnTo>
                  <a:lnTo>
                    <a:pt x="308371" y="239839"/>
                  </a:lnTo>
                  <a:lnTo>
                    <a:pt x="280796" y="280034"/>
                  </a:lnTo>
                  <a:lnTo>
                    <a:pt x="240077" y="307085"/>
                  </a:lnTo>
                  <a:lnTo>
                    <a:pt x="190500" y="316991"/>
                  </a:lnTo>
                  <a:close/>
                </a:path>
              </a:pathLst>
            </a:custGeom>
            <a:solidFill>
              <a:srgbClr val="E8F2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970748" y="3981755"/>
            <a:ext cx="116839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90" b="1" i="1">
                <a:solidFill>
                  <a:srgbClr val="3F5449"/>
                </a:solidFill>
                <a:latin typeface="Cambria"/>
                <a:cs typeface="Cambria"/>
              </a:rPr>
              <a:t>1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76628" y="3980160"/>
            <a:ext cx="3065780" cy="5397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321435">
              <a:lnSpc>
                <a:spcPct val="100000"/>
              </a:lnSpc>
              <a:spcBef>
                <a:spcPts val="130"/>
              </a:spcBef>
            </a:pPr>
            <a:r>
              <a:rPr dirty="0" sz="1350" spc="10" b="1" i="1">
                <a:solidFill>
                  <a:srgbClr val="3F5449"/>
                </a:solidFill>
                <a:latin typeface="Cambria"/>
                <a:cs typeface="Cambria"/>
              </a:rPr>
              <a:t>Serverless</a:t>
            </a:r>
            <a:r>
              <a:rPr dirty="0" sz="1350" spc="125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350" spc="-10" b="1" i="1">
                <a:solidFill>
                  <a:srgbClr val="3F5449"/>
                </a:solidFill>
                <a:latin typeface="Cambria"/>
                <a:cs typeface="Cambria"/>
              </a:rPr>
              <a:t>Computing</a:t>
            </a:r>
            <a:endParaRPr sz="1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Focus</a:t>
            </a:r>
            <a:r>
              <a:rPr dirty="0" sz="1100" spc="-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65">
                <a:solidFill>
                  <a:srgbClr val="3F5449"/>
                </a:solidFill>
                <a:latin typeface="Microsoft Sans Serif"/>
                <a:cs typeface="Microsoft Sans Serif"/>
              </a:rPr>
              <a:t>on</a:t>
            </a:r>
            <a:r>
              <a:rPr dirty="0" sz="11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65">
                <a:solidFill>
                  <a:srgbClr val="3F5449"/>
                </a:solidFill>
                <a:latin typeface="Microsoft Sans Serif"/>
                <a:cs typeface="Microsoft Sans Serif"/>
              </a:rPr>
              <a:t>writing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 code.</a:t>
            </a:r>
            <a:r>
              <a:rPr dirty="0" sz="1100" spc="1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80">
                <a:solidFill>
                  <a:srgbClr val="3F5449"/>
                </a:solidFill>
                <a:latin typeface="Microsoft Sans Serif"/>
                <a:cs typeface="Microsoft Sans Serif"/>
              </a:rPr>
              <a:t>Don't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50">
                <a:solidFill>
                  <a:srgbClr val="3F5449"/>
                </a:solidFill>
                <a:latin typeface="Microsoft Sans Serif"/>
                <a:cs typeface="Microsoft Sans Serif"/>
              </a:rPr>
              <a:t>manage</a:t>
            </a:r>
            <a:r>
              <a:rPr dirty="0" sz="1100" spc="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3F5449"/>
                </a:solidFill>
                <a:latin typeface="Microsoft Sans Serif"/>
                <a:cs typeface="Microsoft Sans Serif"/>
              </a:rPr>
              <a:t>servers.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870703" y="4725923"/>
            <a:ext cx="725805" cy="317500"/>
            <a:chOff x="4870703" y="4725923"/>
            <a:chExt cx="725805" cy="317500"/>
          </a:xfrm>
        </p:grpSpPr>
        <p:sp>
          <p:nvSpPr>
            <p:cNvPr id="11" name="object 11" descr=""/>
            <p:cNvSpPr/>
            <p:nvPr/>
          </p:nvSpPr>
          <p:spPr>
            <a:xfrm>
              <a:off x="5172455" y="4876799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420623" y="15239"/>
                  </a:moveTo>
                  <a:lnTo>
                    <a:pt x="4572" y="15239"/>
                  </a:lnTo>
                  <a:lnTo>
                    <a:pt x="0" y="12191"/>
                  </a:lnTo>
                  <a:lnTo>
                    <a:pt x="0" y="7619"/>
                  </a:lnTo>
                  <a:lnTo>
                    <a:pt x="0" y="3047"/>
                  </a:lnTo>
                  <a:lnTo>
                    <a:pt x="4572" y="0"/>
                  </a:lnTo>
                  <a:lnTo>
                    <a:pt x="420623" y="0"/>
                  </a:lnTo>
                  <a:lnTo>
                    <a:pt x="423672" y="3047"/>
                  </a:lnTo>
                  <a:lnTo>
                    <a:pt x="423672" y="12191"/>
                  </a:lnTo>
                  <a:lnTo>
                    <a:pt x="420623" y="15239"/>
                  </a:lnTo>
                  <a:close/>
                </a:path>
              </a:pathLst>
            </a:custGeom>
            <a:solidFill>
              <a:srgbClr val="CDD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70703" y="472592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190500" y="316992"/>
                  </a:moveTo>
                  <a:lnTo>
                    <a:pt x="128016" y="316992"/>
                  </a:lnTo>
                  <a:lnTo>
                    <a:pt x="78438" y="307086"/>
                  </a:lnTo>
                  <a:lnTo>
                    <a:pt x="37718" y="280035"/>
                  </a:lnTo>
                  <a:lnTo>
                    <a:pt x="10144" y="239839"/>
                  </a:lnTo>
                  <a:lnTo>
                    <a:pt x="0" y="190500"/>
                  </a:lnTo>
                  <a:lnTo>
                    <a:pt x="0" y="126492"/>
                  </a:lnTo>
                  <a:lnTo>
                    <a:pt x="10144" y="77152"/>
                  </a:lnTo>
                  <a:lnTo>
                    <a:pt x="37719" y="36957"/>
                  </a:lnTo>
                  <a:lnTo>
                    <a:pt x="78438" y="9906"/>
                  </a:lnTo>
                  <a:lnTo>
                    <a:pt x="128016" y="0"/>
                  </a:lnTo>
                  <a:lnTo>
                    <a:pt x="190500" y="0"/>
                  </a:lnTo>
                  <a:lnTo>
                    <a:pt x="240077" y="9906"/>
                  </a:lnTo>
                  <a:lnTo>
                    <a:pt x="280796" y="36957"/>
                  </a:lnTo>
                  <a:lnTo>
                    <a:pt x="308371" y="77152"/>
                  </a:lnTo>
                  <a:lnTo>
                    <a:pt x="318515" y="126492"/>
                  </a:lnTo>
                  <a:lnTo>
                    <a:pt x="318515" y="190500"/>
                  </a:lnTo>
                  <a:lnTo>
                    <a:pt x="308371" y="239839"/>
                  </a:lnTo>
                  <a:lnTo>
                    <a:pt x="280796" y="280035"/>
                  </a:lnTo>
                  <a:lnTo>
                    <a:pt x="240077" y="307086"/>
                  </a:lnTo>
                  <a:lnTo>
                    <a:pt x="190500" y="316992"/>
                  </a:lnTo>
                  <a:close/>
                </a:path>
              </a:pathLst>
            </a:custGeom>
            <a:solidFill>
              <a:srgbClr val="E8F2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955500" y="4685775"/>
            <a:ext cx="14922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 b="1" i="1">
                <a:solidFill>
                  <a:srgbClr val="3F5449"/>
                </a:solidFill>
                <a:latin typeface="Cambria"/>
                <a:cs typeface="Cambria"/>
              </a:rPr>
              <a:t>2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23657" y="4685757"/>
            <a:ext cx="3527425" cy="767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60" b="1" i="1">
                <a:solidFill>
                  <a:srgbClr val="3F5449"/>
                </a:solidFill>
                <a:latin typeface="Cambria"/>
                <a:cs typeface="Cambria"/>
              </a:rPr>
              <a:t>AI</a:t>
            </a:r>
            <a:r>
              <a:rPr dirty="0" sz="1350" spc="-30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350" b="1" i="1">
                <a:solidFill>
                  <a:srgbClr val="3F5449"/>
                </a:solidFill>
                <a:latin typeface="Cambria"/>
                <a:cs typeface="Cambria"/>
              </a:rPr>
              <a:t>and</a:t>
            </a:r>
            <a:r>
              <a:rPr dirty="0" sz="1350" spc="-45" b="1" i="1">
                <a:solidFill>
                  <a:srgbClr val="3F5449"/>
                </a:solidFill>
                <a:latin typeface="Cambria"/>
                <a:cs typeface="Cambria"/>
              </a:rPr>
              <a:t> </a:t>
            </a:r>
            <a:r>
              <a:rPr dirty="0" sz="1350" spc="40" b="1" i="1">
                <a:solidFill>
                  <a:srgbClr val="3F5449"/>
                </a:solidFill>
                <a:latin typeface="Cambria"/>
                <a:cs typeface="Cambria"/>
              </a:rPr>
              <a:t>ML</a:t>
            </a:r>
            <a:endParaRPr sz="1350">
              <a:latin typeface="Cambria"/>
              <a:cs typeface="Cambria"/>
            </a:endParaRPr>
          </a:p>
          <a:p>
            <a:pPr marL="12700" marR="5080">
              <a:lnSpc>
                <a:spcPct val="135500"/>
              </a:lnSpc>
              <a:spcBef>
                <a:spcPts val="610"/>
              </a:spcBef>
            </a:pP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Cloud</a:t>
            </a:r>
            <a:r>
              <a:rPr dirty="0" sz="11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70">
                <a:solidFill>
                  <a:srgbClr val="3F5449"/>
                </a:solidFill>
                <a:latin typeface="Microsoft Sans Serif"/>
                <a:cs typeface="Microsoft Sans Serif"/>
              </a:rPr>
              <a:t>platforms</a:t>
            </a:r>
            <a:r>
              <a:rPr dirty="0" sz="1100" spc="-1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50">
                <a:solidFill>
                  <a:srgbClr val="3F5449"/>
                </a:solidFill>
                <a:latin typeface="Microsoft Sans Serif"/>
                <a:cs typeface="Microsoft Sans Serif"/>
              </a:rPr>
              <a:t>provide</a:t>
            </a:r>
            <a:r>
              <a:rPr dirty="0" sz="1100" spc="3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80">
                <a:solidFill>
                  <a:srgbClr val="3F5449"/>
                </a:solidFill>
                <a:latin typeface="Microsoft Sans Serif"/>
                <a:cs typeface="Microsoft Sans Serif"/>
              </a:rPr>
              <a:t>AI</a:t>
            </a:r>
            <a:r>
              <a:rPr dirty="0" sz="11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ML.</a:t>
            </a:r>
            <a:r>
              <a:rPr dirty="0" sz="1100" spc="5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Very</a:t>
            </a:r>
            <a:r>
              <a:rPr dirty="0" sz="1100" spc="6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50">
                <a:solidFill>
                  <a:srgbClr val="3F5449"/>
                </a:solidFill>
                <a:latin typeface="Microsoft Sans Serif"/>
                <a:cs typeface="Microsoft Sans Serif"/>
              </a:rPr>
              <a:t>helpful</a:t>
            </a:r>
            <a:r>
              <a:rPr dirty="0" sz="11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25">
                <a:solidFill>
                  <a:srgbClr val="3F5449"/>
                </a:solidFill>
                <a:latin typeface="Microsoft Sans Serif"/>
                <a:cs typeface="Microsoft Sans Serif"/>
              </a:rPr>
              <a:t>and </a:t>
            </a:r>
            <a:r>
              <a:rPr dirty="0" sz="1100" spc="-10">
                <a:solidFill>
                  <a:srgbClr val="3F5449"/>
                </a:solidFill>
                <a:latin typeface="Microsoft Sans Serif"/>
                <a:cs typeface="Microsoft Sans Serif"/>
              </a:rPr>
              <a:t>lucrative.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463796" y="5359908"/>
            <a:ext cx="725805" cy="317500"/>
            <a:chOff x="4463796" y="5359908"/>
            <a:chExt cx="725805" cy="317500"/>
          </a:xfrm>
        </p:grpSpPr>
        <p:sp>
          <p:nvSpPr>
            <p:cNvPr id="16" name="object 16" descr=""/>
            <p:cNvSpPr/>
            <p:nvPr/>
          </p:nvSpPr>
          <p:spPr>
            <a:xfrm>
              <a:off x="4463796" y="5510783"/>
              <a:ext cx="424180" cy="15240"/>
            </a:xfrm>
            <a:custGeom>
              <a:avLst/>
              <a:gdLst/>
              <a:ahLst/>
              <a:cxnLst/>
              <a:rect l="l" t="t" r="r" b="b"/>
              <a:pathLst>
                <a:path w="424179" h="15239">
                  <a:moveTo>
                    <a:pt x="419100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7620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419100" y="0"/>
                  </a:lnTo>
                  <a:lnTo>
                    <a:pt x="423672" y="3048"/>
                  </a:lnTo>
                  <a:lnTo>
                    <a:pt x="423672" y="12192"/>
                  </a:lnTo>
                  <a:lnTo>
                    <a:pt x="419100" y="15240"/>
                  </a:lnTo>
                  <a:close/>
                </a:path>
              </a:pathLst>
            </a:custGeom>
            <a:solidFill>
              <a:srgbClr val="CDD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870703" y="5359908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190500" y="316992"/>
                  </a:moveTo>
                  <a:lnTo>
                    <a:pt x="128016" y="316992"/>
                  </a:lnTo>
                  <a:lnTo>
                    <a:pt x="78438" y="307086"/>
                  </a:lnTo>
                  <a:lnTo>
                    <a:pt x="37718" y="280035"/>
                  </a:lnTo>
                  <a:lnTo>
                    <a:pt x="10144" y="239839"/>
                  </a:lnTo>
                  <a:lnTo>
                    <a:pt x="0" y="190500"/>
                  </a:lnTo>
                  <a:lnTo>
                    <a:pt x="0" y="126492"/>
                  </a:lnTo>
                  <a:lnTo>
                    <a:pt x="10144" y="77152"/>
                  </a:lnTo>
                  <a:lnTo>
                    <a:pt x="37719" y="36957"/>
                  </a:lnTo>
                  <a:lnTo>
                    <a:pt x="78438" y="9906"/>
                  </a:lnTo>
                  <a:lnTo>
                    <a:pt x="128016" y="0"/>
                  </a:lnTo>
                  <a:lnTo>
                    <a:pt x="190500" y="0"/>
                  </a:lnTo>
                  <a:lnTo>
                    <a:pt x="240077" y="9906"/>
                  </a:lnTo>
                  <a:lnTo>
                    <a:pt x="280796" y="36957"/>
                  </a:lnTo>
                  <a:lnTo>
                    <a:pt x="308371" y="77152"/>
                  </a:lnTo>
                  <a:lnTo>
                    <a:pt x="318515" y="126492"/>
                  </a:lnTo>
                  <a:lnTo>
                    <a:pt x="318515" y="190500"/>
                  </a:lnTo>
                  <a:lnTo>
                    <a:pt x="308371" y="239839"/>
                  </a:lnTo>
                  <a:lnTo>
                    <a:pt x="280796" y="280035"/>
                  </a:lnTo>
                  <a:lnTo>
                    <a:pt x="240077" y="307086"/>
                  </a:lnTo>
                  <a:lnTo>
                    <a:pt x="190500" y="316992"/>
                  </a:lnTo>
                  <a:close/>
                </a:path>
              </a:pathLst>
            </a:custGeom>
            <a:solidFill>
              <a:srgbClr val="E8F2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960127" y="5321337"/>
            <a:ext cx="13779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 b="1" i="1">
                <a:solidFill>
                  <a:srgbClr val="3F5449"/>
                </a:solidFill>
                <a:latin typeface="Cambria"/>
                <a:cs typeface="Cambria"/>
              </a:rPr>
              <a:t>3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23596" y="5319749"/>
            <a:ext cx="3320415" cy="767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14855">
              <a:lnSpc>
                <a:spcPct val="100000"/>
              </a:lnSpc>
              <a:spcBef>
                <a:spcPts val="130"/>
              </a:spcBef>
            </a:pPr>
            <a:r>
              <a:rPr dirty="0" sz="1350" b="1" i="1">
                <a:solidFill>
                  <a:srgbClr val="3F5449"/>
                </a:solidFill>
                <a:latin typeface="Cambria"/>
                <a:cs typeface="Cambria"/>
              </a:rPr>
              <a:t>Edge </a:t>
            </a:r>
            <a:r>
              <a:rPr dirty="0" sz="1350" spc="-10" b="1" i="1">
                <a:solidFill>
                  <a:srgbClr val="3F5449"/>
                </a:solidFill>
                <a:latin typeface="Cambria"/>
                <a:cs typeface="Cambria"/>
              </a:rPr>
              <a:t>Computing</a:t>
            </a:r>
            <a:endParaRPr sz="13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1075"/>
              </a:spcBef>
            </a:pP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Process</a:t>
            </a:r>
            <a:r>
              <a:rPr dirty="0" sz="1100" spc="2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70">
                <a:solidFill>
                  <a:srgbClr val="3F5449"/>
                </a:solidFill>
                <a:latin typeface="Microsoft Sans Serif"/>
                <a:cs typeface="Microsoft Sans Serif"/>
              </a:rPr>
              <a:t>data</a:t>
            </a:r>
            <a:r>
              <a:rPr dirty="0" sz="1100" spc="6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closer</a:t>
            </a:r>
            <a:r>
              <a:rPr dirty="0" sz="1100" spc="7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10">
                <a:solidFill>
                  <a:srgbClr val="3F5449"/>
                </a:solidFill>
                <a:latin typeface="Microsoft Sans Serif"/>
                <a:cs typeface="Microsoft Sans Serif"/>
              </a:rPr>
              <a:t>to</a:t>
            </a:r>
            <a:r>
              <a:rPr dirty="0" sz="1100" spc="4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70">
                <a:solidFill>
                  <a:srgbClr val="3F5449"/>
                </a:solidFill>
                <a:latin typeface="Microsoft Sans Serif"/>
                <a:cs typeface="Microsoft Sans Serif"/>
              </a:rPr>
              <a:t>the</a:t>
            </a:r>
            <a:r>
              <a:rPr dirty="0" sz="11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source.</a:t>
            </a:r>
            <a:r>
              <a:rPr dirty="0" sz="11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This</a:t>
            </a:r>
            <a:r>
              <a:rPr dirty="0" sz="1100" spc="40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3F5449"/>
                </a:solidFill>
                <a:latin typeface="Microsoft Sans Serif"/>
                <a:cs typeface="Microsoft Sans Serif"/>
              </a:rPr>
              <a:t>will</a:t>
            </a:r>
            <a:r>
              <a:rPr dirty="0" sz="1100" spc="75">
                <a:solidFill>
                  <a:srgbClr val="3F5449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3F5449"/>
                </a:solidFill>
                <a:latin typeface="Microsoft Sans Serif"/>
                <a:cs typeface="Microsoft Sans Serif"/>
              </a:rPr>
              <a:t>reduce</a:t>
            </a:r>
            <a:endParaRPr sz="1100">
              <a:latin typeface="Microsoft Sans Serif"/>
              <a:cs typeface="Microsoft Sans Serif"/>
            </a:endParaRPr>
          </a:p>
          <a:p>
            <a:pPr algn="r" marR="6350">
              <a:lnSpc>
                <a:spcPct val="100000"/>
              </a:lnSpc>
              <a:spcBef>
                <a:spcPts val="470"/>
              </a:spcBef>
            </a:pPr>
            <a:r>
              <a:rPr dirty="0" sz="1100" spc="-10">
                <a:solidFill>
                  <a:srgbClr val="3F5449"/>
                </a:solidFill>
                <a:latin typeface="Microsoft Sans Serif"/>
                <a:cs typeface="Microsoft Sans Serif"/>
              </a:rPr>
              <a:t>latency.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831580" y="6405372"/>
            <a:ext cx="1164590" cy="247015"/>
            <a:chOff x="8831580" y="6405372"/>
            <a:chExt cx="1164590" cy="247015"/>
          </a:xfrm>
        </p:grpSpPr>
        <p:sp>
          <p:nvSpPr>
            <p:cNvPr id="21" name="object 21" descr=""/>
            <p:cNvSpPr/>
            <p:nvPr/>
          </p:nvSpPr>
          <p:spPr>
            <a:xfrm>
              <a:off x="8836152" y="6409944"/>
              <a:ext cx="1155700" cy="238125"/>
            </a:xfrm>
            <a:custGeom>
              <a:avLst/>
              <a:gdLst/>
              <a:ahLst/>
              <a:cxnLst/>
              <a:rect l="l" t="t" r="r" b="b"/>
              <a:pathLst>
                <a:path w="1155700" h="238125">
                  <a:moveTo>
                    <a:pt x="1155191" y="237743"/>
                  </a:moveTo>
                  <a:lnTo>
                    <a:pt x="0" y="237743"/>
                  </a:lnTo>
                  <a:lnTo>
                    <a:pt x="0" y="0"/>
                  </a:lnTo>
                  <a:lnTo>
                    <a:pt x="1155191" y="0"/>
                  </a:lnTo>
                  <a:lnTo>
                    <a:pt x="1155191" y="237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836152" y="6409944"/>
              <a:ext cx="1155700" cy="238125"/>
            </a:xfrm>
            <a:custGeom>
              <a:avLst/>
              <a:gdLst/>
              <a:ahLst/>
              <a:cxnLst/>
              <a:rect l="l" t="t" r="r" b="b"/>
              <a:pathLst>
                <a:path w="1155700" h="238125">
                  <a:moveTo>
                    <a:pt x="0" y="0"/>
                  </a:moveTo>
                  <a:lnTo>
                    <a:pt x="1155191" y="0"/>
                  </a:lnTo>
                  <a:lnTo>
                    <a:pt x="1155191" y="237743"/>
                  </a:lnTo>
                  <a:lnTo>
                    <a:pt x="0" y="2377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Cloud-Computing-The-Future-of-IT (1)</dc:title>
  <dcterms:created xsi:type="dcterms:W3CDTF">2025-04-08T16:58:02Z</dcterms:created>
  <dcterms:modified xsi:type="dcterms:W3CDTF">2025-04-08T16:58:02Z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2025-04-08T00:00:00Z</vt:filetime>
  </property>
  <property fmtid="{D5CDD505-2E9C-101B-9397-08002B2CF9AE}" pid="3" name="LastSaved">
    <vt:filetime>2025-04-08T00:00:00Z</vt:filetime>
  </property>
  <property fmtid="{D5CDD505-2E9C-101B-9397-08002B2CF9AE}" pid="4" name="Producer">
    <vt:lpwstr>Microsoft: Print To PDF</vt:lpwstr>
  </property>
</Properties>
</file>