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660"/>
  </p:normalViewPr>
  <p:slideViewPr>
    <p:cSldViewPr>
      <p:cViewPr varScale="1">
        <p:scale>
          <a:sx n="78" d="100"/>
          <a:sy n="78" d="100"/>
        </p:scale>
        <p:origin x="92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12436" y="1292428"/>
            <a:ext cx="3167126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1959864"/>
            <a:ext cx="9395206" cy="26835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5383" y="2277516"/>
            <a:ext cx="7841233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799" y="2327275"/>
            <a:ext cx="9572625" cy="3727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9111" y="1630629"/>
            <a:ext cx="8145780" cy="1671955"/>
            <a:chOff x="2039111" y="1630629"/>
            <a:chExt cx="8145780" cy="16719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9111" y="1630629"/>
              <a:ext cx="8145526" cy="11229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5295" y="2179269"/>
              <a:ext cx="2150109" cy="112298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343404" y="1763013"/>
            <a:ext cx="7508875" cy="118554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009265" marR="5080" indent="-2997200">
              <a:lnSpc>
                <a:spcPts val="4320"/>
              </a:lnSpc>
              <a:spcBef>
                <a:spcPts val="650"/>
              </a:spcBef>
              <a:tabLst>
                <a:tab pos="5765165" algn="l"/>
              </a:tabLst>
            </a:pPr>
            <a:r>
              <a:rPr sz="4000" b="1" spc="305" dirty="0">
                <a:solidFill>
                  <a:srgbClr val="FFFFFF"/>
                </a:solidFill>
                <a:latin typeface="Cambria"/>
                <a:cs typeface="Cambria"/>
              </a:rPr>
              <a:t>ANAL</a:t>
            </a:r>
            <a:r>
              <a:rPr sz="4000" b="1" spc="31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4000" b="1" spc="210" dirty="0">
                <a:solidFill>
                  <a:srgbClr val="FFFFFF"/>
                </a:solidFill>
                <a:latin typeface="Cambria"/>
                <a:cs typeface="Cambria"/>
              </a:rPr>
              <a:t>ZI</a:t>
            </a:r>
            <a:r>
              <a:rPr sz="4000" b="1" spc="33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4000" b="1" spc="535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4000" b="1" spc="40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b="1" spc="325" dirty="0">
                <a:solidFill>
                  <a:srgbClr val="FFFFFF"/>
                </a:solidFill>
                <a:latin typeface="Cambria"/>
                <a:cs typeface="Cambria"/>
              </a:rPr>
              <a:t>AMAZ</a:t>
            </a:r>
            <a:r>
              <a:rPr sz="4000" b="1" spc="34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4000" b="1" spc="24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40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4000" b="1" spc="390" dirty="0">
                <a:solidFill>
                  <a:srgbClr val="FFFFFF"/>
                </a:solidFill>
                <a:latin typeface="Cambria"/>
                <a:cs typeface="Cambria"/>
              </a:rPr>
              <a:t>SALES  </a:t>
            </a:r>
            <a:r>
              <a:rPr sz="4000" b="1" spc="270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1534" y="3635832"/>
            <a:ext cx="52184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0414" algn="l"/>
                <a:tab pos="3763010" algn="l"/>
              </a:tabLst>
            </a:pPr>
            <a:r>
              <a:rPr sz="3200" spc="495" dirty="0">
                <a:solidFill>
                  <a:srgbClr val="D9D9D9"/>
                </a:solidFill>
                <a:latin typeface="Cambria"/>
                <a:cs typeface="Cambria"/>
              </a:rPr>
              <a:t>D</a:t>
            </a:r>
            <a:r>
              <a:rPr sz="3200" spc="550" dirty="0">
                <a:solidFill>
                  <a:srgbClr val="D9D9D9"/>
                </a:solidFill>
                <a:latin typeface="Cambria"/>
                <a:cs typeface="Cambria"/>
              </a:rPr>
              <a:t>e</a:t>
            </a:r>
            <a:r>
              <a:rPr sz="3200" spc="160" dirty="0">
                <a:solidFill>
                  <a:srgbClr val="D9D9D9"/>
                </a:solidFill>
                <a:latin typeface="Cambria"/>
                <a:cs typeface="Cambria"/>
              </a:rPr>
              <a:t>t</a:t>
            </a:r>
            <a:r>
              <a:rPr sz="3200" spc="420" dirty="0">
                <a:solidFill>
                  <a:srgbClr val="D9D9D9"/>
                </a:solidFill>
                <a:latin typeface="Cambria"/>
                <a:cs typeface="Cambria"/>
              </a:rPr>
              <a:t>a</a:t>
            </a:r>
            <a:r>
              <a:rPr sz="3200" spc="330" dirty="0">
                <a:solidFill>
                  <a:srgbClr val="D9D9D9"/>
                </a:solidFill>
                <a:latin typeface="Cambria"/>
                <a:cs typeface="Cambria"/>
              </a:rPr>
              <a:t>i</a:t>
            </a:r>
            <a:r>
              <a:rPr sz="3200" spc="350" dirty="0">
                <a:solidFill>
                  <a:srgbClr val="D9D9D9"/>
                </a:solidFill>
                <a:latin typeface="Cambria"/>
                <a:cs typeface="Cambria"/>
              </a:rPr>
              <a:t>l</a:t>
            </a:r>
            <a:r>
              <a:rPr sz="3200" spc="570" dirty="0">
                <a:solidFill>
                  <a:srgbClr val="D9D9D9"/>
                </a:solidFill>
                <a:latin typeface="Cambria"/>
                <a:cs typeface="Cambria"/>
              </a:rPr>
              <a:t>e</a:t>
            </a:r>
            <a:r>
              <a:rPr sz="3200" spc="220" dirty="0">
                <a:solidFill>
                  <a:srgbClr val="D9D9D9"/>
                </a:solidFill>
                <a:latin typeface="Cambria"/>
                <a:cs typeface="Cambria"/>
              </a:rPr>
              <a:t>d</a:t>
            </a:r>
            <a:r>
              <a:rPr sz="3200" dirty="0">
                <a:solidFill>
                  <a:srgbClr val="D9D9D9"/>
                </a:solidFill>
                <a:latin typeface="Cambria"/>
                <a:cs typeface="Cambria"/>
              </a:rPr>
              <a:t>	</a:t>
            </a:r>
            <a:r>
              <a:rPr sz="3200" spc="290" dirty="0">
                <a:solidFill>
                  <a:srgbClr val="D9D9D9"/>
                </a:solidFill>
                <a:latin typeface="Cambria"/>
                <a:cs typeface="Cambria"/>
              </a:rPr>
              <a:t>P</a:t>
            </a:r>
            <a:r>
              <a:rPr sz="3200" spc="160" dirty="0">
                <a:solidFill>
                  <a:srgbClr val="D9D9D9"/>
                </a:solidFill>
                <a:latin typeface="Cambria"/>
                <a:cs typeface="Cambria"/>
              </a:rPr>
              <a:t>r</a:t>
            </a:r>
            <a:r>
              <a:rPr sz="3200" spc="409" dirty="0">
                <a:solidFill>
                  <a:srgbClr val="D9D9D9"/>
                </a:solidFill>
                <a:latin typeface="Cambria"/>
                <a:cs typeface="Cambria"/>
              </a:rPr>
              <a:t>o</a:t>
            </a:r>
            <a:r>
              <a:rPr sz="3200" spc="370" dirty="0">
                <a:solidFill>
                  <a:srgbClr val="D9D9D9"/>
                </a:solidFill>
                <a:latin typeface="Cambria"/>
                <a:cs typeface="Cambria"/>
              </a:rPr>
              <a:t>j</a:t>
            </a:r>
            <a:r>
              <a:rPr sz="3200" spc="550" dirty="0">
                <a:solidFill>
                  <a:srgbClr val="D9D9D9"/>
                </a:solidFill>
                <a:latin typeface="Cambria"/>
                <a:cs typeface="Cambria"/>
              </a:rPr>
              <a:t>ec</a:t>
            </a:r>
            <a:r>
              <a:rPr sz="3200" spc="-120" dirty="0">
                <a:solidFill>
                  <a:srgbClr val="D9D9D9"/>
                </a:solidFill>
                <a:latin typeface="Cambria"/>
                <a:cs typeface="Cambria"/>
              </a:rPr>
              <a:t>t</a:t>
            </a:r>
            <a:r>
              <a:rPr sz="3200" dirty="0">
                <a:solidFill>
                  <a:srgbClr val="D9D9D9"/>
                </a:solidFill>
                <a:latin typeface="Cambria"/>
                <a:cs typeface="Cambria"/>
              </a:rPr>
              <a:t>	</a:t>
            </a:r>
            <a:r>
              <a:rPr sz="3200" spc="215" dirty="0">
                <a:solidFill>
                  <a:srgbClr val="D9D9D9"/>
                </a:solidFill>
                <a:latin typeface="Cambria"/>
                <a:cs typeface="Cambria"/>
              </a:rPr>
              <a:t>R</a:t>
            </a:r>
            <a:r>
              <a:rPr sz="3200" spc="550" dirty="0">
                <a:solidFill>
                  <a:srgbClr val="D9D9D9"/>
                </a:solidFill>
                <a:latin typeface="Cambria"/>
                <a:cs typeface="Cambria"/>
              </a:rPr>
              <a:t>e</a:t>
            </a:r>
            <a:r>
              <a:rPr sz="3200" spc="495" dirty="0">
                <a:solidFill>
                  <a:srgbClr val="D9D9D9"/>
                </a:solidFill>
                <a:latin typeface="Cambria"/>
                <a:cs typeface="Cambria"/>
              </a:rPr>
              <a:t>p</a:t>
            </a:r>
            <a:r>
              <a:rPr sz="3200" spc="409" dirty="0">
                <a:solidFill>
                  <a:srgbClr val="D9D9D9"/>
                </a:solidFill>
                <a:latin typeface="Cambria"/>
                <a:cs typeface="Cambria"/>
              </a:rPr>
              <a:t>o</a:t>
            </a:r>
            <a:r>
              <a:rPr sz="3200" spc="350" dirty="0">
                <a:solidFill>
                  <a:srgbClr val="D9D9D9"/>
                </a:solidFill>
                <a:latin typeface="Cambria"/>
                <a:cs typeface="Cambria"/>
              </a:rPr>
              <a:t>r</a:t>
            </a:r>
            <a:r>
              <a:rPr sz="3200" spc="-120" dirty="0">
                <a:solidFill>
                  <a:srgbClr val="D9D9D9"/>
                </a:solidFill>
                <a:latin typeface="Cambria"/>
                <a:cs typeface="Cambria"/>
              </a:rPr>
              <a:t>t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33CD2D-8C09-008B-AB68-94023E98BCB6}"/>
              </a:ext>
            </a:extLst>
          </p:cNvPr>
          <p:cNvSpPr txBox="1"/>
          <p:nvPr/>
        </p:nvSpPr>
        <p:spPr>
          <a:xfrm>
            <a:off x="4469001" y="4835551"/>
            <a:ext cx="328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SAKET SHAYAN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39" y="5074107"/>
            <a:ext cx="1202309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-At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$15,454,172.47,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Better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4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Shrimp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had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187.21%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Ebony</a:t>
            </a:r>
            <a:r>
              <a:rPr sz="140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Squash, which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 the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350" spc="37" baseline="27777" dirty="0">
                <a:solidFill>
                  <a:srgbClr val="FFFFFF"/>
                </a:solidFill>
                <a:latin typeface="Segoe UI"/>
                <a:cs typeface="Segoe UI"/>
              </a:rPr>
              <a:t>th</a:t>
            </a:r>
            <a:r>
              <a:rPr sz="1350" spc="209" baseline="27777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40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endParaRPr sz="14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$5,380,727.75.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Better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Shrimp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accounted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33.89%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Sales.</a:t>
            </a:r>
            <a:r>
              <a:rPr sz="1400" spc="4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Across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all 5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Item,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ranged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4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$5,380,727.75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$15,454,172.47.</a:t>
            </a:r>
            <a:endParaRPr sz="14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</a:pP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-At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$5,459,826.26,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Better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Shrimp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40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129.24%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Discover</a:t>
            </a:r>
            <a:r>
              <a:rPr sz="14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Manicotti,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5</a:t>
            </a:r>
            <a:r>
              <a:rPr sz="1350" baseline="27777" dirty="0">
                <a:solidFill>
                  <a:srgbClr val="FFFFFF"/>
                </a:solidFill>
                <a:latin typeface="Segoe UI"/>
                <a:cs typeface="Segoe UI"/>
              </a:rPr>
              <a:t>th</a:t>
            </a:r>
            <a:r>
              <a:rPr sz="1350" spc="240" baseline="27777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endParaRPr sz="14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$2,381,667.84.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Better</a:t>
            </a:r>
            <a:r>
              <a:rPr sz="14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4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Canned Shrimp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accounted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30.35%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Profits.</a:t>
            </a:r>
            <a:r>
              <a:rPr sz="1400" spc="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Across</a:t>
            </a:r>
            <a:r>
              <a:rPr sz="140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5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Item,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40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ranged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$2,381,667.84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$5,459,826.26.</a:t>
            </a:r>
            <a:endParaRPr sz="1400">
              <a:latin typeface="Segoe UI"/>
              <a:cs typeface="Segoe UI"/>
            </a:endParaRPr>
          </a:p>
          <a:p>
            <a:pPr marL="38100" marR="245110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-At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$327.06,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BBB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Best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Corn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Oil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350" spc="15" baseline="27777" dirty="0">
                <a:solidFill>
                  <a:srgbClr val="FFFFFF"/>
                </a:solidFill>
                <a:latin typeface="Segoe UI"/>
                <a:cs typeface="Segoe UI"/>
              </a:rPr>
              <a:t>th</a:t>
            </a:r>
            <a:r>
              <a:rPr sz="1350" spc="202" baseline="27777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lowest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59.77%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Kiwi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Lox,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had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lowest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$204.71.</a:t>
            </a:r>
            <a:r>
              <a:rPr sz="1400" spc="1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BBB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Best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Corn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Oil </a:t>
            </a:r>
            <a:r>
              <a:rPr sz="1400" spc="-3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accounted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26.16%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Sales.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Across</a:t>
            </a:r>
            <a:r>
              <a:rPr sz="1400" spc="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all 5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 Item,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ranged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$204.71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$327.06.</a:t>
            </a:r>
            <a:endParaRPr sz="14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</a:pP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-At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$4,026.61,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Landslide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Low</a:t>
            </a:r>
            <a:r>
              <a:rPr sz="140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Segoe UI"/>
                <a:cs typeface="Segoe UI"/>
              </a:rPr>
              <a:t>Fat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Apple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Butter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had the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350" spc="15" baseline="27777" dirty="0">
                <a:solidFill>
                  <a:srgbClr val="FFFFFF"/>
                </a:solidFill>
                <a:latin typeface="Segoe UI"/>
                <a:cs typeface="Segoe UI"/>
              </a:rPr>
              <a:t>th</a:t>
            </a:r>
            <a:r>
              <a:rPr sz="1350" spc="209" baseline="27777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40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Loss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91.27%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 Fast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Lemon</a:t>
            </a:r>
            <a:r>
              <a:rPr sz="140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Cookies,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had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Loss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endParaRPr sz="14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$46,106.59.Fast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Lemon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Cookies</a:t>
            </a:r>
            <a:r>
              <a:rPr sz="140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accounted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49.03%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Loss.Across</a:t>
            </a:r>
            <a:r>
              <a:rPr sz="140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Item,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Loss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ranged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($46,106.59)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($4,026.61).</a:t>
            </a:r>
            <a:endParaRPr sz="14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50413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1767" y="621791"/>
            <a:ext cx="4608576" cy="56144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50864" y="1072642"/>
            <a:ext cx="4161790" cy="1302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$1,13,97,206.36,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10021485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 generated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endParaRPr sz="14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383.63%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endParaRPr sz="1400">
              <a:latin typeface="Segoe UI"/>
              <a:cs typeface="Segoe UI"/>
            </a:endParaRPr>
          </a:p>
          <a:p>
            <a:pPr marL="86360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10025241,</a:t>
            </a:r>
            <a:r>
              <a:rPr sz="1400" spc="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had the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350" spc="15" baseline="27777" dirty="0">
                <a:solidFill>
                  <a:srgbClr val="FFFFFF"/>
                </a:solidFill>
                <a:latin typeface="Segoe UI"/>
                <a:cs typeface="Segoe UI"/>
              </a:rPr>
              <a:t>th</a:t>
            </a:r>
            <a:r>
              <a:rPr sz="1350" spc="232" baseline="27777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endParaRPr sz="140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$23,56,595.66.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10021485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accounted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18.16%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endParaRPr sz="1400">
              <a:latin typeface="Segoe UI"/>
              <a:cs typeface="Segoe UI"/>
            </a:endParaRPr>
          </a:p>
          <a:p>
            <a:pPr marL="86360">
              <a:lnSpc>
                <a:spcPts val="1670"/>
              </a:lnSpc>
            </a:pP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Sales.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Across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10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CustKey,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ranged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endParaRPr sz="1400">
              <a:latin typeface="Segoe UI"/>
              <a:cs typeface="Segoe UI"/>
            </a:endParaRPr>
          </a:p>
          <a:p>
            <a:pPr marL="38100">
              <a:lnSpc>
                <a:spcPts val="1670"/>
              </a:lnSpc>
            </a:pP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$23,56,595.66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4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$1,13,97,206.36.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0864" y="3967352"/>
            <a:ext cx="4274820" cy="1088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$52,15,559.07,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10021485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had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generated</a:t>
            </a:r>
            <a:r>
              <a:rPr sz="1400" spc="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highest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400" spc="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and was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312.11%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4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10019194,</a:t>
            </a:r>
            <a:r>
              <a:rPr sz="140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which </a:t>
            </a:r>
            <a:r>
              <a:rPr sz="1400" spc="-3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350" spc="7" baseline="27777" dirty="0">
                <a:solidFill>
                  <a:srgbClr val="FFFFFF"/>
                </a:solidFill>
                <a:latin typeface="Segoe UI"/>
                <a:cs typeface="Segoe UI"/>
              </a:rPr>
              <a:t>th</a:t>
            </a:r>
            <a:r>
              <a:rPr sz="1350" spc="195" baseline="27777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$12,65,561.04.</a:t>
            </a:r>
            <a:r>
              <a:rPr sz="1400" spc="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Across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all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10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CustKey,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4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ranged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4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$1265561.04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endParaRPr sz="1400">
              <a:latin typeface="Segoe UI"/>
              <a:cs typeface="Segoe UI"/>
            </a:endParaRPr>
          </a:p>
          <a:p>
            <a:pPr marL="38100">
              <a:lnSpc>
                <a:spcPts val="1660"/>
              </a:lnSpc>
            </a:pP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$5215559.07.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1557489"/>
            <a:ext cx="1705229" cy="4646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3156" y="1610944"/>
            <a:ext cx="11984990" cy="3729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solidFill>
                  <a:srgbClr val="FFFFFF"/>
                </a:solidFill>
                <a:latin typeface="Segoe UI Black"/>
                <a:cs typeface="Segoe UI Black"/>
              </a:rPr>
              <a:t>Sales</a:t>
            </a:r>
            <a:r>
              <a:rPr sz="1600" spc="-75" dirty="0">
                <a:solidFill>
                  <a:srgbClr val="FFFFFF"/>
                </a:solidFill>
                <a:latin typeface="Segoe UI Black"/>
                <a:cs typeface="Segoe UI Black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Segoe UI Black"/>
                <a:cs typeface="Segoe UI Black"/>
              </a:rPr>
              <a:t>&amp;</a:t>
            </a:r>
            <a:r>
              <a:rPr sz="1600" spc="-5" dirty="0">
                <a:solidFill>
                  <a:srgbClr val="FFFFFF"/>
                </a:solidFill>
                <a:latin typeface="Segoe UI Black"/>
                <a:cs typeface="Segoe UI Black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 Black"/>
                <a:cs typeface="Segoe UI Black"/>
              </a:rPr>
              <a:t>Profit:</a:t>
            </a:r>
            <a:endParaRPr sz="1600">
              <a:latin typeface="Segoe UI Black"/>
              <a:cs typeface="Segoe UI Black"/>
            </a:endParaRPr>
          </a:p>
          <a:p>
            <a:pPr marL="12700" marR="5080">
              <a:lnSpc>
                <a:spcPct val="120100"/>
              </a:lnSpc>
              <a:spcBef>
                <a:spcPts val="1040"/>
              </a:spcBef>
            </a:pP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trended</a:t>
            </a:r>
            <a:r>
              <a:rPr sz="14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down,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resulting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10.42%</a:t>
            </a:r>
            <a:r>
              <a:rPr sz="14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decrease</a:t>
            </a:r>
            <a:r>
              <a:rPr sz="1400" spc="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between</a:t>
            </a:r>
            <a:r>
              <a:rPr sz="140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January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2017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January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2018.</a:t>
            </a:r>
            <a:r>
              <a:rPr sz="1400" spc="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started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trending</a:t>
            </a:r>
            <a:r>
              <a:rPr sz="1400" spc="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down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January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2017,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falling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by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10.42%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($23,69,531.66)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quarters.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dropped</a:t>
            </a:r>
            <a:r>
              <a:rPr sz="1400" spc="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$2,27,29,856.29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$2,03,60,324.63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during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its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steepest</a:t>
            </a:r>
            <a:r>
              <a:rPr sz="140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decline</a:t>
            </a:r>
            <a:r>
              <a:rPr sz="1400" spc="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between</a:t>
            </a:r>
            <a:r>
              <a:rPr sz="140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January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2017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January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2018.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trended</a:t>
            </a:r>
            <a:r>
              <a:rPr sz="14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down,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resulting</a:t>
            </a:r>
            <a:r>
              <a:rPr sz="1400" spc="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5.06%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decrease</a:t>
            </a:r>
            <a:r>
              <a:rPr sz="1400" spc="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between</a:t>
            </a:r>
            <a:r>
              <a:rPr sz="140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January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2018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October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2019.</a:t>
            </a:r>
            <a:r>
              <a:rPr sz="1400" spc="1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started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trending</a:t>
            </a:r>
            <a:r>
              <a:rPr sz="140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up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April</a:t>
            </a:r>
            <a:r>
              <a:rPr sz="1400" spc="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2019,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rising </a:t>
            </a:r>
            <a:r>
              <a:rPr sz="1400" spc="-3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by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6.22%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($11,31,718.23)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2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quarters.</a:t>
            </a:r>
            <a:r>
              <a:rPr sz="140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jumped</a:t>
            </a:r>
            <a:r>
              <a:rPr sz="1400" spc="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$1,81,99,115.14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$1,93,30,833.37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during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its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steepest</a:t>
            </a:r>
            <a:r>
              <a:rPr sz="140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incline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between</a:t>
            </a:r>
            <a:r>
              <a:rPr sz="140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April</a:t>
            </a:r>
            <a:r>
              <a:rPr sz="14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2019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October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2019.</a:t>
            </a:r>
            <a:endParaRPr sz="1400">
              <a:latin typeface="Segoe UI"/>
              <a:cs typeface="Segoe UI"/>
            </a:endParaRPr>
          </a:p>
          <a:p>
            <a:pPr marL="12700" marR="73660">
              <a:lnSpc>
                <a:spcPct val="120100"/>
              </a:lnSpc>
              <a:spcBef>
                <a:spcPts val="985"/>
              </a:spcBef>
            </a:pP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40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trended</a:t>
            </a:r>
            <a:r>
              <a:rPr sz="1400" spc="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down,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resulting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6.82%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decrease</a:t>
            </a:r>
            <a:r>
              <a:rPr sz="1400" spc="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between</a:t>
            </a:r>
            <a:r>
              <a:rPr sz="1400" spc="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January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2017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January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2018.</a:t>
            </a:r>
            <a:r>
              <a:rPr sz="1400" spc="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40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started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trending</a:t>
            </a:r>
            <a:r>
              <a:rPr sz="1400" spc="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down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January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2017,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falling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by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6.82%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($6,52,731.37)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quarters.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40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dropped</a:t>
            </a:r>
            <a:r>
              <a:rPr sz="1400" spc="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$95,66,880.82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$89,14,149.45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during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their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steepest</a:t>
            </a:r>
            <a:r>
              <a:rPr sz="140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decline</a:t>
            </a:r>
            <a:r>
              <a:rPr sz="1400" spc="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between</a:t>
            </a:r>
            <a:r>
              <a:rPr sz="1400" spc="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January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2017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January </a:t>
            </a:r>
            <a:r>
              <a:rPr sz="1400" spc="-3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2018.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400" spc="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trended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down,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resulting</a:t>
            </a:r>
            <a:r>
              <a:rPr sz="14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15.16%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decrease</a:t>
            </a:r>
            <a:r>
              <a:rPr sz="140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between</a:t>
            </a:r>
            <a:r>
              <a:rPr sz="1400" spc="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January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2018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and October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2019.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$87,73,249.43,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Better</a:t>
            </a:r>
            <a:r>
              <a:rPr sz="1400" spc="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Shrimp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was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42,85,596.56%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Kiwi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Lox,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400" spc="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lowest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endParaRPr sz="1400">
              <a:latin typeface="Segoe UI"/>
              <a:cs typeface="Segoe UI"/>
            </a:endParaRPr>
          </a:p>
          <a:p>
            <a:pPr marL="12700" marR="359410">
              <a:lnSpc>
                <a:spcPts val="2020"/>
              </a:lnSpc>
              <a:spcBef>
                <a:spcPts val="95"/>
              </a:spcBef>
            </a:pP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$204.71.</a:t>
            </a:r>
            <a:r>
              <a:rPr sz="14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total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40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negatively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correlated</a:t>
            </a:r>
            <a:r>
              <a:rPr sz="1400" spc="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each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Segoe UI"/>
                <a:cs typeface="Segoe UI"/>
              </a:rPr>
              <a:t>other.</a:t>
            </a:r>
            <a:r>
              <a:rPr sz="1400" spc="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Better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Shrimp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accounted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9.10%</a:t>
            </a:r>
            <a:r>
              <a:rPr sz="14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Sales.</a:t>
            </a:r>
            <a:r>
              <a:rPr sz="1400" spc="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Profits </a:t>
            </a:r>
            <a:r>
              <a:rPr sz="1400" spc="-3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diverged</a:t>
            </a:r>
            <a:r>
              <a:rPr sz="1400" spc="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most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when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Item</a:t>
            </a:r>
            <a:r>
              <a:rPr sz="1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Better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Shrimp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when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were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$57,32,729.64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Profits.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1981200"/>
            <a:ext cx="3654552" cy="47152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4047" y="1981200"/>
            <a:ext cx="4093463" cy="47152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7159" y="1981200"/>
            <a:ext cx="3995928" cy="47152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983" y="26619"/>
            <a:ext cx="546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Segoe UI Black"/>
                <a:cs typeface="Segoe UI Black"/>
              </a:rPr>
              <a:t>20</a:t>
            </a:r>
            <a:r>
              <a:rPr sz="1800" b="0" spc="-10" dirty="0">
                <a:latin typeface="Segoe UI Black"/>
                <a:cs typeface="Segoe UI Black"/>
              </a:rPr>
              <a:t>1</a:t>
            </a:r>
            <a:r>
              <a:rPr sz="1800" b="0" dirty="0">
                <a:latin typeface="Segoe UI Black"/>
                <a:cs typeface="Segoe UI Black"/>
              </a:rPr>
              <a:t>7</a:t>
            </a:r>
            <a:endParaRPr sz="1800">
              <a:latin typeface="Segoe UI Black"/>
              <a:cs typeface="Segoe UI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283" y="304546"/>
            <a:ext cx="11402060" cy="148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$66,80,923.04,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Better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Shrimp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157.27%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Better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Tuna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Oil, 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200" spc="-7" baseline="24305" dirty="0">
                <a:solidFill>
                  <a:srgbClr val="FFFFFF"/>
                </a:solidFill>
                <a:latin typeface="Segoe UI"/>
                <a:cs typeface="Segoe UI"/>
              </a:rPr>
              <a:t>th</a:t>
            </a:r>
            <a:r>
              <a:rPr sz="1200" spc="202" baseline="243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endParaRPr sz="1200">
              <a:latin typeface="Segoe UI"/>
              <a:cs typeface="Segoe UI"/>
            </a:endParaRPr>
          </a:p>
          <a:p>
            <a:pPr marL="254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$25,96,886.19.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Better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Shrimp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accounted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32.11%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Sales.</a:t>
            </a:r>
            <a:r>
              <a:rPr sz="12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Across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Item,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ranged</a:t>
            </a:r>
            <a:r>
              <a:rPr sz="1200" spc="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$25,96,886.19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$66,80,923.04.</a:t>
            </a:r>
            <a:endParaRPr sz="1200">
              <a:latin typeface="Segoe UI"/>
              <a:cs typeface="Segoe UI"/>
            </a:endParaRPr>
          </a:p>
          <a:p>
            <a:pPr marL="25400">
              <a:lnSpc>
                <a:spcPct val="100000"/>
              </a:lnSpc>
            </a:pP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24,19,306.47,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Better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Shrimp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121.20%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Ebony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Squash,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5</a:t>
            </a:r>
            <a:r>
              <a:rPr sz="1200" spc="15" baseline="24305" dirty="0">
                <a:solidFill>
                  <a:srgbClr val="FFFFFF"/>
                </a:solidFill>
                <a:latin typeface="Segoe UI"/>
                <a:cs typeface="Segoe UI"/>
              </a:rPr>
              <a:t>th</a:t>
            </a:r>
            <a:r>
              <a:rPr sz="1200" spc="209" baseline="243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lowest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Profit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10,93,739.23.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Across</a:t>
            </a:r>
            <a:endParaRPr sz="1200">
              <a:latin typeface="Segoe UI"/>
              <a:cs typeface="Segoe UI"/>
            </a:endParaRPr>
          </a:p>
          <a:p>
            <a:pPr marL="254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5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Items,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ranged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10,93,739.23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24,19,306.47.</a:t>
            </a:r>
            <a:endParaRPr sz="1200">
              <a:latin typeface="Segoe UI"/>
              <a:cs typeface="Segoe UI"/>
            </a:endParaRPr>
          </a:p>
          <a:p>
            <a:pPr marL="25400" marR="606425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$230.81,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Choice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Mints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200" spc="-7" baseline="24305" dirty="0">
                <a:solidFill>
                  <a:srgbClr val="FFFFFF"/>
                </a:solidFill>
                <a:latin typeface="Segoe UI"/>
                <a:cs typeface="Segoe UI"/>
              </a:rPr>
              <a:t>th</a:t>
            </a:r>
            <a:r>
              <a:rPr sz="1200" spc="157" baseline="243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lowest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11.51%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Best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Choice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Sesame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Crackers,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lowest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$206.98.</a:t>
            </a:r>
            <a:r>
              <a:rPr sz="120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Choice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Mints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accounted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20.62%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Sales.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Across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5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Items,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ranged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$206.98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$230.81.</a:t>
            </a:r>
            <a:endParaRPr sz="1200">
              <a:latin typeface="Segoe UI"/>
              <a:cs typeface="Segoe UI"/>
            </a:endParaRPr>
          </a:p>
          <a:p>
            <a:pPr marL="25400">
              <a:lnSpc>
                <a:spcPts val="1430"/>
              </a:lnSpc>
            </a:pP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-1,507.97,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Landslide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Low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Fat</a:t>
            </a:r>
            <a:r>
              <a:rPr sz="12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Apple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Butter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200" spc="-15" baseline="24305" dirty="0">
                <a:solidFill>
                  <a:srgbClr val="FFFFFF"/>
                </a:solidFill>
                <a:latin typeface="Segoe UI"/>
                <a:cs typeface="Segoe UI"/>
              </a:rPr>
              <a:t>th</a:t>
            </a:r>
            <a:r>
              <a:rPr sz="1200" spc="209" baseline="243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lowest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92.67%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Fast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Lemon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Cookies,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lowest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-20,585.56.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Across</a:t>
            </a:r>
            <a:endParaRPr sz="1200">
              <a:latin typeface="Segoe UI"/>
              <a:cs typeface="Segoe UI"/>
            </a:endParaRPr>
          </a:p>
          <a:p>
            <a:pPr marL="25400">
              <a:lnSpc>
                <a:spcPts val="1430"/>
              </a:lnSpc>
            </a:pP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5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Items,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ranged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-20,585.56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-1,507.97.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84708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26618"/>
            <a:ext cx="6038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0" spc="-10" dirty="0">
                <a:latin typeface="Segoe UI Black"/>
                <a:cs typeface="Segoe UI Black"/>
              </a:rPr>
              <a:t>2</a:t>
            </a:r>
            <a:r>
              <a:rPr sz="2000" b="0" dirty="0">
                <a:latin typeface="Segoe UI Black"/>
                <a:cs typeface="Segoe UI Black"/>
              </a:rPr>
              <a:t>0</a:t>
            </a:r>
            <a:r>
              <a:rPr sz="2000" b="0" spc="-10" dirty="0">
                <a:latin typeface="Segoe UI Black"/>
                <a:cs typeface="Segoe UI Black"/>
              </a:rPr>
              <a:t>18</a:t>
            </a:r>
            <a:endParaRPr sz="2000">
              <a:latin typeface="Segoe UI Black"/>
              <a:cs typeface="Segoe UI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600" y="335026"/>
            <a:ext cx="10553065" cy="240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03505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$23,61,289.63,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Better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Shrimp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11,78,423.47%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Best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Choice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Low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Fat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Popcorn,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lowest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 Sales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$200.36.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Better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Shrimp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accounted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11.60%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Sales.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diverged</a:t>
            </a:r>
            <a:r>
              <a:rPr sz="12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most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when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Item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Better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Canned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 Shrimp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when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were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$14,71,795.33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Profits.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Better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 Shrimp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247.42%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Discover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Manicotti,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200" spc="-7" baseline="24305" dirty="0">
                <a:solidFill>
                  <a:srgbClr val="FFFFFF"/>
                </a:solidFill>
                <a:latin typeface="Segoe UI"/>
                <a:cs typeface="Segoe UI"/>
              </a:rPr>
              <a:t>th</a:t>
            </a:r>
            <a:r>
              <a:rPr sz="1200" spc="195" baseline="243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$6,79,668.01.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Better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Shrimp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accounted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38.04%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Sales.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Across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Item,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ranged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endParaRPr sz="1200">
              <a:latin typeface="Segoe UI"/>
              <a:cs typeface="Segoe UI"/>
            </a:endParaRPr>
          </a:p>
          <a:p>
            <a:pPr marL="254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$6,79,668.01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$23,61,289.63.</a:t>
            </a:r>
            <a:endParaRPr sz="1200">
              <a:latin typeface="Segoe UI"/>
              <a:cs typeface="Segoe UI"/>
            </a:endParaRPr>
          </a:p>
          <a:p>
            <a:pPr marL="25400" marR="87630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8,89,494.30,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Better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Shrimp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169.82%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Tell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Tale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Red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Delicious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Apples,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lowest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Profits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at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3,29,663.79.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Across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Item,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ranged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3,29,663.79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8,89,494.30.</a:t>
            </a:r>
            <a:r>
              <a:rPr sz="1200" spc="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86,608,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Better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Shrimp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Quantity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sold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8,931.07%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Discover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Manicotti,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200" baseline="24305" dirty="0">
                <a:solidFill>
                  <a:srgbClr val="FFFFFF"/>
                </a:solidFill>
                <a:latin typeface="Segoe UI"/>
                <a:cs typeface="Segoe UI"/>
              </a:rPr>
              <a:t>th</a:t>
            </a:r>
            <a:r>
              <a:rPr sz="1200" spc="195" baseline="243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Quantity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sold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959.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Better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Shrimp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accounted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61.60%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Quantity.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Across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5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Items,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Quantity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ranged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959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86,608.</a:t>
            </a:r>
            <a:endParaRPr sz="1200">
              <a:latin typeface="Segoe UI"/>
              <a:cs typeface="Segoe UI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Blue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Label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Fancy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Clams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Cutting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Edge</a:t>
            </a:r>
            <a:r>
              <a:rPr sz="120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Sliced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Turkey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tied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5</a:t>
            </a:r>
            <a:r>
              <a:rPr sz="1200" spc="7" baseline="24305" dirty="0">
                <a:solidFill>
                  <a:srgbClr val="FFFFFF"/>
                </a:solidFill>
                <a:latin typeface="Segoe UI"/>
                <a:cs typeface="Segoe UI"/>
              </a:rPr>
              <a:t>th</a:t>
            </a:r>
            <a:r>
              <a:rPr sz="1200" spc="195" baseline="243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lowest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$208.82,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followed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by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Bravo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Tuna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Water.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Best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Choice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Low</a:t>
            </a:r>
            <a:endParaRPr sz="1200">
              <a:latin typeface="Segoe UI"/>
              <a:cs typeface="Segoe UI"/>
            </a:endParaRPr>
          </a:p>
          <a:p>
            <a:pPr marL="25400">
              <a:lnSpc>
                <a:spcPct val="100000"/>
              </a:lnSpc>
            </a:pP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Fat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Popcorn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lowest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$200.36.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Across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5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Items,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ranged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$200.36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$208.82.</a:t>
            </a:r>
            <a:endParaRPr sz="1200">
              <a:latin typeface="Segoe UI"/>
              <a:cs typeface="Segoe UI"/>
            </a:endParaRPr>
          </a:p>
          <a:p>
            <a:pPr marL="25400" marR="46355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-548.87,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Blue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Label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Rice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Soup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200" baseline="24305" dirty="0">
                <a:solidFill>
                  <a:srgbClr val="FFFFFF"/>
                </a:solidFill>
                <a:latin typeface="Segoe UI"/>
                <a:cs typeface="Segoe UI"/>
              </a:rPr>
              <a:t>th</a:t>
            </a:r>
            <a:r>
              <a:rPr sz="1200" spc="165" baseline="243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lowest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82.21%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Fast</a:t>
            </a:r>
            <a:r>
              <a:rPr sz="1200" spc="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Lemon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Cookies,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lowest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-3,085.25.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Across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all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5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Items,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ranged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-3,085.25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-548.87.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55" y="2877310"/>
            <a:ext cx="5550408" cy="38740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0823" y="2877310"/>
            <a:ext cx="6065520" cy="385572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2788920"/>
            <a:ext cx="12192000" cy="4070350"/>
          </a:xfrm>
          <a:custGeom>
            <a:avLst/>
            <a:gdLst/>
            <a:ahLst/>
            <a:cxnLst/>
            <a:rect l="l" t="t" r="r" b="b"/>
            <a:pathLst>
              <a:path w="12192000" h="4070350">
                <a:moveTo>
                  <a:pt x="0" y="0"/>
                </a:moveTo>
                <a:lnTo>
                  <a:pt x="12192000" y="0"/>
                </a:lnTo>
              </a:path>
              <a:path w="12192000" h="4070350">
                <a:moveTo>
                  <a:pt x="5763768" y="0"/>
                </a:moveTo>
                <a:lnTo>
                  <a:pt x="5763768" y="4069975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40" y="135712"/>
            <a:ext cx="548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Segoe UI Black"/>
                <a:cs typeface="Segoe UI Black"/>
              </a:rPr>
              <a:t>2</a:t>
            </a:r>
            <a:r>
              <a:rPr sz="1800" b="0" dirty="0">
                <a:latin typeface="Segoe UI Black"/>
                <a:cs typeface="Segoe UI Black"/>
              </a:rPr>
              <a:t>0</a:t>
            </a:r>
            <a:r>
              <a:rPr sz="1800" b="0" spc="-5" dirty="0">
                <a:latin typeface="Segoe UI Black"/>
                <a:cs typeface="Segoe UI Black"/>
              </a:rPr>
              <a:t>19</a:t>
            </a:r>
            <a:endParaRPr sz="1800">
              <a:latin typeface="Segoe UI Black"/>
              <a:cs typeface="Segoe UI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640" y="413765"/>
            <a:ext cx="11395075" cy="148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8415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$64,11,959.80,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Better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Shrimp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31,16,132.41%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Special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Oatmeal,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lowest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$205.76.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Better 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Shrimp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accounted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8.43%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Sales,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Better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Shrimp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182.90%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Ebony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Squash,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200" spc="-7" baseline="24305" dirty="0">
                <a:solidFill>
                  <a:srgbClr val="FFFFFF"/>
                </a:solidFill>
                <a:latin typeface="Segoe UI"/>
                <a:cs typeface="Segoe UI"/>
              </a:rPr>
              <a:t>th </a:t>
            </a:r>
            <a:r>
              <a:rPr sz="1200" baseline="243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lowest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$22,66,482.62.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Better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Shrimp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accounted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33.56%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Sales.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21,51,025.49,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Better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Shrimp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200" spc="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was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123.87%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Discover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Manicotti,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200" spc="-60" baseline="24305" dirty="0">
                <a:solidFill>
                  <a:srgbClr val="FFFFFF"/>
                </a:solidFill>
                <a:latin typeface="Segoe UI"/>
                <a:cs typeface="Segoe UI"/>
              </a:rPr>
              <a:t>th</a:t>
            </a:r>
            <a:r>
              <a:rPr sz="1200" spc="187" baseline="243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9,60,848.73.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Across</a:t>
            </a:r>
            <a:r>
              <a:rPr sz="1200" spc="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5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Item,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ranged</a:t>
            </a:r>
            <a:r>
              <a:rPr sz="12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9,60,848.73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21,51,025.49.</a:t>
            </a:r>
            <a:endParaRPr sz="1200">
              <a:latin typeface="Segoe UI"/>
              <a:cs typeface="Segoe UI"/>
            </a:endParaRPr>
          </a:p>
          <a:p>
            <a:pPr marL="67945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Across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5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Item,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ranged</a:t>
            </a:r>
            <a:r>
              <a:rPr sz="12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$22,66,482.62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$64,11,959.80.</a:t>
            </a:r>
            <a:endParaRPr sz="1200">
              <a:latin typeface="Segoe UI"/>
              <a:cs typeface="Segoe UI"/>
            </a:endParaRPr>
          </a:p>
          <a:p>
            <a:pPr marL="25400" marR="17780">
              <a:lnSpc>
                <a:spcPct val="99200"/>
              </a:lnSpc>
              <a:spcBef>
                <a:spcPts val="10"/>
              </a:spcBef>
            </a:pP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$240.05,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Choice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White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Chocolate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Bar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200" spc="-44" baseline="24305" dirty="0">
                <a:solidFill>
                  <a:srgbClr val="FFFFFF"/>
                </a:solidFill>
                <a:latin typeface="Segoe UI"/>
                <a:cs typeface="Segoe UI"/>
              </a:rPr>
              <a:t>th</a:t>
            </a:r>
            <a:r>
              <a:rPr sz="1200" spc="195" baseline="243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lowest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16.67%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Special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Oatmeal,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lowest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$205.76.</a:t>
            </a:r>
            <a:r>
              <a:rPr sz="1200" spc="-1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Choice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White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Chocolate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Bar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accounted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21.65%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Sales.Across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Items,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ranged</a:t>
            </a:r>
            <a:r>
              <a:rPr sz="12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$205.76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$240.05.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-2,150.52,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Good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Chablis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Wine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200" baseline="24305" dirty="0">
                <a:solidFill>
                  <a:srgbClr val="FFFFFF"/>
                </a:solidFill>
                <a:latin typeface="Segoe UI"/>
                <a:cs typeface="Segoe UI"/>
              </a:rPr>
              <a:t>th</a:t>
            </a:r>
            <a:r>
              <a:rPr sz="1200" spc="195" baseline="243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lowest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2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was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90.41%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Fast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Lemon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Cookies,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lowest</a:t>
            </a:r>
            <a:r>
              <a:rPr sz="12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2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20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-22,435.78.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Across</a:t>
            </a:r>
            <a:r>
              <a:rPr sz="12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5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Items,</a:t>
            </a:r>
            <a:r>
              <a:rPr sz="12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ranged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-22,435.78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-2,150.52.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88464"/>
            <a:ext cx="12191999" cy="446532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209702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THANK</a:t>
            </a:r>
            <a:r>
              <a:rPr spc="-15" dirty="0"/>
              <a:t> </a:t>
            </a:r>
            <a:r>
              <a:rPr spc="8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4008" y="865593"/>
            <a:ext cx="4491355" cy="1028700"/>
            <a:chOff x="3874008" y="865593"/>
            <a:chExt cx="4491355" cy="1028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4008" y="865593"/>
              <a:ext cx="2775076" cy="10284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1720" y="865593"/>
              <a:ext cx="2223389" cy="10284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45660" y="988567"/>
            <a:ext cx="389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PROJECT</a:t>
            </a:r>
            <a:r>
              <a:rPr sz="3600" spc="-190" dirty="0">
                <a:latin typeface="Arial"/>
                <a:cs typeface="Arial"/>
              </a:rPr>
              <a:t> </a:t>
            </a:r>
            <a:r>
              <a:rPr sz="3600" spc="-65" dirty="0">
                <a:latin typeface="Arial"/>
                <a:cs typeface="Arial"/>
              </a:rPr>
              <a:t>DETAIL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12799" y="2327275"/>
          <a:ext cx="9554210" cy="372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j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99C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8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Analysing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Amazon</a:t>
                      </a:r>
                      <a:r>
                        <a:rPr sz="1800" b="1" spc="4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Sales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Data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99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65" dirty="0">
                          <a:latin typeface="Cambria"/>
                          <a:cs typeface="Cambria"/>
                        </a:rPr>
                        <a:t>Technology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35" dirty="0">
                          <a:latin typeface="Cambria"/>
                          <a:cs typeface="Cambria"/>
                        </a:rPr>
                        <a:t>Business</a:t>
                      </a:r>
                      <a:r>
                        <a:rPr sz="1800" spc="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70" dirty="0">
                          <a:latin typeface="Cambria"/>
                          <a:cs typeface="Cambria"/>
                        </a:rPr>
                        <a:t>intelligence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60" dirty="0">
                          <a:latin typeface="Cambria"/>
                          <a:cs typeface="Cambria"/>
                        </a:rPr>
                        <a:t>Domain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75" dirty="0">
                          <a:latin typeface="Cambria"/>
                          <a:cs typeface="Cambria"/>
                        </a:rPr>
                        <a:t>name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105" dirty="0">
                          <a:latin typeface="Cambria"/>
                          <a:cs typeface="Cambria"/>
                        </a:rPr>
                        <a:t>E-Commerce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35" dirty="0">
                          <a:latin typeface="Cambria"/>
                          <a:cs typeface="Cambria"/>
                        </a:rPr>
                        <a:t>Project</a:t>
                      </a:r>
                      <a:r>
                        <a:rPr sz="1800" spc="45" dirty="0">
                          <a:latin typeface="Cambria"/>
                          <a:cs typeface="Cambria"/>
                        </a:rPr>
                        <a:t> Difficulties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latin typeface="Cambria"/>
                          <a:cs typeface="Cambria"/>
                        </a:rPr>
                        <a:t>Level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00" dirty="0">
                          <a:latin typeface="Cambria"/>
                          <a:cs typeface="Cambria"/>
                        </a:rPr>
                        <a:t>Advanced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10" dirty="0">
                          <a:latin typeface="Cambria"/>
                          <a:cs typeface="Cambria"/>
                        </a:rPr>
                        <a:t>Tools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389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40" dirty="0">
                          <a:latin typeface="Cambria"/>
                          <a:cs typeface="Cambria"/>
                        </a:rPr>
                        <a:t>J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u</a:t>
                      </a:r>
                      <a:r>
                        <a:rPr sz="1800" spc="-45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y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80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no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ook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18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0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800" spc="-75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800" spc="-45" dirty="0">
                          <a:latin typeface="Cambria"/>
                          <a:cs typeface="Cambria"/>
                        </a:rPr>
                        <a:t>w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80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i,</a:t>
                      </a:r>
                      <a:r>
                        <a:rPr sz="1800" spc="-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8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x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cel,</a:t>
                      </a:r>
                      <a:r>
                        <a:rPr sz="18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s 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PowerPoint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5384" y="1167434"/>
            <a:ext cx="3814444" cy="11352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10"/>
              </a:spcBef>
            </a:pPr>
            <a:r>
              <a:rPr spc="505" dirty="0"/>
              <a:t>OBJECTIVE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71727" y="2904794"/>
            <a:ext cx="10684510" cy="1315085"/>
            <a:chOff x="871727" y="2904794"/>
            <a:chExt cx="10684510" cy="13150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727" y="2904794"/>
              <a:ext cx="693216" cy="8029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039" y="2904794"/>
              <a:ext cx="1638046" cy="8029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7231" y="2904794"/>
              <a:ext cx="3997198" cy="8029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1575" y="2904794"/>
              <a:ext cx="5804662" cy="8029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1727" y="3416858"/>
              <a:ext cx="2445766" cy="80297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88542" y="2921648"/>
            <a:ext cx="10142220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800" spc="130" dirty="0">
                <a:solidFill>
                  <a:srgbClr val="FFFFFF"/>
                </a:solidFill>
                <a:latin typeface="Arial MT"/>
                <a:cs typeface="Arial MT"/>
              </a:rPr>
              <a:t>Finding</a:t>
            </a:r>
            <a:r>
              <a:rPr sz="28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sz="28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26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2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45" dirty="0">
                <a:solidFill>
                  <a:srgbClr val="FFFFFF"/>
                </a:solidFill>
                <a:latin typeface="Arial MT"/>
                <a:cs typeface="Arial MT"/>
              </a:rPr>
              <a:t>Profit</a:t>
            </a:r>
            <a:r>
              <a:rPr sz="28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Arial MT"/>
                <a:cs typeface="Arial MT"/>
              </a:rPr>
              <a:t>Trend</a:t>
            </a:r>
            <a:r>
              <a:rPr sz="28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r>
              <a:rPr sz="28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r>
              <a:rPr sz="28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2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2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r>
              <a:rPr sz="28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2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Arial MT"/>
                <a:cs typeface="Arial MT"/>
              </a:rPr>
              <a:t>yearly </a:t>
            </a:r>
            <a:r>
              <a:rPr sz="2800" spc="-7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60" dirty="0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r>
              <a:rPr sz="2800" spc="-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8207" y="850341"/>
            <a:ext cx="5850509" cy="970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1572" y="957452"/>
            <a:ext cx="529780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325" dirty="0">
                <a:latin typeface="Cambria"/>
                <a:cs typeface="Cambria"/>
              </a:rPr>
              <a:t>PROBLEM </a:t>
            </a:r>
            <a:r>
              <a:rPr sz="3400" spc="310" dirty="0">
                <a:latin typeface="Cambria"/>
                <a:cs typeface="Cambria"/>
              </a:rPr>
              <a:t>STATEMENT</a:t>
            </a:r>
            <a:endParaRPr sz="3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62583" y="2215934"/>
            <a:ext cx="10431780" cy="2425065"/>
            <a:chOff x="862583" y="2215934"/>
            <a:chExt cx="10431780" cy="24250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583" y="2237181"/>
              <a:ext cx="379247" cy="4920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039" y="2215934"/>
              <a:ext cx="9614662" cy="5256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2039" y="2545118"/>
              <a:ext cx="10212070" cy="5256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2039" y="2874302"/>
              <a:ext cx="7526782" cy="5256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583" y="3349701"/>
              <a:ext cx="379247" cy="4920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2039" y="3328454"/>
              <a:ext cx="1985645" cy="5256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49295" y="3328454"/>
              <a:ext cx="394538" cy="5256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25495" y="3328454"/>
              <a:ext cx="1354708" cy="52561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61816" y="3328454"/>
              <a:ext cx="394538" cy="52561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38016" y="3328454"/>
              <a:ext cx="5375020" cy="5256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94648" y="3328454"/>
              <a:ext cx="394538" cy="52561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70848" y="3328454"/>
              <a:ext cx="897458" cy="52561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49967" y="3328454"/>
              <a:ext cx="394538" cy="52561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26167" y="3328454"/>
              <a:ext cx="1214437" cy="52561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2039" y="3657638"/>
              <a:ext cx="2732278" cy="52561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96055" y="3657638"/>
              <a:ext cx="394538" cy="52561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2255" y="3657638"/>
              <a:ext cx="1473453" cy="52561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583" y="4136085"/>
              <a:ext cx="379247" cy="4920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2039" y="4114838"/>
              <a:ext cx="9181846" cy="52561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992835" y="2225611"/>
            <a:ext cx="10075545" cy="225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1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Sales management has gained importance to meet increasing competition and the need for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improved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methods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distribution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reduce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cost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 to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increase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profits.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today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most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important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 commercial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enterprise.</a:t>
            </a:r>
            <a:endParaRPr sz="1800">
              <a:latin typeface="Arial MT"/>
              <a:cs typeface="Arial MT"/>
            </a:endParaRPr>
          </a:p>
          <a:p>
            <a:pPr marL="241300" marR="343535" indent="-228600">
              <a:lnSpc>
                <a:spcPct val="120100"/>
              </a:lnSpc>
              <a:spcBef>
                <a:spcPts val="98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ETL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Extract-Transform-Load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some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Amazon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find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Sales-trend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-&gt;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month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,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yearly-month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Find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metrics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factors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show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meaningful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relationships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attributes.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4696" y="798537"/>
            <a:ext cx="4164965" cy="10284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5459" y="913841"/>
            <a:ext cx="35896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0" dirty="0">
                <a:solidFill>
                  <a:srgbClr val="EBEBEB"/>
                </a:solidFill>
                <a:latin typeface="Cambria"/>
                <a:cs typeface="Cambria"/>
              </a:rPr>
              <a:t>ARCHITECTURE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3079" y="2819400"/>
            <a:ext cx="1283335" cy="609600"/>
          </a:xfrm>
          <a:prstGeom prst="rect">
            <a:avLst/>
          </a:prstGeom>
          <a:solidFill>
            <a:srgbClr val="FF5050"/>
          </a:solidFill>
          <a:ln w="18287">
            <a:solidFill>
              <a:srgbClr val="45ACF8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291465" marR="287655" indent="12065">
              <a:lnSpc>
                <a:spcPct val="107300"/>
              </a:lnSpc>
              <a:spcBef>
                <a:spcPts val="775"/>
              </a:spcBef>
            </a:pPr>
            <a:r>
              <a:rPr sz="1100" dirty="0">
                <a:latin typeface="Verdana"/>
                <a:cs typeface="Verdana"/>
              </a:rPr>
              <a:t>R</a:t>
            </a:r>
            <a:r>
              <a:rPr sz="1100" spc="5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w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60" dirty="0">
                <a:latin typeface="Verdana"/>
                <a:cs typeface="Verdana"/>
              </a:rPr>
              <a:t>D</a:t>
            </a:r>
            <a:r>
              <a:rPr sz="1100" spc="30" dirty="0">
                <a:latin typeface="Verdana"/>
                <a:cs typeface="Verdana"/>
              </a:rPr>
              <a:t>a</a:t>
            </a:r>
            <a:r>
              <a:rPr sz="1100" spc="15" dirty="0">
                <a:latin typeface="Verdana"/>
                <a:cs typeface="Verdana"/>
              </a:rPr>
              <a:t>t</a:t>
            </a:r>
            <a:r>
              <a:rPr sz="1100" dirty="0">
                <a:latin typeface="Verdana"/>
                <a:cs typeface="Verdana"/>
              </a:rPr>
              <a:t>a  </a:t>
            </a:r>
            <a:r>
              <a:rPr sz="1100" spc="45" dirty="0">
                <a:latin typeface="Verdana"/>
                <a:cs typeface="Verdana"/>
              </a:rPr>
              <a:t>C</a:t>
            </a:r>
            <a:r>
              <a:rPr sz="1100" spc="50" dirty="0">
                <a:latin typeface="Verdana"/>
                <a:cs typeface="Verdana"/>
              </a:rPr>
              <a:t>o</a:t>
            </a:r>
            <a:r>
              <a:rPr sz="1100" spc="5" dirty="0">
                <a:latin typeface="Verdana"/>
                <a:cs typeface="Verdana"/>
              </a:rPr>
              <a:t>l</a:t>
            </a:r>
            <a:r>
              <a:rPr sz="1100" spc="-90" dirty="0">
                <a:latin typeface="Verdana"/>
                <a:cs typeface="Verdana"/>
              </a:rPr>
              <a:t>l</a:t>
            </a:r>
            <a:r>
              <a:rPr sz="1100" spc="85" dirty="0">
                <a:latin typeface="Verdana"/>
                <a:cs typeface="Verdana"/>
              </a:rPr>
              <a:t>e</a:t>
            </a:r>
            <a:r>
              <a:rPr sz="1100" spc="95" dirty="0">
                <a:latin typeface="Verdana"/>
                <a:cs typeface="Verdana"/>
              </a:rPr>
              <a:t>c</a:t>
            </a:r>
            <a:r>
              <a:rPr sz="1100" spc="-75" dirty="0">
                <a:latin typeface="Verdana"/>
                <a:cs typeface="Verdana"/>
              </a:rPr>
              <a:t>t</a:t>
            </a:r>
            <a:r>
              <a:rPr sz="1100" spc="-90" dirty="0">
                <a:latin typeface="Verdana"/>
                <a:cs typeface="Verdana"/>
              </a:rPr>
              <a:t>i</a:t>
            </a:r>
            <a:r>
              <a:rPr sz="1100" spc="25" dirty="0">
                <a:latin typeface="Verdana"/>
                <a:cs typeface="Verdana"/>
              </a:rPr>
              <a:t>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43571" y="2817876"/>
            <a:ext cx="1210310" cy="609600"/>
          </a:xfrm>
          <a:custGeom>
            <a:avLst/>
            <a:gdLst/>
            <a:ahLst/>
            <a:cxnLst/>
            <a:rect l="l" t="t" r="r" b="b"/>
            <a:pathLst>
              <a:path w="1210309" h="609600">
                <a:moveTo>
                  <a:pt x="1210055" y="0"/>
                </a:moveTo>
                <a:lnTo>
                  <a:pt x="0" y="0"/>
                </a:lnTo>
                <a:lnTo>
                  <a:pt x="0" y="609600"/>
                </a:lnTo>
                <a:lnTo>
                  <a:pt x="1210055" y="609600"/>
                </a:lnTo>
                <a:lnTo>
                  <a:pt x="12100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42047" y="2816351"/>
            <a:ext cx="1210310" cy="609600"/>
          </a:xfrm>
          <a:prstGeom prst="rect">
            <a:avLst/>
          </a:prstGeom>
          <a:ln w="18288">
            <a:solidFill>
              <a:srgbClr val="45ACF8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206375" marR="154940" indent="-55244">
              <a:lnSpc>
                <a:spcPct val="107300"/>
              </a:lnSpc>
              <a:spcBef>
                <a:spcPts val="765"/>
              </a:spcBef>
            </a:pPr>
            <a:r>
              <a:rPr sz="1100" spc="75" dirty="0">
                <a:latin typeface="Verdana"/>
                <a:cs typeface="Verdana"/>
              </a:rPr>
              <a:t>M</a:t>
            </a:r>
            <a:r>
              <a:rPr sz="1100" spc="-90" dirty="0">
                <a:latin typeface="Verdana"/>
                <a:cs typeface="Verdana"/>
              </a:rPr>
              <a:t>i</a:t>
            </a:r>
            <a:r>
              <a:rPr sz="1100" spc="-145" dirty="0">
                <a:latin typeface="Verdana"/>
                <a:cs typeface="Verdana"/>
              </a:rPr>
              <a:t>ss</a:t>
            </a:r>
            <a:r>
              <a:rPr sz="1100" spc="-90" dirty="0">
                <a:latin typeface="Verdana"/>
                <a:cs typeface="Verdana"/>
              </a:rPr>
              <a:t>i</a:t>
            </a:r>
            <a:r>
              <a:rPr sz="1100" spc="20" dirty="0">
                <a:latin typeface="Verdana"/>
                <a:cs typeface="Verdana"/>
              </a:rPr>
              <a:t>n</a:t>
            </a:r>
            <a:r>
              <a:rPr sz="1100" dirty="0">
                <a:latin typeface="Verdana"/>
                <a:cs typeface="Verdana"/>
              </a:rPr>
              <a:t>g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15" dirty="0">
                <a:latin typeface="Verdana"/>
                <a:cs typeface="Verdana"/>
              </a:rPr>
              <a:t>V</a:t>
            </a:r>
            <a:r>
              <a:rPr sz="1100" spc="5" dirty="0">
                <a:latin typeface="Verdana"/>
                <a:cs typeface="Verdana"/>
              </a:rPr>
              <a:t>a</a:t>
            </a:r>
            <a:r>
              <a:rPr sz="1100" spc="-15" dirty="0">
                <a:latin typeface="Verdana"/>
                <a:cs typeface="Verdana"/>
              </a:rPr>
              <a:t>l</a:t>
            </a:r>
            <a:r>
              <a:rPr sz="1100" dirty="0">
                <a:latin typeface="Verdana"/>
                <a:cs typeface="Verdana"/>
              </a:rPr>
              <a:t>ue  </a:t>
            </a:r>
            <a:r>
              <a:rPr sz="1100" spc="-50" dirty="0">
                <a:latin typeface="Verdana"/>
                <a:cs typeface="Verdana"/>
              </a:rPr>
              <a:t>Imputations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14659" y="2817876"/>
            <a:ext cx="1210310" cy="609600"/>
          </a:xfrm>
          <a:custGeom>
            <a:avLst/>
            <a:gdLst/>
            <a:ahLst/>
            <a:cxnLst/>
            <a:rect l="l" t="t" r="r" b="b"/>
            <a:pathLst>
              <a:path w="1210309" h="609600">
                <a:moveTo>
                  <a:pt x="1210055" y="0"/>
                </a:moveTo>
                <a:lnTo>
                  <a:pt x="0" y="0"/>
                </a:lnTo>
                <a:lnTo>
                  <a:pt x="0" y="609600"/>
                </a:lnTo>
                <a:lnTo>
                  <a:pt x="1210055" y="609600"/>
                </a:lnTo>
                <a:lnTo>
                  <a:pt x="1210055" y="0"/>
                </a:lnTo>
                <a:close/>
              </a:path>
            </a:pathLst>
          </a:custGeom>
          <a:solidFill>
            <a:srgbClr val="00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13135" y="2816351"/>
            <a:ext cx="1210310" cy="609600"/>
          </a:xfrm>
          <a:prstGeom prst="rect">
            <a:avLst/>
          </a:prstGeom>
          <a:ln w="18288">
            <a:solidFill>
              <a:srgbClr val="45ACF8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05410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Data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10" dirty="0">
                <a:latin typeface="Verdana"/>
                <a:cs typeface="Verdana"/>
              </a:rPr>
              <a:t>Cleaning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13135" y="3956303"/>
            <a:ext cx="1210310" cy="606425"/>
          </a:xfrm>
          <a:prstGeom prst="rect">
            <a:avLst/>
          </a:prstGeom>
          <a:solidFill>
            <a:srgbClr val="C3A6F7"/>
          </a:solidFill>
          <a:ln w="18288">
            <a:solidFill>
              <a:srgbClr val="45ACF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61925" marR="125095" indent="-10160" algn="ctr">
              <a:lnSpc>
                <a:spcPct val="107400"/>
              </a:lnSpc>
              <a:spcBef>
                <a:spcPts val="50"/>
              </a:spcBef>
            </a:pPr>
            <a:r>
              <a:rPr sz="1100" spc="-45" dirty="0">
                <a:latin typeface="Verdana"/>
                <a:cs typeface="Verdana"/>
              </a:rPr>
              <a:t>Exploratory 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Analysis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spc="-65" dirty="0">
                <a:latin typeface="Verdana"/>
                <a:cs typeface="Verdana"/>
              </a:rPr>
              <a:t>(EDA)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79407" y="3980688"/>
            <a:ext cx="1213485" cy="591185"/>
          </a:xfrm>
          <a:prstGeom prst="rect">
            <a:avLst/>
          </a:prstGeom>
          <a:solidFill>
            <a:srgbClr val="F0BD87"/>
          </a:solidFill>
          <a:ln w="18288">
            <a:solidFill>
              <a:srgbClr val="45ACF8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270510">
              <a:lnSpc>
                <a:spcPct val="100000"/>
              </a:lnSpc>
            </a:pPr>
            <a:r>
              <a:rPr sz="1100" dirty="0">
                <a:latin typeface="Verdana"/>
                <a:cs typeface="Verdana"/>
              </a:rPr>
              <a:t>Modelling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8559" y="4008120"/>
            <a:ext cx="1213485" cy="579120"/>
          </a:xfrm>
          <a:prstGeom prst="rect">
            <a:avLst/>
          </a:prstGeom>
          <a:solidFill>
            <a:srgbClr val="66CCFF"/>
          </a:solidFill>
          <a:ln w="18288">
            <a:solidFill>
              <a:srgbClr val="45ACF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Deployment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18559" y="5120640"/>
            <a:ext cx="1213485" cy="579120"/>
          </a:xfrm>
          <a:custGeom>
            <a:avLst/>
            <a:gdLst/>
            <a:ahLst/>
            <a:cxnLst/>
            <a:rect l="l" t="t" r="r" b="b"/>
            <a:pathLst>
              <a:path w="1213485" h="579120">
                <a:moveTo>
                  <a:pt x="1213103" y="0"/>
                </a:moveTo>
                <a:lnTo>
                  <a:pt x="0" y="0"/>
                </a:lnTo>
                <a:lnTo>
                  <a:pt x="0" y="579120"/>
                </a:lnTo>
                <a:lnTo>
                  <a:pt x="1213103" y="579120"/>
                </a:lnTo>
                <a:lnTo>
                  <a:pt x="1213103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18559" y="5120640"/>
            <a:ext cx="1213485" cy="579120"/>
          </a:xfrm>
          <a:prstGeom prst="rect">
            <a:avLst/>
          </a:prstGeom>
          <a:ln w="18288">
            <a:solidFill>
              <a:srgbClr val="45ACF8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75590">
              <a:lnSpc>
                <a:spcPct val="100000"/>
              </a:lnSpc>
            </a:pPr>
            <a:r>
              <a:rPr sz="1100" spc="-25" dirty="0">
                <a:latin typeface="Verdana"/>
                <a:cs typeface="Verdana"/>
              </a:rPr>
              <a:t>Reporting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80931" y="2817876"/>
            <a:ext cx="1213485" cy="609600"/>
          </a:xfrm>
          <a:custGeom>
            <a:avLst/>
            <a:gdLst/>
            <a:ahLst/>
            <a:cxnLst/>
            <a:rect l="l" t="t" r="r" b="b"/>
            <a:pathLst>
              <a:path w="1213484" h="609600">
                <a:moveTo>
                  <a:pt x="1213103" y="0"/>
                </a:moveTo>
                <a:lnTo>
                  <a:pt x="0" y="0"/>
                </a:lnTo>
                <a:lnTo>
                  <a:pt x="0" y="609600"/>
                </a:lnTo>
                <a:lnTo>
                  <a:pt x="1213103" y="609600"/>
                </a:lnTo>
                <a:lnTo>
                  <a:pt x="1213103" y="0"/>
                </a:lnTo>
                <a:close/>
              </a:path>
            </a:pathLst>
          </a:custGeom>
          <a:solidFill>
            <a:srgbClr val="E1D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979407" y="2816351"/>
            <a:ext cx="1213485" cy="609600"/>
          </a:xfrm>
          <a:prstGeom prst="rect">
            <a:avLst/>
          </a:prstGeom>
          <a:ln w="18288">
            <a:solidFill>
              <a:srgbClr val="45ACF8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357505" marR="302260" indent="-55244">
              <a:lnSpc>
                <a:spcPct val="107300"/>
              </a:lnSpc>
              <a:spcBef>
                <a:spcPts val="765"/>
              </a:spcBef>
            </a:pPr>
            <a:r>
              <a:rPr sz="1100" spc="10" dirty="0">
                <a:latin typeface="Verdana"/>
                <a:cs typeface="Verdana"/>
              </a:rPr>
              <a:t>H</a:t>
            </a:r>
            <a:r>
              <a:rPr sz="1100" spc="5" dirty="0">
                <a:latin typeface="Verdana"/>
                <a:cs typeface="Verdana"/>
              </a:rPr>
              <a:t>a</a:t>
            </a:r>
            <a:r>
              <a:rPr sz="1100" spc="-30" dirty="0">
                <a:latin typeface="Verdana"/>
                <a:cs typeface="Verdana"/>
              </a:rPr>
              <a:t>n</a:t>
            </a:r>
            <a:r>
              <a:rPr sz="1100" spc="-20" dirty="0">
                <a:latin typeface="Verdana"/>
                <a:cs typeface="Verdana"/>
              </a:rPr>
              <a:t>d</a:t>
            </a:r>
            <a:r>
              <a:rPr sz="1100" spc="-40" dirty="0">
                <a:latin typeface="Verdana"/>
                <a:cs typeface="Verdana"/>
              </a:rPr>
              <a:t>l</a:t>
            </a:r>
            <a:r>
              <a:rPr sz="1100" spc="-90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ng  </a:t>
            </a:r>
            <a:r>
              <a:rPr sz="1100" spc="-50" dirty="0">
                <a:latin typeface="Verdana"/>
                <a:cs typeface="Verdana"/>
              </a:rPr>
              <a:t>Outliers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41776" y="2819400"/>
            <a:ext cx="1566545" cy="609600"/>
          </a:xfrm>
          <a:prstGeom prst="rect">
            <a:avLst/>
          </a:prstGeom>
          <a:solidFill>
            <a:srgbClr val="A1AD00"/>
          </a:solidFill>
          <a:ln w="18288">
            <a:solidFill>
              <a:srgbClr val="45ACF8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72085" marR="95885" indent="-80010">
              <a:lnSpc>
                <a:spcPct val="107300"/>
              </a:lnSpc>
              <a:spcBef>
                <a:spcPts val="775"/>
              </a:spcBef>
            </a:pPr>
            <a:r>
              <a:rPr sz="1100" spc="-225" dirty="0">
                <a:latin typeface="Verdana"/>
                <a:cs typeface="Verdana"/>
              </a:rPr>
              <a:t>I</a:t>
            </a:r>
            <a:r>
              <a:rPr sz="1100" spc="-40" dirty="0">
                <a:latin typeface="Verdana"/>
                <a:cs typeface="Verdana"/>
              </a:rPr>
              <a:t>m</a:t>
            </a:r>
            <a:r>
              <a:rPr sz="1100" spc="-20" dirty="0">
                <a:latin typeface="Verdana"/>
                <a:cs typeface="Verdana"/>
              </a:rPr>
              <a:t>p</a:t>
            </a:r>
            <a:r>
              <a:rPr sz="1100" spc="-25" dirty="0">
                <a:latin typeface="Verdana"/>
                <a:cs typeface="Verdana"/>
              </a:rPr>
              <a:t>o</a:t>
            </a:r>
            <a:r>
              <a:rPr sz="1100" spc="5" dirty="0">
                <a:latin typeface="Verdana"/>
                <a:cs typeface="Verdana"/>
              </a:rPr>
              <a:t>r</a:t>
            </a:r>
            <a:r>
              <a:rPr sz="1100" spc="-75" dirty="0">
                <a:latin typeface="Verdana"/>
                <a:cs typeface="Verdana"/>
              </a:rPr>
              <a:t>t</a:t>
            </a:r>
            <a:r>
              <a:rPr sz="1100" spc="-90" dirty="0">
                <a:latin typeface="Verdana"/>
                <a:cs typeface="Verdana"/>
              </a:rPr>
              <a:t>i</a:t>
            </a:r>
            <a:r>
              <a:rPr sz="1100" spc="20" dirty="0">
                <a:latin typeface="Verdana"/>
                <a:cs typeface="Verdana"/>
              </a:rPr>
              <a:t>n</a:t>
            </a:r>
            <a:r>
              <a:rPr sz="1100" dirty="0">
                <a:latin typeface="Verdana"/>
                <a:cs typeface="Verdana"/>
              </a:rPr>
              <a:t>g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90" dirty="0">
                <a:latin typeface="Verdana"/>
                <a:cs typeface="Verdana"/>
              </a:rPr>
              <a:t>Li</a:t>
            </a:r>
            <a:r>
              <a:rPr sz="1100" spc="-40" dirty="0">
                <a:latin typeface="Verdana"/>
                <a:cs typeface="Verdana"/>
              </a:rPr>
              <a:t>b</a:t>
            </a:r>
            <a:r>
              <a:rPr sz="1100" spc="-20" dirty="0">
                <a:latin typeface="Verdana"/>
                <a:cs typeface="Verdana"/>
              </a:rPr>
              <a:t>r</a:t>
            </a:r>
            <a:r>
              <a:rPr sz="1100" spc="-15" dirty="0">
                <a:latin typeface="Verdana"/>
                <a:cs typeface="Verdana"/>
              </a:rPr>
              <a:t>a</a:t>
            </a:r>
            <a:r>
              <a:rPr sz="1100" spc="-20" dirty="0">
                <a:latin typeface="Verdana"/>
                <a:cs typeface="Verdana"/>
              </a:rPr>
              <a:t>r</a:t>
            </a:r>
            <a:r>
              <a:rPr sz="1100" spc="-114" dirty="0">
                <a:latin typeface="Verdana"/>
                <a:cs typeface="Verdana"/>
              </a:rPr>
              <a:t>i</a:t>
            </a:r>
            <a:r>
              <a:rPr sz="1100" spc="-6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s</a:t>
            </a:r>
            <a:r>
              <a:rPr sz="1100" spc="-220" dirty="0">
                <a:latin typeface="Verdana"/>
                <a:cs typeface="Verdana"/>
              </a:rPr>
              <a:t> </a:t>
            </a:r>
            <a:r>
              <a:rPr sz="1100" spc="-8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n  </a:t>
            </a:r>
            <a:r>
              <a:rPr sz="1100" spc="25" dirty="0">
                <a:latin typeface="Verdana"/>
                <a:cs typeface="Verdana"/>
              </a:rPr>
              <a:t>J</a:t>
            </a:r>
            <a:r>
              <a:rPr sz="1100" spc="20" dirty="0">
                <a:latin typeface="Verdana"/>
                <a:cs typeface="Verdana"/>
              </a:rPr>
              <a:t>u</a:t>
            </a:r>
            <a:r>
              <a:rPr sz="1100" spc="30" dirty="0">
                <a:latin typeface="Verdana"/>
                <a:cs typeface="Verdana"/>
              </a:rPr>
              <a:t>p</a:t>
            </a:r>
            <a:r>
              <a:rPr sz="1100" spc="-80" dirty="0">
                <a:latin typeface="Verdana"/>
                <a:cs typeface="Verdana"/>
              </a:rPr>
              <a:t>y</a:t>
            </a:r>
            <a:r>
              <a:rPr sz="1100" spc="-55" dirty="0">
                <a:latin typeface="Verdana"/>
                <a:cs typeface="Verdana"/>
              </a:rPr>
              <a:t>t</a:t>
            </a:r>
            <a:r>
              <a:rPr sz="1100" spc="-6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r</a:t>
            </a:r>
            <a:r>
              <a:rPr sz="1100" spc="-165" dirty="0">
                <a:latin typeface="Verdana"/>
                <a:cs typeface="Verdana"/>
              </a:rPr>
              <a:t> </a:t>
            </a:r>
            <a:r>
              <a:rPr sz="1100" spc="10" dirty="0">
                <a:latin typeface="Verdana"/>
                <a:cs typeface="Verdana"/>
              </a:rPr>
              <a:t>N</a:t>
            </a:r>
            <a:r>
              <a:rPr sz="1100" spc="25" dirty="0">
                <a:latin typeface="Verdana"/>
                <a:cs typeface="Verdana"/>
              </a:rPr>
              <a:t>o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-15" dirty="0">
                <a:latin typeface="Verdana"/>
                <a:cs typeface="Verdana"/>
              </a:rPr>
              <a:t>e</a:t>
            </a:r>
            <a:r>
              <a:rPr sz="1100" spc="5" dirty="0">
                <a:latin typeface="Verdana"/>
                <a:cs typeface="Verdana"/>
              </a:rPr>
              <a:t>b</a:t>
            </a:r>
            <a:r>
              <a:rPr sz="1100" dirty="0">
                <a:latin typeface="Verdana"/>
                <a:cs typeface="Verdana"/>
              </a:rPr>
              <a:t>ook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32120" y="2819400"/>
            <a:ext cx="1213485" cy="609600"/>
          </a:xfrm>
          <a:prstGeom prst="rect">
            <a:avLst/>
          </a:prstGeom>
          <a:solidFill>
            <a:srgbClr val="F8DFD6"/>
          </a:solidFill>
          <a:ln w="18288">
            <a:solidFill>
              <a:srgbClr val="45ACF8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</a:pPr>
            <a:r>
              <a:rPr sz="1100" spc="-90" dirty="0">
                <a:latin typeface="Verdana"/>
                <a:cs typeface="Verdana"/>
              </a:rPr>
              <a:t>L</a:t>
            </a:r>
            <a:r>
              <a:rPr sz="1100" spc="70" dirty="0">
                <a:latin typeface="Verdana"/>
                <a:cs typeface="Verdana"/>
              </a:rPr>
              <a:t>o</a:t>
            </a:r>
            <a:r>
              <a:rPr sz="1100" spc="75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60" dirty="0">
                <a:latin typeface="Verdana"/>
                <a:cs typeface="Verdana"/>
              </a:rPr>
              <a:t>D</a:t>
            </a:r>
            <a:r>
              <a:rPr sz="1100" spc="5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5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s</a:t>
            </a:r>
            <a:r>
              <a:rPr sz="1100" spc="-10" dirty="0">
                <a:latin typeface="Verdana"/>
                <a:cs typeface="Verdana"/>
              </a:rPr>
              <a:t>et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42047" y="3980688"/>
            <a:ext cx="1210310" cy="606425"/>
          </a:xfrm>
          <a:prstGeom prst="rect">
            <a:avLst/>
          </a:prstGeom>
          <a:solidFill>
            <a:srgbClr val="FFFF00"/>
          </a:solidFill>
          <a:ln w="18288">
            <a:solidFill>
              <a:srgbClr val="45ACF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330200" marR="311150" indent="-12700">
              <a:lnSpc>
                <a:spcPct val="107300"/>
              </a:lnSpc>
              <a:spcBef>
                <a:spcPts val="910"/>
              </a:spcBef>
            </a:pPr>
            <a:r>
              <a:rPr sz="1100" spc="-20" dirty="0">
                <a:latin typeface="Verdana"/>
                <a:cs typeface="Verdana"/>
              </a:rPr>
              <a:t>P</a:t>
            </a:r>
            <a:r>
              <a:rPr sz="1100" spc="45" dirty="0">
                <a:latin typeface="Verdana"/>
                <a:cs typeface="Verdana"/>
              </a:rPr>
              <a:t>o</a:t>
            </a:r>
            <a:r>
              <a:rPr sz="1100" spc="5" dirty="0">
                <a:latin typeface="Verdana"/>
                <a:cs typeface="Verdana"/>
              </a:rPr>
              <a:t>w</a:t>
            </a:r>
            <a:r>
              <a:rPr sz="1100" spc="-6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r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160" dirty="0">
                <a:latin typeface="Verdana"/>
                <a:cs typeface="Verdana"/>
              </a:rPr>
              <a:t>BI  </a:t>
            </a:r>
            <a:r>
              <a:rPr sz="1100" spc="-35" dirty="0">
                <a:latin typeface="Verdana"/>
                <a:cs typeface="Verdana"/>
              </a:rPr>
              <a:t>De</a:t>
            </a:r>
            <a:r>
              <a:rPr sz="1100" spc="-25" dirty="0">
                <a:latin typeface="Verdana"/>
                <a:cs typeface="Verdana"/>
              </a:rPr>
              <a:t>s</a:t>
            </a:r>
            <a:r>
              <a:rPr sz="1100" spc="-30" dirty="0">
                <a:latin typeface="Verdana"/>
                <a:cs typeface="Verdana"/>
              </a:rPr>
              <a:t>k</a:t>
            </a:r>
            <a:r>
              <a:rPr sz="1100" spc="-25" dirty="0">
                <a:latin typeface="Verdana"/>
                <a:cs typeface="Verdana"/>
              </a:rPr>
              <a:t>t</a:t>
            </a:r>
            <a:r>
              <a:rPr sz="1100" spc="-20" dirty="0">
                <a:latin typeface="Verdana"/>
                <a:cs typeface="Verdana"/>
              </a:rPr>
              <a:t>o</a:t>
            </a:r>
            <a:r>
              <a:rPr sz="1100" dirty="0">
                <a:latin typeface="Verdana"/>
                <a:cs typeface="Verdana"/>
              </a:rPr>
              <a:t>p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32120" y="4008120"/>
            <a:ext cx="1213485" cy="563880"/>
          </a:xfrm>
          <a:prstGeom prst="rect">
            <a:avLst/>
          </a:prstGeom>
          <a:solidFill>
            <a:srgbClr val="D33BD0"/>
          </a:solidFill>
          <a:ln w="18288">
            <a:solidFill>
              <a:srgbClr val="45ACF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363855">
              <a:lnSpc>
                <a:spcPct val="100000"/>
              </a:lnSpc>
            </a:pPr>
            <a:r>
              <a:rPr sz="1100" spc="-70" dirty="0">
                <a:latin typeface="Verdana"/>
                <a:cs typeface="Verdana"/>
              </a:rPr>
              <a:t>Insights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45535" y="3112007"/>
            <a:ext cx="316865" cy="97155"/>
            <a:chOff x="3145535" y="3112007"/>
            <a:chExt cx="316865" cy="97155"/>
          </a:xfrm>
        </p:grpSpPr>
        <p:sp>
          <p:nvSpPr>
            <p:cNvPr id="21" name="object 21"/>
            <p:cNvSpPr/>
            <p:nvPr/>
          </p:nvSpPr>
          <p:spPr>
            <a:xfrm>
              <a:off x="3154679" y="3121151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257936" y="0"/>
                  </a:moveTo>
                  <a:lnTo>
                    <a:pt x="257936" y="19685"/>
                  </a:lnTo>
                  <a:lnTo>
                    <a:pt x="0" y="19685"/>
                  </a:lnTo>
                  <a:lnTo>
                    <a:pt x="0" y="59055"/>
                  </a:lnTo>
                  <a:lnTo>
                    <a:pt x="257936" y="59055"/>
                  </a:lnTo>
                  <a:lnTo>
                    <a:pt x="257936" y="78739"/>
                  </a:lnTo>
                  <a:lnTo>
                    <a:pt x="298322" y="39370"/>
                  </a:lnTo>
                  <a:lnTo>
                    <a:pt x="25793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4679" y="3121151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257936" y="0"/>
                  </a:moveTo>
                  <a:lnTo>
                    <a:pt x="257936" y="19685"/>
                  </a:lnTo>
                  <a:lnTo>
                    <a:pt x="0" y="19685"/>
                  </a:lnTo>
                  <a:lnTo>
                    <a:pt x="0" y="59055"/>
                  </a:lnTo>
                  <a:lnTo>
                    <a:pt x="257936" y="59055"/>
                  </a:lnTo>
                  <a:lnTo>
                    <a:pt x="257936" y="78739"/>
                  </a:lnTo>
                  <a:lnTo>
                    <a:pt x="298322" y="39370"/>
                  </a:lnTo>
                  <a:lnTo>
                    <a:pt x="257936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54679" y="3121151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0" y="19685"/>
                  </a:moveTo>
                  <a:lnTo>
                    <a:pt x="257936" y="19685"/>
                  </a:lnTo>
                  <a:lnTo>
                    <a:pt x="257936" y="0"/>
                  </a:lnTo>
                  <a:lnTo>
                    <a:pt x="298322" y="39370"/>
                  </a:lnTo>
                  <a:lnTo>
                    <a:pt x="257936" y="78739"/>
                  </a:lnTo>
                  <a:lnTo>
                    <a:pt x="257936" y="59055"/>
                  </a:lnTo>
                  <a:lnTo>
                    <a:pt x="0" y="59055"/>
                  </a:lnTo>
                  <a:lnTo>
                    <a:pt x="0" y="19685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135879" y="3090672"/>
            <a:ext cx="316865" cy="100330"/>
            <a:chOff x="5135879" y="3090672"/>
            <a:chExt cx="316865" cy="100330"/>
          </a:xfrm>
        </p:grpSpPr>
        <p:sp>
          <p:nvSpPr>
            <p:cNvPr id="25" name="object 25"/>
            <p:cNvSpPr/>
            <p:nvPr/>
          </p:nvSpPr>
          <p:spPr>
            <a:xfrm>
              <a:off x="5145023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45023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45023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0" y="20447"/>
                  </a:moveTo>
                  <a:lnTo>
                    <a:pt x="257937" y="20447"/>
                  </a:lnTo>
                  <a:lnTo>
                    <a:pt x="257937" y="0"/>
                  </a:lnTo>
                  <a:lnTo>
                    <a:pt x="298323" y="40894"/>
                  </a:lnTo>
                  <a:lnTo>
                    <a:pt x="257937" y="81787"/>
                  </a:lnTo>
                  <a:lnTo>
                    <a:pt x="257937" y="61341"/>
                  </a:lnTo>
                  <a:lnTo>
                    <a:pt x="0" y="61341"/>
                  </a:lnTo>
                  <a:lnTo>
                    <a:pt x="0" y="20447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797040" y="3087623"/>
            <a:ext cx="316865" cy="100330"/>
            <a:chOff x="6797040" y="3087623"/>
            <a:chExt cx="316865" cy="100330"/>
          </a:xfrm>
        </p:grpSpPr>
        <p:sp>
          <p:nvSpPr>
            <p:cNvPr id="29" name="object 29"/>
            <p:cNvSpPr/>
            <p:nvPr/>
          </p:nvSpPr>
          <p:spPr>
            <a:xfrm>
              <a:off x="6806184" y="3096767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06184" y="3096767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06184" y="3096767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0" y="20447"/>
                  </a:moveTo>
                  <a:lnTo>
                    <a:pt x="257937" y="20447"/>
                  </a:lnTo>
                  <a:lnTo>
                    <a:pt x="257937" y="0"/>
                  </a:lnTo>
                  <a:lnTo>
                    <a:pt x="298323" y="40894"/>
                  </a:lnTo>
                  <a:lnTo>
                    <a:pt x="257937" y="81787"/>
                  </a:lnTo>
                  <a:lnTo>
                    <a:pt x="257937" y="61341"/>
                  </a:lnTo>
                  <a:lnTo>
                    <a:pt x="0" y="61341"/>
                  </a:lnTo>
                  <a:lnTo>
                    <a:pt x="0" y="20447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7162800" y="2523744"/>
            <a:ext cx="4748530" cy="667385"/>
            <a:chOff x="7162800" y="2523744"/>
            <a:chExt cx="4748530" cy="667385"/>
          </a:xfrm>
        </p:grpSpPr>
        <p:sp>
          <p:nvSpPr>
            <p:cNvPr id="33" name="object 33"/>
            <p:cNvSpPr/>
            <p:nvPr/>
          </p:nvSpPr>
          <p:spPr>
            <a:xfrm>
              <a:off x="7167372" y="2528316"/>
              <a:ext cx="4739640" cy="381000"/>
            </a:xfrm>
            <a:custGeom>
              <a:avLst/>
              <a:gdLst/>
              <a:ahLst/>
              <a:cxnLst/>
              <a:rect l="l" t="t" r="r" b="b"/>
              <a:pathLst>
                <a:path w="4739640" h="381000">
                  <a:moveTo>
                    <a:pt x="0" y="380746"/>
                  </a:moveTo>
                  <a:lnTo>
                    <a:pt x="2412" y="306705"/>
                  </a:lnTo>
                  <a:lnTo>
                    <a:pt x="9271" y="246125"/>
                  </a:lnTo>
                  <a:lnTo>
                    <a:pt x="19303" y="205359"/>
                  </a:lnTo>
                  <a:lnTo>
                    <a:pt x="31623" y="190373"/>
                  </a:lnTo>
                  <a:lnTo>
                    <a:pt x="2338070" y="190373"/>
                  </a:lnTo>
                  <a:lnTo>
                    <a:pt x="2350388" y="175387"/>
                  </a:lnTo>
                  <a:lnTo>
                    <a:pt x="2360422" y="134620"/>
                  </a:lnTo>
                  <a:lnTo>
                    <a:pt x="2367153" y="74041"/>
                  </a:lnTo>
                  <a:lnTo>
                    <a:pt x="2369693" y="0"/>
                  </a:lnTo>
                  <a:lnTo>
                    <a:pt x="2372232" y="74041"/>
                  </a:lnTo>
                  <a:lnTo>
                    <a:pt x="2378963" y="134620"/>
                  </a:lnTo>
                  <a:lnTo>
                    <a:pt x="2388997" y="175387"/>
                  </a:lnTo>
                  <a:lnTo>
                    <a:pt x="2401316" y="190373"/>
                  </a:lnTo>
                  <a:lnTo>
                    <a:pt x="4707762" y="190373"/>
                  </a:lnTo>
                  <a:lnTo>
                    <a:pt x="4720082" y="205359"/>
                  </a:lnTo>
                  <a:lnTo>
                    <a:pt x="4730114" y="246125"/>
                  </a:lnTo>
                  <a:lnTo>
                    <a:pt x="4736846" y="306705"/>
                  </a:lnTo>
                  <a:lnTo>
                    <a:pt x="4739385" y="380746"/>
                  </a:lnTo>
                </a:path>
              </a:pathLst>
            </a:custGeom>
            <a:ln w="9143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232135" y="3096768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32135" y="3096768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232135" y="3096768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0" y="20447"/>
                  </a:moveTo>
                  <a:lnTo>
                    <a:pt x="257937" y="20447"/>
                  </a:lnTo>
                  <a:lnTo>
                    <a:pt x="257937" y="0"/>
                  </a:lnTo>
                  <a:lnTo>
                    <a:pt x="298323" y="40894"/>
                  </a:lnTo>
                  <a:lnTo>
                    <a:pt x="257937" y="81787"/>
                  </a:lnTo>
                  <a:lnTo>
                    <a:pt x="257937" y="61341"/>
                  </a:lnTo>
                  <a:lnTo>
                    <a:pt x="0" y="61341"/>
                  </a:lnTo>
                  <a:lnTo>
                    <a:pt x="0" y="20447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31352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31352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31352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0" y="20447"/>
                  </a:moveTo>
                  <a:lnTo>
                    <a:pt x="257937" y="20447"/>
                  </a:lnTo>
                  <a:lnTo>
                    <a:pt x="257937" y="0"/>
                  </a:lnTo>
                  <a:lnTo>
                    <a:pt x="298323" y="40894"/>
                  </a:lnTo>
                  <a:lnTo>
                    <a:pt x="257937" y="81787"/>
                  </a:lnTo>
                  <a:lnTo>
                    <a:pt x="257937" y="61341"/>
                  </a:lnTo>
                  <a:lnTo>
                    <a:pt x="0" y="61341"/>
                  </a:lnTo>
                  <a:lnTo>
                    <a:pt x="0" y="20447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522207" y="4227576"/>
            <a:ext cx="316865" cy="97155"/>
            <a:chOff x="8522207" y="4227576"/>
            <a:chExt cx="316865" cy="97155"/>
          </a:xfrm>
        </p:grpSpPr>
        <p:sp>
          <p:nvSpPr>
            <p:cNvPr id="41" name="object 41"/>
            <p:cNvSpPr/>
            <p:nvPr/>
          </p:nvSpPr>
          <p:spPr>
            <a:xfrm>
              <a:off x="8531351" y="4236720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40386" y="0"/>
                  </a:moveTo>
                  <a:lnTo>
                    <a:pt x="0" y="39369"/>
                  </a:lnTo>
                  <a:lnTo>
                    <a:pt x="40386" y="78739"/>
                  </a:lnTo>
                  <a:lnTo>
                    <a:pt x="40386" y="59054"/>
                  </a:lnTo>
                  <a:lnTo>
                    <a:pt x="298323" y="59054"/>
                  </a:lnTo>
                  <a:lnTo>
                    <a:pt x="298323" y="19684"/>
                  </a:lnTo>
                  <a:lnTo>
                    <a:pt x="40386" y="19684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31351" y="4236720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40386" y="0"/>
                  </a:moveTo>
                  <a:lnTo>
                    <a:pt x="0" y="39369"/>
                  </a:lnTo>
                  <a:lnTo>
                    <a:pt x="40386" y="78739"/>
                  </a:lnTo>
                  <a:lnTo>
                    <a:pt x="40386" y="59054"/>
                  </a:lnTo>
                  <a:lnTo>
                    <a:pt x="298323" y="59054"/>
                  </a:lnTo>
                  <a:lnTo>
                    <a:pt x="298323" y="19684"/>
                  </a:lnTo>
                  <a:lnTo>
                    <a:pt x="40386" y="19684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31351" y="4236720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298323" y="59054"/>
                  </a:moveTo>
                  <a:lnTo>
                    <a:pt x="40386" y="59054"/>
                  </a:lnTo>
                  <a:lnTo>
                    <a:pt x="40386" y="78739"/>
                  </a:lnTo>
                  <a:lnTo>
                    <a:pt x="0" y="39369"/>
                  </a:lnTo>
                  <a:lnTo>
                    <a:pt x="40386" y="0"/>
                  </a:lnTo>
                  <a:lnTo>
                    <a:pt x="40386" y="19684"/>
                  </a:lnTo>
                  <a:lnTo>
                    <a:pt x="298323" y="19684"/>
                  </a:lnTo>
                  <a:lnTo>
                    <a:pt x="298323" y="59054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0222992" y="4197096"/>
            <a:ext cx="316865" cy="100330"/>
            <a:chOff x="10222992" y="4197096"/>
            <a:chExt cx="316865" cy="100330"/>
          </a:xfrm>
        </p:grpSpPr>
        <p:sp>
          <p:nvSpPr>
            <p:cNvPr id="45" name="object 45"/>
            <p:cNvSpPr/>
            <p:nvPr/>
          </p:nvSpPr>
          <p:spPr>
            <a:xfrm>
              <a:off x="10232136" y="4206240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6" y="0"/>
                  </a:moveTo>
                  <a:lnTo>
                    <a:pt x="0" y="40893"/>
                  </a:lnTo>
                  <a:lnTo>
                    <a:pt x="40386" y="81787"/>
                  </a:lnTo>
                  <a:lnTo>
                    <a:pt x="40386" y="61341"/>
                  </a:lnTo>
                  <a:lnTo>
                    <a:pt x="298323" y="61341"/>
                  </a:lnTo>
                  <a:lnTo>
                    <a:pt x="298323" y="20447"/>
                  </a:lnTo>
                  <a:lnTo>
                    <a:pt x="40386" y="20447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232136" y="4206240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6" y="0"/>
                  </a:moveTo>
                  <a:lnTo>
                    <a:pt x="0" y="40893"/>
                  </a:lnTo>
                  <a:lnTo>
                    <a:pt x="40386" y="81787"/>
                  </a:lnTo>
                  <a:lnTo>
                    <a:pt x="40386" y="61341"/>
                  </a:lnTo>
                  <a:lnTo>
                    <a:pt x="298323" y="61341"/>
                  </a:lnTo>
                  <a:lnTo>
                    <a:pt x="298323" y="20447"/>
                  </a:lnTo>
                  <a:lnTo>
                    <a:pt x="40386" y="20447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232136" y="4206240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98323" y="61341"/>
                  </a:moveTo>
                  <a:lnTo>
                    <a:pt x="40386" y="61341"/>
                  </a:lnTo>
                  <a:lnTo>
                    <a:pt x="40386" y="81787"/>
                  </a:lnTo>
                  <a:lnTo>
                    <a:pt x="0" y="40893"/>
                  </a:lnTo>
                  <a:lnTo>
                    <a:pt x="40386" y="0"/>
                  </a:lnTo>
                  <a:lnTo>
                    <a:pt x="40386" y="20447"/>
                  </a:lnTo>
                  <a:lnTo>
                    <a:pt x="298323" y="20447"/>
                  </a:lnTo>
                  <a:lnTo>
                    <a:pt x="298323" y="61341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5099303" y="4264152"/>
            <a:ext cx="316865" cy="100330"/>
            <a:chOff x="5099303" y="4264152"/>
            <a:chExt cx="316865" cy="100330"/>
          </a:xfrm>
        </p:grpSpPr>
        <p:sp>
          <p:nvSpPr>
            <p:cNvPr id="49" name="object 49"/>
            <p:cNvSpPr/>
            <p:nvPr/>
          </p:nvSpPr>
          <p:spPr>
            <a:xfrm>
              <a:off x="5108447" y="427329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6" y="0"/>
                  </a:moveTo>
                  <a:lnTo>
                    <a:pt x="0" y="40893"/>
                  </a:lnTo>
                  <a:lnTo>
                    <a:pt x="40386" y="81787"/>
                  </a:lnTo>
                  <a:lnTo>
                    <a:pt x="40386" y="61340"/>
                  </a:lnTo>
                  <a:lnTo>
                    <a:pt x="298323" y="61340"/>
                  </a:lnTo>
                  <a:lnTo>
                    <a:pt x="298323" y="20446"/>
                  </a:lnTo>
                  <a:lnTo>
                    <a:pt x="40386" y="20446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08447" y="427329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6" y="0"/>
                  </a:moveTo>
                  <a:lnTo>
                    <a:pt x="0" y="40893"/>
                  </a:lnTo>
                  <a:lnTo>
                    <a:pt x="40386" y="81787"/>
                  </a:lnTo>
                  <a:lnTo>
                    <a:pt x="40386" y="61340"/>
                  </a:lnTo>
                  <a:lnTo>
                    <a:pt x="298323" y="61340"/>
                  </a:lnTo>
                  <a:lnTo>
                    <a:pt x="298323" y="20446"/>
                  </a:lnTo>
                  <a:lnTo>
                    <a:pt x="40386" y="20446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08447" y="427329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98323" y="61340"/>
                  </a:moveTo>
                  <a:lnTo>
                    <a:pt x="40386" y="61340"/>
                  </a:lnTo>
                  <a:lnTo>
                    <a:pt x="40386" y="81787"/>
                  </a:lnTo>
                  <a:lnTo>
                    <a:pt x="0" y="40893"/>
                  </a:lnTo>
                  <a:lnTo>
                    <a:pt x="40386" y="0"/>
                  </a:lnTo>
                  <a:lnTo>
                    <a:pt x="40386" y="20446"/>
                  </a:lnTo>
                  <a:lnTo>
                    <a:pt x="298323" y="20446"/>
                  </a:lnTo>
                  <a:lnTo>
                    <a:pt x="298323" y="61340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6848856" y="4282440"/>
            <a:ext cx="316865" cy="100330"/>
            <a:chOff x="6848856" y="4282440"/>
            <a:chExt cx="316865" cy="100330"/>
          </a:xfrm>
        </p:grpSpPr>
        <p:sp>
          <p:nvSpPr>
            <p:cNvPr id="53" name="object 53"/>
            <p:cNvSpPr/>
            <p:nvPr/>
          </p:nvSpPr>
          <p:spPr>
            <a:xfrm>
              <a:off x="6858000" y="4291584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5" y="0"/>
                  </a:moveTo>
                  <a:lnTo>
                    <a:pt x="0" y="40894"/>
                  </a:lnTo>
                  <a:lnTo>
                    <a:pt x="40385" y="81788"/>
                  </a:lnTo>
                  <a:lnTo>
                    <a:pt x="40385" y="61341"/>
                  </a:lnTo>
                  <a:lnTo>
                    <a:pt x="298323" y="61341"/>
                  </a:lnTo>
                  <a:lnTo>
                    <a:pt x="298323" y="20447"/>
                  </a:lnTo>
                  <a:lnTo>
                    <a:pt x="40385" y="20447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58000" y="4291584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5" y="0"/>
                  </a:moveTo>
                  <a:lnTo>
                    <a:pt x="0" y="40894"/>
                  </a:lnTo>
                  <a:lnTo>
                    <a:pt x="40385" y="81788"/>
                  </a:lnTo>
                  <a:lnTo>
                    <a:pt x="40385" y="61341"/>
                  </a:lnTo>
                  <a:lnTo>
                    <a:pt x="298323" y="61341"/>
                  </a:lnTo>
                  <a:lnTo>
                    <a:pt x="298323" y="20447"/>
                  </a:lnTo>
                  <a:lnTo>
                    <a:pt x="40385" y="20447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58000" y="4291584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98323" y="61341"/>
                  </a:moveTo>
                  <a:lnTo>
                    <a:pt x="40385" y="61341"/>
                  </a:lnTo>
                  <a:lnTo>
                    <a:pt x="40385" y="81788"/>
                  </a:lnTo>
                  <a:lnTo>
                    <a:pt x="0" y="40894"/>
                  </a:lnTo>
                  <a:lnTo>
                    <a:pt x="40385" y="0"/>
                  </a:lnTo>
                  <a:lnTo>
                    <a:pt x="40385" y="20447"/>
                  </a:lnTo>
                  <a:lnTo>
                    <a:pt x="298323" y="20447"/>
                  </a:lnTo>
                  <a:lnTo>
                    <a:pt x="298323" y="61341"/>
                  </a:lnTo>
                  <a:close/>
                </a:path>
              </a:pathLst>
            </a:custGeom>
            <a:ln w="18287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4276344" y="4687823"/>
            <a:ext cx="97155" cy="316865"/>
            <a:chOff x="4276344" y="4687823"/>
            <a:chExt cx="97155" cy="316865"/>
          </a:xfrm>
        </p:grpSpPr>
        <p:sp>
          <p:nvSpPr>
            <p:cNvPr id="57" name="object 57"/>
            <p:cNvSpPr/>
            <p:nvPr/>
          </p:nvSpPr>
          <p:spPr>
            <a:xfrm>
              <a:off x="4285488" y="4696967"/>
              <a:ext cx="78740" cy="298450"/>
            </a:xfrm>
            <a:custGeom>
              <a:avLst/>
              <a:gdLst/>
              <a:ahLst/>
              <a:cxnLst/>
              <a:rect l="l" t="t" r="r" b="b"/>
              <a:pathLst>
                <a:path w="78739" h="298450">
                  <a:moveTo>
                    <a:pt x="59054" y="0"/>
                  </a:moveTo>
                  <a:lnTo>
                    <a:pt x="19685" y="0"/>
                  </a:lnTo>
                  <a:lnTo>
                    <a:pt x="19685" y="257936"/>
                  </a:lnTo>
                  <a:lnTo>
                    <a:pt x="0" y="257936"/>
                  </a:lnTo>
                  <a:lnTo>
                    <a:pt x="39370" y="298322"/>
                  </a:lnTo>
                  <a:lnTo>
                    <a:pt x="78739" y="257936"/>
                  </a:lnTo>
                  <a:lnTo>
                    <a:pt x="59054" y="257936"/>
                  </a:lnTo>
                  <a:lnTo>
                    <a:pt x="59054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285488" y="4696967"/>
              <a:ext cx="78740" cy="298450"/>
            </a:xfrm>
            <a:custGeom>
              <a:avLst/>
              <a:gdLst/>
              <a:ahLst/>
              <a:cxnLst/>
              <a:rect l="l" t="t" r="r" b="b"/>
              <a:pathLst>
                <a:path w="78739" h="298450">
                  <a:moveTo>
                    <a:pt x="59054" y="0"/>
                  </a:moveTo>
                  <a:lnTo>
                    <a:pt x="19685" y="0"/>
                  </a:lnTo>
                  <a:lnTo>
                    <a:pt x="19685" y="257936"/>
                  </a:lnTo>
                  <a:lnTo>
                    <a:pt x="0" y="257936"/>
                  </a:lnTo>
                  <a:lnTo>
                    <a:pt x="39370" y="298322"/>
                  </a:lnTo>
                  <a:lnTo>
                    <a:pt x="78739" y="257936"/>
                  </a:lnTo>
                  <a:lnTo>
                    <a:pt x="59054" y="257936"/>
                  </a:lnTo>
                  <a:lnTo>
                    <a:pt x="59054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85488" y="4696967"/>
              <a:ext cx="78740" cy="298450"/>
            </a:xfrm>
            <a:custGeom>
              <a:avLst/>
              <a:gdLst/>
              <a:ahLst/>
              <a:cxnLst/>
              <a:rect l="l" t="t" r="r" b="b"/>
              <a:pathLst>
                <a:path w="78739" h="298450">
                  <a:moveTo>
                    <a:pt x="59054" y="0"/>
                  </a:moveTo>
                  <a:lnTo>
                    <a:pt x="59054" y="257936"/>
                  </a:lnTo>
                  <a:lnTo>
                    <a:pt x="78739" y="257936"/>
                  </a:lnTo>
                  <a:lnTo>
                    <a:pt x="39370" y="298322"/>
                  </a:lnTo>
                  <a:lnTo>
                    <a:pt x="0" y="257936"/>
                  </a:lnTo>
                  <a:lnTo>
                    <a:pt x="19685" y="257936"/>
                  </a:lnTo>
                  <a:lnTo>
                    <a:pt x="19685" y="0"/>
                  </a:lnTo>
                  <a:lnTo>
                    <a:pt x="59054" y="0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11167871" y="3532632"/>
            <a:ext cx="100330" cy="316865"/>
            <a:chOff x="11167871" y="3532632"/>
            <a:chExt cx="100330" cy="316865"/>
          </a:xfrm>
        </p:grpSpPr>
        <p:sp>
          <p:nvSpPr>
            <p:cNvPr id="61" name="object 61"/>
            <p:cNvSpPr/>
            <p:nvPr/>
          </p:nvSpPr>
          <p:spPr>
            <a:xfrm>
              <a:off x="11177015" y="3541776"/>
              <a:ext cx="81915" cy="298450"/>
            </a:xfrm>
            <a:custGeom>
              <a:avLst/>
              <a:gdLst/>
              <a:ahLst/>
              <a:cxnLst/>
              <a:rect l="l" t="t" r="r" b="b"/>
              <a:pathLst>
                <a:path w="81915" h="298450">
                  <a:moveTo>
                    <a:pt x="61340" y="0"/>
                  </a:moveTo>
                  <a:lnTo>
                    <a:pt x="20447" y="0"/>
                  </a:lnTo>
                  <a:lnTo>
                    <a:pt x="20447" y="257937"/>
                  </a:lnTo>
                  <a:lnTo>
                    <a:pt x="0" y="257937"/>
                  </a:lnTo>
                  <a:lnTo>
                    <a:pt x="40893" y="298323"/>
                  </a:lnTo>
                  <a:lnTo>
                    <a:pt x="81787" y="257937"/>
                  </a:lnTo>
                  <a:lnTo>
                    <a:pt x="61340" y="257937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177015" y="3541776"/>
              <a:ext cx="81915" cy="298450"/>
            </a:xfrm>
            <a:custGeom>
              <a:avLst/>
              <a:gdLst/>
              <a:ahLst/>
              <a:cxnLst/>
              <a:rect l="l" t="t" r="r" b="b"/>
              <a:pathLst>
                <a:path w="81915" h="298450">
                  <a:moveTo>
                    <a:pt x="61340" y="0"/>
                  </a:moveTo>
                  <a:lnTo>
                    <a:pt x="20447" y="0"/>
                  </a:lnTo>
                  <a:lnTo>
                    <a:pt x="20447" y="257937"/>
                  </a:lnTo>
                  <a:lnTo>
                    <a:pt x="0" y="257937"/>
                  </a:lnTo>
                  <a:lnTo>
                    <a:pt x="40893" y="298323"/>
                  </a:lnTo>
                  <a:lnTo>
                    <a:pt x="81787" y="257937"/>
                  </a:lnTo>
                  <a:lnTo>
                    <a:pt x="61340" y="257937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177015" y="3541776"/>
              <a:ext cx="81915" cy="298450"/>
            </a:xfrm>
            <a:custGeom>
              <a:avLst/>
              <a:gdLst/>
              <a:ahLst/>
              <a:cxnLst/>
              <a:rect l="l" t="t" r="r" b="b"/>
              <a:pathLst>
                <a:path w="81915" h="298450">
                  <a:moveTo>
                    <a:pt x="61340" y="0"/>
                  </a:moveTo>
                  <a:lnTo>
                    <a:pt x="61340" y="257937"/>
                  </a:lnTo>
                  <a:lnTo>
                    <a:pt x="81787" y="257937"/>
                  </a:lnTo>
                  <a:lnTo>
                    <a:pt x="40893" y="298323"/>
                  </a:lnTo>
                  <a:lnTo>
                    <a:pt x="0" y="257937"/>
                  </a:lnTo>
                  <a:lnTo>
                    <a:pt x="20447" y="257937"/>
                  </a:lnTo>
                  <a:lnTo>
                    <a:pt x="20447" y="0"/>
                  </a:lnTo>
                  <a:lnTo>
                    <a:pt x="61340" y="0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8569579" y="2267457"/>
            <a:ext cx="20046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b="1" spc="-25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Tahoma"/>
                <a:cs typeface="Tahoma"/>
              </a:rPr>
              <a:t>Pr</a:t>
            </a:r>
            <a:r>
              <a:rPr sz="16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b="1" spc="-50" dirty="0">
                <a:solidFill>
                  <a:srgbClr val="FFFFFF"/>
                </a:solidFill>
                <a:latin typeface="Tahoma"/>
                <a:cs typeface="Tahoma"/>
              </a:rPr>
              <a:t>-Pr</a:t>
            </a:r>
            <a:r>
              <a:rPr sz="1600" b="1" spc="-60" dirty="0">
                <a:solidFill>
                  <a:srgbClr val="FFFFFF"/>
                </a:solidFill>
                <a:latin typeface="Tahoma"/>
                <a:cs typeface="Tahoma"/>
              </a:rPr>
              <a:t>oc</a:t>
            </a:r>
            <a:r>
              <a:rPr sz="16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b="1" spc="-60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600" b="1" spc="-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b="1" spc="-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b="1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34568" y="3867911"/>
            <a:ext cx="2816860" cy="554355"/>
            <a:chOff x="734568" y="3867911"/>
            <a:chExt cx="2816860" cy="554355"/>
          </a:xfrm>
        </p:grpSpPr>
        <p:sp>
          <p:nvSpPr>
            <p:cNvPr id="66" name="object 66"/>
            <p:cNvSpPr/>
            <p:nvPr/>
          </p:nvSpPr>
          <p:spPr>
            <a:xfrm>
              <a:off x="745236" y="3878579"/>
              <a:ext cx="2798445" cy="536575"/>
            </a:xfrm>
            <a:custGeom>
              <a:avLst/>
              <a:gdLst/>
              <a:ahLst/>
              <a:cxnLst/>
              <a:rect l="l" t="t" r="r" b="b"/>
              <a:pathLst>
                <a:path w="2798445" h="536575">
                  <a:moveTo>
                    <a:pt x="133807" y="0"/>
                  </a:moveTo>
                  <a:lnTo>
                    <a:pt x="0" y="133985"/>
                  </a:lnTo>
                  <a:lnTo>
                    <a:pt x="66903" y="133985"/>
                  </a:lnTo>
                  <a:lnTo>
                    <a:pt x="66903" y="301498"/>
                  </a:lnTo>
                  <a:lnTo>
                    <a:pt x="71653" y="348742"/>
                  </a:lnTo>
                  <a:lnTo>
                    <a:pt x="85305" y="392811"/>
                  </a:lnTo>
                  <a:lnTo>
                    <a:pt x="106895" y="432689"/>
                  </a:lnTo>
                  <a:lnTo>
                    <a:pt x="135483" y="467360"/>
                  </a:lnTo>
                  <a:lnTo>
                    <a:pt x="170141" y="496062"/>
                  </a:lnTo>
                  <a:lnTo>
                    <a:pt x="209905" y="517652"/>
                  </a:lnTo>
                  <a:lnTo>
                    <a:pt x="253860" y="531241"/>
                  </a:lnTo>
                  <a:lnTo>
                    <a:pt x="301053" y="536067"/>
                  </a:lnTo>
                  <a:lnTo>
                    <a:pt x="2798064" y="536067"/>
                  </a:lnTo>
                  <a:lnTo>
                    <a:pt x="2798064" y="402082"/>
                  </a:lnTo>
                  <a:lnTo>
                    <a:pt x="301053" y="402082"/>
                  </a:lnTo>
                  <a:lnTo>
                    <a:pt x="262001" y="394081"/>
                  </a:lnTo>
                  <a:lnTo>
                    <a:pt x="230098" y="372618"/>
                  </a:lnTo>
                  <a:lnTo>
                    <a:pt x="208597" y="340614"/>
                  </a:lnTo>
                  <a:lnTo>
                    <a:pt x="200710" y="301498"/>
                  </a:lnTo>
                  <a:lnTo>
                    <a:pt x="200710" y="133985"/>
                  </a:lnTo>
                  <a:lnTo>
                    <a:pt x="267601" y="133985"/>
                  </a:lnTo>
                  <a:lnTo>
                    <a:pt x="13380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45236" y="3878579"/>
              <a:ext cx="2798445" cy="536575"/>
            </a:xfrm>
            <a:custGeom>
              <a:avLst/>
              <a:gdLst/>
              <a:ahLst/>
              <a:cxnLst/>
              <a:rect l="l" t="t" r="r" b="b"/>
              <a:pathLst>
                <a:path w="2798445" h="536575">
                  <a:moveTo>
                    <a:pt x="133807" y="0"/>
                  </a:moveTo>
                  <a:lnTo>
                    <a:pt x="0" y="133985"/>
                  </a:lnTo>
                  <a:lnTo>
                    <a:pt x="66903" y="133985"/>
                  </a:lnTo>
                  <a:lnTo>
                    <a:pt x="66903" y="301498"/>
                  </a:lnTo>
                  <a:lnTo>
                    <a:pt x="71653" y="348742"/>
                  </a:lnTo>
                  <a:lnTo>
                    <a:pt x="85305" y="392811"/>
                  </a:lnTo>
                  <a:lnTo>
                    <a:pt x="106895" y="432689"/>
                  </a:lnTo>
                  <a:lnTo>
                    <a:pt x="135483" y="467360"/>
                  </a:lnTo>
                  <a:lnTo>
                    <a:pt x="170141" y="496062"/>
                  </a:lnTo>
                  <a:lnTo>
                    <a:pt x="209905" y="517652"/>
                  </a:lnTo>
                  <a:lnTo>
                    <a:pt x="253860" y="531241"/>
                  </a:lnTo>
                  <a:lnTo>
                    <a:pt x="301053" y="536067"/>
                  </a:lnTo>
                  <a:lnTo>
                    <a:pt x="2798064" y="536067"/>
                  </a:lnTo>
                  <a:lnTo>
                    <a:pt x="2798064" y="402082"/>
                  </a:lnTo>
                  <a:lnTo>
                    <a:pt x="301053" y="402082"/>
                  </a:lnTo>
                  <a:lnTo>
                    <a:pt x="262001" y="394081"/>
                  </a:lnTo>
                  <a:lnTo>
                    <a:pt x="230098" y="372618"/>
                  </a:lnTo>
                  <a:lnTo>
                    <a:pt x="208597" y="340614"/>
                  </a:lnTo>
                  <a:lnTo>
                    <a:pt x="200710" y="301498"/>
                  </a:lnTo>
                  <a:lnTo>
                    <a:pt x="200710" y="133985"/>
                  </a:lnTo>
                  <a:lnTo>
                    <a:pt x="267601" y="133985"/>
                  </a:lnTo>
                  <a:lnTo>
                    <a:pt x="133807" y="0"/>
                  </a:lnTo>
                  <a:close/>
                </a:path>
              </a:pathLst>
            </a:custGeom>
            <a:ln w="9144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43712" y="3877055"/>
              <a:ext cx="2798445" cy="536575"/>
            </a:xfrm>
            <a:custGeom>
              <a:avLst/>
              <a:gdLst/>
              <a:ahLst/>
              <a:cxnLst/>
              <a:rect l="l" t="t" r="r" b="b"/>
              <a:pathLst>
                <a:path w="2798445" h="536575">
                  <a:moveTo>
                    <a:pt x="133807" y="0"/>
                  </a:moveTo>
                  <a:lnTo>
                    <a:pt x="0" y="133985"/>
                  </a:lnTo>
                  <a:lnTo>
                    <a:pt x="66903" y="133985"/>
                  </a:lnTo>
                  <a:lnTo>
                    <a:pt x="66903" y="301498"/>
                  </a:lnTo>
                  <a:lnTo>
                    <a:pt x="71653" y="348742"/>
                  </a:lnTo>
                  <a:lnTo>
                    <a:pt x="85305" y="392811"/>
                  </a:lnTo>
                  <a:lnTo>
                    <a:pt x="106895" y="432689"/>
                  </a:lnTo>
                  <a:lnTo>
                    <a:pt x="135483" y="467360"/>
                  </a:lnTo>
                  <a:lnTo>
                    <a:pt x="170141" y="496062"/>
                  </a:lnTo>
                  <a:lnTo>
                    <a:pt x="209905" y="517652"/>
                  </a:lnTo>
                  <a:lnTo>
                    <a:pt x="253860" y="531241"/>
                  </a:lnTo>
                  <a:lnTo>
                    <a:pt x="301053" y="536067"/>
                  </a:lnTo>
                  <a:lnTo>
                    <a:pt x="2798064" y="536067"/>
                  </a:lnTo>
                  <a:lnTo>
                    <a:pt x="2798064" y="402082"/>
                  </a:lnTo>
                  <a:lnTo>
                    <a:pt x="301053" y="402082"/>
                  </a:lnTo>
                  <a:lnTo>
                    <a:pt x="262000" y="394081"/>
                  </a:lnTo>
                  <a:lnTo>
                    <a:pt x="230098" y="372618"/>
                  </a:lnTo>
                  <a:lnTo>
                    <a:pt x="208597" y="340614"/>
                  </a:lnTo>
                  <a:lnTo>
                    <a:pt x="200710" y="301498"/>
                  </a:lnTo>
                  <a:lnTo>
                    <a:pt x="200710" y="133985"/>
                  </a:lnTo>
                  <a:lnTo>
                    <a:pt x="267601" y="133985"/>
                  </a:lnTo>
                  <a:lnTo>
                    <a:pt x="13380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43712" y="3877055"/>
              <a:ext cx="2798445" cy="536575"/>
            </a:xfrm>
            <a:custGeom>
              <a:avLst/>
              <a:gdLst/>
              <a:ahLst/>
              <a:cxnLst/>
              <a:rect l="l" t="t" r="r" b="b"/>
              <a:pathLst>
                <a:path w="2798445" h="536575">
                  <a:moveTo>
                    <a:pt x="2798064" y="536067"/>
                  </a:moveTo>
                  <a:lnTo>
                    <a:pt x="301053" y="536067"/>
                  </a:lnTo>
                  <a:lnTo>
                    <a:pt x="253860" y="531241"/>
                  </a:lnTo>
                  <a:lnTo>
                    <a:pt x="209905" y="517652"/>
                  </a:lnTo>
                  <a:lnTo>
                    <a:pt x="170141" y="496062"/>
                  </a:lnTo>
                  <a:lnTo>
                    <a:pt x="135483" y="467360"/>
                  </a:lnTo>
                  <a:lnTo>
                    <a:pt x="106895" y="432689"/>
                  </a:lnTo>
                  <a:lnTo>
                    <a:pt x="85305" y="392811"/>
                  </a:lnTo>
                  <a:lnTo>
                    <a:pt x="71653" y="348742"/>
                  </a:lnTo>
                  <a:lnTo>
                    <a:pt x="66903" y="301498"/>
                  </a:lnTo>
                  <a:lnTo>
                    <a:pt x="66903" y="133985"/>
                  </a:lnTo>
                  <a:lnTo>
                    <a:pt x="0" y="133985"/>
                  </a:lnTo>
                  <a:lnTo>
                    <a:pt x="133807" y="0"/>
                  </a:lnTo>
                  <a:lnTo>
                    <a:pt x="267601" y="133985"/>
                  </a:lnTo>
                  <a:lnTo>
                    <a:pt x="200710" y="133985"/>
                  </a:lnTo>
                  <a:lnTo>
                    <a:pt x="200710" y="301498"/>
                  </a:lnTo>
                  <a:lnTo>
                    <a:pt x="208597" y="340614"/>
                  </a:lnTo>
                  <a:lnTo>
                    <a:pt x="230098" y="372618"/>
                  </a:lnTo>
                  <a:lnTo>
                    <a:pt x="262000" y="394081"/>
                  </a:lnTo>
                  <a:lnTo>
                    <a:pt x="301053" y="402082"/>
                  </a:lnTo>
                  <a:lnTo>
                    <a:pt x="2798064" y="402082"/>
                  </a:lnTo>
                  <a:lnTo>
                    <a:pt x="2798064" y="536067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61899" y="2301620"/>
            <a:ext cx="10744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40" dirty="0">
                <a:solidFill>
                  <a:srgbClr val="FFFFFF"/>
                </a:solidFill>
                <a:latin typeface="Tahoma"/>
                <a:cs typeface="Tahoma"/>
              </a:rPr>
              <a:t>Re</a:t>
            </a:r>
            <a:r>
              <a:rPr sz="1600" b="1" spc="-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14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00" b="1" spc="-1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b="1" spc="-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b="1" spc="-30" dirty="0">
                <a:solidFill>
                  <a:srgbClr val="FFFFFF"/>
                </a:solidFill>
                <a:latin typeface="Tahoma"/>
                <a:cs typeface="Tahoma"/>
              </a:rPr>
              <a:t>ld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610355" y="5588508"/>
            <a:ext cx="1432560" cy="347345"/>
          </a:xfrm>
          <a:custGeom>
            <a:avLst/>
            <a:gdLst/>
            <a:ahLst/>
            <a:cxnLst/>
            <a:rect l="l" t="t" r="r" b="b"/>
            <a:pathLst>
              <a:path w="1432560" h="347345">
                <a:moveTo>
                  <a:pt x="1432560" y="0"/>
                </a:moveTo>
                <a:lnTo>
                  <a:pt x="1430274" y="67602"/>
                </a:lnTo>
                <a:lnTo>
                  <a:pt x="1424051" y="122808"/>
                </a:lnTo>
                <a:lnTo>
                  <a:pt x="1414907" y="160019"/>
                </a:lnTo>
                <a:lnTo>
                  <a:pt x="1403731" y="173672"/>
                </a:lnTo>
                <a:lnTo>
                  <a:pt x="745109" y="173672"/>
                </a:lnTo>
                <a:lnTo>
                  <a:pt x="733933" y="187324"/>
                </a:lnTo>
                <a:lnTo>
                  <a:pt x="724789" y="224535"/>
                </a:lnTo>
                <a:lnTo>
                  <a:pt x="718566" y="279742"/>
                </a:lnTo>
                <a:lnTo>
                  <a:pt x="716280" y="347344"/>
                </a:lnTo>
                <a:lnTo>
                  <a:pt x="713994" y="279742"/>
                </a:lnTo>
                <a:lnTo>
                  <a:pt x="707771" y="224535"/>
                </a:lnTo>
                <a:lnTo>
                  <a:pt x="698627" y="187324"/>
                </a:lnTo>
                <a:lnTo>
                  <a:pt x="687451" y="173672"/>
                </a:lnTo>
                <a:lnTo>
                  <a:pt x="28829" y="173672"/>
                </a:lnTo>
                <a:lnTo>
                  <a:pt x="17653" y="160019"/>
                </a:lnTo>
                <a:lnTo>
                  <a:pt x="8509" y="122808"/>
                </a:lnTo>
                <a:lnTo>
                  <a:pt x="2286" y="67602"/>
                </a:lnTo>
                <a:lnTo>
                  <a:pt x="0" y="0"/>
                </a:lnTo>
              </a:path>
            </a:pathLst>
          </a:custGeom>
          <a:ln w="9144">
            <a:solidFill>
              <a:srgbClr val="45A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367278" y="5967780"/>
            <a:ext cx="2056764" cy="827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6055" indent="-173990">
              <a:lnSpc>
                <a:spcPts val="1255"/>
              </a:lnSpc>
              <a:spcBef>
                <a:spcPts val="105"/>
              </a:spcBef>
              <a:buFont typeface="Wingdings"/>
              <a:buChar char=""/>
              <a:tabLst>
                <a:tab pos="186690" algn="l"/>
              </a:tabLst>
            </a:pPr>
            <a:r>
              <a:rPr sz="1050" b="1" spc="-15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50" b="1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050" b="1" spc="-1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050" b="1" spc="-2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050" b="1" spc="-15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50" b="1" spc="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4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050" b="1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5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8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50" b="1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050" b="1" spc="-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050" b="1" spc="-1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050" b="1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05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8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50" b="1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050" b="1" spc="1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050" b="1" spc="-25" dirty="0">
                <a:solidFill>
                  <a:srgbClr val="FFFFFF"/>
                </a:solidFill>
                <a:latin typeface="Tahoma"/>
                <a:cs typeface="Tahoma"/>
              </a:rPr>
              <a:t>um</a:t>
            </a:r>
            <a:r>
              <a:rPr sz="1050" b="1" spc="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105" dirty="0">
                <a:solidFill>
                  <a:srgbClr val="FFFFFF"/>
                </a:solidFill>
                <a:latin typeface="Tahoma"/>
                <a:cs typeface="Tahoma"/>
              </a:rPr>
              <a:t>nt</a:t>
            </a:r>
            <a:endParaRPr sz="1050">
              <a:latin typeface="Tahoma"/>
              <a:cs typeface="Tahoma"/>
            </a:endParaRPr>
          </a:p>
          <a:p>
            <a:pPr marL="186055" indent="-173990">
              <a:lnSpc>
                <a:spcPts val="1255"/>
              </a:lnSpc>
              <a:buFont typeface="Wingdings"/>
              <a:buChar char=""/>
              <a:tabLst>
                <a:tab pos="186690" algn="l"/>
              </a:tabLst>
            </a:pPr>
            <a:r>
              <a:rPr sz="105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050" b="1" spc="-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050" b="1" spc="-4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050" b="1" spc="-5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050" b="1" spc="-2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050" b="1" spc="-15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50" b="1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3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050" b="1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50" b="1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8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50" b="1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050" b="1" spc="-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050" b="1" spc="-2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05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8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50" b="1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050" b="1" spc="114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050" b="1" spc="-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050" b="1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100" dirty="0">
                <a:solidFill>
                  <a:srgbClr val="FFFFFF"/>
                </a:solidFill>
                <a:latin typeface="Tahoma"/>
                <a:cs typeface="Tahoma"/>
              </a:rPr>
              <a:t>nt</a:t>
            </a:r>
            <a:endParaRPr sz="1050">
              <a:latin typeface="Tahoma"/>
              <a:cs typeface="Tahoma"/>
            </a:endParaRPr>
          </a:p>
          <a:p>
            <a:pPr marL="186055" indent="-173990">
              <a:lnSpc>
                <a:spcPts val="1255"/>
              </a:lnSpc>
              <a:spcBef>
                <a:spcPts val="15"/>
              </a:spcBef>
              <a:buFont typeface="Wingdings"/>
              <a:buChar char=""/>
              <a:tabLst>
                <a:tab pos="186690" algn="l"/>
              </a:tabLst>
            </a:pP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Arch</a:t>
            </a:r>
            <a:r>
              <a:rPr sz="1050" b="1" spc="-3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ec</a:t>
            </a:r>
            <a:r>
              <a:rPr sz="1050" b="1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ur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ocu</a:t>
            </a:r>
            <a:r>
              <a:rPr sz="1050" b="1" spc="-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1050">
              <a:latin typeface="Tahoma"/>
              <a:cs typeface="Tahoma"/>
            </a:endParaRPr>
          </a:p>
          <a:p>
            <a:pPr marL="186055" indent="-173990">
              <a:lnSpc>
                <a:spcPts val="1255"/>
              </a:lnSpc>
              <a:buFont typeface="Wingdings"/>
              <a:buChar char=""/>
              <a:tabLst>
                <a:tab pos="186690" algn="l"/>
              </a:tabLst>
            </a:pPr>
            <a:r>
              <a:rPr sz="1050" b="1" spc="-14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050" b="1" spc="-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050" b="1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12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050" b="1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me</a:t>
            </a:r>
            <a:r>
              <a:rPr sz="105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8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50" b="1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050" b="1" spc="114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050" b="1" spc="-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050" b="1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100" dirty="0">
                <a:solidFill>
                  <a:srgbClr val="FFFFFF"/>
                </a:solidFill>
                <a:latin typeface="Tahoma"/>
                <a:cs typeface="Tahoma"/>
              </a:rPr>
              <a:t>nt</a:t>
            </a:r>
            <a:endParaRPr sz="105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86690" algn="l"/>
              </a:tabLst>
            </a:pPr>
            <a:r>
              <a:rPr sz="1050" b="1" spc="-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35" dirty="0">
                <a:solidFill>
                  <a:srgbClr val="FFFFFF"/>
                </a:solidFill>
                <a:latin typeface="Tahoma"/>
                <a:cs typeface="Tahoma"/>
              </a:rPr>
              <a:t>tail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5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5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050" b="1" spc="-55" dirty="0">
                <a:solidFill>
                  <a:srgbClr val="FFFFFF"/>
                </a:solidFill>
                <a:latin typeface="Tahoma"/>
                <a:cs typeface="Tahoma"/>
              </a:rPr>
              <a:t>ro</a:t>
            </a:r>
            <a:r>
              <a:rPr sz="1050" b="1" spc="-5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1050" b="1" spc="-55" dirty="0">
                <a:solidFill>
                  <a:srgbClr val="FFFFFF"/>
                </a:solidFill>
                <a:latin typeface="Tahoma"/>
                <a:cs typeface="Tahoma"/>
              </a:rPr>
              <a:t>ec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050" b="1" spc="-50" dirty="0">
                <a:solidFill>
                  <a:srgbClr val="FFFFFF"/>
                </a:solidFill>
                <a:latin typeface="Tahoma"/>
                <a:cs typeface="Tahoma"/>
              </a:rPr>
              <a:t> R</a:t>
            </a:r>
            <a:r>
              <a:rPr sz="1050" b="1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050" b="1" spc="-5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73" name="object 7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07" y="2602992"/>
            <a:ext cx="1673352" cy="1219199"/>
          </a:xfrm>
          <a:prstGeom prst="rect">
            <a:avLst/>
          </a:prstGeom>
        </p:spPr>
      </p:pic>
      <p:grpSp>
        <p:nvGrpSpPr>
          <p:cNvPr id="74" name="object 74"/>
          <p:cNvGrpSpPr/>
          <p:nvPr/>
        </p:nvGrpSpPr>
        <p:grpSpPr>
          <a:xfrm>
            <a:off x="890016" y="1231391"/>
            <a:ext cx="1694814" cy="1082040"/>
            <a:chOff x="890016" y="1231391"/>
            <a:chExt cx="1694814" cy="1082040"/>
          </a:xfrm>
        </p:grpSpPr>
        <p:sp>
          <p:nvSpPr>
            <p:cNvPr id="75" name="object 75"/>
            <p:cNvSpPr/>
            <p:nvPr/>
          </p:nvSpPr>
          <p:spPr>
            <a:xfrm>
              <a:off x="899160" y="1240535"/>
              <a:ext cx="1676400" cy="1064260"/>
            </a:xfrm>
            <a:custGeom>
              <a:avLst/>
              <a:gdLst/>
              <a:ahLst/>
              <a:cxnLst/>
              <a:rect l="l" t="t" r="r" b="b"/>
              <a:pathLst>
                <a:path w="1676400" h="1064260">
                  <a:moveTo>
                    <a:pt x="1020953" y="0"/>
                  </a:moveTo>
                  <a:lnTo>
                    <a:pt x="465455" y="0"/>
                  </a:lnTo>
                  <a:lnTo>
                    <a:pt x="417861" y="2403"/>
                  </a:lnTo>
                  <a:lnTo>
                    <a:pt x="371643" y="9457"/>
                  </a:lnTo>
                  <a:lnTo>
                    <a:pt x="327034" y="20927"/>
                  </a:lnTo>
                  <a:lnTo>
                    <a:pt x="284269" y="36579"/>
                  </a:lnTo>
                  <a:lnTo>
                    <a:pt x="243581" y="56181"/>
                  </a:lnTo>
                  <a:lnTo>
                    <a:pt x="205204" y="79496"/>
                  </a:lnTo>
                  <a:lnTo>
                    <a:pt x="169373" y="106292"/>
                  </a:lnTo>
                  <a:lnTo>
                    <a:pt x="136320" y="136334"/>
                  </a:lnTo>
                  <a:lnTo>
                    <a:pt x="106280" y="169388"/>
                  </a:lnTo>
                  <a:lnTo>
                    <a:pt x="79486" y="205221"/>
                  </a:lnTo>
                  <a:lnTo>
                    <a:pt x="56173" y="243598"/>
                  </a:lnTo>
                  <a:lnTo>
                    <a:pt x="36574" y="284285"/>
                  </a:lnTo>
                  <a:lnTo>
                    <a:pt x="20924" y="327048"/>
                  </a:lnTo>
                  <a:lnTo>
                    <a:pt x="9455" y="371654"/>
                  </a:lnTo>
                  <a:lnTo>
                    <a:pt x="2402" y="417867"/>
                  </a:lnTo>
                  <a:lnTo>
                    <a:pt x="0" y="465454"/>
                  </a:lnTo>
                  <a:lnTo>
                    <a:pt x="0" y="1063752"/>
                  </a:lnTo>
                  <a:lnTo>
                    <a:pt x="151676" y="1063752"/>
                  </a:lnTo>
                  <a:lnTo>
                    <a:pt x="151676" y="465454"/>
                  </a:lnTo>
                  <a:lnTo>
                    <a:pt x="155077" y="419072"/>
                  </a:lnTo>
                  <a:lnTo>
                    <a:pt x="164959" y="374806"/>
                  </a:lnTo>
                  <a:lnTo>
                    <a:pt x="180835" y="333140"/>
                  </a:lnTo>
                  <a:lnTo>
                    <a:pt x="202222" y="294561"/>
                  </a:lnTo>
                  <a:lnTo>
                    <a:pt x="228633" y="259552"/>
                  </a:lnTo>
                  <a:lnTo>
                    <a:pt x="259584" y="228598"/>
                  </a:lnTo>
                  <a:lnTo>
                    <a:pt x="294589" y="202186"/>
                  </a:lnTo>
                  <a:lnTo>
                    <a:pt x="333164" y="180798"/>
                  </a:lnTo>
                  <a:lnTo>
                    <a:pt x="374823" y="164921"/>
                  </a:lnTo>
                  <a:lnTo>
                    <a:pt x="419082" y="155039"/>
                  </a:lnTo>
                  <a:lnTo>
                    <a:pt x="465455" y="151637"/>
                  </a:lnTo>
                  <a:lnTo>
                    <a:pt x="1020953" y="151637"/>
                  </a:lnTo>
                  <a:lnTo>
                    <a:pt x="1067303" y="155039"/>
                  </a:lnTo>
                  <a:lnTo>
                    <a:pt x="1111544" y="164921"/>
                  </a:lnTo>
                  <a:lnTo>
                    <a:pt x="1153188" y="180798"/>
                  </a:lnTo>
                  <a:lnTo>
                    <a:pt x="1191752" y="202186"/>
                  </a:lnTo>
                  <a:lnTo>
                    <a:pt x="1226749" y="228598"/>
                  </a:lnTo>
                  <a:lnTo>
                    <a:pt x="1257693" y="259552"/>
                  </a:lnTo>
                  <a:lnTo>
                    <a:pt x="1284101" y="294561"/>
                  </a:lnTo>
                  <a:lnTo>
                    <a:pt x="1305484" y="333140"/>
                  </a:lnTo>
                  <a:lnTo>
                    <a:pt x="1321360" y="374806"/>
                  </a:lnTo>
                  <a:lnTo>
                    <a:pt x="1331241" y="419072"/>
                  </a:lnTo>
                  <a:lnTo>
                    <a:pt x="1334642" y="465454"/>
                  </a:lnTo>
                  <a:lnTo>
                    <a:pt x="1334642" y="721613"/>
                  </a:lnTo>
                  <a:lnTo>
                    <a:pt x="1144523" y="721613"/>
                  </a:lnTo>
                  <a:lnTo>
                    <a:pt x="1410462" y="1063752"/>
                  </a:lnTo>
                  <a:lnTo>
                    <a:pt x="1676400" y="721613"/>
                  </a:lnTo>
                  <a:lnTo>
                    <a:pt x="1486281" y="721613"/>
                  </a:lnTo>
                  <a:lnTo>
                    <a:pt x="1486281" y="465454"/>
                  </a:lnTo>
                  <a:lnTo>
                    <a:pt x="1483879" y="417867"/>
                  </a:lnTo>
                  <a:lnTo>
                    <a:pt x="1476829" y="371654"/>
                  </a:lnTo>
                  <a:lnTo>
                    <a:pt x="1465365" y="327048"/>
                  </a:lnTo>
                  <a:lnTo>
                    <a:pt x="1449720" y="284285"/>
                  </a:lnTo>
                  <a:lnTo>
                    <a:pt x="1430129" y="243598"/>
                  </a:lnTo>
                  <a:lnTo>
                    <a:pt x="1406824" y="205221"/>
                  </a:lnTo>
                  <a:lnTo>
                    <a:pt x="1380040" y="169388"/>
                  </a:lnTo>
                  <a:lnTo>
                    <a:pt x="1350010" y="136334"/>
                  </a:lnTo>
                  <a:lnTo>
                    <a:pt x="1316967" y="106292"/>
                  </a:lnTo>
                  <a:lnTo>
                    <a:pt x="1281146" y="79496"/>
                  </a:lnTo>
                  <a:lnTo>
                    <a:pt x="1242780" y="56181"/>
                  </a:lnTo>
                  <a:lnTo>
                    <a:pt x="1202102" y="36579"/>
                  </a:lnTo>
                  <a:lnTo>
                    <a:pt x="1159347" y="20927"/>
                  </a:lnTo>
                  <a:lnTo>
                    <a:pt x="1114748" y="9457"/>
                  </a:lnTo>
                  <a:lnTo>
                    <a:pt x="1068539" y="2403"/>
                  </a:lnTo>
                  <a:lnTo>
                    <a:pt x="1020953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99160" y="1240535"/>
              <a:ext cx="1676400" cy="1064260"/>
            </a:xfrm>
            <a:custGeom>
              <a:avLst/>
              <a:gdLst/>
              <a:ahLst/>
              <a:cxnLst/>
              <a:rect l="l" t="t" r="r" b="b"/>
              <a:pathLst>
                <a:path w="1676400" h="1064260">
                  <a:moveTo>
                    <a:pt x="0" y="1063752"/>
                  </a:moveTo>
                  <a:lnTo>
                    <a:pt x="0" y="465454"/>
                  </a:lnTo>
                  <a:lnTo>
                    <a:pt x="2402" y="417867"/>
                  </a:lnTo>
                  <a:lnTo>
                    <a:pt x="9455" y="371654"/>
                  </a:lnTo>
                  <a:lnTo>
                    <a:pt x="20924" y="327048"/>
                  </a:lnTo>
                  <a:lnTo>
                    <a:pt x="36574" y="284285"/>
                  </a:lnTo>
                  <a:lnTo>
                    <a:pt x="56173" y="243598"/>
                  </a:lnTo>
                  <a:lnTo>
                    <a:pt x="79486" y="205221"/>
                  </a:lnTo>
                  <a:lnTo>
                    <a:pt x="106280" y="169388"/>
                  </a:lnTo>
                  <a:lnTo>
                    <a:pt x="136320" y="136334"/>
                  </a:lnTo>
                  <a:lnTo>
                    <a:pt x="169373" y="106292"/>
                  </a:lnTo>
                  <a:lnTo>
                    <a:pt x="205204" y="79496"/>
                  </a:lnTo>
                  <a:lnTo>
                    <a:pt x="243581" y="56181"/>
                  </a:lnTo>
                  <a:lnTo>
                    <a:pt x="284269" y="36579"/>
                  </a:lnTo>
                  <a:lnTo>
                    <a:pt x="327034" y="20927"/>
                  </a:lnTo>
                  <a:lnTo>
                    <a:pt x="371643" y="9457"/>
                  </a:lnTo>
                  <a:lnTo>
                    <a:pt x="417861" y="2403"/>
                  </a:lnTo>
                  <a:lnTo>
                    <a:pt x="465455" y="0"/>
                  </a:lnTo>
                  <a:lnTo>
                    <a:pt x="1020953" y="0"/>
                  </a:lnTo>
                  <a:lnTo>
                    <a:pt x="1068539" y="2403"/>
                  </a:lnTo>
                  <a:lnTo>
                    <a:pt x="1114748" y="9457"/>
                  </a:lnTo>
                  <a:lnTo>
                    <a:pt x="1159347" y="20927"/>
                  </a:lnTo>
                  <a:lnTo>
                    <a:pt x="1202102" y="36579"/>
                  </a:lnTo>
                  <a:lnTo>
                    <a:pt x="1242780" y="56181"/>
                  </a:lnTo>
                  <a:lnTo>
                    <a:pt x="1281146" y="79496"/>
                  </a:lnTo>
                  <a:lnTo>
                    <a:pt x="1316967" y="106292"/>
                  </a:lnTo>
                  <a:lnTo>
                    <a:pt x="1350010" y="136334"/>
                  </a:lnTo>
                  <a:lnTo>
                    <a:pt x="1380040" y="169388"/>
                  </a:lnTo>
                  <a:lnTo>
                    <a:pt x="1406824" y="205221"/>
                  </a:lnTo>
                  <a:lnTo>
                    <a:pt x="1430129" y="243598"/>
                  </a:lnTo>
                  <a:lnTo>
                    <a:pt x="1449720" y="284285"/>
                  </a:lnTo>
                  <a:lnTo>
                    <a:pt x="1465365" y="327048"/>
                  </a:lnTo>
                  <a:lnTo>
                    <a:pt x="1476829" y="371654"/>
                  </a:lnTo>
                  <a:lnTo>
                    <a:pt x="1483879" y="417867"/>
                  </a:lnTo>
                  <a:lnTo>
                    <a:pt x="1486281" y="465454"/>
                  </a:lnTo>
                  <a:lnTo>
                    <a:pt x="1486281" y="721613"/>
                  </a:lnTo>
                  <a:lnTo>
                    <a:pt x="1676400" y="721613"/>
                  </a:lnTo>
                  <a:lnTo>
                    <a:pt x="1410462" y="1063752"/>
                  </a:lnTo>
                  <a:lnTo>
                    <a:pt x="1144523" y="721613"/>
                  </a:lnTo>
                  <a:lnTo>
                    <a:pt x="1334642" y="721613"/>
                  </a:lnTo>
                  <a:lnTo>
                    <a:pt x="1334642" y="465454"/>
                  </a:lnTo>
                  <a:lnTo>
                    <a:pt x="1331241" y="419072"/>
                  </a:lnTo>
                  <a:lnTo>
                    <a:pt x="1321360" y="374806"/>
                  </a:lnTo>
                  <a:lnTo>
                    <a:pt x="1305484" y="333140"/>
                  </a:lnTo>
                  <a:lnTo>
                    <a:pt x="1284101" y="294561"/>
                  </a:lnTo>
                  <a:lnTo>
                    <a:pt x="1257693" y="259552"/>
                  </a:lnTo>
                  <a:lnTo>
                    <a:pt x="1226749" y="228598"/>
                  </a:lnTo>
                  <a:lnTo>
                    <a:pt x="1191752" y="202186"/>
                  </a:lnTo>
                  <a:lnTo>
                    <a:pt x="1153188" y="180798"/>
                  </a:lnTo>
                  <a:lnTo>
                    <a:pt x="1111544" y="164921"/>
                  </a:lnTo>
                  <a:lnTo>
                    <a:pt x="1067303" y="155039"/>
                  </a:lnTo>
                  <a:lnTo>
                    <a:pt x="1020953" y="151637"/>
                  </a:lnTo>
                  <a:lnTo>
                    <a:pt x="465455" y="151637"/>
                  </a:lnTo>
                  <a:lnTo>
                    <a:pt x="419082" y="155039"/>
                  </a:lnTo>
                  <a:lnTo>
                    <a:pt x="374823" y="164921"/>
                  </a:lnTo>
                  <a:lnTo>
                    <a:pt x="333164" y="180798"/>
                  </a:lnTo>
                  <a:lnTo>
                    <a:pt x="294589" y="202186"/>
                  </a:lnTo>
                  <a:lnTo>
                    <a:pt x="259584" y="228598"/>
                  </a:lnTo>
                  <a:lnTo>
                    <a:pt x="228633" y="259552"/>
                  </a:lnTo>
                  <a:lnTo>
                    <a:pt x="202222" y="294561"/>
                  </a:lnTo>
                  <a:lnTo>
                    <a:pt x="180835" y="333140"/>
                  </a:lnTo>
                  <a:lnTo>
                    <a:pt x="164959" y="374806"/>
                  </a:lnTo>
                  <a:lnTo>
                    <a:pt x="155077" y="419072"/>
                  </a:lnTo>
                  <a:lnTo>
                    <a:pt x="151676" y="465454"/>
                  </a:lnTo>
                  <a:lnTo>
                    <a:pt x="151676" y="1063752"/>
                  </a:lnTo>
                  <a:lnTo>
                    <a:pt x="0" y="1063752"/>
                  </a:lnTo>
                  <a:close/>
                </a:path>
              </a:pathLst>
            </a:custGeom>
            <a:ln w="18287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3344" y="1085024"/>
            <a:ext cx="6219189" cy="9675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87090" y="1190066"/>
            <a:ext cx="566483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b="1" spc="305" dirty="0">
                <a:solidFill>
                  <a:srgbClr val="FFFFFF"/>
                </a:solidFill>
                <a:latin typeface="Cambria"/>
                <a:cs typeface="Cambria"/>
              </a:rPr>
              <a:t>DATASET</a:t>
            </a:r>
            <a:r>
              <a:rPr sz="3400" b="1" spc="3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00" b="1" spc="280" dirty="0">
                <a:solidFill>
                  <a:srgbClr val="FFFFFF"/>
                </a:solidFill>
                <a:latin typeface="Cambria"/>
                <a:cs typeface="Cambria"/>
              </a:rPr>
              <a:t>INFORMATION</a:t>
            </a:r>
            <a:endParaRPr sz="3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8616" y="2999181"/>
            <a:ext cx="9340850" cy="1306195"/>
            <a:chOff x="1118616" y="2999181"/>
            <a:chExt cx="9340850" cy="13061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7384" y="2999181"/>
              <a:ext cx="1555877" cy="6353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7816" y="2999181"/>
              <a:ext cx="2229485" cy="6353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81855" y="2999181"/>
              <a:ext cx="6277229" cy="6353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8616" y="3334461"/>
              <a:ext cx="8935085" cy="6353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8616" y="3669741"/>
              <a:ext cx="2430653" cy="63530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88541" y="3080130"/>
            <a:ext cx="8910320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8260">
              <a:lnSpc>
                <a:spcPct val="100000"/>
              </a:lnSpc>
              <a:spcBef>
                <a:spcPts val="105"/>
              </a:spcBef>
            </a:pPr>
            <a:r>
              <a:rPr sz="2200" spc="85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2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sz="2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FFFFFF"/>
                </a:solidFill>
                <a:latin typeface="Arial MT"/>
                <a:cs typeface="Arial MT"/>
              </a:rPr>
              <a:t>related</a:t>
            </a:r>
            <a:r>
              <a:rPr sz="22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r>
              <a:rPr sz="22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2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FFFFFF"/>
                </a:solidFill>
                <a:latin typeface="Arial MT"/>
                <a:cs typeface="Arial MT"/>
              </a:rPr>
              <a:t>contains</a:t>
            </a:r>
            <a:r>
              <a:rPr sz="2200" spc="-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r>
              <a:rPr sz="2200" spc="-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2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Arial MT"/>
                <a:cs typeface="Arial MT"/>
              </a:rPr>
              <a:t>Sales </a:t>
            </a:r>
            <a:r>
              <a:rPr sz="2200" spc="-5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Arial MT"/>
                <a:cs typeface="Arial MT"/>
              </a:rPr>
              <a:t>Amt., </a:t>
            </a:r>
            <a:r>
              <a:rPr sz="2200" spc="100" dirty="0">
                <a:solidFill>
                  <a:srgbClr val="FFFFFF"/>
                </a:solidFill>
                <a:latin typeface="Arial MT"/>
                <a:cs typeface="Arial MT"/>
              </a:rPr>
              <a:t>Cost </a:t>
            </a:r>
            <a:r>
              <a:rPr sz="2200" spc="110" dirty="0">
                <a:solidFill>
                  <a:srgbClr val="FFFFFF"/>
                </a:solidFill>
                <a:latin typeface="Arial MT"/>
                <a:cs typeface="Arial MT"/>
              </a:rPr>
              <a:t>Amt., </a:t>
            </a:r>
            <a:r>
              <a:rPr sz="2200" spc="75" dirty="0">
                <a:solidFill>
                  <a:srgbClr val="FFFFFF"/>
                </a:solidFill>
                <a:latin typeface="Arial MT"/>
                <a:cs typeface="Arial MT"/>
              </a:rPr>
              <a:t>Sales </a:t>
            </a:r>
            <a:r>
              <a:rPr sz="2200" spc="100" dirty="0">
                <a:solidFill>
                  <a:srgbClr val="FFFFFF"/>
                </a:solidFill>
                <a:latin typeface="Arial MT"/>
                <a:cs typeface="Arial MT"/>
              </a:rPr>
              <a:t>Prices, </a:t>
            </a:r>
            <a:r>
              <a:rPr sz="2200" spc="120" dirty="0">
                <a:solidFill>
                  <a:srgbClr val="FFFFFF"/>
                </a:solidFill>
                <a:latin typeface="Arial MT"/>
                <a:cs typeface="Arial MT"/>
              </a:rPr>
              <a:t>List </a:t>
            </a:r>
            <a:r>
              <a:rPr sz="2200" spc="100" dirty="0">
                <a:solidFill>
                  <a:srgbClr val="FFFFFF"/>
                </a:solidFill>
                <a:latin typeface="Arial MT"/>
                <a:cs typeface="Arial MT"/>
              </a:rPr>
              <a:t>Prices, </a:t>
            </a:r>
            <a:r>
              <a:rPr sz="2200" spc="75" dirty="0">
                <a:solidFill>
                  <a:srgbClr val="FFFFFF"/>
                </a:solidFill>
                <a:latin typeface="Arial MT"/>
                <a:cs typeface="Arial MT"/>
              </a:rPr>
              <a:t>Sales </a:t>
            </a:r>
            <a:r>
              <a:rPr sz="2200" spc="90" dirty="0">
                <a:solidFill>
                  <a:srgbClr val="FFFFFF"/>
                </a:solidFill>
                <a:latin typeface="Arial MT"/>
                <a:cs typeface="Arial MT"/>
              </a:rPr>
              <a:t>Margins, </a:t>
            </a:r>
            <a:r>
              <a:rPr sz="2200" spc="75" dirty="0">
                <a:solidFill>
                  <a:srgbClr val="FFFFFF"/>
                </a:solidFill>
                <a:latin typeface="Arial MT"/>
                <a:cs typeface="Arial MT"/>
              </a:rPr>
              <a:t>Sales </a:t>
            </a:r>
            <a:r>
              <a:rPr sz="22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FFFFFF"/>
                </a:solidFill>
                <a:latin typeface="Arial MT"/>
                <a:cs typeface="Arial MT"/>
              </a:rPr>
              <a:t>Quantities,</a:t>
            </a:r>
            <a:r>
              <a:rPr sz="2200" spc="-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Arial MT"/>
                <a:cs typeface="Arial MT"/>
              </a:rPr>
              <a:t>etc.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5487720"/>
            <a:ext cx="11777345" cy="9010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400" spc="-25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$15,454,172.47,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Better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Shrimp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was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7,549,200.21%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Kiwi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Lox,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 the</a:t>
            </a:r>
            <a:r>
              <a:rPr sz="1400" spc="1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lowest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endParaRPr sz="1400" dirty="0">
              <a:latin typeface="Segoe UI"/>
              <a:cs typeface="Segoe UI"/>
            </a:endParaRPr>
          </a:p>
          <a:p>
            <a:pPr marL="12700" marR="5080">
              <a:lnSpc>
                <a:spcPct val="99400"/>
              </a:lnSpc>
              <a:spcBef>
                <a:spcPts val="105"/>
              </a:spcBef>
            </a:pP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$204.71.</a:t>
            </a:r>
            <a:r>
              <a:rPr sz="14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Better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sz="1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Canned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Shrimp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accounted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8.51%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Sales.</a:t>
            </a:r>
            <a:r>
              <a:rPr sz="140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Profits</a:t>
            </a:r>
            <a:r>
              <a:rPr sz="140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trended</a:t>
            </a:r>
            <a:r>
              <a:rPr sz="1400" spc="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down,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resulting</a:t>
            </a:r>
            <a:r>
              <a:rPr sz="140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16.16%</a:t>
            </a:r>
            <a:r>
              <a:rPr sz="14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decrease</a:t>
            </a:r>
            <a:r>
              <a:rPr sz="1400" spc="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between</a:t>
            </a:r>
            <a:r>
              <a:rPr sz="140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2017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2019.</a:t>
            </a:r>
            <a:r>
              <a:rPr sz="14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It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trended</a:t>
            </a:r>
            <a:r>
              <a:rPr sz="1400" spc="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down,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resulting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21.15%</a:t>
            </a:r>
            <a:r>
              <a:rPr sz="14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decrease</a:t>
            </a:r>
            <a:r>
              <a:rPr sz="1400" spc="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dropped</a:t>
            </a:r>
            <a:r>
              <a:rPr sz="1400" spc="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$9,598,696.65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$7,568,565.85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during</a:t>
            </a:r>
            <a:r>
              <a:rPr sz="14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its</a:t>
            </a:r>
            <a:r>
              <a:rPr sz="1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steepest</a:t>
            </a:r>
            <a:r>
              <a:rPr sz="140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decline</a:t>
            </a:r>
            <a:r>
              <a:rPr sz="14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between</a:t>
            </a:r>
            <a:r>
              <a:rPr sz="1400" spc="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January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2017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sz="1400" spc="-3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October</a:t>
            </a:r>
            <a:r>
              <a:rPr sz="1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2019.</a:t>
            </a:r>
            <a:endParaRPr sz="14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8742" y="5046091"/>
            <a:ext cx="1168527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Cambria"/>
                <a:cs typeface="Cambria"/>
              </a:rPr>
              <a:t>this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Decomposition</a:t>
            </a:r>
            <a:r>
              <a:rPr sz="16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Tree</a:t>
            </a:r>
            <a:r>
              <a:rPr sz="1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visual,</a:t>
            </a:r>
            <a:r>
              <a:rPr sz="1600" spc="-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sz="1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1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Analyse</a:t>
            </a:r>
            <a:r>
              <a:rPr sz="16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mbria"/>
                <a:cs typeface="Cambria"/>
              </a:rPr>
              <a:t>how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much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Sales</a:t>
            </a:r>
            <a:r>
              <a:rPr sz="16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Profits</a:t>
            </a:r>
            <a:r>
              <a:rPr sz="16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were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made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mbria"/>
                <a:cs typeface="Cambria"/>
              </a:rPr>
              <a:t>2017</a:t>
            </a:r>
            <a:r>
              <a:rPr sz="1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mbria"/>
                <a:cs typeface="Cambria"/>
              </a:rPr>
              <a:t>2019.</a:t>
            </a:r>
            <a:endParaRPr sz="1600">
              <a:latin typeface="Cambria"/>
              <a:cs typeface="Cambria"/>
            </a:endParaRPr>
          </a:p>
          <a:p>
            <a:pPr marL="38100" marR="30480">
              <a:lnSpc>
                <a:spcPct val="100000"/>
              </a:lnSpc>
            </a:pP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Comparing</a:t>
            </a:r>
            <a:r>
              <a:rPr sz="16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1600" spc="-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Cambria"/>
                <a:cs typeface="Cambria"/>
              </a:rPr>
              <a:t>Years,</a:t>
            </a:r>
            <a:r>
              <a:rPr sz="16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mbria"/>
                <a:cs typeface="Cambria"/>
              </a:rPr>
              <a:t>2017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was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year</a:t>
            </a:r>
            <a:r>
              <a:rPr sz="16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which</a:t>
            </a:r>
            <a:r>
              <a:rPr sz="16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highest</a:t>
            </a:r>
            <a:r>
              <a:rPr sz="16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Sales</a:t>
            </a:r>
            <a:r>
              <a:rPr sz="16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Profits</a:t>
            </a:r>
            <a:r>
              <a:rPr sz="16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were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made,</a:t>
            </a:r>
            <a:r>
              <a:rPr sz="1600" spc="-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which</a:t>
            </a:r>
            <a:r>
              <a:rPr sz="16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was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66FF66"/>
                </a:solidFill>
                <a:latin typeface="Cambria"/>
                <a:cs typeface="Cambria"/>
              </a:rPr>
              <a:t>$8,49,99,775.12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r>
              <a:rPr sz="1600" spc="-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66FF66"/>
                </a:solidFill>
                <a:latin typeface="Cambria"/>
                <a:cs typeface="Cambria"/>
              </a:rPr>
              <a:t>$3,61,34,835.97 </a:t>
            </a:r>
            <a:r>
              <a:rPr sz="1600" spc="-340" dirty="0">
                <a:solidFill>
                  <a:srgbClr val="66FF66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mbria"/>
                <a:cs typeface="Cambria"/>
              </a:rPr>
              <a:t>it 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was </a:t>
            </a:r>
            <a:r>
              <a:rPr sz="1600" spc="25" dirty="0">
                <a:solidFill>
                  <a:srgbClr val="FFFFFF"/>
                </a:solidFill>
                <a:latin typeface="Cambria"/>
                <a:cs typeface="Cambria"/>
              </a:rPr>
              <a:t>most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made 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on 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Sunday, 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which 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was </a:t>
            </a:r>
            <a:r>
              <a:rPr sz="1600" spc="30" dirty="0">
                <a:solidFill>
                  <a:srgbClr val="66FF66"/>
                </a:solidFill>
                <a:latin typeface="Cambria"/>
                <a:cs typeface="Cambria"/>
              </a:rPr>
              <a:t>$2,60,58,258.91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, </a:t>
            </a:r>
            <a:r>
              <a:rPr sz="1600" spc="30" dirty="0">
                <a:solidFill>
                  <a:srgbClr val="66FF66"/>
                </a:solidFill>
                <a:latin typeface="Cambria"/>
                <a:cs typeface="Cambria"/>
              </a:rPr>
              <a:t>$1,10,79,431.64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.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Sales </a:t>
            </a:r>
            <a:r>
              <a:rPr sz="1600" spc="-15" dirty="0">
                <a:solidFill>
                  <a:srgbClr val="FFFFFF"/>
                </a:solidFill>
                <a:latin typeface="Cambria"/>
                <a:cs typeface="Cambria"/>
              </a:rPr>
              <a:t>&amp; 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Profits 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were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very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balanced 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in 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all </a:t>
            </a:r>
            <a:r>
              <a:rPr sz="1600" spc="-15" dirty="0">
                <a:solidFill>
                  <a:srgbClr val="FFFFFF"/>
                </a:solidFill>
                <a:latin typeface="Cambria"/>
                <a:cs typeface="Cambria"/>
              </a:rPr>
              <a:t>4 </a:t>
            </a:r>
            <a:r>
              <a:rPr sz="16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Quarters 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but </a:t>
            </a:r>
            <a:r>
              <a:rPr sz="1600" spc="-15" dirty="0">
                <a:solidFill>
                  <a:srgbClr val="FFFFFF"/>
                </a:solidFill>
                <a:latin typeface="Cambria"/>
                <a:cs typeface="Cambria"/>
              </a:rPr>
              <a:t>it 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was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highest </a:t>
            </a:r>
            <a:r>
              <a:rPr sz="1600" spc="25" dirty="0">
                <a:solidFill>
                  <a:srgbClr val="FFFFFF"/>
                </a:solidFill>
                <a:latin typeface="Cambria"/>
                <a:cs typeface="Cambria"/>
              </a:rPr>
              <a:t>in 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Q3(</a:t>
            </a:r>
            <a:r>
              <a:rPr sz="1600" spc="35" dirty="0">
                <a:solidFill>
                  <a:srgbClr val="66FF66"/>
                </a:solidFill>
                <a:latin typeface="Cambria"/>
                <a:cs typeface="Cambria"/>
              </a:rPr>
              <a:t>$79,18,281.76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, </a:t>
            </a:r>
            <a:r>
              <a:rPr sz="1600" spc="25" dirty="0">
                <a:solidFill>
                  <a:srgbClr val="66FF66"/>
                </a:solidFill>
                <a:latin typeface="Cambria"/>
                <a:cs typeface="Cambria"/>
              </a:rPr>
              <a:t>$33,82,668.73)</a:t>
            </a:r>
            <a:r>
              <a:rPr sz="1600" spc="25" dirty="0">
                <a:solidFill>
                  <a:srgbClr val="FFFFFF"/>
                </a:solidFill>
                <a:latin typeface="Cambria"/>
                <a:cs typeface="Cambria"/>
              </a:rPr>
              <a:t>.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August 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was the </a:t>
            </a:r>
            <a:r>
              <a:rPr sz="1600" spc="20" dirty="0">
                <a:solidFill>
                  <a:srgbClr val="FFFFFF"/>
                </a:solidFill>
                <a:latin typeface="Cambria"/>
                <a:cs typeface="Cambria"/>
              </a:rPr>
              <a:t>month </a:t>
            </a:r>
            <a:r>
              <a:rPr sz="1600" spc="25" dirty="0">
                <a:solidFill>
                  <a:srgbClr val="FFFFFF"/>
                </a:solidFill>
                <a:latin typeface="Cambria"/>
                <a:cs typeface="Cambria"/>
              </a:rPr>
              <a:t>in 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which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highest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Sales </a:t>
            </a:r>
            <a:r>
              <a:rPr sz="1600" spc="-15" dirty="0">
                <a:solidFill>
                  <a:srgbClr val="FFFFFF"/>
                </a:solidFill>
                <a:latin typeface="Cambria"/>
                <a:cs typeface="Cambria"/>
              </a:rPr>
              <a:t>&amp; 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Profits 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were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recorded,</a:t>
            </a:r>
            <a:r>
              <a:rPr sz="1600" spc="-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which</a:t>
            </a:r>
            <a:r>
              <a:rPr sz="16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was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66FF66"/>
                </a:solidFill>
                <a:latin typeface="Cambria"/>
                <a:cs typeface="Cambria"/>
              </a:rPr>
              <a:t>$30,55,208.79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r>
              <a:rPr sz="1600" spc="-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66FF66"/>
                </a:solidFill>
                <a:latin typeface="Cambria"/>
                <a:cs typeface="Cambria"/>
              </a:rPr>
              <a:t>$13,00,021.88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r>
              <a:rPr sz="1600" spc="-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mbria"/>
                <a:cs typeface="Cambria"/>
              </a:rPr>
              <a:t>that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 Month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Sales</a:t>
            </a:r>
            <a:r>
              <a:rPr sz="16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Profits</a:t>
            </a:r>
            <a:r>
              <a:rPr sz="16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were</a:t>
            </a:r>
            <a:r>
              <a:rPr sz="1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generated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1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1575" spc="37" baseline="26455" dirty="0">
                <a:solidFill>
                  <a:srgbClr val="FFFFFF"/>
                </a:solidFill>
                <a:latin typeface="Cambria"/>
                <a:cs typeface="Cambria"/>
              </a:rPr>
              <a:t>th</a:t>
            </a:r>
            <a:r>
              <a:rPr sz="1600" spc="25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r>
              <a:rPr sz="16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1575" spc="15" baseline="26455" dirty="0">
                <a:solidFill>
                  <a:srgbClr val="FFFFFF"/>
                </a:solidFill>
                <a:latin typeface="Cambria"/>
                <a:cs typeface="Cambria"/>
              </a:rPr>
              <a:t>th</a:t>
            </a:r>
            <a:r>
              <a:rPr sz="1600" spc="10" dirty="0">
                <a:solidFill>
                  <a:srgbClr val="FFFFFF"/>
                </a:solidFill>
                <a:latin typeface="Cambria"/>
                <a:cs typeface="Cambria"/>
              </a:rPr>
              <a:t>,20</a:t>
            </a:r>
            <a:r>
              <a:rPr sz="1575" spc="15" baseline="26455" dirty="0">
                <a:solidFill>
                  <a:srgbClr val="FFFFFF"/>
                </a:solidFill>
                <a:latin typeface="Cambria"/>
                <a:cs typeface="Cambria"/>
              </a:rPr>
              <a:t>th</a:t>
            </a:r>
            <a:r>
              <a:rPr sz="1600" spc="10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r>
              <a:rPr sz="16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mbria"/>
                <a:cs typeface="Cambria"/>
              </a:rPr>
              <a:t>27</a:t>
            </a:r>
            <a:r>
              <a:rPr sz="1575" spc="-30" baseline="26455" dirty="0">
                <a:solidFill>
                  <a:srgbClr val="FFFFFF"/>
                </a:solidFill>
                <a:latin typeface="Cambria"/>
                <a:cs typeface="Cambria"/>
              </a:rPr>
              <a:t>th</a:t>
            </a:r>
            <a:endParaRPr sz="1575" baseline="26455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50932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5085715"/>
            <a:ext cx="11969750" cy="1518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2880" marR="227965" indent="-17081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83515" algn="l"/>
              </a:tabLst>
            </a:pP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In </a:t>
            </a:r>
            <a:r>
              <a:rPr sz="1400" spc="-35" dirty="0">
                <a:solidFill>
                  <a:srgbClr val="FFFFFF"/>
                </a:solidFill>
                <a:latin typeface="Cambria"/>
                <a:cs typeface="Cambria"/>
              </a:rPr>
              <a:t>2017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Revenue 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was </a:t>
            </a:r>
            <a:r>
              <a:rPr sz="1400" spc="15" dirty="0">
                <a:solidFill>
                  <a:srgbClr val="66FF66"/>
                </a:solidFill>
                <a:latin typeface="Cambria"/>
                <a:cs typeface="Cambria"/>
              </a:rPr>
              <a:t>$8,49,99,775.12</a:t>
            </a:r>
            <a:r>
              <a:rPr sz="1400" spc="20" dirty="0">
                <a:solidFill>
                  <a:srgbClr val="66FF66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Profit 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was </a:t>
            </a:r>
            <a:r>
              <a:rPr sz="1400" spc="15" dirty="0">
                <a:solidFill>
                  <a:srgbClr val="66FF66"/>
                </a:solidFill>
                <a:latin typeface="Cambria"/>
                <a:cs typeface="Cambria"/>
              </a:rPr>
              <a:t>$3,61,34,835.97</a:t>
            </a:r>
            <a:r>
              <a:rPr sz="1400" spc="20" dirty="0">
                <a:solidFill>
                  <a:srgbClr val="66FF66"/>
                </a:solidFill>
                <a:latin typeface="Cambria"/>
                <a:cs typeface="Cambri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which 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was </a:t>
            </a:r>
            <a:r>
              <a:rPr sz="1400" spc="15" dirty="0">
                <a:solidFill>
                  <a:srgbClr val="66FF66"/>
                </a:solidFill>
                <a:latin typeface="Cambria"/>
                <a:cs typeface="Cambria"/>
              </a:rPr>
              <a:t>72.68%</a:t>
            </a:r>
            <a:r>
              <a:rPr sz="1400" spc="20" dirty="0">
                <a:solidFill>
                  <a:srgbClr val="66FF66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Cost 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Amt. and 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it 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was </a:t>
            </a:r>
            <a:r>
              <a:rPr sz="1400" spc="15" dirty="0">
                <a:solidFill>
                  <a:srgbClr val="66FF66"/>
                </a:solidFill>
                <a:latin typeface="Cambria"/>
                <a:cs typeface="Cambria"/>
              </a:rPr>
              <a:t>47.95% 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Grand </a:t>
            </a:r>
            <a:r>
              <a:rPr sz="1400" spc="-15" dirty="0">
                <a:solidFill>
                  <a:srgbClr val="FFFFFF"/>
                </a:solidFill>
                <a:latin typeface="Cambria"/>
                <a:cs typeface="Cambria"/>
              </a:rPr>
              <a:t>Total 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Profit. 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In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Cambria"/>
                <a:cs typeface="Cambria"/>
              </a:rPr>
              <a:t>2018</a:t>
            </a:r>
            <a:r>
              <a:rPr sz="14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Revenue</a:t>
            </a:r>
            <a:r>
              <a:rPr sz="1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was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66FF66"/>
                </a:solidFill>
                <a:latin typeface="Cambria"/>
                <a:cs typeface="Cambria"/>
              </a:rPr>
              <a:t>$20,360,324.63</a:t>
            </a:r>
            <a:r>
              <a:rPr sz="1400" spc="150" dirty="0">
                <a:solidFill>
                  <a:srgbClr val="66FF66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Profit</a:t>
            </a:r>
            <a:r>
              <a:rPr sz="1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was</a:t>
            </a:r>
            <a:r>
              <a:rPr sz="14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66FF66"/>
                </a:solidFill>
                <a:latin typeface="Cambria"/>
                <a:cs typeface="Cambria"/>
              </a:rPr>
              <a:t>$8,914,149.95</a:t>
            </a:r>
            <a:r>
              <a:rPr sz="1400" spc="145" dirty="0">
                <a:solidFill>
                  <a:srgbClr val="66FF66"/>
                </a:solidFill>
                <a:latin typeface="Cambria"/>
                <a:cs typeface="Cambri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which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was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66FF66"/>
                </a:solidFill>
                <a:latin typeface="Cambria"/>
                <a:cs typeface="Cambria"/>
              </a:rPr>
              <a:t>77.88%</a:t>
            </a:r>
            <a:r>
              <a:rPr sz="1400" spc="130" dirty="0">
                <a:solidFill>
                  <a:srgbClr val="66FF66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Cost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Amt.</a:t>
            </a:r>
            <a:r>
              <a:rPr sz="1400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1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was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66FF66"/>
                </a:solidFill>
                <a:latin typeface="Cambria"/>
                <a:cs typeface="Cambria"/>
              </a:rPr>
              <a:t>11.82%</a:t>
            </a:r>
            <a:r>
              <a:rPr sz="1400" spc="150" dirty="0">
                <a:solidFill>
                  <a:srgbClr val="66FF66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Grand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mbria"/>
                <a:cs typeface="Cambria"/>
              </a:rPr>
              <a:t>Total</a:t>
            </a:r>
            <a:r>
              <a:rPr sz="14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Profit.</a:t>
            </a:r>
            <a:r>
              <a:rPr sz="1400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Cambria"/>
                <a:cs typeface="Cambria"/>
              </a:rPr>
              <a:t>2019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Revenue</a:t>
            </a:r>
            <a:r>
              <a:rPr sz="14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was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66FF66"/>
                </a:solidFill>
                <a:latin typeface="Cambria"/>
                <a:cs typeface="Cambria"/>
              </a:rPr>
              <a:t>$76,115,603.9</a:t>
            </a:r>
            <a:r>
              <a:rPr sz="1400" spc="170" dirty="0">
                <a:solidFill>
                  <a:srgbClr val="66FF66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Profit</a:t>
            </a: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was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66FF66"/>
                </a:solidFill>
                <a:latin typeface="Cambria"/>
                <a:cs typeface="Cambria"/>
              </a:rPr>
              <a:t>$30,322,184.85</a:t>
            </a:r>
            <a:r>
              <a:rPr sz="1400" spc="175" dirty="0">
                <a:solidFill>
                  <a:srgbClr val="66FF66"/>
                </a:solidFill>
                <a:latin typeface="Cambria"/>
                <a:cs typeface="Cambri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which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was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66FF66"/>
                </a:solidFill>
                <a:latin typeface="Cambria"/>
                <a:cs typeface="Cambria"/>
              </a:rPr>
              <a:t>66.22%</a:t>
            </a:r>
            <a:r>
              <a:rPr sz="1400" spc="145" dirty="0">
                <a:solidFill>
                  <a:srgbClr val="66FF66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Cost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Amt.</a:t>
            </a:r>
            <a:r>
              <a:rPr sz="1400" spc="-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was</a:t>
            </a: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66FF66"/>
                </a:solidFill>
                <a:latin typeface="Cambria"/>
                <a:cs typeface="Cambria"/>
              </a:rPr>
              <a:t>40.21%</a:t>
            </a:r>
            <a:r>
              <a:rPr sz="1400" spc="125" dirty="0">
                <a:solidFill>
                  <a:srgbClr val="66FF66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Grand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mbria"/>
                <a:cs typeface="Cambria"/>
              </a:rPr>
              <a:t>Total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Profit.</a:t>
            </a:r>
            <a:endParaRPr sz="1400">
              <a:latin typeface="Cambria"/>
              <a:cs typeface="Cambria"/>
            </a:endParaRPr>
          </a:p>
          <a:p>
            <a:pPr marL="182880" marR="97790" indent="-1708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3515" algn="l"/>
              </a:tabLst>
            </a:pP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If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Cambria"/>
                <a:cs typeface="Cambria"/>
              </a:rPr>
              <a:t>Compare</a:t>
            </a:r>
            <a:r>
              <a:rPr sz="14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Cambria"/>
                <a:cs typeface="Cambria"/>
              </a:rPr>
              <a:t>Sales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Cambria"/>
                <a:cs typeface="Cambria"/>
              </a:rPr>
              <a:t>2017</a:t>
            </a:r>
            <a:r>
              <a:rPr sz="14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1400" spc="55" dirty="0">
                <a:solidFill>
                  <a:srgbClr val="FFFFFF"/>
                </a:solidFill>
                <a:latin typeface="Cambria"/>
                <a:cs typeface="Cambria"/>
              </a:rPr>
              <a:t>Sales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Cambria"/>
                <a:cs typeface="Cambria"/>
              </a:rPr>
              <a:t>2018</a:t>
            </a:r>
            <a:r>
              <a:rPr sz="14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we 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found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that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1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24,</a:t>
            </a:r>
            <a:r>
              <a:rPr sz="14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r>
              <a:rPr sz="1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29</a:t>
            </a:r>
            <a:r>
              <a:rPr sz="1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there</a:t>
            </a:r>
            <a:r>
              <a:rPr sz="1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was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largest</a:t>
            </a:r>
            <a:r>
              <a:rPr sz="14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Cambria"/>
                <a:cs typeface="Cambria"/>
              </a:rPr>
              <a:t>decline</a:t>
            </a:r>
            <a:r>
              <a:rPr sz="1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among</a:t>
            </a:r>
            <a:r>
              <a:rPr sz="1400" spc="70" dirty="0">
                <a:solidFill>
                  <a:srgbClr val="FFFFFF"/>
                </a:solidFill>
                <a:latin typeface="Cambria"/>
                <a:cs typeface="Cambria"/>
              </a:rPr>
              <a:t> Days.</a:t>
            </a:r>
            <a:r>
              <a:rPr sz="1400" spc="-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relative</a:t>
            </a:r>
            <a:r>
              <a:rPr sz="1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contributions </a:t>
            </a:r>
            <a:r>
              <a:rPr sz="1400" spc="-2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Cambria"/>
                <a:cs typeface="Cambria"/>
              </a:rPr>
              <a:t>made</a:t>
            </a: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24,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19,</a:t>
            </a:r>
            <a:r>
              <a:rPr sz="14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Cambria"/>
                <a:cs typeface="Cambria"/>
              </a:rPr>
              <a:t>changed</a:t>
            </a:r>
            <a:r>
              <a:rPr sz="1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most.</a:t>
            </a:r>
            <a:endParaRPr sz="1400">
              <a:latin typeface="Cambria"/>
              <a:cs typeface="Cambria"/>
            </a:endParaRPr>
          </a:p>
          <a:p>
            <a:pPr marL="182880" marR="5080" indent="-170815">
              <a:lnSpc>
                <a:spcPct val="100000"/>
              </a:lnSpc>
              <a:buFont typeface="Arial MT"/>
              <a:buChar char="•"/>
              <a:tabLst>
                <a:tab pos="183515" algn="l"/>
              </a:tabLst>
            </a:pP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If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Cambria"/>
                <a:cs typeface="Cambria"/>
              </a:rPr>
              <a:t>Compare</a:t>
            </a:r>
            <a:r>
              <a:rPr sz="14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Cambria"/>
                <a:cs typeface="Cambria"/>
              </a:rPr>
              <a:t>Sales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Cambria"/>
                <a:cs typeface="Cambria"/>
              </a:rPr>
              <a:t>2018</a:t>
            </a:r>
            <a:r>
              <a:rPr sz="14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1400" spc="55" dirty="0">
                <a:solidFill>
                  <a:srgbClr val="FFFFFF"/>
                </a:solidFill>
                <a:latin typeface="Cambria"/>
                <a:cs typeface="Cambria"/>
              </a:rPr>
              <a:t>Sales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Cambria"/>
                <a:cs typeface="Cambria"/>
              </a:rPr>
              <a:t>2019</a:t>
            </a:r>
            <a:r>
              <a:rPr sz="14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found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that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14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Cambria"/>
                <a:cs typeface="Cambria"/>
              </a:rPr>
              <a:t>September,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June</a:t>
            </a:r>
            <a:r>
              <a:rPr sz="1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1400" spc="80" dirty="0">
                <a:solidFill>
                  <a:srgbClr val="FFFFFF"/>
                </a:solidFill>
                <a:latin typeface="Cambria"/>
                <a:cs typeface="Cambria"/>
              </a:rPr>
              <a:t>December</a:t>
            </a:r>
            <a:r>
              <a:rPr sz="14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there</a:t>
            </a:r>
            <a:r>
              <a:rPr sz="1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was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largest</a:t>
            </a:r>
            <a:r>
              <a:rPr sz="1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increase</a:t>
            </a:r>
            <a:r>
              <a:rPr sz="1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Cambria"/>
                <a:cs typeface="Cambria"/>
              </a:rPr>
              <a:t>among</a:t>
            </a:r>
            <a:r>
              <a:rPr sz="14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months. 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 The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relative</a:t>
            </a:r>
            <a:r>
              <a:rPr sz="1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contributions</a:t>
            </a:r>
            <a:r>
              <a:rPr sz="1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Cambria"/>
                <a:cs typeface="Cambria"/>
              </a:rPr>
              <a:t>made</a:t>
            </a:r>
            <a:r>
              <a:rPr sz="1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Jan,</a:t>
            </a:r>
            <a:r>
              <a:rPr sz="14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Feb,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Mar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Cambria"/>
                <a:cs typeface="Cambria"/>
              </a:rPr>
              <a:t>changed</a:t>
            </a:r>
            <a:r>
              <a:rPr sz="1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most.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50566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BA9D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1925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MT</vt:lpstr>
      <vt:lpstr>Calibri</vt:lpstr>
      <vt:lpstr>Cambria</vt:lpstr>
      <vt:lpstr>Palatino Linotype</vt:lpstr>
      <vt:lpstr>Segoe UI</vt:lpstr>
      <vt:lpstr>Segoe UI Black</vt:lpstr>
      <vt:lpstr>Tahoma</vt:lpstr>
      <vt:lpstr>Times New Roman</vt:lpstr>
      <vt:lpstr>Verdana</vt:lpstr>
      <vt:lpstr>Wingdings</vt:lpstr>
      <vt:lpstr>Office Theme</vt:lpstr>
      <vt:lpstr>PowerPoint Presentation</vt:lpstr>
      <vt:lpstr>PROJECT DETAIL</vt:lpstr>
      <vt:lpstr>OBJECTIVE</vt:lpstr>
      <vt:lpstr>PROBLEM STATEMENT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2017</vt:lpstr>
      <vt:lpstr>2018</vt:lpstr>
      <vt:lpstr>2019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saket shayan</cp:lastModifiedBy>
  <cp:revision>2</cp:revision>
  <dcterms:created xsi:type="dcterms:W3CDTF">2023-10-07T18:00:58Z</dcterms:created>
  <dcterms:modified xsi:type="dcterms:W3CDTF">2023-10-11T10:27:55Z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2023-10-07T00:00:00Z</vt:filetime>
  </property>
</Properties>
</file>