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x="18288000" cy="10287000"/>
  <p:notesSz cx="6858000" cy="9144000"/>
  <p:embeddedFontLst>
    <p:embeddedFont>
      <p:font typeface="Antonio Ultra-Bold" charset="1" panose="02000803000000000000"/>
      <p:regular r:id="rId19"/>
    </p:embeddedFont>
    <p:embeddedFont>
      <p:font typeface="Poppins" charset="1" panose="00000500000000000000"/>
      <p:regular r:id="rId20"/>
    </p:embeddedFont>
    <p:embeddedFont>
      <p:font typeface="Antonio Bold" charset="1" panose="02000803000000000000"/>
      <p:regular r:id="rId21"/>
    </p:embeddedFont>
    <p:embeddedFont>
      <p:font typeface="Canva Sans Bold" charset="1" panose="020B0803030501040103"/>
      <p:regular r:id="rId22"/>
    </p:embeddedFont>
    <p:embeddedFont>
      <p:font typeface="Poppins Bold" charset="1" panose="00000800000000000000"/>
      <p:regular r:id="rId23"/>
    </p:embeddedFont>
    <p:embeddedFont>
      <p:font typeface="Poppins Semi-Bold" charset="1" panose="00000700000000000000"/>
      <p:regular r:id="rId2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6.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27.png" Type="http://schemas.openxmlformats.org/officeDocument/2006/relationships/image"/><Relationship Id="rId5" Target="../media/image28.svg" Type="http://schemas.openxmlformats.org/officeDocument/2006/relationships/image"/><Relationship Id="rId6" Target="../media/image29.png" Type="http://schemas.openxmlformats.org/officeDocument/2006/relationships/image"/><Relationship Id="rId7" Target="../media/image30.sv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1.png" Type="http://schemas.openxmlformats.org/officeDocument/2006/relationships/image"/><Relationship Id="rId5" Target="../media/image32.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1.png" Type="http://schemas.openxmlformats.org/officeDocument/2006/relationships/image"/><Relationship Id="rId5" Target="../media/image12.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3.png" Type="http://schemas.openxmlformats.org/officeDocument/2006/relationships/image"/><Relationship Id="rId5" Target="../media/image14.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5.png" Type="http://schemas.openxmlformats.org/officeDocument/2006/relationships/image"/><Relationship Id="rId3" Target="../media/image16.svg" Type="http://schemas.openxmlformats.org/officeDocument/2006/relationships/image"/><Relationship Id="rId4" Target="../media/image17.png" Type="http://schemas.openxmlformats.org/officeDocument/2006/relationships/image"/><Relationship Id="rId5" Target="../media/image18.svg" Type="http://schemas.openxmlformats.org/officeDocument/2006/relationships/image"/><Relationship Id="rId6" Target="../media/image19.png" Type="http://schemas.openxmlformats.org/officeDocument/2006/relationships/image"/><Relationship Id="rId7" Target="../media/image20.svg" Type="http://schemas.openxmlformats.org/officeDocument/2006/relationships/image"/><Relationship Id="rId8" Target="../media/image21.png" Type="http://schemas.openxmlformats.org/officeDocument/2006/relationships/image"/><Relationship Id="rId9" Target="../media/image22.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23.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4.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5.jpe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048581"/>
        </a:solidFill>
      </p:bgPr>
    </p:bg>
    <p:spTree>
      <p:nvGrpSpPr>
        <p:cNvPr id="1" name=""/>
        <p:cNvGrpSpPr/>
        <p:nvPr/>
      </p:nvGrpSpPr>
      <p:grpSpPr>
        <a:xfrm>
          <a:off x="0" y="0"/>
          <a:ext cx="0" cy="0"/>
          <a:chOff x="0" y="0"/>
          <a:chExt cx="0" cy="0"/>
        </a:xfrm>
      </p:grpSpPr>
      <p:grpSp>
        <p:nvGrpSpPr>
          <p:cNvPr name="Group 2" id="2"/>
          <p:cNvGrpSpPr/>
          <p:nvPr/>
        </p:nvGrpSpPr>
        <p:grpSpPr>
          <a:xfrm rot="0">
            <a:off x="-755259" y="9258300"/>
            <a:ext cx="19043259" cy="3086100"/>
            <a:chOff x="0" y="0"/>
            <a:chExt cx="5015509" cy="812800"/>
          </a:xfrm>
        </p:grpSpPr>
        <p:sp>
          <p:nvSpPr>
            <p:cNvPr name="Freeform 3" id="3"/>
            <p:cNvSpPr/>
            <p:nvPr/>
          </p:nvSpPr>
          <p:spPr>
            <a:xfrm flipH="false" flipV="false" rot="0">
              <a:off x="0" y="0"/>
              <a:ext cx="5015509" cy="812800"/>
            </a:xfrm>
            <a:custGeom>
              <a:avLst/>
              <a:gdLst/>
              <a:ahLst/>
              <a:cxnLst/>
              <a:rect r="r" b="b" t="t" l="l"/>
              <a:pathLst>
                <a:path h="812800" w="5015509">
                  <a:moveTo>
                    <a:pt x="20734" y="0"/>
                  </a:moveTo>
                  <a:lnTo>
                    <a:pt x="4994775" y="0"/>
                  </a:lnTo>
                  <a:cubicBezTo>
                    <a:pt x="5000274" y="0"/>
                    <a:pt x="5005548" y="2184"/>
                    <a:pt x="5009436" y="6073"/>
                  </a:cubicBezTo>
                  <a:cubicBezTo>
                    <a:pt x="5013324" y="9961"/>
                    <a:pt x="5015509" y="15235"/>
                    <a:pt x="5015509" y="20734"/>
                  </a:cubicBezTo>
                  <a:lnTo>
                    <a:pt x="5015509" y="792066"/>
                  </a:lnTo>
                  <a:cubicBezTo>
                    <a:pt x="5015509" y="797565"/>
                    <a:pt x="5013324" y="802839"/>
                    <a:pt x="5009436" y="806727"/>
                  </a:cubicBezTo>
                  <a:cubicBezTo>
                    <a:pt x="5005548" y="810616"/>
                    <a:pt x="5000274" y="812800"/>
                    <a:pt x="4994775" y="812800"/>
                  </a:cubicBezTo>
                  <a:lnTo>
                    <a:pt x="20734" y="812800"/>
                  </a:lnTo>
                  <a:cubicBezTo>
                    <a:pt x="15235" y="812800"/>
                    <a:pt x="9961" y="810616"/>
                    <a:pt x="6073" y="806727"/>
                  </a:cubicBezTo>
                  <a:cubicBezTo>
                    <a:pt x="2184" y="802839"/>
                    <a:pt x="0" y="797565"/>
                    <a:pt x="0" y="792066"/>
                  </a:cubicBezTo>
                  <a:lnTo>
                    <a:pt x="0" y="20734"/>
                  </a:lnTo>
                  <a:cubicBezTo>
                    <a:pt x="0" y="15235"/>
                    <a:pt x="2184" y="9961"/>
                    <a:pt x="6073" y="6073"/>
                  </a:cubicBezTo>
                  <a:cubicBezTo>
                    <a:pt x="9961" y="2184"/>
                    <a:pt x="15235" y="0"/>
                    <a:pt x="20734" y="0"/>
                  </a:cubicBezTo>
                  <a:close/>
                </a:path>
              </a:pathLst>
            </a:custGeom>
            <a:solidFill>
              <a:srgbClr val="FFFFFF"/>
            </a:solidFill>
          </p:spPr>
        </p:sp>
        <p:sp>
          <p:nvSpPr>
            <p:cNvPr name="TextBox 4" id="4"/>
            <p:cNvSpPr txBox="true"/>
            <p:nvPr/>
          </p:nvSpPr>
          <p:spPr>
            <a:xfrm>
              <a:off x="0" y="-38100"/>
              <a:ext cx="5015509" cy="850900"/>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1112171" y="9263786"/>
            <a:ext cx="15921577" cy="3086100"/>
            <a:chOff x="0" y="0"/>
            <a:chExt cx="4193337" cy="812800"/>
          </a:xfrm>
        </p:grpSpPr>
        <p:sp>
          <p:nvSpPr>
            <p:cNvPr name="Freeform 6" id="6"/>
            <p:cNvSpPr/>
            <p:nvPr/>
          </p:nvSpPr>
          <p:spPr>
            <a:xfrm flipH="false" flipV="false" rot="0">
              <a:off x="0" y="0"/>
              <a:ext cx="4193337" cy="812800"/>
            </a:xfrm>
            <a:custGeom>
              <a:avLst/>
              <a:gdLst/>
              <a:ahLst/>
              <a:cxnLst/>
              <a:rect r="r" b="b" t="t" l="l"/>
              <a:pathLst>
                <a:path h="812800" w="4193337">
                  <a:moveTo>
                    <a:pt x="24799" y="0"/>
                  </a:moveTo>
                  <a:lnTo>
                    <a:pt x="4168538" y="0"/>
                  </a:lnTo>
                  <a:cubicBezTo>
                    <a:pt x="4175115" y="0"/>
                    <a:pt x="4181423" y="2613"/>
                    <a:pt x="4186074" y="7263"/>
                  </a:cubicBezTo>
                  <a:cubicBezTo>
                    <a:pt x="4190724" y="11914"/>
                    <a:pt x="4193337" y="18222"/>
                    <a:pt x="4193337" y="24799"/>
                  </a:cubicBezTo>
                  <a:lnTo>
                    <a:pt x="4193337" y="788001"/>
                  </a:lnTo>
                  <a:cubicBezTo>
                    <a:pt x="4193337" y="794578"/>
                    <a:pt x="4190724" y="800886"/>
                    <a:pt x="4186074" y="805537"/>
                  </a:cubicBezTo>
                  <a:cubicBezTo>
                    <a:pt x="4181423" y="810187"/>
                    <a:pt x="4175115" y="812800"/>
                    <a:pt x="4168538" y="812800"/>
                  </a:cubicBezTo>
                  <a:lnTo>
                    <a:pt x="24799" y="812800"/>
                  </a:lnTo>
                  <a:cubicBezTo>
                    <a:pt x="18222" y="812800"/>
                    <a:pt x="11914" y="810187"/>
                    <a:pt x="7263" y="805537"/>
                  </a:cubicBezTo>
                  <a:cubicBezTo>
                    <a:pt x="2613" y="800886"/>
                    <a:pt x="0" y="794578"/>
                    <a:pt x="0" y="788001"/>
                  </a:cubicBezTo>
                  <a:lnTo>
                    <a:pt x="0" y="24799"/>
                  </a:lnTo>
                  <a:cubicBezTo>
                    <a:pt x="0" y="18222"/>
                    <a:pt x="2613" y="11914"/>
                    <a:pt x="7263" y="7263"/>
                  </a:cubicBezTo>
                  <a:cubicBezTo>
                    <a:pt x="11914" y="2613"/>
                    <a:pt x="18222" y="0"/>
                    <a:pt x="24799" y="0"/>
                  </a:cubicBezTo>
                  <a:close/>
                </a:path>
              </a:pathLst>
            </a:custGeom>
            <a:solidFill>
              <a:srgbClr val="14B19D"/>
            </a:solidFill>
          </p:spPr>
        </p:sp>
        <p:sp>
          <p:nvSpPr>
            <p:cNvPr name="TextBox 7" id="7"/>
            <p:cNvSpPr txBox="true"/>
            <p:nvPr/>
          </p:nvSpPr>
          <p:spPr>
            <a:xfrm>
              <a:off x="0" y="-38100"/>
              <a:ext cx="4193337" cy="850900"/>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887265" y="4315048"/>
            <a:ext cx="5819918" cy="157010"/>
            <a:chOff x="0" y="0"/>
            <a:chExt cx="1532818" cy="41352"/>
          </a:xfrm>
        </p:grpSpPr>
        <p:sp>
          <p:nvSpPr>
            <p:cNvPr name="Freeform 9" id="9"/>
            <p:cNvSpPr/>
            <p:nvPr/>
          </p:nvSpPr>
          <p:spPr>
            <a:xfrm flipH="false" flipV="false" rot="0">
              <a:off x="0" y="0"/>
              <a:ext cx="1532818" cy="41352"/>
            </a:xfrm>
            <a:custGeom>
              <a:avLst/>
              <a:gdLst/>
              <a:ahLst/>
              <a:cxnLst/>
              <a:rect r="r" b="b" t="t" l="l"/>
              <a:pathLst>
                <a:path h="41352" w="1532818">
                  <a:moveTo>
                    <a:pt x="20676" y="0"/>
                  </a:moveTo>
                  <a:lnTo>
                    <a:pt x="1512142" y="0"/>
                  </a:lnTo>
                  <a:cubicBezTo>
                    <a:pt x="1517625" y="0"/>
                    <a:pt x="1522884" y="2178"/>
                    <a:pt x="1526762" y="6056"/>
                  </a:cubicBezTo>
                  <a:cubicBezTo>
                    <a:pt x="1530640" y="9933"/>
                    <a:pt x="1532818" y="15192"/>
                    <a:pt x="1532818" y="20676"/>
                  </a:cubicBezTo>
                  <a:lnTo>
                    <a:pt x="1532818" y="20676"/>
                  </a:lnTo>
                  <a:cubicBezTo>
                    <a:pt x="1532818" y="32095"/>
                    <a:pt x="1523561" y="41352"/>
                    <a:pt x="1512142" y="41352"/>
                  </a:cubicBezTo>
                  <a:lnTo>
                    <a:pt x="20676" y="41352"/>
                  </a:lnTo>
                  <a:cubicBezTo>
                    <a:pt x="15192" y="41352"/>
                    <a:pt x="9933" y="39174"/>
                    <a:pt x="6056" y="35296"/>
                  </a:cubicBezTo>
                  <a:cubicBezTo>
                    <a:pt x="2178" y="31419"/>
                    <a:pt x="0" y="26160"/>
                    <a:pt x="0" y="20676"/>
                  </a:cubicBezTo>
                  <a:lnTo>
                    <a:pt x="0" y="20676"/>
                  </a:lnTo>
                  <a:cubicBezTo>
                    <a:pt x="0" y="15192"/>
                    <a:pt x="2178" y="9933"/>
                    <a:pt x="6056" y="6056"/>
                  </a:cubicBezTo>
                  <a:cubicBezTo>
                    <a:pt x="9933" y="2178"/>
                    <a:pt x="15192" y="0"/>
                    <a:pt x="20676" y="0"/>
                  </a:cubicBezTo>
                  <a:close/>
                </a:path>
              </a:pathLst>
            </a:custGeom>
            <a:solidFill>
              <a:srgbClr val="FFFFFF"/>
            </a:solidFill>
          </p:spPr>
        </p:sp>
        <p:sp>
          <p:nvSpPr>
            <p:cNvPr name="TextBox 10" id="10"/>
            <p:cNvSpPr txBox="true"/>
            <p:nvPr/>
          </p:nvSpPr>
          <p:spPr>
            <a:xfrm>
              <a:off x="0" y="-38100"/>
              <a:ext cx="1532818" cy="79452"/>
            </a:xfrm>
            <a:prstGeom prst="rect">
              <a:avLst/>
            </a:prstGeom>
          </p:spPr>
          <p:txBody>
            <a:bodyPr anchor="ctr" rtlCol="false" tIns="50800" lIns="50800" bIns="50800" rIns="50800"/>
            <a:lstStyle/>
            <a:p>
              <a:pPr algn="ctr">
                <a:lnSpc>
                  <a:spcPts val="2659"/>
                </a:lnSpc>
              </a:pPr>
            </a:p>
          </p:txBody>
        </p:sp>
      </p:grpSp>
      <p:sp>
        <p:nvSpPr>
          <p:cNvPr name="Freeform 11" id="11"/>
          <p:cNvSpPr/>
          <p:nvPr/>
        </p:nvSpPr>
        <p:spPr>
          <a:xfrm flipH="false" flipV="false" rot="0">
            <a:off x="13611234" y="3177774"/>
            <a:ext cx="1325616" cy="1294283"/>
          </a:xfrm>
          <a:custGeom>
            <a:avLst/>
            <a:gdLst/>
            <a:ahLst/>
            <a:cxnLst/>
            <a:rect r="r" b="b" t="t" l="l"/>
            <a:pathLst>
              <a:path h="1294283" w="1325616">
                <a:moveTo>
                  <a:pt x="0" y="0"/>
                </a:moveTo>
                <a:lnTo>
                  <a:pt x="1325615" y="0"/>
                </a:lnTo>
                <a:lnTo>
                  <a:pt x="1325615" y="1294283"/>
                </a:lnTo>
                <a:lnTo>
                  <a:pt x="0" y="12942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2" id="12"/>
          <p:cNvSpPr/>
          <p:nvPr/>
        </p:nvSpPr>
        <p:spPr>
          <a:xfrm flipH="false" flipV="false" rot="0">
            <a:off x="10764151" y="807206"/>
            <a:ext cx="3288456" cy="3270519"/>
          </a:xfrm>
          <a:custGeom>
            <a:avLst/>
            <a:gdLst/>
            <a:ahLst/>
            <a:cxnLst/>
            <a:rect r="r" b="b" t="t" l="l"/>
            <a:pathLst>
              <a:path h="3270519" w="3288456">
                <a:moveTo>
                  <a:pt x="0" y="0"/>
                </a:moveTo>
                <a:lnTo>
                  <a:pt x="3288456" y="0"/>
                </a:lnTo>
                <a:lnTo>
                  <a:pt x="3288456" y="3270519"/>
                </a:lnTo>
                <a:lnTo>
                  <a:pt x="0" y="327051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3" id="13"/>
          <p:cNvSpPr/>
          <p:nvPr/>
        </p:nvSpPr>
        <p:spPr>
          <a:xfrm flipH="false" flipV="false" rot="0">
            <a:off x="12614017" y="3824916"/>
            <a:ext cx="6242939" cy="5936467"/>
          </a:xfrm>
          <a:custGeom>
            <a:avLst/>
            <a:gdLst/>
            <a:ahLst/>
            <a:cxnLst/>
            <a:rect r="r" b="b" t="t" l="l"/>
            <a:pathLst>
              <a:path h="5936467" w="6242939">
                <a:moveTo>
                  <a:pt x="0" y="0"/>
                </a:moveTo>
                <a:lnTo>
                  <a:pt x="6242938" y="0"/>
                </a:lnTo>
                <a:lnTo>
                  <a:pt x="6242938" y="5936467"/>
                </a:lnTo>
                <a:lnTo>
                  <a:pt x="0" y="593646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4" id="14"/>
          <p:cNvSpPr/>
          <p:nvPr/>
        </p:nvSpPr>
        <p:spPr>
          <a:xfrm flipH="false" flipV="false" rot="2406182">
            <a:off x="14317479" y="1601567"/>
            <a:ext cx="2392108" cy="855178"/>
          </a:xfrm>
          <a:custGeom>
            <a:avLst/>
            <a:gdLst/>
            <a:ahLst/>
            <a:cxnLst/>
            <a:rect r="r" b="b" t="t" l="l"/>
            <a:pathLst>
              <a:path h="855178" w="2392108">
                <a:moveTo>
                  <a:pt x="0" y="0"/>
                </a:moveTo>
                <a:lnTo>
                  <a:pt x="2392108" y="0"/>
                </a:lnTo>
                <a:lnTo>
                  <a:pt x="2392108" y="855179"/>
                </a:lnTo>
                <a:lnTo>
                  <a:pt x="0" y="85517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15" id="15"/>
          <p:cNvSpPr txBox="true"/>
          <p:nvPr/>
        </p:nvSpPr>
        <p:spPr>
          <a:xfrm rot="0">
            <a:off x="887265" y="530535"/>
            <a:ext cx="8424593" cy="3294380"/>
          </a:xfrm>
          <a:prstGeom prst="rect">
            <a:avLst/>
          </a:prstGeom>
        </p:spPr>
        <p:txBody>
          <a:bodyPr anchor="t" rtlCol="false" tIns="0" lIns="0" bIns="0" rIns="0">
            <a:spAutoFit/>
          </a:bodyPr>
          <a:lstStyle/>
          <a:p>
            <a:pPr algn="l">
              <a:lnSpc>
                <a:spcPts val="8560"/>
              </a:lnSpc>
            </a:pPr>
            <a:r>
              <a:rPr lang="en-US" b="true" sz="8000">
                <a:solidFill>
                  <a:srgbClr val="FFFFFF"/>
                </a:solidFill>
                <a:latin typeface="Antonio Ultra-Bold"/>
                <a:ea typeface="Antonio Ultra-Bold"/>
                <a:cs typeface="Antonio Ultra-Bold"/>
                <a:sym typeface="Antonio Ultra-Bold"/>
              </a:rPr>
              <a:t>IOT-BASED SEIZURE DETECTION AND RESPONSE WEARABLE</a:t>
            </a:r>
          </a:p>
        </p:txBody>
      </p:sp>
      <p:sp>
        <p:nvSpPr>
          <p:cNvPr name="TextBox 16" id="16"/>
          <p:cNvSpPr txBox="true"/>
          <p:nvPr/>
        </p:nvSpPr>
        <p:spPr>
          <a:xfrm rot="0">
            <a:off x="887265" y="4853057"/>
            <a:ext cx="7204647" cy="1218565"/>
          </a:xfrm>
          <a:prstGeom prst="rect">
            <a:avLst/>
          </a:prstGeom>
        </p:spPr>
        <p:txBody>
          <a:bodyPr anchor="t" rtlCol="false" tIns="0" lIns="0" bIns="0" rIns="0">
            <a:spAutoFit/>
          </a:bodyPr>
          <a:lstStyle/>
          <a:p>
            <a:pPr algn="l">
              <a:lnSpc>
                <a:spcPts val="4759"/>
              </a:lnSpc>
            </a:pPr>
            <a:r>
              <a:rPr lang="en-US" sz="3399">
                <a:solidFill>
                  <a:srgbClr val="FFFFFF"/>
                </a:solidFill>
                <a:latin typeface="Poppins"/>
                <a:ea typeface="Poppins"/>
                <a:cs typeface="Poppins"/>
                <a:sym typeface="Poppins"/>
              </a:rPr>
              <a:t>Healthcare Industry- Seizure Detection/Prevention</a:t>
            </a:r>
          </a:p>
        </p:txBody>
      </p:sp>
      <p:sp>
        <p:nvSpPr>
          <p:cNvPr name="TextBox 17" id="17"/>
          <p:cNvSpPr txBox="true"/>
          <p:nvPr/>
        </p:nvSpPr>
        <p:spPr>
          <a:xfrm rot="0">
            <a:off x="887265" y="6490722"/>
            <a:ext cx="4175033" cy="2130425"/>
          </a:xfrm>
          <a:prstGeom prst="rect">
            <a:avLst/>
          </a:prstGeom>
        </p:spPr>
        <p:txBody>
          <a:bodyPr anchor="t" rtlCol="false" tIns="0" lIns="0" bIns="0" rIns="0">
            <a:spAutoFit/>
          </a:bodyPr>
          <a:lstStyle/>
          <a:p>
            <a:pPr algn="l">
              <a:lnSpc>
                <a:spcPts val="2800"/>
              </a:lnSpc>
            </a:pPr>
            <a:r>
              <a:rPr lang="en-US" sz="2000">
                <a:solidFill>
                  <a:srgbClr val="FFFFFF"/>
                </a:solidFill>
                <a:latin typeface="Poppins"/>
                <a:ea typeface="Poppins"/>
                <a:cs typeface="Poppins"/>
                <a:sym typeface="Poppins"/>
              </a:rPr>
              <a:t>Team connectivity</a:t>
            </a:r>
          </a:p>
          <a:p>
            <a:pPr algn="l">
              <a:lnSpc>
                <a:spcPts val="2800"/>
              </a:lnSpc>
            </a:pPr>
            <a:r>
              <a:rPr lang="en-US" sz="2000">
                <a:solidFill>
                  <a:srgbClr val="FFFFFF"/>
                </a:solidFill>
                <a:latin typeface="Poppins"/>
                <a:ea typeface="Poppins"/>
                <a:cs typeface="Poppins"/>
                <a:sym typeface="Poppins"/>
              </a:rPr>
              <a:t>Manmayee rao-SM22UBBD061</a:t>
            </a:r>
          </a:p>
          <a:p>
            <a:pPr algn="l">
              <a:lnSpc>
                <a:spcPts val="2800"/>
              </a:lnSpc>
            </a:pPr>
            <a:r>
              <a:rPr lang="en-US" sz="2000">
                <a:solidFill>
                  <a:srgbClr val="FFFFFF"/>
                </a:solidFill>
                <a:latin typeface="Poppins"/>
                <a:ea typeface="Poppins"/>
                <a:cs typeface="Poppins"/>
                <a:sym typeface="Poppins"/>
              </a:rPr>
              <a:t>Bhuvisha reddy-SM22UBBD017</a:t>
            </a:r>
          </a:p>
          <a:p>
            <a:pPr algn="l">
              <a:lnSpc>
                <a:spcPts val="2800"/>
              </a:lnSpc>
            </a:pPr>
            <a:r>
              <a:rPr lang="en-US" sz="2000">
                <a:solidFill>
                  <a:srgbClr val="FFFFFF"/>
                </a:solidFill>
                <a:latin typeface="Poppins"/>
                <a:ea typeface="Poppins"/>
                <a:cs typeface="Poppins"/>
                <a:sym typeface="Poppins"/>
              </a:rPr>
              <a:t>Karthik kalva-SM22UBBD042</a:t>
            </a:r>
          </a:p>
          <a:p>
            <a:pPr algn="l">
              <a:lnSpc>
                <a:spcPts val="2800"/>
              </a:lnSpc>
            </a:pPr>
            <a:r>
              <a:rPr lang="en-US" sz="2000">
                <a:solidFill>
                  <a:srgbClr val="FFFFFF"/>
                </a:solidFill>
                <a:latin typeface="Poppins"/>
                <a:ea typeface="Poppins"/>
                <a:cs typeface="Poppins"/>
                <a:sym typeface="Poppins"/>
              </a:rPr>
              <a:t>Saketh challa-SM22UBBD175</a:t>
            </a:r>
          </a:p>
          <a:p>
            <a:pPr algn="l">
              <a:lnSpc>
                <a:spcPts val="2800"/>
              </a:lnSpc>
            </a:pPr>
            <a:r>
              <a:rPr lang="en-US" sz="2000">
                <a:solidFill>
                  <a:srgbClr val="FFFFFF"/>
                </a:solidFill>
                <a:latin typeface="Poppins"/>
                <a:ea typeface="Poppins"/>
                <a:cs typeface="Poppins"/>
                <a:sym typeface="Poppins"/>
              </a:rPr>
              <a:t>Bhashi chaganti-SM22UBBD022</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2180178" y="2607086"/>
            <a:ext cx="7493760" cy="7303079"/>
          </a:xfrm>
          <a:custGeom>
            <a:avLst/>
            <a:gdLst/>
            <a:ahLst/>
            <a:cxnLst/>
            <a:rect r="r" b="b" t="t" l="l"/>
            <a:pathLst>
              <a:path h="7303079" w="7493760">
                <a:moveTo>
                  <a:pt x="0" y="0"/>
                </a:moveTo>
                <a:lnTo>
                  <a:pt x="7493759" y="0"/>
                </a:lnTo>
                <a:lnTo>
                  <a:pt x="7493759" y="7303079"/>
                </a:lnTo>
                <a:lnTo>
                  <a:pt x="0" y="7303079"/>
                </a:lnTo>
                <a:lnTo>
                  <a:pt x="0" y="0"/>
                </a:lnTo>
                <a:close/>
              </a:path>
            </a:pathLst>
          </a:custGeom>
          <a:blipFill>
            <a:blip r:embed="rId2"/>
            <a:stretch>
              <a:fillRect l="0" t="0" r="0" b="0"/>
            </a:stretch>
          </a:blipFill>
        </p:spPr>
      </p:sp>
      <p:sp>
        <p:nvSpPr>
          <p:cNvPr name="TextBox 3" id="3"/>
          <p:cNvSpPr txBox="true"/>
          <p:nvPr/>
        </p:nvSpPr>
        <p:spPr>
          <a:xfrm rot="0">
            <a:off x="680500" y="622617"/>
            <a:ext cx="10103975" cy="897890"/>
          </a:xfrm>
          <a:prstGeom prst="rect">
            <a:avLst/>
          </a:prstGeom>
        </p:spPr>
        <p:txBody>
          <a:bodyPr anchor="t" rtlCol="false" tIns="0" lIns="0" bIns="0" rIns="0">
            <a:spAutoFit/>
          </a:bodyPr>
          <a:lstStyle/>
          <a:p>
            <a:pPr algn="l">
              <a:lnSpc>
                <a:spcPts val="6955"/>
              </a:lnSpc>
            </a:pPr>
            <a:r>
              <a:rPr lang="en-US" b="true" sz="6500">
                <a:solidFill>
                  <a:srgbClr val="048581"/>
                </a:solidFill>
                <a:latin typeface="Antonio Bold"/>
                <a:ea typeface="Antonio Bold"/>
                <a:cs typeface="Antonio Bold"/>
                <a:sym typeface="Antonio Bold"/>
              </a:rPr>
              <a:t>ST.GALLEN’S MAGIC TRIANGLE</a:t>
            </a:r>
          </a:p>
        </p:txBody>
      </p:sp>
      <p:sp>
        <p:nvSpPr>
          <p:cNvPr name="TextBox 4" id="4"/>
          <p:cNvSpPr txBox="true"/>
          <p:nvPr/>
        </p:nvSpPr>
        <p:spPr>
          <a:xfrm rot="0">
            <a:off x="12909050" y="1199912"/>
            <a:ext cx="4992523" cy="1968500"/>
          </a:xfrm>
          <a:prstGeom prst="rect">
            <a:avLst/>
          </a:prstGeom>
        </p:spPr>
        <p:txBody>
          <a:bodyPr anchor="t" rtlCol="false" tIns="0" lIns="0" bIns="0" rIns="0">
            <a:spAutoFit/>
          </a:bodyPr>
          <a:lstStyle/>
          <a:p>
            <a:pPr algn="l">
              <a:lnSpc>
                <a:spcPts val="3079"/>
              </a:lnSpc>
            </a:pPr>
            <a:r>
              <a:rPr lang="en-US" sz="2199">
                <a:solidFill>
                  <a:srgbClr val="14B19D"/>
                </a:solidFill>
                <a:latin typeface="Poppins"/>
                <a:ea typeface="Poppins"/>
                <a:cs typeface="Poppins"/>
                <a:sym typeface="Poppins"/>
              </a:rPr>
              <a:t>WHO:</a:t>
            </a:r>
          </a:p>
          <a:p>
            <a:pPr algn="l" marL="388620" indent="-194310" lvl="1">
              <a:lnSpc>
                <a:spcPts val="2520"/>
              </a:lnSpc>
              <a:buFont typeface="Arial"/>
              <a:buChar char="•"/>
            </a:pPr>
            <a:r>
              <a:rPr lang="en-US" sz="1800">
                <a:solidFill>
                  <a:srgbClr val="14B19D"/>
                </a:solidFill>
                <a:latin typeface="Poppins"/>
                <a:ea typeface="Poppins"/>
                <a:cs typeface="Poppins"/>
                <a:sym typeface="Poppins"/>
              </a:rPr>
              <a:t>Target users: Patients with epilepsy, caregivers, and healthcare providers.</a:t>
            </a:r>
          </a:p>
          <a:p>
            <a:pPr algn="l" marL="388620" indent="-194310" lvl="1">
              <a:lnSpc>
                <a:spcPts val="2520"/>
              </a:lnSpc>
              <a:buFont typeface="Arial"/>
              <a:buChar char="•"/>
            </a:pPr>
            <a:r>
              <a:rPr lang="en-US" sz="1800">
                <a:solidFill>
                  <a:srgbClr val="14B19D"/>
                </a:solidFill>
                <a:latin typeface="Poppins"/>
                <a:ea typeface="Poppins"/>
                <a:cs typeface="Poppins"/>
                <a:sym typeface="Poppins"/>
              </a:rPr>
              <a:t>Secondary stakeholders: Emergency services, tech vendors, and app developers.</a:t>
            </a:r>
          </a:p>
        </p:txBody>
      </p:sp>
      <p:sp>
        <p:nvSpPr>
          <p:cNvPr name="TextBox 5" id="5"/>
          <p:cNvSpPr txBox="true"/>
          <p:nvPr/>
        </p:nvSpPr>
        <p:spPr>
          <a:xfrm rot="0">
            <a:off x="12909050" y="3530362"/>
            <a:ext cx="5310574" cy="1654175"/>
          </a:xfrm>
          <a:prstGeom prst="rect">
            <a:avLst/>
          </a:prstGeom>
        </p:spPr>
        <p:txBody>
          <a:bodyPr anchor="t" rtlCol="false" tIns="0" lIns="0" bIns="0" rIns="0">
            <a:spAutoFit/>
          </a:bodyPr>
          <a:lstStyle/>
          <a:p>
            <a:pPr algn="l">
              <a:lnSpc>
                <a:spcPts val="3079"/>
              </a:lnSpc>
            </a:pPr>
            <a:r>
              <a:rPr lang="en-US" sz="2199">
                <a:solidFill>
                  <a:srgbClr val="14B19D"/>
                </a:solidFill>
                <a:latin typeface="Poppins"/>
                <a:ea typeface="Poppins"/>
                <a:cs typeface="Poppins"/>
                <a:sym typeface="Poppins"/>
              </a:rPr>
              <a:t>WHAT:</a:t>
            </a:r>
          </a:p>
          <a:p>
            <a:pPr algn="l" marL="388620" indent="-194310" lvl="1">
              <a:lnSpc>
                <a:spcPts val="2520"/>
              </a:lnSpc>
              <a:buFont typeface="Arial"/>
              <a:buChar char="•"/>
            </a:pPr>
            <a:r>
              <a:rPr lang="en-US" sz="1800">
                <a:solidFill>
                  <a:srgbClr val="14B19D"/>
                </a:solidFill>
                <a:latin typeface="Poppins"/>
                <a:ea typeface="Poppins"/>
                <a:cs typeface="Poppins"/>
                <a:sym typeface="Poppins"/>
              </a:rPr>
              <a:t>IoT wearable for seizure detection, real-time alerts, and long-term tracking.</a:t>
            </a:r>
          </a:p>
          <a:p>
            <a:pPr algn="l" marL="388620" indent="-194310" lvl="1">
              <a:lnSpc>
                <a:spcPts val="2520"/>
              </a:lnSpc>
              <a:buFont typeface="Arial"/>
              <a:buChar char="•"/>
            </a:pPr>
            <a:r>
              <a:rPr lang="en-US" sz="1800">
                <a:solidFill>
                  <a:srgbClr val="14B19D"/>
                </a:solidFill>
                <a:latin typeface="Poppins"/>
                <a:ea typeface="Poppins"/>
                <a:cs typeface="Poppins"/>
                <a:sym typeface="Poppins"/>
              </a:rPr>
              <a:t>Offers subscriptions for premium analytics and data storage.</a:t>
            </a:r>
          </a:p>
        </p:txBody>
      </p:sp>
      <p:sp>
        <p:nvSpPr>
          <p:cNvPr name="TextBox 6" id="6"/>
          <p:cNvSpPr txBox="true"/>
          <p:nvPr/>
        </p:nvSpPr>
        <p:spPr>
          <a:xfrm rot="0">
            <a:off x="13016135" y="5547757"/>
            <a:ext cx="4698142" cy="1968500"/>
          </a:xfrm>
          <a:prstGeom prst="rect">
            <a:avLst/>
          </a:prstGeom>
        </p:spPr>
        <p:txBody>
          <a:bodyPr anchor="t" rtlCol="false" tIns="0" lIns="0" bIns="0" rIns="0">
            <a:spAutoFit/>
          </a:bodyPr>
          <a:lstStyle/>
          <a:p>
            <a:pPr algn="l">
              <a:lnSpc>
                <a:spcPts val="3079"/>
              </a:lnSpc>
            </a:pPr>
            <a:r>
              <a:rPr lang="en-US" sz="2199">
                <a:solidFill>
                  <a:srgbClr val="14B19D"/>
                </a:solidFill>
                <a:latin typeface="Poppins"/>
                <a:ea typeface="Poppins"/>
                <a:cs typeface="Poppins"/>
                <a:sym typeface="Poppins"/>
              </a:rPr>
              <a:t>HOW:</a:t>
            </a:r>
          </a:p>
          <a:p>
            <a:pPr algn="l" marL="388620" indent="-194310" lvl="1">
              <a:lnSpc>
                <a:spcPts val="2520"/>
              </a:lnSpc>
              <a:buFont typeface="Arial"/>
              <a:buChar char="•"/>
            </a:pPr>
            <a:r>
              <a:rPr lang="en-US" sz="1800">
                <a:solidFill>
                  <a:srgbClr val="14B19D"/>
                </a:solidFill>
                <a:latin typeface="Poppins"/>
                <a:ea typeface="Poppins"/>
                <a:cs typeface="Poppins"/>
                <a:sym typeface="Poppins"/>
              </a:rPr>
              <a:t>Leverages IoT sensors, cloud analytics, GPS, and a companion app.</a:t>
            </a:r>
          </a:p>
          <a:p>
            <a:pPr algn="l" marL="388620" indent="-194310" lvl="1">
              <a:lnSpc>
                <a:spcPts val="2520"/>
              </a:lnSpc>
              <a:buFont typeface="Arial"/>
              <a:buChar char="•"/>
            </a:pPr>
            <a:r>
              <a:rPr lang="en-US" sz="1800">
                <a:solidFill>
                  <a:srgbClr val="14B19D"/>
                </a:solidFill>
                <a:latin typeface="Poppins"/>
                <a:ea typeface="Poppins"/>
                <a:cs typeface="Poppins"/>
                <a:sym typeface="Poppins"/>
              </a:rPr>
              <a:t>Provides seamless integration with healthcare ecosystems.</a:t>
            </a:r>
          </a:p>
        </p:txBody>
      </p:sp>
      <p:sp>
        <p:nvSpPr>
          <p:cNvPr name="TextBox 7" id="7"/>
          <p:cNvSpPr txBox="true"/>
          <p:nvPr/>
        </p:nvSpPr>
        <p:spPr>
          <a:xfrm rot="0">
            <a:off x="13096346" y="7921487"/>
            <a:ext cx="4617931" cy="1654175"/>
          </a:xfrm>
          <a:prstGeom prst="rect">
            <a:avLst/>
          </a:prstGeom>
        </p:spPr>
        <p:txBody>
          <a:bodyPr anchor="t" rtlCol="false" tIns="0" lIns="0" bIns="0" rIns="0">
            <a:spAutoFit/>
          </a:bodyPr>
          <a:lstStyle/>
          <a:p>
            <a:pPr algn="l">
              <a:lnSpc>
                <a:spcPts val="3079"/>
              </a:lnSpc>
            </a:pPr>
            <a:r>
              <a:rPr lang="en-US" sz="2199">
                <a:solidFill>
                  <a:srgbClr val="14B19D"/>
                </a:solidFill>
                <a:latin typeface="Poppins"/>
                <a:ea typeface="Poppins"/>
                <a:cs typeface="Poppins"/>
                <a:sym typeface="Poppins"/>
              </a:rPr>
              <a:t>VALUE:</a:t>
            </a:r>
          </a:p>
          <a:p>
            <a:pPr algn="l" marL="388620" indent="-194310" lvl="1">
              <a:lnSpc>
                <a:spcPts val="2520"/>
              </a:lnSpc>
              <a:buFont typeface="Arial"/>
              <a:buChar char="•"/>
            </a:pPr>
            <a:r>
              <a:rPr lang="en-US" sz="1800">
                <a:solidFill>
                  <a:srgbClr val="14B19D"/>
                </a:solidFill>
                <a:latin typeface="Poppins"/>
                <a:ea typeface="Poppins"/>
                <a:cs typeface="Poppins"/>
                <a:sym typeface="Poppins"/>
              </a:rPr>
              <a:t>Safety, timely response, and peace of mind for users and their families.</a:t>
            </a:r>
          </a:p>
          <a:p>
            <a:pPr algn="l" marL="388620" indent="-194310" lvl="1">
              <a:lnSpc>
                <a:spcPts val="2520"/>
              </a:lnSpc>
              <a:buFont typeface="Arial"/>
              <a:buChar char="•"/>
            </a:pPr>
            <a:r>
              <a:rPr lang="en-US" sz="1800">
                <a:solidFill>
                  <a:srgbClr val="14B19D"/>
                </a:solidFill>
                <a:latin typeface="Poppins"/>
                <a:ea typeface="Poppins"/>
                <a:cs typeface="Poppins"/>
                <a:sym typeface="Poppins"/>
              </a:rPr>
              <a:t>Improves healthcare outcomes and empowers patients.</a:t>
            </a:r>
          </a:p>
        </p:txBody>
      </p:sp>
      <p:sp>
        <p:nvSpPr>
          <p:cNvPr name="TextBox 8" id="8"/>
          <p:cNvSpPr txBox="true"/>
          <p:nvPr/>
        </p:nvSpPr>
        <p:spPr>
          <a:xfrm rot="0">
            <a:off x="1199015" y="2915047"/>
            <a:ext cx="3668060" cy="954405"/>
          </a:xfrm>
          <a:prstGeom prst="rect">
            <a:avLst/>
          </a:prstGeom>
        </p:spPr>
        <p:txBody>
          <a:bodyPr anchor="t" rtlCol="false" tIns="0" lIns="0" bIns="0" rIns="0">
            <a:spAutoFit/>
          </a:bodyPr>
          <a:lstStyle/>
          <a:p>
            <a:pPr algn="l">
              <a:lnSpc>
                <a:spcPts val="2520"/>
              </a:lnSpc>
            </a:pPr>
            <a:r>
              <a:rPr lang="en-US" sz="1800">
                <a:solidFill>
                  <a:srgbClr val="14B19D"/>
                </a:solidFill>
                <a:latin typeface="Poppins"/>
                <a:ea typeface="Poppins"/>
                <a:cs typeface="Poppins"/>
                <a:sym typeface="Poppins"/>
              </a:rPr>
              <a:t>What do we offer?</a:t>
            </a:r>
          </a:p>
          <a:p>
            <a:pPr algn="l">
              <a:lnSpc>
                <a:spcPts val="2520"/>
              </a:lnSpc>
            </a:pPr>
            <a:r>
              <a:rPr lang="en-US" sz="1800">
                <a:solidFill>
                  <a:srgbClr val="14B19D"/>
                </a:solidFill>
                <a:latin typeface="Poppins"/>
                <a:ea typeface="Poppins"/>
                <a:cs typeface="Poppins"/>
                <a:sym typeface="Poppins"/>
              </a:rPr>
              <a:t>IoT wearable for seizure detection, alerts, and tracking.</a:t>
            </a:r>
          </a:p>
        </p:txBody>
      </p:sp>
      <p:sp>
        <p:nvSpPr>
          <p:cNvPr name="TextBox 9" id="9"/>
          <p:cNvSpPr txBox="true"/>
          <p:nvPr/>
        </p:nvSpPr>
        <p:spPr>
          <a:xfrm rot="0">
            <a:off x="434289" y="5547757"/>
            <a:ext cx="3491777" cy="1583055"/>
          </a:xfrm>
          <a:prstGeom prst="rect">
            <a:avLst/>
          </a:prstGeom>
        </p:spPr>
        <p:txBody>
          <a:bodyPr anchor="t" rtlCol="false" tIns="0" lIns="0" bIns="0" rIns="0">
            <a:spAutoFit/>
          </a:bodyPr>
          <a:lstStyle/>
          <a:p>
            <a:pPr algn="l">
              <a:lnSpc>
                <a:spcPts val="2520"/>
              </a:lnSpc>
            </a:pPr>
            <a:r>
              <a:rPr lang="en-US" sz="1800">
                <a:solidFill>
                  <a:srgbClr val="14B19D"/>
                </a:solidFill>
                <a:latin typeface="Poppins"/>
                <a:ea typeface="Poppins"/>
                <a:cs typeface="Poppins"/>
                <a:sym typeface="Poppins"/>
              </a:rPr>
              <a:t>What are our revenue sources for the business? </a:t>
            </a:r>
          </a:p>
          <a:p>
            <a:pPr algn="l">
              <a:lnSpc>
                <a:spcPts val="2520"/>
              </a:lnSpc>
            </a:pPr>
            <a:r>
              <a:rPr lang="en-US" sz="1800">
                <a:solidFill>
                  <a:srgbClr val="14B19D"/>
                </a:solidFill>
                <a:latin typeface="Poppins"/>
                <a:ea typeface="Poppins"/>
                <a:cs typeface="Poppins"/>
                <a:sym typeface="Poppins"/>
              </a:rPr>
              <a:t> Subscription for premium analytics and premium storage.</a:t>
            </a:r>
          </a:p>
        </p:txBody>
      </p:sp>
      <p:sp>
        <p:nvSpPr>
          <p:cNvPr name="TextBox 10" id="10"/>
          <p:cNvSpPr txBox="true"/>
          <p:nvPr/>
        </p:nvSpPr>
        <p:spPr>
          <a:xfrm rot="0">
            <a:off x="7309970" y="4207272"/>
            <a:ext cx="3668060" cy="1897380"/>
          </a:xfrm>
          <a:prstGeom prst="rect">
            <a:avLst/>
          </a:prstGeom>
        </p:spPr>
        <p:txBody>
          <a:bodyPr anchor="t" rtlCol="false" tIns="0" lIns="0" bIns="0" rIns="0">
            <a:spAutoFit/>
          </a:bodyPr>
          <a:lstStyle/>
          <a:p>
            <a:pPr algn="l">
              <a:lnSpc>
                <a:spcPts val="2520"/>
              </a:lnSpc>
            </a:pPr>
            <a:r>
              <a:rPr lang="en-US" sz="1800">
                <a:solidFill>
                  <a:srgbClr val="14B19D"/>
                </a:solidFill>
                <a:latin typeface="Poppins"/>
                <a:ea typeface="Poppins"/>
                <a:cs typeface="Poppins"/>
                <a:sym typeface="Poppins"/>
              </a:rPr>
              <a:t>Who is the primary customer segment?</a:t>
            </a:r>
          </a:p>
          <a:p>
            <a:pPr algn="l">
              <a:lnSpc>
                <a:spcPts val="2520"/>
              </a:lnSpc>
            </a:pPr>
            <a:r>
              <a:rPr lang="en-US" sz="1800">
                <a:solidFill>
                  <a:srgbClr val="14B19D"/>
                </a:solidFill>
                <a:latin typeface="Poppins"/>
                <a:ea typeface="Poppins"/>
                <a:cs typeface="Poppins"/>
                <a:sym typeface="Poppins"/>
              </a:rPr>
              <a:t>Patients with epilepsy, caregivers, and health providers.</a:t>
            </a:r>
            <a:r>
              <a:rPr lang="en-US" sz="1800">
                <a:solidFill>
                  <a:srgbClr val="14B19D"/>
                </a:solidFill>
                <a:latin typeface="Poppins"/>
                <a:ea typeface="Poppins"/>
                <a:cs typeface="Poppins"/>
                <a:sym typeface="Poppins"/>
              </a:rPr>
              <a:t> </a:t>
            </a:r>
          </a:p>
          <a:p>
            <a:pPr algn="l">
              <a:lnSpc>
                <a:spcPts val="2520"/>
              </a:lnSpc>
            </a:pPr>
          </a:p>
        </p:txBody>
      </p:sp>
      <p:sp>
        <p:nvSpPr>
          <p:cNvPr name="TextBox 11" id="11"/>
          <p:cNvSpPr txBox="true"/>
          <p:nvPr/>
        </p:nvSpPr>
        <p:spPr>
          <a:xfrm rot="0">
            <a:off x="7309970" y="8986382"/>
            <a:ext cx="4583325" cy="954405"/>
          </a:xfrm>
          <a:prstGeom prst="rect">
            <a:avLst/>
          </a:prstGeom>
        </p:spPr>
        <p:txBody>
          <a:bodyPr anchor="t" rtlCol="false" tIns="0" lIns="0" bIns="0" rIns="0">
            <a:spAutoFit/>
          </a:bodyPr>
          <a:lstStyle/>
          <a:p>
            <a:pPr algn="l">
              <a:lnSpc>
                <a:spcPts val="2520"/>
              </a:lnSpc>
            </a:pPr>
            <a:r>
              <a:rPr lang="en-US" sz="1800">
                <a:solidFill>
                  <a:srgbClr val="14B19D"/>
                </a:solidFill>
                <a:latin typeface="Poppins"/>
                <a:ea typeface="Poppins"/>
                <a:cs typeface="Poppins"/>
                <a:sym typeface="Poppins"/>
              </a:rPr>
              <a:t>How do we deliver the produced value? </a:t>
            </a:r>
          </a:p>
          <a:p>
            <a:pPr algn="l">
              <a:lnSpc>
                <a:spcPts val="2520"/>
              </a:lnSpc>
            </a:pPr>
            <a:r>
              <a:rPr lang="en-US" sz="1800">
                <a:solidFill>
                  <a:srgbClr val="14B19D"/>
                </a:solidFill>
                <a:latin typeface="Poppins"/>
                <a:ea typeface="Poppins"/>
                <a:cs typeface="Poppins"/>
                <a:sym typeface="Poppins"/>
              </a:rPr>
              <a:t>IoT sensors, GPS, and seamless healthcare integration.</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253768" y="0"/>
            <a:ext cx="14364165" cy="11111844"/>
            <a:chOff x="0" y="0"/>
            <a:chExt cx="3783155" cy="2926576"/>
          </a:xfrm>
        </p:grpSpPr>
        <p:sp>
          <p:nvSpPr>
            <p:cNvPr name="Freeform 3" id="3"/>
            <p:cNvSpPr/>
            <p:nvPr/>
          </p:nvSpPr>
          <p:spPr>
            <a:xfrm flipH="false" flipV="false" rot="0">
              <a:off x="0" y="0"/>
              <a:ext cx="3783155" cy="2926576"/>
            </a:xfrm>
            <a:custGeom>
              <a:avLst/>
              <a:gdLst/>
              <a:ahLst/>
              <a:cxnLst/>
              <a:rect r="r" b="b" t="t" l="l"/>
              <a:pathLst>
                <a:path h="2926576" w="3783155">
                  <a:moveTo>
                    <a:pt x="53897" y="0"/>
                  </a:moveTo>
                  <a:lnTo>
                    <a:pt x="3729257" y="0"/>
                  </a:lnTo>
                  <a:cubicBezTo>
                    <a:pt x="3759024" y="0"/>
                    <a:pt x="3783155" y="24131"/>
                    <a:pt x="3783155" y="53897"/>
                  </a:cubicBezTo>
                  <a:lnTo>
                    <a:pt x="3783155" y="2872679"/>
                  </a:lnTo>
                  <a:cubicBezTo>
                    <a:pt x="3783155" y="2902445"/>
                    <a:pt x="3759024" y="2926576"/>
                    <a:pt x="3729257" y="2926576"/>
                  </a:cubicBezTo>
                  <a:lnTo>
                    <a:pt x="53897" y="2926576"/>
                  </a:lnTo>
                  <a:cubicBezTo>
                    <a:pt x="24131" y="2926576"/>
                    <a:pt x="0" y="2902445"/>
                    <a:pt x="0" y="2872679"/>
                  </a:cubicBezTo>
                  <a:lnTo>
                    <a:pt x="0" y="53897"/>
                  </a:lnTo>
                  <a:cubicBezTo>
                    <a:pt x="0" y="24131"/>
                    <a:pt x="24131" y="0"/>
                    <a:pt x="53897" y="0"/>
                  </a:cubicBezTo>
                  <a:close/>
                </a:path>
              </a:pathLst>
            </a:custGeom>
            <a:solidFill>
              <a:srgbClr val="048581"/>
            </a:solidFill>
          </p:spPr>
        </p:sp>
        <p:sp>
          <p:nvSpPr>
            <p:cNvPr name="TextBox 4" id="4"/>
            <p:cNvSpPr txBox="true"/>
            <p:nvPr/>
          </p:nvSpPr>
          <p:spPr>
            <a:xfrm>
              <a:off x="0" y="-38100"/>
              <a:ext cx="3783155" cy="2964676"/>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755259" y="9258300"/>
            <a:ext cx="19043259" cy="3086100"/>
            <a:chOff x="0" y="0"/>
            <a:chExt cx="5015509" cy="812800"/>
          </a:xfrm>
        </p:grpSpPr>
        <p:sp>
          <p:nvSpPr>
            <p:cNvPr name="Freeform 6" id="6"/>
            <p:cNvSpPr/>
            <p:nvPr/>
          </p:nvSpPr>
          <p:spPr>
            <a:xfrm flipH="false" flipV="false" rot="0">
              <a:off x="0" y="0"/>
              <a:ext cx="5015509" cy="812800"/>
            </a:xfrm>
            <a:custGeom>
              <a:avLst/>
              <a:gdLst/>
              <a:ahLst/>
              <a:cxnLst/>
              <a:rect r="r" b="b" t="t" l="l"/>
              <a:pathLst>
                <a:path h="812800" w="5015509">
                  <a:moveTo>
                    <a:pt x="20734" y="0"/>
                  </a:moveTo>
                  <a:lnTo>
                    <a:pt x="4994775" y="0"/>
                  </a:lnTo>
                  <a:cubicBezTo>
                    <a:pt x="5000274" y="0"/>
                    <a:pt x="5005548" y="2184"/>
                    <a:pt x="5009436" y="6073"/>
                  </a:cubicBezTo>
                  <a:cubicBezTo>
                    <a:pt x="5013324" y="9961"/>
                    <a:pt x="5015509" y="15235"/>
                    <a:pt x="5015509" y="20734"/>
                  </a:cubicBezTo>
                  <a:lnTo>
                    <a:pt x="5015509" y="792066"/>
                  </a:lnTo>
                  <a:cubicBezTo>
                    <a:pt x="5015509" y="797565"/>
                    <a:pt x="5013324" y="802839"/>
                    <a:pt x="5009436" y="806727"/>
                  </a:cubicBezTo>
                  <a:cubicBezTo>
                    <a:pt x="5005548" y="810616"/>
                    <a:pt x="5000274" y="812800"/>
                    <a:pt x="4994775" y="812800"/>
                  </a:cubicBezTo>
                  <a:lnTo>
                    <a:pt x="20734" y="812800"/>
                  </a:lnTo>
                  <a:cubicBezTo>
                    <a:pt x="15235" y="812800"/>
                    <a:pt x="9961" y="810616"/>
                    <a:pt x="6073" y="806727"/>
                  </a:cubicBezTo>
                  <a:cubicBezTo>
                    <a:pt x="2184" y="802839"/>
                    <a:pt x="0" y="797565"/>
                    <a:pt x="0" y="792066"/>
                  </a:cubicBezTo>
                  <a:lnTo>
                    <a:pt x="0" y="20734"/>
                  </a:lnTo>
                  <a:cubicBezTo>
                    <a:pt x="0" y="15235"/>
                    <a:pt x="2184" y="9961"/>
                    <a:pt x="6073" y="6073"/>
                  </a:cubicBezTo>
                  <a:cubicBezTo>
                    <a:pt x="9961" y="2184"/>
                    <a:pt x="15235" y="0"/>
                    <a:pt x="20734" y="0"/>
                  </a:cubicBezTo>
                  <a:close/>
                </a:path>
              </a:pathLst>
            </a:custGeom>
            <a:solidFill>
              <a:srgbClr val="FFFFFF"/>
            </a:solidFill>
          </p:spPr>
        </p:sp>
        <p:sp>
          <p:nvSpPr>
            <p:cNvPr name="TextBox 7" id="7"/>
            <p:cNvSpPr txBox="true"/>
            <p:nvPr/>
          </p:nvSpPr>
          <p:spPr>
            <a:xfrm>
              <a:off x="0" y="-38100"/>
              <a:ext cx="5015509" cy="850900"/>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1218020" y="9258300"/>
            <a:ext cx="15921577" cy="3086100"/>
            <a:chOff x="0" y="0"/>
            <a:chExt cx="4193337" cy="812800"/>
          </a:xfrm>
        </p:grpSpPr>
        <p:sp>
          <p:nvSpPr>
            <p:cNvPr name="Freeform 9" id="9"/>
            <p:cNvSpPr/>
            <p:nvPr/>
          </p:nvSpPr>
          <p:spPr>
            <a:xfrm flipH="false" flipV="false" rot="0">
              <a:off x="0" y="0"/>
              <a:ext cx="4193337" cy="812800"/>
            </a:xfrm>
            <a:custGeom>
              <a:avLst/>
              <a:gdLst/>
              <a:ahLst/>
              <a:cxnLst/>
              <a:rect r="r" b="b" t="t" l="l"/>
              <a:pathLst>
                <a:path h="812800" w="4193337">
                  <a:moveTo>
                    <a:pt x="24799" y="0"/>
                  </a:moveTo>
                  <a:lnTo>
                    <a:pt x="4168538" y="0"/>
                  </a:lnTo>
                  <a:cubicBezTo>
                    <a:pt x="4175115" y="0"/>
                    <a:pt x="4181423" y="2613"/>
                    <a:pt x="4186074" y="7263"/>
                  </a:cubicBezTo>
                  <a:cubicBezTo>
                    <a:pt x="4190724" y="11914"/>
                    <a:pt x="4193337" y="18222"/>
                    <a:pt x="4193337" y="24799"/>
                  </a:cubicBezTo>
                  <a:lnTo>
                    <a:pt x="4193337" y="788001"/>
                  </a:lnTo>
                  <a:cubicBezTo>
                    <a:pt x="4193337" y="794578"/>
                    <a:pt x="4190724" y="800886"/>
                    <a:pt x="4186074" y="805537"/>
                  </a:cubicBezTo>
                  <a:cubicBezTo>
                    <a:pt x="4181423" y="810187"/>
                    <a:pt x="4175115" y="812800"/>
                    <a:pt x="4168538" y="812800"/>
                  </a:cubicBezTo>
                  <a:lnTo>
                    <a:pt x="24799" y="812800"/>
                  </a:lnTo>
                  <a:cubicBezTo>
                    <a:pt x="18222" y="812800"/>
                    <a:pt x="11914" y="810187"/>
                    <a:pt x="7263" y="805537"/>
                  </a:cubicBezTo>
                  <a:cubicBezTo>
                    <a:pt x="2613" y="800886"/>
                    <a:pt x="0" y="794578"/>
                    <a:pt x="0" y="788001"/>
                  </a:cubicBezTo>
                  <a:lnTo>
                    <a:pt x="0" y="24799"/>
                  </a:lnTo>
                  <a:cubicBezTo>
                    <a:pt x="0" y="18222"/>
                    <a:pt x="2613" y="11914"/>
                    <a:pt x="7263" y="7263"/>
                  </a:cubicBezTo>
                  <a:cubicBezTo>
                    <a:pt x="11914" y="2613"/>
                    <a:pt x="18222" y="0"/>
                    <a:pt x="24799" y="0"/>
                  </a:cubicBezTo>
                  <a:close/>
                </a:path>
              </a:pathLst>
            </a:custGeom>
            <a:solidFill>
              <a:srgbClr val="14B19D"/>
            </a:solidFill>
          </p:spPr>
        </p:sp>
        <p:sp>
          <p:nvSpPr>
            <p:cNvPr name="TextBox 10" id="10"/>
            <p:cNvSpPr txBox="true"/>
            <p:nvPr/>
          </p:nvSpPr>
          <p:spPr>
            <a:xfrm>
              <a:off x="0" y="-38100"/>
              <a:ext cx="4193337" cy="850900"/>
            </a:xfrm>
            <a:prstGeom prst="rect">
              <a:avLst/>
            </a:prstGeom>
          </p:spPr>
          <p:txBody>
            <a:bodyPr anchor="ctr" rtlCol="false" tIns="50800" lIns="50800" bIns="50800" rIns="50800"/>
            <a:lstStyle/>
            <a:p>
              <a:pPr algn="ctr">
                <a:lnSpc>
                  <a:spcPts val="2659"/>
                </a:lnSpc>
                <a:spcBef>
                  <a:spcPct val="0"/>
                </a:spcBef>
              </a:pPr>
            </a:p>
          </p:txBody>
        </p:sp>
      </p:grpSp>
      <p:sp>
        <p:nvSpPr>
          <p:cNvPr name="Freeform 11" id="11"/>
          <p:cNvSpPr/>
          <p:nvPr/>
        </p:nvSpPr>
        <p:spPr>
          <a:xfrm flipH="false" flipV="false" rot="0">
            <a:off x="16368813" y="423496"/>
            <a:ext cx="1325616" cy="1294283"/>
          </a:xfrm>
          <a:custGeom>
            <a:avLst/>
            <a:gdLst/>
            <a:ahLst/>
            <a:cxnLst/>
            <a:rect r="r" b="b" t="t" l="l"/>
            <a:pathLst>
              <a:path h="1294283" w="1325616">
                <a:moveTo>
                  <a:pt x="0" y="0"/>
                </a:moveTo>
                <a:lnTo>
                  <a:pt x="1325615" y="0"/>
                </a:lnTo>
                <a:lnTo>
                  <a:pt x="1325615" y="1294283"/>
                </a:lnTo>
                <a:lnTo>
                  <a:pt x="0" y="12942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2" id="12"/>
          <p:cNvGrpSpPr/>
          <p:nvPr/>
        </p:nvGrpSpPr>
        <p:grpSpPr>
          <a:xfrm rot="0">
            <a:off x="1028700" y="2451217"/>
            <a:ext cx="4530458" cy="47690"/>
            <a:chOff x="0" y="0"/>
            <a:chExt cx="1193207" cy="12560"/>
          </a:xfrm>
        </p:grpSpPr>
        <p:sp>
          <p:nvSpPr>
            <p:cNvPr name="Freeform 13" id="13"/>
            <p:cNvSpPr/>
            <p:nvPr/>
          </p:nvSpPr>
          <p:spPr>
            <a:xfrm flipH="false" flipV="false" rot="0">
              <a:off x="0" y="0"/>
              <a:ext cx="1193207" cy="12560"/>
            </a:xfrm>
            <a:custGeom>
              <a:avLst/>
              <a:gdLst/>
              <a:ahLst/>
              <a:cxnLst/>
              <a:rect r="r" b="b" t="t" l="l"/>
              <a:pathLst>
                <a:path h="12560" w="1193207">
                  <a:moveTo>
                    <a:pt x="6280" y="0"/>
                  </a:moveTo>
                  <a:lnTo>
                    <a:pt x="1186927" y="0"/>
                  </a:lnTo>
                  <a:cubicBezTo>
                    <a:pt x="1190395" y="0"/>
                    <a:pt x="1193207" y="2812"/>
                    <a:pt x="1193207" y="6280"/>
                  </a:cubicBezTo>
                  <a:lnTo>
                    <a:pt x="1193207" y="6280"/>
                  </a:lnTo>
                  <a:cubicBezTo>
                    <a:pt x="1193207" y="7946"/>
                    <a:pt x="1192545" y="9543"/>
                    <a:pt x="1191368" y="10721"/>
                  </a:cubicBezTo>
                  <a:cubicBezTo>
                    <a:pt x="1190190" y="11899"/>
                    <a:pt x="1188593" y="12560"/>
                    <a:pt x="1186927" y="12560"/>
                  </a:cubicBezTo>
                  <a:lnTo>
                    <a:pt x="6280" y="12560"/>
                  </a:lnTo>
                  <a:cubicBezTo>
                    <a:pt x="4615" y="12560"/>
                    <a:pt x="3017" y="11899"/>
                    <a:pt x="1839" y="10721"/>
                  </a:cubicBezTo>
                  <a:cubicBezTo>
                    <a:pt x="662" y="9543"/>
                    <a:pt x="0" y="7946"/>
                    <a:pt x="0" y="6280"/>
                  </a:cubicBezTo>
                  <a:lnTo>
                    <a:pt x="0" y="6280"/>
                  </a:lnTo>
                  <a:cubicBezTo>
                    <a:pt x="0" y="4615"/>
                    <a:pt x="662" y="3017"/>
                    <a:pt x="1839" y="1839"/>
                  </a:cubicBezTo>
                  <a:cubicBezTo>
                    <a:pt x="3017" y="662"/>
                    <a:pt x="4615" y="0"/>
                    <a:pt x="6280" y="0"/>
                  </a:cubicBezTo>
                  <a:close/>
                </a:path>
              </a:pathLst>
            </a:custGeom>
            <a:solidFill>
              <a:srgbClr val="FFFFFF"/>
            </a:solidFill>
          </p:spPr>
        </p:sp>
        <p:sp>
          <p:nvSpPr>
            <p:cNvPr name="TextBox 14" id="14"/>
            <p:cNvSpPr txBox="true"/>
            <p:nvPr/>
          </p:nvSpPr>
          <p:spPr>
            <a:xfrm>
              <a:off x="0" y="-38100"/>
              <a:ext cx="1193207" cy="50660"/>
            </a:xfrm>
            <a:prstGeom prst="rect">
              <a:avLst/>
            </a:prstGeom>
          </p:spPr>
          <p:txBody>
            <a:bodyPr anchor="ctr" rtlCol="false" tIns="50800" lIns="50800" bIns="50800" rIns="50800"/>
            <a:lstStyle/>
            <a:p>
              <a:pPr algn="ctr">
                <a:lnSpc>
                  <a:spcPts val="2659"/>
                </a:lnSpc>
              </a:pPr>
            </a:p>
          </p:txBody>
        </p:sp>
      </p:grpSp>
      <p:sp>
        <p:nvSpPr>
          <p:cNvPr name="Freeform 15" id="15"/>
          <p:cNvSpPr/>
          <p:nvPr/>
        </p:nvSpPr>
        <p:spPr>
          <a:xfrm flipH="true" flipV="false" rot="0">
            <a:off x="13430849" y="2246630"/>
            <a:ext cx="4263580" cy="7282512"/>
          </a:xfrm>
          <a:custGeom>
            <a:avLst/>
            <a:gdLst/>
            <a:ahLst/>
            <a:cxnLst/>
            <a:rect r="r" b="b" t="t" l="l"/>
            <a:pathLst>
              <a:path h="7282512" w="4263580">
                <a:moveTo>
                  <a:pt x="4263579" y="0"/>
                </a:moveTo>
                <a:lnTo>
                  <a:pt x="0" y="0"/>
                </a:lnTo>
                <a:lnTo>
                  <a:pt x="0" y="7282512"/>
                </a:lnTo>
                <a:lnTo>
                  <a:pt x="4263579" y="7282512"/>
                </a:lnTo>
                <a:lnTo>
                  <a:pt x="4263579"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16" id="16"/>
          <p:cNvSpPr txBox="true"/>
          <p:nvPr/>
        </p:nvSpPr>
        <p:spPr>
          <a:xfrm rot="0">
            <a:off x="601058" y="2682875"/>
            <a:ext cx="12283420" cy="6575425"/>
          </a:xfrm>
          <a:prstGeom prst="rect">
            <a:avLst/>
          </a:prstGeom>
        </p:spPr>
        <p:txBody>
          <a:bodyPr anchor="t" rtlCol="false" tIns="0" lIns="0" bIns="0" rIns="0">
            <a:spAutoFit/>
          </a:bodyPr>
          <a:lstStyle/>
          <a:p>
            <a:pPr algn="l" marL="539749" indent="-269875" lvl="1">
              <a:lnSpc>
                <a:spcPts val="3499"/>
              </a:lnSpc>
              <a:buFont typeface="Arial"/>
              <a:buChar char="•"/>
            </a:pPr>
            <a:r>
              <a:rPr lang="en-US" b="true" sz="2499">
                <a:solidFill>
                  <a:srgbClr val="FFFFFF"/>
                </a:solidFill>
                <a:latin typeface="Poppins Semi-Bold"/>
                <a:ea typeface="Poppins Semi-Bold"/>
                <a:cs typeface="Poppins Semi-Bold"/>
                <a:sym typeface="Poppins Semi-Bold"/>
              </a:rPr>
              <a:t>System Testing:</a:t>
            </a:r>
            <a:r>
              <a:rPr lang="en-US" sz="2499">
                <a:solidFill>
                  <a:srgbClr val="FFFFFF"/>
                </a:solidFill>
                <a:latin typeface="Poppins"/>
                <a:ea typeface="Poppins"/>
                <a:cs typeface="Poppins"/>
                <a:sym typeface="Poppins"/>
              </a:rPr>
              <a:t> Evaluating the effectiveness of seizure detection and the timeliness of alerts.</a:t>
            </a:r>
          </a:p>
          <a:p>
            <a:pPr algn="l">
              <a:lnSpc>
                <a:spcPts val="3499"/>
              </a:lnSpc>
            </a:pPr>
          </a:p>
          <a:p>
            <a:pPr algn="l" marL="539749" indent="-269875" lvl="1">
              <a:lnSpc>
                <a:spcPts val="3499"/>
              </a:lnSpc>
              <a:buFont typeface="Arial"/>
              <a:buChar char="•"/>
            </a:pPr>
            <a:r>
              <a:rPr lang="en-US" b="true" sz="2499">
                <a:solidFill>
                  <a:srgbClr val="FFFFFF"/>
                </a:solidFill>
                <a:latin typeface="Poppins Semi-Bold"/>
                <a:ea typeface="Poppins Semi-Bold"/>
                <a:cs typeface="Poppins Semi-Bold"/>
                <a:sym typeface="Poppins Semi-Bold"/>
              </a:rPr>
              <a:t>User Feedback:</a:t>
            </a:r>
            <a:r>
              <a:rPr lang="en-US" sz="2499">
                <a:solidFill>
                  <a:srgbClr val="FFFFFF"/>
                </a:solidFill>
                <a:latin typeface="Poppins"/>
                <a:ea typeface="Poppins"/>
                <a:cs typeface="Poppins"/>
                <a:sym typeface="Poppins"/>
              </a:rPr>
              <a:t> Collecting feedback from patients, caregivers, and healthcare professionals on the system's functionality.</a:t>
            </a:r>
          </a:p>
          <a:p>
            <a:pPr algn="l">
              <a:lnSpc>
                <a:spcPts val="3499"/>
              </a:lnSpc>
            </a:pPr>
          </a:p>
          <a:p>
            <a:pPr algn="l" marL="539749" indent="-269875" lvl="1">
              <a:lnSpc>
                <a:spcPts val="3499"/>
              </a:lnSpc>
              <a:buFont typeface="Arial"/>
              <a:buChar char="•"/>
            </a:pPr>
            <a:r>
              <a:rPr lang="en-US" b="true" sz="2499">
                <a:solidFill>
                  <a:srgbClr val="FFFFFF"/>
                </a:solidFill>
                <a:latin typeface="Poppins Semi-Bold"/>
                <a:ea typeface="Poppins Semi-Bold"/>
                <a:cs typeface="Poppins Semi-Bold"/>
                <a:sym typeface="Poppins Semi-Bold"/>
              </a:rPr>
              <a:t>Scenario Planning:</a:t>
            </a:r>
            <a:r>
              <a:rPr lang="en-US" sz="2499">
                <a:solidFill>
                  <a:srgbClr val="FFFFFF"/>
                </a:solidFill>
                <a:latin typeface="Poppins"/>
                <a:ea typeface="Poppins"/>
                <a:cs typeface="Poppins"/>
                <a:sym typeface="Poppins"/>
              </a:rPr>
              <a:t> Assessing the system's scalability, affordability, and potential integration into existing healthcare infrastructure.</a:t>
            </a:r>
          </a:p>
          <a:p>
            <a:pPr algn="l">
              <a:lnSpc>
                <a:spcPts val="3499"/>
              </a:lnSpc>
            </a:pPr>
          </a:p>
          <a:p>
            <a:pPr algn="l" marL="539749" indent="-269875" lvl="1">
              <a:lnSpc>
                <a:spcPts val="3499"/>
              </a:lnSpc>
              <a:buFont typeface="Arial"/>
              <a:buChar char="•"/>
            </a:pPr>
            <a:r>
              <a:rPr lang="en-US" b="true" sz="2499">
                <a:solidFill>
                  <a:srgbClr val="FFFFFF"/>
                </a:solidFill>
                <a:latin typeface="Poppins Semi-Bold"/>
                <a:ea typeface="Poppins Semi-Bold"/>
                <a:cs typeface="Poppins Semi-Bold"/>
                <a:sym typeface="Poppins Semi-Bold"/>
              </a:rPr>
              <a:t>Impact Assessment:</a:t>
            </a:r>
            <a:r>
              <a:rPr lang="en-US" sz="2499">
                <a:solidFill>
                  <a:srgbClr val="FFFFFF"/>
                </a:solidFill>
                <a:latin typeface="Poppins"/>
                <a:ea typeface="Poppins"/>
                <a:cs typeface="Poppins"/>
                <a:sym typeface="Poppins"/>
              </a:rPr>
              <a:t> Measuring the impact on patient care, emergency response times, and overall effectiveness.</a:t>
            </a:r>
          </a:p>
          <a:p>
            <a:pPr algn="l">
              <a:lnSpc>
                <a:spcPts val="3499"/>
              </a:lnSpc>
            </a:pPr>
          </a:p>
          <a:p>
            <a:pPr algn="l" marL="539749" indent="-269875" lvl="1">
              <a:lnSpc>
                <a:spcPts val="3499"/>
              </a:lnSpc>
              <a:buFont typeface="Arial"/>
              <a:buChar char="•"/>
            </a:pPr>
            <a:r>
              <a:rPr lang="en-US" b="true" sz="2499">
                <a:solidFill>
                  <a:srgbClr val="FFFFFF"/>
                </a:solidFill>
                <a:latin typeface="Poppins Semi-Bold"/>
                <a:ea typeface="Poppins Semi-Bold"/>
                <a:cs typeface="Poppins Semi-Bold"/>
                <a:sym typeface="Poppins Semi-Bold"/>
              </a:rPr>
              <a:t>Iteration &amp; Improvement:</a:t>
            </a:r>
            <a:r>
              <a:rPr lang="en-US" sz="2499">
                <a:solidFill>
                  <a:srgbClr val="FFFFFF"/>
                </a:solidFill>
                <a:latin typeface="Poppins"/>
                <a:ea typeface="Poppins"/>
                <a:cs typeface="Poppins"/>
                <a:sym typeface="Poppins"/>
              </a:rPr>
              <a:t> Using the insights from feedback and testing to refine and enhance the solution.</a:t>
            </a:r>
          </a:p>
          <a:p>
            <a:pPr algn="l">
              <a:lnSpc>
                <a:spcPts val="3499"/>
              </a:lnSpc>
            </a:pPr>
          </a:p>
        </p:txBody>
      </p:sp>
      <p:sp>
        <p:nvSpPr>
          <p:cNvPr name="Freeform 17" id="17"/>
          <p:cNvSpPr/>
          <p:nvPr/>
        </p:nvSpPr>
        <p:spPr>
          <a:xfrm flipH="false" flipV="false" rot="0">
            <a:off x="13283071" y="6845705"/>
            <a:ext cx="2263305" cy="2049320"/>
          </a:xfrm>
          <a:custGeom>
            <a:avLst/>
            <a:gdLst/>
            <a:ahLst/>
            <a:cxnLst/>
            <a:rect r="r" b="b" t="t" l="l"/>
            <a:pathLst>
              <a:path h="2049320" w="2263305">
                <a:moveTo>
                  <a:pt x="0" y="0"/>
                </a:moveTo>
                <a:lnTo>
                  <a:pt x="2263305" y="0"/>
                </a:lnTo>
                <a:lnTo>
                  <a:pt x="2263305" y="2049320"/>
                </a:lnTo>
                <a:lnTo>
                  <a:pt x="0" y="204932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8" id="18"/>
          <p:cNvSpPr txBox="true"/>
          <p:nvPr/>
        </p:nvSpPr>
        <p:spPr>
          <a:xfrm rot="0">
            <a:off x="1201251" y="1123950"/>
            <a:ext cx="8776539" cy="1122680"/>
          </a:xfrm>
          <a:prstGeom prst="rect">
            <a:avLst/>
          </a:prstGeom>
        </p:spPr>
        <p:txBody>
          <a:bodyPr anchor="t" rtlCol="false" tIns="0" lIns="0" bIns="0" rIns="0">
            <a:spAutoFit/>
          </a:bodyPr>
          <a:lstStyle/>
          <a:p>
            <a:pPr algn="l">
              <a:lnSpc>
                <a:spcPts val="8560"/>
              </a:lnSpc>
            </a:pPr>
            <a:r>
              <a:rPr lang="en-US" b="true" sz="8000">
                <a:solidFill>
                  <a:srgbClr val="FFFFFF"/>
                </a:solidFill>
                <a:latin typeface="Antonio Bold"/>
                <a:ea typeface="Antonio Bold"/>
                <a:cs typeface="Antonio Bold"/>
                <a:sym typeface="Antonio Bold"/>
              </a:rPr>
              <a:t>EVALUATION PHASE</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253768" y="-803071"/>
            <a:ext cx="15190746" cy="9861786"/>
            <a:chOff x="0" y="0"/>
            <a:chExt cx="4000855" cy="2597343"/>
          </a:xfrm>
        </p:grpSpPr>
        <p:sp>
          <p:nvSpPr>
            <p:cNvPr name="Freeform 3" id="3"/>
            <p:cNvSpPr/>
            <p:nvPr/>
          </p:nvSpPr>
          <p:spPr>
            <a:xfrm flipH="false" flipV="false" rot="0">
              <a:off x="0" y="0"/>
              <a:ext cx="4000855" cy="2597343"/>
            </a:xfrm>
            <a:custGeom>
              <a:avLst/>
              <a:gdLst/>
              <a:ahLst/>
              <a:cxnLst/>
              <a:rect r="r" b="b" t="t" l="l"/>
              <a:pathLst>
                <a:path h="2597343" w="4000855">
                  <a:moveTo>
                    <a:pt x="50965" y="0"/>
                  </a:moveTo>
                  <a:lnTo>
                    <a:pt x="3949890" y="0"/>
                  </a:lnTo>
                  <a:cubicBezTo>
                    <a:pt x="3978037" y="0"/>
                    <a:pt x="4000855" y="22818"/>
                    <a:pt x="4000855" y="50965"/>
                  </a:cubicBezTo>
                  <a:lnTo>
                    <a:pt x="4000855" y="2546378"/>
                  </a:lnTo>
                  <a:cubicBezTo>
                    <a:pt x="4000855" y="2559895"/>
                    <a:pt x="3995485" y="2572858"/>
                    <a:pt x="3985927" y="2582416"/>
                  </a:cubicBezTo>
                  <a:cubicBezTo>
                    <a:pt x="3976370" y="2591973"/>
                    <a:pt x="3963407" y="2597343"/>
                    <a:pt x="3949890" y="2597343"/>
                  </a:cubicBezTo>
                  <a:lnTo>
                    <a:pt x="50965" y="2597343"/>
                  </a:lnTo>
                  <a:cubicBezTo>
                    <a:pt x="37448" y="2597343"/>
                    <a:pt x="24485" y="2591973"/>
                    <a:pt x="14927" y="2582416"/>
                  </a:cubicBezTo>
                  <a:cubicBezTo>
                    <a:pt x="5369" y="2572858"/>
                    <a:pt x="0" y="2559895"/>
                    <a:pt x="0" y="2546378"/>
                  </a:cubicBezTo>
                  <a:lnTo>
                    <a:pt x="0" y="50965"/>
                  </a:lnTo>
                  <a:cubicBezTo>
                    <a:pt x="0" y="37448"/>
                    <a:pt x="5369" y="24485"/>
                    <a:pt x="14927" y="14927"/>
                  </a:cubicBezTo>
                  <a:cubicBezTo>
                    <a:pt x="24485" y="5369"/>
                    <a:pt x="37448" y="0"/>
                    <a:pt x="50965" y="0"/>
                  </a:cubicBezTo>
                  <a:close/>
                </a:path>
              </a:pathLst>
            </a:custGeom>
            <a:solidFill>
              <a:srgbClr val="048581"/>
            </a:solidFill>
          </p:spPr>
        </p:sp>
        <p:sp>
          <p:nvSpPr>
            <p:cNvPr name="TextBox 4" id="4"/>
            <p:cNvSpPr txBox="true"/>
            <p:nvPr/>
          </p:nvSpPr>
          <p:spPr>
            <a:xfrm>
              <a:off x="0" y="-38100"/>
              <a:ext cx="4000855" cy="2635443"/>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755259" y="9058715"/>
            <a:ext cx="19043259" cy="3086100"/>
            <a:chOff x="0" y="0"/>
            <a:chExt cx="5015509" cy="812800"/>
          </a:xfrm>
        </p:grpSpPr>
        <p:sp>
          <p:nvSpPr>
            <p:cNvPr name="Freeform 6" id="6"/>
            <p:cNvSpPr/>
            <p:nvPr/>
          </p:nvSpPr>
          <p:spPr>
            <a:xfrm flipH="false" flipV="false" rot="0">
              <a:off x="0" y="0"/>
              <a:ext cx="5015509" cy="812800"/>
            </a:xfrm>
            <a:custGeom>
              <a:avLst/>
              <a:gdLst/>
              <a:ahLst/>
              <a:cxnLst/>
              <a:rect r="r" b="b" t="t" l="l"/>
              <a:pathLst>
                <a:path h="812800" w="5015509">
                  <a:moveTo>
                    <a:pt x="20734" y="0"/>
                  </a:moveTo>
                  <a:lnTo>
                    <a:pt x="4994775" y="0"/>
                  </a:lnTo>
                  <a:cubicBezTo>
                    <a:pt x="5000274" y="0"/>
                    <a:pt x="5005548" y="2184"/>
                    <a:pt x="5009436" y="6073"/>
                  </a:cubicBezTo>
                  <a:cubicBezTo>
                    <a:pt x="5013324" y="9961"/>
                    <a:pt x="5015509" y="15235"/>
                    <a:pt x="5015509" y="20734"/>
                  </a:cubicBezTo>
                  <a:lnTo>
                    <a:pt x="5015509" y="792066"/>
                  </a:lnTo>
                  <a:cubicBezTo>
                    <a:pt x="5015509" y="797565"/>
                    <a:pt x="5013324" y="802839"/>
                    <a:pt x="5009436" y="806727"/>
                  </a:cubicBezTo>
                  <a:cubicBezTo>
                    <a:pt x="5005548" y="810616"/>
                    <a:pt x="5000274" y="812800"/>
                    <a:pt x="4994775" y="812800"/>
                  </a:cubicBezTo>
                  <a:lnTo>
                    <a:pt x="20734" y="812800"/>
                  </a:lnTo>
                  <a:cubicBezTo>
                    <a:pt x="15235" y="812800"/>
                    <a:pt x="9961" y="810616"/>
                    <a:pt x="6073" y="806727"/>
                  </a:cubicBezTo>
                  <a:cubicBezTo>
                    <a:pt x="2184" y="802839"/>
                    <a:pt x="0" y="797565"/>
                    <a:pt x="0" y="792066"/>
                  </a:cubicBezTo>
                  <a:lnTo>
                    <a:pt x="0" y="20734"/>
                  </a:lnTo>
                  <a:cubicBezTo>
                    <a:pt x="0" y="15235"/>
                    <a:pt x="2184" y="9961"/>
                    <a:pt x="6073" y="6073"/>
                  </a:cubicBezTo>
                  <a:cubicBezTo>
                    <a:pt x="9961" y="2184"/>
                    <a:pt x="15235" y="0"/>
                    <a:pt x="20734" y="0"/>
                  </a:cubicBezTo>
                  <a:close/>
                </a:path>
              </a:pathLst>
            </a:custGeom>
            <a:solidFill>
              <a:srgbClr val="FFFFFF"/>
            </a:solidFill>
          </p:spPr>
        </p:sp>
        <p:sp>
          <p:nvSpPr>
            <p:cNvPr name="TextBox 7" id="7"/>
            <p:cNvSpPr txBox="true"/>
            <p:nvPr/>
          </p:nvSpPr>
          <p:spPr>
            <a:xfrm>
              <a:off x="0" y="-38100"/>
              <a:ext cx="5015509" cy="850900"/>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1253768" y="9058715"/>
            <a:ext cx="15921577" cy="3086100"/>
            <a:chOff x="0" y="0"/>
            <a:chExt cx="4193337" cy="812800"/>
          </a:xfrm>
        </p:grpSpPr>
        <p:sp>
          <p:nvSpPr>
            <p:cNvPr name="Freeform 9" id="9"/>
            <p:cNvSpPr/>
            <p:nvPr/>
          </p:nvSpPr>
          <p:spPr>
            <a:xfrm flipH="false" flipV="false" rot="0">
              <a:off x="0" y="0"/>
              <a:ext cx="4193337" cy="812800"/>
            </a:xfrm>
            <a:custGeom>
              <a:avLst/>
              <a:gdLst/>
              <a:ahLst/>
              <a:cxnLst/>
              <a:rect r="r" b="b" t="t" l="l"/>
              <a:pathLst>
                <a:path h="812800" w="4193337">
                  <a:moveTo>
                    <a:pt x="24799" y="0"/>
                  </a:moveTo>
                  <a:lnTo>
                    <a:pt x="4168538" y="0"/>
                  </a:lnTo>
                  <a:cubicBezTo>
                    <a:pt x="4175115" y="0"/>
                    <a:pt x="4181423" y="2613"/>
                    <a:pt x="4186074" y="7263"/>
                  </a:cubicBezTo>
                  <a:cubicBezTo>
                    <a:pt x="4190724" y="11914"/>
                    <a:pt x="4193337" y="18222"/>
                    <a:pt x="4193337" y="24799"/>
                  </a:cubicBezTo>
                  <a:lnTo>
                    <a:pt x="4193337" y="788001"/>
                  </a:lnTo>
                  <a:cubicBezTo>
                    <a:pt x="4193337" y="794578"/>
                    <a:pt x="4190724" y="800886"/>
                    <a:pt x="4186074" y="805537"/>
                  </a:cubicBezTo>
                  <a:cubicBezTo>
                    <a:pt x="4181423" y="810187"/>
                    <a:pt x="4175115" y="812800"/>
                    <a:pt x="4168538" y="812800"/>
                  </a:cubicBezTo>
                  <a:lnTo>
                    <a:pt x="24799" y="812800"/>
                  </a:lnTo>
                  <a:cubicBezTo>
                    <a:pt x="18222" y="812800"/>
                    <a:pt x="11914" y="810187"/>
                    <a:pt x="7263" y="805537"/>
                  </a:cubicBezTo>
                  <a:cubicBezTo>
                    <a:pt x="2613" y="800886"/>
                    <a:pt x="0" y="794578"/>
                    <a:pt x="0" y="788001"/>
                  </a:cubicBezTo>
                  <a:lnTo>
                    <a:pt x="0" y="24799"/>
                  </a:lnTo>
                  <a:cubicBezTo>
                    <a:pt x="0" y="18222"/>
                    <a:pt x="2613" y="11914"/>
                    <a:pt x="7263" y="7263"/>
                  </a:cubicBezTo>
                  <a:cubicBezTo>
                    <a:pt x="11914" y="2613"/>
                    <a:pt x="18222" y="0"/>
                    <a:pt x="24799" y="0"/>
                  </a:cubicBezTo>
                  <a:close/>
                </a:path>
              </a:pathLst>
            </a:custGeom>
            <a:solidFill>
              <a:srgbClr val="14B19D"/>
            </a:solidFill>
          </p:spPr>
        </p:sp>
        <p:sp>
          <p:nvSpPr>
            <p:cNvPr name="TextBox 10" id="10"/>
            <p:cNvSpPr txBox="true"/>
            <p:nvPr/>
          </p:nvSpPr>
          <p:spPr>
            <a:xfrm>
              <a:off x="0" y="-38100"/>
              <a:ext cx="4193337" cy="850900"/>
            </a:xfrm>
            <a:prstGeom prst="rect">
              <a:avLst/>
            </a:prstGeom>
          </p:spPr>
          <p:txBody>
            <a:bodyPr anchor="ctr" rtlCol="false" tIns="50800" lIns="50800" bIns="50800" rIns="50800"/>
            <a:lstStyle/>
            <a:p>
              <a:pPr algn="ctr">
                <a:lnSpc>
                  <a:spcPts val="2659"/>
                </a:lnSpc>
                <a:spcBef>
                  <a:spcPct val="0"/>
                </a:spcBef>
              </a:pPr>
            </a:p>
          </p:txBody>
        </p:sp>
      </p:grpSp>
      <p:sp>
        <p:nvSpPr>
          <p:cNvPr name="Freeform 11" id="11"/>
          <p:cNvSpPr/>
          <p:nvPr/>
        </p:nvSpPr>
        <p:spPr>
          <a:xfrm flipH="false" flipV="false" rot="0">
            <a:off x="16368813" y="423496"/>
            <a:ext cx="1325616" cy="1294283"/>
          </a:xfrm>
          <a:custGeom>
            <a:avLst/>
            <a:gdLst/>
            <a:ahLst/>
            <a:cxnLst/>
            <a:rect r="r" b="b" t="t" l="l"/>
            <a:pathLst>
              <a:path h="1294283" w="1325616">
                <a:moveTo>
                  <a:pt x="0" y="0"/>
                </a:moveTo>
                <a:lnTo>
                  <a:pt x="1325615" y="0"/>
                </a:lnTo>
                <a:lnTo>
                  <a:pt x="1325615" y="1294283"/>
                </a:lnTo>
                <a:lnTo>
                  <a:pt x="0" y="12942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2" id="12"/>
          <p:cNvGrpSpPr/>
          <p:nvPr/>
        </p:nvGrpSpPr>
        <p:grpSpPr>
          <a:xfrm rot="0">
            <a:off x="687800" y="2100530"/>
            <a:ext cx="5069783" cy="47625"/>
            <a:chOff x="0" y="0"/>
            <a:chExt cx="1335252" cy="12543"/>
          </a:xfrm>
        </p:grpSpPr>
        <p:sp>
          <p:nvSpPr>
            <p:cNvPr name="Freeform 13" id="13"/>
            <p:cNvSpPr/>
            <p:nvPr/>
          </p:nvSpPr>
          <p:spPr>
            <a:xfrm flipH="false" flipV="false" rot="0">
              <a:off x="0" y="0"/>
              <a:ext cx="1335252" cy="12543"/>
            </a:xfrm>
            <a:custGeom>
              <a:avLst/>
              <a:gdLst/>
              <a:ahLst/>
              <a:cxnLst/>
              <a:rect r="r" b="b" t="t" l="l"/>
              <a:pathLst>
                <a:path h="12543" w="1335252">
                  <a:moveTo>
                    <a:pt x="6272" y="0"/>
                  </a:moveTo>
                  <a:lnTo>
                    <a:pt x="1328980" y="0"/>
                  </a:lnTo>
                  <a:cubicBezTo>
                    <a:pt x="1332444" y="0"/>
                    <a:pt x="1335252" y="2808"/>
                    <a:pt x="1335252" y="6272"/>
                  </a:cubicBezTo>
                  <a:lnTo>
                    <a:pt x="1335252" y="6272"/>
                  </a:lnTo>
                  <a:cubicBezTo>
                    <a:pt x="1335252" y="7935"/>
                    <a:pt x="1334591" y="9530"/>
                    <a:pt x="1333415" y="10706"/>
                  </a:cubicBezTo>
                  <a:cubicBezTo>
                    <a:pt x="1332238" y="11882"/>
                    <a:pt x="1330643" y="12543"/>
                    <a:pt x="1328980" y="12543"/>
                  </a:cubicBezTo>
                  <a:lnTo>
                    <a:pt x="6272" y="12543"/>
                  </a:lnTo>
                  <a:cubicBezTo>
                    <a:pt x="4608" y="12543"/>
                    <a:pt x="3013" y="11882"/>
                    <a:pt x="1837" y="10706"/>
                  </a:cubicBezTo>
                  <a:cubicBezTo>
                    <a:pt x="661" y="9530"/>
                    <a:pt x="0" y="7935"/>
                    <a:pt x="0" y="6272"/>
                  </a:cubicBezTo>
                  <a:lnTo>
                    <a:pt x="0" y="6272"/>
                  </a:lnTo>
                  <a:cubicBezTo>
                    <a:pt x="0" y="4608"/>
                    <a:pt x="661" y="3013"/>
                    <a:pt x="1837" y="1837"/>
                  </a:cubicBezTo>
                  <a:cubicBezTo>
                    <a:pt x="3013" y="661"/>
                    <a:pt x="4608" y="0"/>
                    <a:pt x="6272" y="0"/>
                  </a:cubicBezTo>
                  <a:close/>
                </a:path>
              </a:pathLst>
            </a:custGeom>
            <a:solidFill>
              <a:srgbClr val="FFFFFF"/>
            </a:solidFill>
          </p:spPr>
        </p:sp>
        <p:sp>
          <p:nvSpPr>
            <p:cNvPr name="TextBox 14" id="14"/>
            <p:cNvSpPr txBox="true"/>
            <p:nvPr/>
          </p:nvSpPr>
          <p:spPr>
            <a:xfrm>
              <a:off x="0" y="-38100"/>
              <a:ext cx="1335252" cy="50643"/>
            </a:xfrm>
            <a:prstGeom prst="rect">
              <a:avLst/>
            </a:prstGeom>
          </p:spPr>
          <p:txBody>
            <a:bodyPr anchor="ctr" rtlCol="false" tIns="50800" lIns="50800" bIns="50800" rIns="50800"/>
            <a:lstStyle/>
            <a:p>
              <a:pPr algn="ctr">
                <a:lnSpc>
                  <a:spcPts val="2659"/>
                </a:lnSpc>
              </a:pPr>
            </a:p>
          </p:txBody>
        </p:sp>
      </p:grpSp>
      <p:sp>
        <p:nvSpPr>
          <p:cNvPr name="Freeform 15" id="15"/>
          <p:cNvSpPr/>
          <p:nvPr/>
        </p:nvSpPr>
        <p:spPr>
          <a:xfrm flipH="false" flipV="false" rot="0">
            <a:off x="11878809" y="2768243"/>
            <a:ext cx="5815619" cy="5646438"/>
          </a:xfrm>
          <a:custGeom>
            <a:avLst/>
            <a:gdLst/>
            <a:ahLst/>
            <a:cxnLst/>
            <a:rect r="r" b="b" t="t" l="l"/>
            <a:pathLst>
              <a:path h="5646438" w="5815619">
                <a:moveTo>
                  <a:pt x="0" y="0"/>
                </a:moveTo>
                <a:lnTo>
                  <a:pt x="5815619" y="0"/>
                </a:lnTo>
                <a:lnTo>
                  <a:pt x="5815619" y="5646437"/>
                </a:lnTo>
                <a:lnTo>
                  <a:pt x="0" y="564643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16" id="16"/>
          <p:cNvSpPr txBox="true"/>
          <p:nvPr/>
        </p:nvSpPr>
        <p:spPr>
          <a:xfrm rot="0">
            <a:off x="1282194" y="800179"/>
            <a:ext cx="5647366" cy="1122680"/>
          </a:xfrm>
          <a:prstGeom prst="rect">
            <a:avLst/>
          </a:prstGeom>
        </p:spPr>
        <p:txBody>
          <a:bodyPr anchor="t" rtlCol="false" tIns="0" lIns="0" bIns="0" rIns="0">
            <a:spAutoFit/>
          </a:bodyPr>
          <a:lstStyle/>
          <a:p>
            <a:pPr algn="l">
              <a:lnSpc>
                <a:spcPts val="8560"/>
              </a:lnSpc>
            </a:pPr>
            <a:r>
              <a:rPr lang="en-US" b="true" sz="8000">
                <a:solidFill>
                  <a:srgbClr val="FFFFFF"/>
                </a:solidFill>
                <a:latin typeface="Antonio Bold"/>
                <a:ea typeface="Antonio Bold"/>
                <a:cs typeface="Antonio Bold"/>
                <a:sym typeface="Antonio Bold"/>
              </a:rPr>
              <a:t>REFERENCES</a:t>
            </a:r>
          </a:p>
        </p:txBody>
      </p:sp>
      <p:sp>
        <p:nvSpPr>
          <p:cNvPr name="TextBox 17" id="17"/>
          <p:cNvSpPr txBox="true"/>
          <p:nvPr/>
        </p:nvSpPr>
        <p:spPr>
          <a:xfrm rot="0">
            <a:off x="1228355" y="2472632"/>
            <a:ext cx="9239909" cy="5836285"/>
          </a:xfrm>
          <a:prstGeom prst="rect">
            <a:avLst/>
          </a:prstGeom>
        </p:spPr>
        <p:txBody>
          <a:bodyPr anchor="t" rtlCol="false" tIns="0" lIns="0" bIns="0" rIns="0">
            <a:spAutoFit/>
          </a:bodyPr>
          <a:lstStyle/>
          <a:p>
            <a:pPr algn="l">
              <a:lnSpc>
                <a:spcPts val="4220"/>
              </a:lnSpc>
            </a:pPr>
            <a:r>
              <a:rPr lang="en-US" sz="2000">
                <a:solidFill>
                  <a:srgbClr val="FFFFFF"/>
                </a:solidFill>
                <a:latin typeface="Poppins"/>
                <a:ea typeface="Poppins"/>
                <a:cs typeface="Poppins"/>
                <a:sym typeface="Poppins"/>
              </a:rPr>
              <a:t>https://ieeexplore.ieee.org/document/10128719 https://pmc.ncbi.nlm.nih.gov/articles/PMC11047798/ https://pmc.ncbi.nlm.nih.gov/articles/PMC9213709/</a:t>
            </a:r>
          </a:p>
          <a:p>
            <a:pPr algn="l">
              <a:lnSpc>
                <a:spcPts val="4220"/>
              </a:lnSpc>
            </a:pPr>
            <a:r>
              <a:rPr lang="en-US" sz="2000">
                <a:solidFill>
                  <a:srgbClr val="FFFFFF"/>
                </a:solidFill>
                <a:latin typeface="Poppins"/>
                <a:ea typeface="Poppins"/>
                <a:cs typeface="Poppins"/>
                <a:sym typeface="Poppins"/>
              </a:rPr>
              <a:t>https://link.springer.com/chapter/10.1007/978-3-031-22356-3_22</a:t>
            </a:r>
          </a:p>
          <a:p>
            <a:pPr algn="l">
              <a:lnSpc>
                <a:spcPts val="4220"/>
              </a:lnSpc>
            </a:pPr>
            <a:r>
              <a:rPr lang="en-US" sz="2000">
                <a:solidFill>
                  <a:srgbClr val="FFFFFF"/>
                </a:solidFill>
                <a:latin typeface="Poppins"/>
                <a:ea typeface="Poppins"/>
                <a:cs typeface="Poppins"/>
                <a:sym typeface="Poppins"/>
              </a:rPr>
              <a:t>https://www.tenovi.com/wearable-devices-for-epilepsy/</a:t>
            </a:r>
          </a:p>
          <a:p>
            <a:pPr algn="l">
              <a:lnSpc>
                <a:spcPts val="4220"/>
              </a:lnSpc>
            </a:pPr>
            <a:r>
              <a:rPr lang="en-US" sz="2000">
                <a:solidFill>
                  <a:srgbClr val="FFFFFF"/>
                </a:solidFill>
                <a:latin typeface="Poppins"/>
                <a:ea typeface="Poppins"/>
                <a:cs typeface="Poppins"/>
                <a:sym typeface="Poppins"/>
              </a:rPr>
              <a:t>https://onlinelibrary.wiley.com/doi/10.1155/2017/6043069</a:t>
            </a:r>
          </a:p>
          <a:p>
            <a:pPr algn="l">
              <a:lnSpc>
                <a:spcPts val="4220"/>
              </a:lnSpc>
            </a:pPr>
            <a:r>
              <a:rPr lang="en-US" sz="2000">
                <a:solidFill>
                  <a:srgbClr val="FFFFFF"/>
                </a:solidFill>
                <a:latin typeface="Poppins"/>
                <a:ea typeface="Poppins"/>
                <a:cs typeface="Poppins"/>
                <a:sym typeface="Poppins"/>
              </a:rPr>
              <a:t>https://link.springer.com/article/10.1007/s10462-024-10799-y</a:t>
            </a:r>
          </a:p>
          <a:p>
            <a:pPr algn="l">
              <a:lnSpc>
                <a:spcPts val="4220"/>
              </a:lnSpc>
            </a:pPr>
            <a:r>
              <a:rPr lang="en-US" sz="2000">
                <a:solidFill>
                  <a:srgbClr val="FFFFFF"/>
                </a:solidFill>
                <a:latin typeface="Poppins"/>
                <a:ea typeface="Poppins"/>
                <a:cs typeface="Poppins"/>
                <a:sym typeface="Poppins"/>
              </a:rPr>
              <a:t>https://journaljamcs.com/index.php/JAMCS/article/view/1938</a:t>
            </a:r>
          </a:p>
          <a:p>
            <a:pPr algn="l">
              <a:lnSpc>
                <a:spcPts val="4220"/>
              </a:lnSpc>
            </a:pPr>
            <a:r>
              <a:rPr lang="en-US" sz="2000">
                <a:solidFill>
                  <a:srgbClr val="FFFFFF"/>
                </a:solidFill>
                <a:latin typeface="Poppins"/>
                <a:ea typeface="Poppins"/>
                <a:cs typeface="Poppins"/>
                <a:sym typeface="Poppins"/>
              </a:rPr>
              <a:t>https://pmc.ncbi.nlm.nih.gov/articles/PMC11461032/</a:t>
            </a:r>
          </a:p>
          <a:p>
            <a:pPr algn="l">
              <a:lnSpc>
                <a:spcPts val="4220"/>
              </a:lnSpc>
            </a:pPr>
            <a:r>
              <a:rPr lang="en-US" sz="2000">
                <a:solidFill>
                  <a:srgbClr val="FFFFFF"/>
                </a:solidFill>
                <a:latin typeface="Poppins"/>
                <a:ea typeface="Poppins"/>
                <a:cs typeface="Poppins"/>
                <a:sym typeface="Poppins"/>
              </a:rPr>
              <a:t>https://onlinelibrary.wiley.com/doi/10.1155/2017/6043069</a:t>
            </a:r>
          </a:p>
          <a:p>
            <a:pPr algn="l">
              <a:lnSpc>
                <a:spcPts val="4220"/>
              </a:lnSpc>
            </a:pPr>
            <a:r>
              <a:rPr lang="en-US" sz="2000">
                <a:solidFill>
                  <a:srgbClr val="FFFFFF"/>
                </a:solidFill>
                <a:latin typeface="Poppins"/>
                <a:ea typeface="Poppins"/>
                <a:cs typeface="Poppins"/>
                <a:sym typeface="Poppins"/>
              </a:rPr>
              <a:t>https://www.sciencedirect.com/science/article/pii/S1388245720306143</a:t>
            </a:r>
          </a:p>
        </p:txBody>
      </p:sp>
    </p:spTree>
  </p:cSld>
  <p:clrMapOvr>
    <a:masterClrMapping/>
  </p:clrMapOvr>
  <p:transition spd="slow">
    <p:cover dir="l"/>
  </p:transition>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5400000">
            <a:off x="2548219" y="-2629634"/>
            <a:ext cx="9569467" cy="14665905"/>
            <a:chOff x="0" y="0"/>
            <a:chExt cx="691421" cy="1059653"/>
          </a:xfrm>
        </p:grpSpPr>
        <p:sp>
          <p:nvSpPr>
            <p:cNvPr name="Freeform 3" id="3"/>
            <p:cNvSpPr/>
            <p:nvPr/>
          </p:nvSpPr>
          <p:spPr>
            <a:xfrm flipH="false" flipV="false" rot="0">
              <a:off x="0" y="0"/>
              <a:ext cx="691421" cy="1059653"/>
            </a:xfrm>
            <a:custGeom>
              <a:avLst/>
              <a:gdLst/>
              <a:ahLst/>
              <a:cxnLst/>
              <a:rect r="r" b="b" t="t" l="l"/>
              <a:pathLst>
                <a:path h="1059653" w="691421">
                  <a:moveTo>
                    <a:pt x="230598" y="19070"/>
                  </a:moveTo>
                  <a:cubicBezTo>
                    <a:pt x="265931" y="7556"/>
                    <a:pt x="306345" y="0"/>
                    <a:pt x="345897" y="0"/>
                  </a:cubicBezTo>
                  <a:cubicBezTo>
                    <a:pt x="385450" y="0"/>
                    <a:pt x="423510" y="6476"/>
                    <a:pt x="458583" y="17990"/>
                  </a:cubicBezTo>
                  <a:cubicBezTo>
                    <a:pt x="459331" y="18350"/>
                    <a:pt x="460077" y="18350"/>
                    <a:pt x="460823" y="18710"/>
                  </a:cubicBezTo>
                  <a:cubicBezTo>
                    <a:pt x="592540" y="64765"/>
                    <a:pt x="689555" y="186379"/>
                    <a:pt x="691421" y="333985"/>
                  </a:cubicBezTo>
                  <a:lnTo>
                    <a:pt x="691421" y="1059653"/>
                  </a:lnTo>
                  <a:lnTo>
                    <a:pt x="0" y="1059653"/>
                  </a:lnTo>
                  <a:lnTo>
                    <a:pt x="0" y="334524"/>
                  </a:lnTo>
                  <a:cubicBezTo>
                    <a:pt x="1866" y="185660"/>
                    <a:pt x="97388" y="64045"/>
                    <a:pt x="230598" y="19070"/>
                  </a:cubicBezTo>
                  <a:close/>
                </a:path>
              </a:pathLst>
            </a:custGeom>
            <a:solidFill>
              <a:srgbClr val="048581"/>
            </a:solidFill>
          </p:spPr>
        </p:sp>
        <p:sp>
          <p:nvSpPr>
            <p:cNvPr name="TextBox 4" id="4"/>
            <p:cNvSpPr txBox="true"/>
            <p:nvPr/>
          </p:nvSpPr>
          <p:spPr>
            <a:xfrm>
              <a:off x="0" y="88900"/>
              <a:ext cx="691421" cy="970753"/>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755259" y="9058715"/>
            <a:ext cx="19043259" cy="3086100"/>
            <a:chOff x="0" y="0"/>
            <a:chExt cx="5015509" cy="812800"/>
          </a:xfrm>
        </p:grpSpPr>
        <p:sp>
          <p:nvSpPr>
            <p:cNvPr name="Freeform 6" id="6"/>
            <p:cNvSpPr/>
            <p:nvPr/>
          </p:nvSpPr>
          <p:spPr>
            <a:xfrm flipH="false" flipV="false" rot="0">
              <a:off x="0" y="0"/>
              <a:ext cx="5015509" cy="812800"/>
            </a:xfrm>
            <a:custGeom>
              <a:avLst/>
              <a:gdLst/>
              <a:ahLst/>
              <a:cxnLst/>
              <a:rect r="r" b="b" t="t" l="l"/>
              <a:pathLst>
                <a:path h="812800" w="5015509">
                  <a:moveTo>
                    <a:pt x="20734" y="0"/>
                  </a:moveTo>
                  <a:lnTo>
                    <a:pt x="4994775" y="0"/>
                  </a:lnTo>
                  <a:cubicBezTo>
                    <a:pt x="5000274" y="0"/>
                    <a:pt x="5005548" y="2184"/>
                    <a:pt x="5009436" y="6073"/>
                  </a:cubicBezTo>
                  <a:cubicBezTo>
                    <a:pt x="5013324" y="9961"/>
                    <a:pt x="5015509" y="15235"/>
                    <a:pt x="5015509" y="20734"/>
                  </a:cubicBezTo>
                  <a:lnTo>
                    <a:pt x="5015509" y="792066"/>
                  </a:lnTo>
                  <a:cubicBezTo>
                    <a:pt x="5015509" y="797565"/>
                    <a:pt x="5013324" y="802839"/>
                    <a:pt x="5009436" y="806727"/>
                  </a:cubicBezTo>
                  <a:cubicBezTo>
                    <a:pt x="5005548" y="810616"/>
                    <a:pt x="5000274" y="812800"/>
                    <a:pt x="4994775" y="812800"/>
                  </a:cubicBezTo>
                  <a:lnTo>
                    <a:pt x="20734" y="812800"/>
                  </a:lnTo>
                  <a:cubicBezTo>
                    <a:pt x="15235" y="812800"/>
                    <a:pt x="9961" y="810616"/>
                    <a:pt x="6073" y="806727"/>
                  </a:cubicBezTo>
                  <a:cubicBezTo>
                    <a:pt x="2184" y="802839"/>
                    <a:pt x="0" y="797565"/>
                    <a:pt x="0" y="792066"/>
                  </a:cubicBezTo>
                  <a:lnTo>
                    <a:pt x="0" y="20734"/>
                  </a:lnTo>
                  <a:cubicBezTo>
                    <a:pt x="0" y="15235"/>
                    <a:pt x="2184" y="9961"/>
                    <a:pt x="6073" y="6073"/>
                  </a:cubicBezTo>
                  <a:cubicBezTo>
                    <a:pt x="9961" y="2184"/>
                    <a:pt x="15235" y="0"/>
                    <a:pt x="20734" y="0"/>
                  </a:cubicBezTo>
                  <a:close/>
                </a:path>
              </a:pathLst>
            </a:custGeom>
            <a:solidFill>
              <a:srgbClr val="FFFFFF"/>
            </a:solidFill>
          </p:spPr>
        </p:sp>
        <p:sp>
          <p:nvSpPr>
            <p:cNvPr name="TextBox 7" id="7"/>
            <p:cNvSpPr txBox="true"/>
            <p:nvPr/>
          </p:nvSpPr>
          <p:spPr>
            <a:xfrm>
              <a:off x="0" y="-38100"/>
              <a:ext cx="5015509" cy="850900"/>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1253768" y="9058715"/>
            <a:ext cx="15921577" cy="3086100"/>
            <a:chOff x="0" y="0"/>
            <a:chExt cx="4193337" cy="812800"/>
          </a:xfrm>
        </p:grpSpPr>
        <p:sp>
          <p:nvSpPr>
            <p:cNvPr name="Freeform 9" id="9"/>
            <p:cNvSpPr/>
            <p:nvPr/>
          </p:nvSpPr>
          <p:spPr>
            <a:xfrm flipH="false" flipV="false" rot="0">
              <a:off x="0" y="0"/>
              <a:ext cx="4193337" cy="812800"/>
            </a:xfrm>
            <a:custGeom>
              <a:avLst/>
              <a:gdLst/>
              <a:ahLst/>
              <a:cxnLst/>
              <a:rect r="r" b="b" t="t" l="l"/>
              <a:pathLst>
                <a:path h="812800" w="4193337">
                  <a:moveTo>
                    <a:pt x="24799" y="0"/>
                  </a:moveTo>
                  <a:lnTo>
                    <a:pt x="4168538" y="0"/>
                  </a:lnTo>
                  <a:cubicBezTo>
                    <a:pt x="4175115" y="0"/>
                    <a:pt x="4181423" y="2613"/>
                    <a:pt x="4186074" y="7263"/>
                  </a:cubicBezTo>
                  <a:cubicBezTo>
                    <a:pt x="4190724" y="11914"/>
                    <a:pt x="4193337" y="18222"/>
                    <a:pt x="4193337" y="24799"/>
                  </a:cubicBezTo>
                  <a:lnTo>
                    <a:pt x="4193337" y="788001"/>
                  </a:lnTo>
                  <a:cubicBezTo>
                    <a:pt x="4193337" y="794578"/>
                    <a:pt x="4190724" y="800886"/>
                    <a:pt x="4186074" y="805537"/>
                  </a:cubicBezTo>
                  <a:cubicBezTo>
                    <a:pt x="4181423" y="810187"/>
                    <a:pt x="4175115" y="812800"/>
                    <a:pt x="4168538" y="812800"/>
                  </a:cubicBezTo>
                  <a:lnTo>
                    <a:pt x="24799" y="812800"/>
                  </a:lnTo>
                  <a:cubicBezTo>
                    <a:pt x="18222" y="812800"/>
                    <a:pt x="11914" y="810187"/>
                    <a:pt x="7263" y="805537"/>
                  </a:cubicBezTo>
                  <a:cubicBezTo>
                    <a:pt x="2613" y="800886"/>
                    <a:pt x="0" y="794578"/>
                    <a:pt x="0" y="788001"/>
                  </a:cubicBezTo>
                  <a:lnTo>
                    <a:pt x="0" y="24799"/>
                  </a:lnTo>
                  <a:cubicBezTo>
                    <a:pt x="0" y="18222"/>
                    <a:pt x="2613" y="11914"/>
                    <a:pt x="7263" y="7263"/>
                  </a:cubicBezTo>
                  <a:cubicBezTo>
                    <a:pt x="11914" y="2613"/>
                    <a:pt x="18222" y="0"/>
                    <a:pt x="24799" y="0"/>
                  </a:cubicBezTo>
                  <a:close/>
                </a:path>
              </a:pathLst>
            </a:custGeom>
            <a:solidFill>
              <a:srgbClr val="14B19D"/>
            </a:solidFill>
          </p:spPr>
        </p:sp>
        <p:sp>
          <p:nvSpPr>
            <p:cNvPr name="TextBox 10" id="10"/>
            <p:cNvSpPr txBox="true"/>
            <p:nvPr/>
          </p:nvSpPr>
          <p:spPr>
            <a:xfrm>
              <a:off x="0" y="-38100"/>
              <a:ext cx="4193337" cy="850900"/>
            </a:xfrm>
            <a:prstGeom prst="rect">
              <a:avLst/>
            </a:prstGeom>
          </p:spPr>
          <p:txBody>
            <a:bodyPr anchor="ctr" rtlCol="false" tIns="50800" lIns="50800" bIns="50800" rIns="50800"/>
            <a:lstStyle/>
            <a:p>
              <a:pPr algn="ctr">
                <a:lnSpc>
                  <a:spcPts val="2659"/>
                </a:lnSpc>
                <a:spcBef>
                  <a:spcPct val="0"/>
                </a:spcBef>
              </a:pPr>
            </a:p>
          </p:txBody>
        </p:sp>
      </p:grpSp>
      <p:sp>
        <p:nvSpPr>
          <p:cNvPr name="Freeform 11" id="11"/>
          <p:cNvSpPr/>
          <p:nvPr/>
        </p:nvSpPr>
        <p:spPr>
          <a:xfrm flipH="false" flipV="false" rot="0">
            <a:off x="16368813" y="423496"/>
            <a:ext cx="1325616" cy="1294283"/>
          </a:xfrm>
          <a:custGeom>
            <a:avLst/>
            <a:gdLst/>
            <a:ahLst/>
            <a:cxnLst/>
            <a:rect r="r" b="b" t="t" l="l"/>
            <a:pathLst>
              <a:path h="1294283" w="1325616">
                <a:moveTo>
                  <a:pt x="0" y="0"/>
                </a:moveTo>
                <a:lnTo>
                  <a:pt x="1325615" y="0"/>
                </a:lnTo>
                <a:lnTo>
                  <a:pt x="1325615" y="1294283"/>
                </a:lnTo>
                <a:lnTo>
                  <a:pt x="0" y="12942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2" id="12"/>
          <p:cNvSpPr/>
          <p:nvPr/>
        </p:nvSpPr>
        <p:spPr>
          <a:xfrm flipH="false" flipV="false" rot="0">
            <a:off x="4481987" y="750221"/>
            <a:ext cx="7489324" cy="7906196"/>
          </a:xfrm>
          <a:custGeom>
            <a:avLst/>
            <a:gdLst/>
            <a:ahLst/>
            <a:cxnLst/>
            <a:rect r="r" b="b" t="t" l="l"/>
            <a:pathLst>
              <a:path h="7906196" w="7489324">
                <a:moveTo>
                  <a:pt x="0" y="0"/>
                </a:moveTo>
                <a:lnTo>
                  <a:pt x="7489324" y="0"/>
                </a:lnTo>
                <a:lnTo>
                  <a:pt x="7489324" y="7906195"/>
                </a:lnTo>
                <a:lnTo>
                  <a:pt x="0" y="790619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13" id="13"/>
          <p:cNvSpPr txBox="true"/>
          <p:nvPr/>
        </p:nvSpPr>
        <p:spPr>
          <a:xfrm rot="0">
            <a:off x="6172773" y="4486393"/>
            <a:ext cx="3293849" cy="2208530"/>
          </a:xfrm>
          <a:prstGeom prst="rect">
            <a:avLst/>
          </a:prstGeom>
        </p:spPr>
        <p:txBody>
          <a:bodyPr anchor="t" rtlCol="false" tIns="0" lIns="0" bIns="0" rIns="0">
            <a:spAutoFit/>
          </a:bodyPr>
          <a:lstStyle/>
          <a:p>
            <a:pPr algn="l">
              <a:lnSpc>
                <a:spcPts val="8560"/>
              </a:lnSpc>
            </a:pPr>
            <a:r>
              <a:rPr lang="en-US" b="true" sz="8000">
                <a:solidFill>
                  <a:srgbClr val="FFFFFF"/>
                </a:solidFill>
                <a:latin typeface="Antonio Bold"/>
                <a:ea typeface="Antonio Bold"/>
                <a:cs typeface="Antonio Bold"/>
                <a:sym typeface="Antonio Bold"/>
              </a:rPr>
              <a:t>THANK YOU</a:t>
            </a:r>
          </a:p>
        </p:txBody>
      </p:sp>
    </p:spTree>
  </p:cSld>
  <p:clrMapOvr>
    <a:masterClrMapping/>
  </p:clrMapOvr>
  <p:transition spd="slow">
    <p:cover dir="l"/>
  </p:transition>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048581"/>
        </a:solidFill>
      </p:bgPr>
    </p:bg>
    <p:spTree>
      <p:nvGrpSpPr>
        <p:cNvPr id="1" name=""/>
        <p:cNvGrpSpPr/>
        <p:nvPr/>
      </p:nvGrpSpPr>
      <p:grpSpPr>
        <a:xfrm>
          <a:off x="0" y="0"/>
          <a:ext cx="0" cy="0"/>
          <a:chOff x="0" y="0"/>
          <a:chExt cx="0" cy="0"/>
        </a:xfrm>
      </p:grpSpPr>
      <p:grpSp>
        <p:nvGrpSpPr>
          <p:cNvPr name="Group 2" id="2"/>
          <p:cNvGrpSpPr/>
          <p:nvPr/>
        </p:nvGrpSpPr>
        <p:grpSpPr>
          <a:xfrm rot="0">
            <a:off x="-1253768" y="0"/>
            <a:ext cx="7755784" cy="11111844"/>
            <a:chOff x="0" y="0"/>
            <a:chExt cx="2042676" cy="2926576"/>
          </a:xfrm>
        </p:grpSpPr>
        <p:sp>
          <p:nvSpPr>
            <p:cNvPr name="Freeform 3" id="3"/>
            <p:cNvSpPr/>
            <p:nvPr/>
          </p:nvSpPr>
          <p:spPr>
            <a:xfrm flipH="false" flipV="false" rot="0">
              <a:off x="0" y="0"/>
              <a:ext cx="2042676" cy="2926576"/>
            </a:xfrm>
            <a:custGeom>
              <a:avLst/>
              <a:gdLst/>
              <a:ahLst/>
              <a:cxnLst/>
              <a:rect r="r" b="b" t="t" l="l"/>
              <a:pathLst>
                <a:path h="2926576" w="2042676">
                  <a:moveTo>
                    <a:pt x="99821" y="0"/>
                  </a:moveTo>
                  <a:lnTo>
                    <a:pt x="1942854" y="0"/>
                  </a:lnTo>
                  <a:cubicBezTo>
                    <a:pt x="1997984" y="0"/>
                    <a:pt x="2042676" y="44691"/>
                    <a:pt x="2042676" y="99821"/>
                  </a:cubicBezTo>
                  <a:lnTo>
                    <a:pt x="2042676" y="2826755"/>
                  </a:lnTo>
                  <a:cubicBezTo>
                    <a:pt x="2042676" y="2853229"/>
                    <a:pt x="2032159" y="2878619"/>
                    <a:pt x="2013439" y="2897339"/>
                  </a:cubicBezTo>
                  <a:cubicBezTo>
                    <a:pt x="1994718" y="2916059"/>
                    <a:pt x="1969328" y="2926576"/>
                    <a:pt x="1942854" y="2926576"/>
                  </a:cubicBezTo>
                  <a:lnTo>
                    <a:pt x="99821" y="2926576"/>
                  </a:lnTo>
                  <a:cubicBezTo>
                    <a:pt x="44691" y="2926576"/>
                    <a:pt x="0" y="2881885"/>
                    <a:pt x="0" y="2826755"/>
                  </a:cubicBezTo>
                  <a:lnTo>
                    <a:pt x="0" y="99821"/>
                  </a:lnTo>
                  <a:cubicBezTo>
                    <a:pt x="0" y="44691"/>
                    <a:pt x="44691" y="0"/>
                    <a:pt x="99821" y="0"/>
                  </a:cubicBezTo>
                  <a:close/>
                </a:path>
              </a:pathLst>
            </a:custGeom>
            <a:solidFill>
              <a:srgbClr val="FFFFFF"/>
            </a:solidFill>
          </p:spPr>
        </p:sp>
        <p:sp>
          <p:nvSpPr>
            <p:cNvPr name="TextBox 4" id="4"/>
            <p:cNvSpPr txBox="true"/>
            <p:nvPr/>
          </p:nvSpPr>
          <p:spPr>
            <a:xfrm>
              <a:off x="0" y="-38100"/>
              <a:ext cx="2042676" cy="2964676"/>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755259" y="9258300"/>
            <a:ext cx="19043259" cy="3086100"/>
            <a:chOff x="0" y="0"/>
            <a:chExt cx="5015509" cy="812800"/>
          </a:xfrm>
        </p:grpSpPr>
        <p:sp>
          <p:nvSpPr>
            <p:cNvPr name="Freeform 6" id="6"/>
            <p:cNvSpPr/>
            <p:nvPr/>
          </p:nvSpPr>
          <p:spPr>
            <a:xfrm flipH="false" flipV="false" rot="0">
              <a:off x="0" y="0"/>
              <a:ext cx="5015509" cy="812800"/>
            </a:xfrm>
            <a:custGeom>
              <a:avLst/>
              <a:gdLst/>
              <a:ahLst/>
              <a:cxnLst/>
              <a:rect r="r" b="b" t="t" l="l"/>
              <a:pathLst>
                <a:path h="812800" w="5015509">
                  <a:moveTo>
                    <a:pt x="20734" y="0"/>
                  </a:moveTo>
                  <a:lnTo>
                    <a:pt x="4994775" y="0"/>
                  </a:lnTo>
                  <a:cubicBezTo>
                    <a:pt x="5000274" y="0"/>
                    <a:pt x="5005548" y="2184"/>
                    <a:pt x="5009436" y="6073"/>
                  </a:cubicBezTo>
                  <a:cubicBezTo>
                    <a:pt x="5013324" y="9961"/>
                    <a:pt x="5015509" y="15235"/>
                    <a:pt x="5015509" y="20734"/>
                  </a:cubicBezTo>
                  <a:lnTo>
                    <a:pt x="5015509" y="792066"/>
                  </a:lnTo>
                  <a:cubicBezTo>
                    <a:pt x="5015509" y="797565"/>
                    <a:pt x="5013324" y="802839"/>
                    <a:pt x="5009436" y="806727"/>
                  </a:cubicBezTo>
                  <a:cubicBezTo>
                    <a:pt x="5005548" y="810616"/>
                    <a:pt x="5000274" y="812800"/>
                    <a:pt x="4994775" y="812800"/>
                  </a:cubicBezTo>
                  <a:lnTo>
                    <a:pt x="20734" y="812800"/>
                  </a:lnTo>
                  <a:cubicBezTo>
                    <a:pt x="15235" y="812800"/>
                    <a:pt x="9961" y="810616"/>
                    <a:pt x="6073" y="806727"/>
                  </a:cubicBezTo>
                  <a:cubicBezTo>
                    <a:pt x="2184" y="802839"/>
                    <a:pt x="0" y="797565"/>
                    <a:pt x="0" y="792066"/>
                  </a:cubicBezTo>
                  <a:lnTo>
                    <a:pt x="0" y="20734"/>
                  </a:lnTo>
                  <a:cubicBezTo>
                    <a:pt x="0" y="15235"/>
                    <a:pt x="2184" y="9961"/>
                    <a:pt x="6073" y="6073"/>
                  </a:cubicBezTo>
                  <a:cubicBezTo>
                    <a:pt x="9961" y="2184"/>
                    <a:pt x="15235" y="0"/>
                    <a:pt x="20734" y="0"/>
                  </a:cubicBezTo>
                  <a:close/>
                </a:path>
              </a:pathLst>
            </a:custGeom>
            <a:solidFill>
              <a:srgbClr val="FFFFFF"/>
            </a:solidFill>
          </p:spPr>
        </p:sp>
        <p:sp>
          <p:nvSpPr>
            <p:cNvPr name="TextBox 7" id="7"/>
            <p:cNvSpPr txBox="true"/>
            <p:nvPr/>
          </p:nvSpPr>
          <p:spPr>
            <a:xfrm>
              <a:off x="0" y="-38100"/>
              <a:ext cx="5015509" cy="850900"/>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1253768" y="9234766"/>
            <a:ext cx="15921577" cy="3109634"/>
            <a:chOff x="0" y="0"/>
            <a:chExt cx="4193337" cy="818998"/>
          </a:xfrm>
        </p:grpSpPr>
        <p:sp>
          <p:nvSpPr>
            <p:cNvPr name="Freeform 9" id="9"/>
            <p:cNvSpPr/>
            <p:nvPr/>
          </p:nvSpPr>
          <p:spPr>
            <a:xfrm flipH="false" flipV="false" rot="0">
              <a:off x="0" y="0"/>
              <a:ext cx="4193337" cy="818998"/>
            </a:xfrm>
            <a:custGeom>
              <a:avLst/>
              <a:gdLst/>
              <a:ahLst/>
              <a:cxnLst/>
              <a:rect r="r" b="b" t="t" l="l"/>
              <a:pathLst>
                <a:path h="818998" w="4193337">
                  <a:moveTo>
                    <a:pt x="24799" y="0"/>
                  </a:moveTo>
                  <a:lnTo>
                    <a:pt x="4168538" y="0"/>
                  </a:lnTo>
                  <a:cubicBezTo>
                    <a:pt x="4175115" y="0"/>
                    <a:pt x="4181423" y="2613"/>
                    <a:pt x="4186074" y="7263"/>
                  </a:cubicBezTo>
                  <a:cubicBezTo>
                    <a:pt x="4190724" y="11914"/>
                    <a:pt x="4193337" y="18222"/>
                    <a:pt x="4193337" y="24799"/>
                  </a:cubicBezTo>
                  <a:lnTo>
                    <a:pt x="4193337" y="794199"/>
                  </a:lnTo>
                  <a:cubicBezTo>
                    <a:pt x="4193337" y="800776"/>
                    <a:pt x="4190724" y="807084"/>
                    <a:pt x="4186074" y="811735"/>
                  </a:cubicBezTo>
                  <a:cubicBezTo>
                    <a:pt x="4181423" y="816386"/>
                    <a:pt x="4175115" y="818998"/>
                    <a:pt x="4168538" y="818998"/>
                  </a:cubicBezTo>
                  <a:lnTo>
                    <a:pt x="24799" y="818998"/>
                  </a:lnTo>
                  <a:cubicBezTo>
                    <a:pt x="18222" y="818998"/>
                    <a:pt x="11914" y="816386"/>
                    <a:pt x="7263" y="811735"/>
                  </a:cubicBezTo>
                  <a:cubicBezTo>
                    <a:pt x="2613" y="807084"/>
                    <a:pt x="0" y="800776"/>
                    <a:pt x="0" y="794199"/>
                  </a:cubicBezTo>
                  <a:lnTo>
                    <a:pt x="0" y="24799"/>
                  </a:lnTo>
                  <a:cubicBezTo>
                    <a:pt x="0" y="18222"/>
                    <a:pt x="2613" y="11914"/>
                    <a:pt x="7263" y="7263"/>
                  </a:cubicBezTo>
                  <a:cubicBezTo>
                    <a:pt x="11914" y="2613"/>
                    <a:pt x="18222" y="0"/>
                    <a:pt x="24799" y="0"/>
                  </a:cubicBezTo>
                  <a:close/>
                </a:path>
              </a:pathLst>
            </a:custGeom>
            <a:solidFill>
              <a:srgbClr val="14B19D"/>
            </a:solidFill>
          </p:spPr>
        </p:sp>
        <p:sp>
          <p:nvSpPr>
            <p:cNvPr name="TextBox 10" id="10"/>
            <p:cNvSpPr txBox="true"/>
            <p:nvPr/>
          </p:nvSpPr>
          <p:spPr>
            <a:xfrm>
              <a:off x="0" y="-38100"/>
              <a:ext cx="4193337" cy="857098"/>
            </a:xfrm>
            <a:prstGeom prst="rect">
              <a:avLst/>
            </a:prstGeom>
          </p:spPr>
          <p:txBody>
            <a:bodyPr anchor="ctr" rtlCol="false" tIns="50800" lIns="50800" bIns="50800" rIns="50800"/>
            <a:lstStyle/>
            <a:p>
              <a:pPr algn="ctr">
                <a:lnSpc>
                  <a:spcPts val="2659"/>
                </a:lnSpc>
                <a:spcBef>
                  <a:spcPct val="0"/>
                </a:spcBef>
              </a:pPr>
            </a:p>
          </p:txBody>
        </p:sp>
      </p:grpSp>
      <p:sp>
        <p:nvSpPr>
          <p:cNvPr name="Freeform 11" id="11"/>
          <p:cNvSpPr/>
          <p:nvPr/>
        </p:nvSpPr>
        <p:spPr>
          <a:xfrm flipH="false" flipV="false" rot="0">
            <a:off x="16368813" y="423496"/>
            <a:ext cx="1325616" cy="1294283"/>
          </a:xfrm>
          <a:custGeom>
            <a:avLst/>
            <a:gdLst/>
            <a:ahLst/>
            <a:cxnLst/>
            <a:rect r="r" b="b" t="t" l="l"/>
            <a:pathLst>
              <a:path h="1294283" w="1325616">
                <a:moveTo>
                  <a:pt x="0" y="0"/>
                </a:moveTo>
                <a:lnTo>
                  <a:pt x="1325615" y="0"/>
                </a:lnTo>
                <a:lnTo>
                  <a:pt x="1325615" y="1294283"/>
                </a:lnTo>
                <a:lnTo>
                  <a:pt x="0" y="12942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2" id="12"/>
          <p:cNvGrpSpPr/>
          <p:nvPr/>
        </p:nvGrpSpPr>
        <p:grpSpPr>
          <a:xfrm rot="0">
            <a:off x="7920067" y="2451218"/>
            <a:ext cx="3774875" cy="47688"/>
            <a:chOff x="0" y="0"/>
            <a:chExt cx="994206" cy="12560"/>
          </a:xfrm>
        </p:grpSpPr>
        <p:sp>
          <p:nvSpPr>
            <p:cNvPr name="Freeform 13" id="13"/>
            <p:cNvSpPr/>
            <p:nvPr/>
          </p:nvSpPr>
          <p:spPr>
            <a:xfrm flipH="false" flipV="false" rot="0">
              <a:off x="0" y="0"/>
              <a:ext cx="994206" cy="12560"/>
            </a:xfrm>
            <a:custGeom>
              <a:avLst/>
              <a:gdLst/>
              <a:ahLst/>
              <a:cxnLst/>
              <a:rect r="r" b="b" t="t" l="l"/>
              <a:pathLst>
                <a:path h="12560" w="994206">
                  <a:moveTo>
                    <a:pt x="6280" y="0"/>
                  </a:moveTo>
                  <a:lnTo>
                    <a:pt x="987926" y="0"/>
                  </a:lnTo>
                  <a:cubicBezTo>
                    <a:pt x="989591" y="0"/>
                    <a:pt x="991189" y="662"/>
                    <a:pt x="992366" y="1839"/>
                  </a:cubicBezTo>
                  <a:cubicBezTo>
                    <a:pt x="993544" y="3017"/>
                    <a:pt x="994206" y="4614"/>
                    <a:pt x="994206" y="6280"/>
                  </a:cubicBezTo>
                  <a:lnTo>
                    <a:pt x="994206" y="6280"/>
                  </a:lnTo>
                  <a:cubicBezTo>
                    <a:pt x="994206" y="9748"/>
                    <a:pt x="991394" y="12560"/>
                    <a:pt x="987926" y="12560"/>
                  </a:cubicBezTo>
                  <a:lnTo>
                    <a:pt x="6280" y="12560"/>
                  </a:lnTo>
                  <a:cubicBezTo>
                    <a:pt x="4614" y="12560"/>
                    <a:pt x="3017" y="11898"/>
                    <a:pt x="1839" y="10721"/>
                  </a:cubicBezTo>
                  <a:cubicBezTo>
                    <a:pt x="662" y="9543"/>
                    <a:pt x="0" y="7946"/>
                    <a:pt x="0" y="6280"/>
                  </a:cubicBezTo>
                  <a:lnTo>
                    <a:pt x="0" y="6280"/>
                  </a:lnTo>
                  <a:cubicBezTo>
                    <a:pt x="0" y="4614"/>
                    <a:pt x="662" y="3017"/>
                    <a:pt x="1839" y="1839"/>
                  </a:cubicBezTo>
                  <a:cubicBezTo>
                    <a:pt x="3017" y="662"/>
                    <a:pt x="4614" y="0"/>
                    <a:pt x="6280" y="0"/>
                  </a:cubicBezTo>
                  <a:close/>
                </a:path>
              </a:pathLst>
            </a:custGeom>
            <a:solidFill>
              <a:srgbClr val="FFFFFF"/>
            </a:solidFill>
          </p:spPr>
        </p:sp>
        <p:sp>
          <p:nvSpPr>
            <p:cNvPr name="TextBox 14" id="14"/>
            <p:cNvSpPr txBox="true"/>
            <p:nvPr/>
          </p:nvSpPr>
          <p:spPr>
            <a:xfrm>
              <a:off x="0" y="-38100"/>
              <a:ext cx="994206" cy="50660"/>
            </a:xfrm>
            <a:prstGeom prst="rect">
              <a:avLst/>
            </a:prstGeom>
          </p:spPr>
          <p:txBody>
            <a:bodyPr anchor="ctr" rtlCol="false" tIns="50800" lIns="50800" bIns="50800" rIns="50800"/>
            <a:lstStyle/>
            <a:p>
              <a:pPr algn="ctr">
                <a:lnSpc>
                  <a:spcPts val="2659"/>
                </a:lnSpc>
              </a:pPr>
            </a:p>
          </p:txBody>
        </p:sp>
      </p:grpSp>
      <p:sp>
        <p:nvSpPr>
          <p:cNvPr name="TextBox 15" id="15"/>
          <p:cNvSpPr txBox="true"/>
          <p:nvPr/>
        </p:nvSpPr>
        <p:spPr>
          <a:xfrm rot="0">
            <a:off x="8092619" y="1123950"/>
            <a:ext cx="8276194" cy="1122680"/>
          </a:xfrm>
          <a:prstGeom prst="rect">
            <a:avLst/>
          </a:prstGeom>
        </p:spPr>
        <p:txBody>
          <a:bodyPr anchor="t" rtlCol="false" tIns="0" lIns="0" bIns="0" rIns="0">
            <a:spAutoFit/>
          </a:bodyPr>
          <a:lstStyle/>
          <a:p>
            <a:pPr algn="l">
              <a:lnSpc>
                <a:spcPts val="8560"/>
              </a:lnSpc>
            </a:pPr>
            <a:r>
              <a:rPr lang="en-US" b="true" sz="8000">
                <a:solidFill>
                  <a:srgbClr val="FFFFFF"/>
                </a:solidFill>
                <a:latin typeface="Antonio Bold"/>
                <a:ea typeface="Antonio Bold"/>
                <a:cs typeface="Antonio Bold"/>
                <a:sym typeface="Antonio Bold"/>
              </a:rPr>
              <a:t>ABOUT THE INDUSTRY</a:t>
            </a:r>
          </a:p>
        </p:txBody>
      </p:sp>
      <p:sp>
        <p:nvSpPr>
          <p:cNvPr name="TextBox 16" id="16"/>
          <p:cNvSpPr txBox="true"/>
          <p:nvPr/>
        </p:nvSpPr>
        <p:spPr>
          <a:xfrm rot="0">
            <a:off x="7707636" y="2861906"/>
            <a:ext cx="9986793" cy="5944235"/>
          </a:xfrm>
          <a:prstGeom prst="rect">
            <a:avLst/>
          </a:prstGeom>
        </p:spPr>
        <p:txBody>
          <a:bodyPr anchor="t" rtlCol="false" tIns="0" lIns="0" bIns="0" rIns="0">
            <a:spAutoFit/>
          </a:bodyPr>
          <a:lstStyle/>
          <a:p>
            <a:pPr algn="just">
              <a:lnSpc>
                <a:spcPts val="3640"/>
              </a:lnSpc>
            </a:pPr>
            <a:r>
              <a:rPr lang="en-US" sz="2600">
                <a:solidFill>
                  <a:srgbClr val="FFFFFF"/>
                </a:solidFill>
                <a:latin typeface="Poppins"/>
                <a:ea typeface="Poppins"/>
                <a:cs typeface="Poppins"/>
                <a:sym typeface="Poppins"/>
              </a:rPr>
              <a:t>The Internet of Things (IoT) industry is revolutionizing healthcare by enabling real-time monitoring, data-driven insights, and proactive responses. In the context of epilepsy management, IoT technologies offer transformative solutions to enhance patient safety and quality of life. IoT-enabled devices like smartwatches and EEG headbands provide real-time monitoring of brain activity and vital signs, enabling early seizure detection. These devices can send instant alerts to caregivers and healthcare providers, ensuring timely intervention. IoT systems also gather and analyze data to identify seizure patterns and triggers, supporting personalized treatment.</a:t>
            </a:r>
          </a:p>
          <a:p>
            <a:pPr algn="just">
              <a:lnSpc>
                <a:spcPts val="3640"/>
              </a:lnSpc>
            </a:pPr>
          </a:p>
        </p:txBody>
      </p:sp>
      <p:sp>
        <p:nvSpPr>
          <p:cNvPr name="Freeform 17" id="17"/>
          <p:cNvSpPr/>
          <p:nvPr/>
        </p:nvSpPr>
        <p:spPr>
          <a:xfrm flipH="false" flipV="false" rot="0">
            <a:off x="145090" y="1748895"/>
            <a:ext cx="7268699" cy="7057246"/>
          </a:xfrm>
          <a:custGeom>
            <a:avLst/>
            <a:gdLst/>
            <a:ahLst/>
            <a:cxnLst/>
            <a:rect r="r" b="b" t="t" l="l"/>
            <a:pathLst>
              <a:path h="7057246" w="7268699">
                <a:moveTo>
                  <a:pt x="0" y="0"/>
                </a:moveTo>
                <a:lnTo>
                  <a:pt x="7268698" y="0"/>
                </a:lnTo>
                <a:lnTo>
                  <a:pt x="7268698" y="7057246"/>
                </a:lnTo>
                <a:lnTo>
                  <a:pt x="0" y="705724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Tree>
  </p:cSld>
  <p:clrMapOvr>
    <a:masterClrMapping/>
  </p:clrMapOvr>
  <p:transition spd="slow">
    <p:cover dir="l"/>
  </p:transition>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048581"/>
        </a:solidFill>
      </p:bgPr>
    </p:bg>
    <p:spTree>
      <p:nvGrpSpPr>
        <p:cNvPr id="1" name=""/>
        <p:cNvGrpSpPr/>
        <p:nvPr/>
      </p:nvGrpSpPr>
      <p:grpSpPr>
        <a:xfrm>
          <a:off x="0" y="0"/>
          <a:ext cx="0" cy="0"/>
          <a:chOff x="0" y="0"/>
          <a:chExt cx="0" cy="0"/>
        </a:xfrm>
      </p:grpSpPr>
      <p:grpSp>
        <p:nvGrpSpPr>
          <p:cNvPr name="Group 2" id="2"/>
          <p:cNvGrpSpPr/>
          <p:nvPr/>
        </p:nvGrpSpPr>
        <p:grpSpPr>
          <a:xfrm rot="5400000">
            <a:off x="2987493" y="-2987493"/>
            <a:ext cx="9569467" cy="15544452"/>
            <a:chOff x="0" y="0"/>
            <a:chExt cx="691421" cy="1123130"/>
          </a:xfrm>
        </p:grpSpPr>
        <p:sp>
          <p:nvSpPr>
            <p:cNvPr name="Freeform 3" id="3"/>
            <p:cNvSpPr/>
            <p:nvPr/>
          </p:nvSpPr>
          <p:spPr>
            <a:xfrm flipH="false" flipV="false" rot="0">
              <a:off x="0" y="0"/>
              <a:ext cx="691421" cy="1123130"/>
            </a:xfrm>
            <a:custGeom>
              <a:avLst/>
              <a:gdLst/>
              <a:ahLst/>
              <a:cxnLst/>
              <a:rect r="r" b="b" t="t" l="l"/>
              <a:pathLst>
                <a:path h="1123130" w="691421">
                  <a:moveTo>
                    <a:pt x="230598" y="19070"/>
                  </a:moveTo>
                  <a:cubicBezTo>
                    <a:pt x="265931" y="7556"/>
                    <a:pt x="306345" y="0"/>
                    <a:pt x="345897" y="0"/>
                  </a:cubicBezTo>
                  <a:cubicBezTo>
                    <a:pt x="385450" y="0"/>
                    <a:pt x="423510" y="6476"/>
                    <a:pt x="458583" y="17990"/>
                  </a:cubicBezTo>
                  <a:cubicBezTo>
                    <a:pt x="459331" y="18350"/>
                    <a:pt x="460077" y="18350"/>
                    <a:pt x="460823" y="18710"/>
                  </a:cubicBezTo>
                  <a:cubicBezTo>
                    <a:pt x="592540" y="64765"/>
                    <a:pt x="689555" y="186379"/>
                    <a:pt x="691421" y="335395"/>
                  </a:cubicBezTo>
                  <a:lnTo>
                    <a:pt x="691421" y="1123130"/>
                  </a:lnTo>
                  <a:lnTo>
                    <a:pt x="0" y="1123130"/>
                  </a:lnTo>
                  <a:lnTo>
                    <a:pt x="0" y="335980"/>
                  </a:lnTo>
                  <a:cubicBezTo>
                    <a:pt x="1866" y="185660"/>
                    <a:pt x="97388" y="64045"/>
                    <a:pt x="230598" y="19070"/>
                  </a:cubicBezTo>
                  <a:close/>
                </a:path>
              </a:pathLst>
            </a:custGeom>
            <a:solidFill>
              <a:srgbClr val="FFFFFF"/>
            </a:solidFill>
          </p:spPr>
        </p:sp>
        <p:sp>
          <p:nvSpPr>
            <p:cNvPr name="TextBox 4" id="4"/>
            <p:cNvSpPr txBox="true"/>
            <p:nvPr/>
          </p:nvSpPr>
          <p:spPr>
            <a:xfrm>
              <a:off x="0" y="88900"/>
              <a:ext cx="691421" cy="1034230"/>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755259" y="9382565"/>
            <a:ext cx="19043259" cy="3086100"/>
            <a:chOff x="0" y="0"/>
            <a:chExt cx="5015509" cy="812800"/>
          </a:xfrm>
        </p:grpSpPr>
        <p:sp>
          <p:nvSpPr>
            <p:cNvPr name="Freeform 6" id="6"/>
            <p:cNvSpPr/>
            <p:nvPr/>
          </p:nvSpPr>
          <p:spPr>
            <a:xfrm flipH="false" flipV="false" rot="0">
              <a:off x="0" y="0"/>
              <a:ext cx="5015509" cy="812800"/>
            </a:xfrm>
            <a:custGeom>
              <a:avLst/>
              <a:gdLst/>
              <a:ahLst/>
              <a:cxnLst/>
              <a:rect r="r" b="b" t="t" l="l"/>
              <a:pathLst>
                <a:path h="812800" w="5015509">
                  <a:moveTo>
                    <a:pt x="20734" y="0"/>
                  </a:moveTo>
                  <a:lnTo>
                    <a:pt x="4994775" y="0"/>
                  </a:lnTo>
                  <a:cubicBezTo>
                    <a:pt x="5000274" y="0"/>
                    <a:pt x="5005548" y="2184"/>
                    <a:pt x="5009436" y="6073"/>
                  </a:cubicBezTo>
                  <a:cubicBezTo>
                    <a:pt x="5013324" y="9961"/>
                    <a:pt x="5015509" y="15235"/>
                    <a:pt x="5015509" y="20734"/>
                  </a:cubicBezTo>
                  <a:lnTo>
                    <a:pt x="5015509" y="792066"/>
                  </a:lnTo>
                  <a:cubicBezTo>
                    <a:pt x="5015509" y="797565"/>
                    <a:pt x="5013324" y="802839"/>
                    <a:pt x="5009436" y="806727"/>
                  </a:cubicBezTo>
                  <a:cubicBezTo>
                    <a:pt x="5005548" y="810616"/>
                    <a:pt x="5000274" y="812800"/>
                    <a:pt x="4994775" y="812800"/>
                  </a:cubicBezTo>
                  <a:lnTo>
                    <a:pt x="20734" y="812800"/>
                  </a:lnTo>
                  <a:cubicBezTo>
                    <a:pt x="15235" y="812800"/>
                    <a:pt x="9961" y="810616"/>
                    <a:pt x="6073" y="806727"/>
                  </a:cubicBezTo>
                  <a:cubicBezTo>
                    <a:pt x="2184" y="802839"/>
                    <a:pt x="0" y="797565"/>
                    <a:pt x="0" y="792066"/>
                  </a:cubicBezTo>
                  <a:lnTo>
                    <a:pt x="0" y="20734"/>
                  </a:lnTo>
                  <a:cubicBezTo>
                    <a:pt x="0" y="15235"/>
                    <a:pt x="2184" y="9961"/>
                    <a:pt x="6073" y="6073"/>
                  </a:cubicBezTo>
                  <a:cubicBezTo>
                    <a:pt x="9961" y="2184"/>
                    <a:pt x="15235" y="0"/>
                    <a:pt x="20734" y="0"/>
                  </a:cubicBezTo>
                  <a:close/>
                </a:path>
              </a:pathLst>
            </a:custGeom>
            <a:solidFill>
              <a:srgbClr val="FFFFFF"/>
            </a:solidFill>
          </p:spPr>
        </p:sp>
        <p:sp>
          <p:nvSpPr>
            <p:cNvPr name="TextBox 7" id="7"/>
            <p:cNvSpPr txBox="true"/>
            <p:nvPr/>
          </p:nvSpPr>
          <p:spPr>
            <a:xfrm>
              <a:off x="0" y="-38100"/>
              <a:ext cx="5015509" cy="850900"/>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1396814" y="9306365"/>
            <a:ext cx="15921577" cy="3086100"/>
            <a:chOff x="0" y="0"/>
            <a:chExt cx="4193337" cy="812800"/>
          </a:xfrm>
        </p:grpSpPr>
        <p:sp>
          <p:nvSpPr>
            <p:cNvPr name="Freeform 9" id="9"/>
            <p:cNvSpPr/>
            <p:nvPr/>
          </p:nvSpPr>
          <p:spPr>
            <a:xfrm flipH="false" flipV="false" rot="0">
              <a:off x="0" y="0"/>
              <a:ext cx="4193337" cy="812800"/>
            </a:xfrm>
            <a:custGeom>
              <a:avLst/>
              <a:gdLst/>
              <a:ahLst/>
              <a:cxnLst/>
              <a:rect r="r" b="b" t="t" l="l"/>
              <a:pathLst>
                <a:path h="812800" w="4193337">
                  <a:moveTo>
                    <a:pt x="24799" y="0"/>
                  </a:moveTo>
                  <a:lnTo>
                    <a:pt x="4168538" y="0"/>
                  </a:lnTo>
                  <a:cubicBezTo>
                    <a:pt x="4175115" y="0"/>
                    <a:pt x="4181423" y="2613"/>
                    <a:pt x="4186074" y="7263"/>
                  </a:cubicBezTo>
                  <a:cubicBezTo>
                    <a:pt x="4190724" y="11914"/>
                    <a:pt x="4193337" y="18222"/>
                    <a:pt x="4193337" y="24799"/>
                  </a:cubicBezTo>
                  <a:lnTo>
                    <a:pt x="4193337" y="788001"/>
                  </a:lnTo>
                  <a:cubicBezTo>
                    <a:pt x="4193337" y="794578"/>
                    <a:pt x="4190724" y="800886"/>
                    <a:pt x="4186074" y="805537"/>
                  </a:cubicBezTo>
                  <a:cubicBezTo>
                    <a:pt x="4181423" y="810187"/>
                    <a:pt x="4175115" y="812800"/>
                    <a:pt x="4168538" y="812800"/>
                  </a:cubicBezTo>
                  <a:lnTo>
                    <a:pt x="24799" y="812800"/>
                  </a:lnTo>
                  <a:cubicBezTo>
                    <a:pt x="18222" y="812800"/>
                    <a:pt x="11914" y="810187"/>
                    <a:pt x="7263" y="805537"/>
                  </a:cubicBezTo>
                  <a:cubicBezTo>
                    <a:pt x="2613" y="800886"/>
                    <a:pt x="0" y="794578"/>
                    <a:pt x="0" y="788001"/>
                  </a:cubicBezTo>
                  <a:lnTo>
                    <a:pt x="0" y="24799"/>
                  </a:lnTo>
                  <a:cubicBezTo>
                    <a:pt x="0" y="18222"/>
                    <a:pt x="2613" y="11914"/>
                    <a:pt x="7263" y="7263"/>
                  </a:cubicBezTo>
                  <a:cubicBezTo>
                    <a:pt x="11914" y="2613"/>
                    <a:pt x="18222" y="0"/>
                    <a:pt x="24799" y="0"/>
                  </a:cubicBezTo>
                  <a:close/>
                </a:path>
              </a:pathLst>
            </a:custGeom>
            <a:solidFill>
              <a:srgbClr val="14B19D"/>
            </a:solidFill>
          </p:spPr>
        </p:sp>
        <p:sp>
          <p:nvSpPr>
            <p:cNvPr name="TextBox 10" id="10"/>
            <p:cNvSpPr txBox="true"/>
            <p:nvPr/>
          </p:nvSpPr>
          <p:spPr>
            <a:xfrm>
              <a:off x="0" y="-38100"/>
              <a:ext cx="4193337" cy="850900"/>
            </a:xfrm>
            <a:prstGeom prst="rect">
              <a:avLst/>
            </a:prstGeom>
          </p:spPr>
          <p:txBody>
            <a:bodyPr anchor="ctr" rtlCol="false" tIns="50800" lIns="50800" bIns="50800" rIns="50800"/>
            <a:lstStyle/>
            <a:p>
              <a:pPr algn="ctr">
                <a:lnSpc>
                  <a:spcPts val="2659"/>
                </a:lnSpc>
                <a:spcBef>
                  <a:spcPct val="0"/>
                </a:spcBef>
              </a:pPr>
            </a:p>
          </p:txBody>
        </p:sp>
      </p:grpSp>
      <p:sp>
        <p:nvSpPr>
          <p:cNvPr name="Freeform 11" id="11"/>
          <p:cNvSpPr/>
          <p:nvPr/>
        </p:nvSpPr>
        <p:spPr>
          <a:xfrm flipH="false" flipV="false" rot="0">
            <a:off x="16368813" y="423496"/>
            <a:ext cx="1325616" cy="1294283"/>
          </a:xfrm>
          <a:custGeom>
            <a:avLst/>
            <a:gdLst/>
            <a:ahLst/>
            <a:cxnLst/>
            <a:rect r="r" b="b" t="t" l="l"/>
            <a:pathLst>
              <a:path h="1294283" w="1325616">
                <a:moveTo>
                  <a:pt x="0" y="0"/>
                </a:moveTo>
                <a:lnTo>
                  <a:pt x="1325615" y="0"/>
                </a:lnTo>
                <a:lnTo>
                  <a:pt x="1325615" y="1294283"/>
                </a:lnTo>
                <a:lnTo>
                  <a:pt x="0" y="12942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2" id="12"/>
          <p:cNvGrpSpPr/>
          <p:nvPr/>
        </p:nvGrpSpPr>
        <p:grpSpPr>
          <a:xfrm rot="0">
            <a:off x="822132" y="3115768"/>
            <a:ext cx="4530458" cy="47625"/>
            <a:chOff x="0" y="0"/>
            <a:chExt cx="1193207" cy="12543"/>
          </a:xfrm>
        </p:grpSpPr>
        <p:sp>
          <p:nvSpPr>
            <p:cNvPr name="Freeform 13" id="13"/>
            <p:cNvSpPr/>
            <p:nvPr/>
          </p:nvSpPr>
          <p:spPr>
            <a:xfrm flipH="false" flipV="false" rot="0">
              <a:off x="0" y="0"/>
              <a:ext cx="1193207" cy="12543"/>
            </a:xfrm>
            <a:custGeom>
              <a:avLst/>
              <a:gdLst/>
              <a:ahLst/>
              <a:cxnLst/>
              <a:rect r="r" b="b" t="t" l="l"/>
              <a:pathLst>
                <a:path h="12543" w="1193207">
                  <a:moveTo>
                    <a:pt x="6272" y="0"/>
                  </a:moveTo>
                  <a:lnTo>
                    <a:pt x="1186935" y="0"/>
                  </a:lnTo>
                  <a:cubicBezTo>
                    <a:pt x="1190399" y="0"/>
                    <a:pt x="1193207" y="2808"/>
                    <a:pt x="1193207" y="6272"/>
                  </a:cubicBezTo>
                  <a:lnTo>
                    <a:pt x="1193207" y="6272"/>
                  </a:lnTo>
                  <a:cubicBezTo>
                    <a:pt x="1193207" y="7935"/>
                    <a:pt x="1192546" y="9530"/>
                    <a:pt x="1191370" y="10706"/>
                  </a:cubicBezTo>
                  <a:cubicBezTo>
                    <a:pt x="1190194" y="11882"/>
                    <a:pt x="1188599" y="12543"/>
                    <a:pt x="1186935" y="12543"/>
                  </a:cubicBezTo>
                  <a:lnTo>
                    <a:pt x="6272" y="12543"/>
                  </a:lnTo>
                  <a:cubicBezTo>
                    <a:pt x="4608" y="12543"/>
                    <a:pt x="3013" y="11882"/>
                    <a:pt x="1837" y="10706"/>
                  </a:cubicBezTo>
                  <a:cubicBezTo>
                    <a:pt x="661" y="9530"/>
                    <a:pt x="0" y="7935"/>
                    <a:pt x="0" y="6272"/>
                  </a:cubicBezTo>
                  <a:lnTo>
                    <a:pt x="0" y="6272"/>
                  </a:lnTo>
                  <a:cubicBezTo>
                    <a:pt x="0" y="4608"/>
                    <a:pt x="661" y="3013"/>
                    <a:pt x="1837" y="1837"/>
                  </a:cubicBezTo>
                  <a:cubicBezTo>
                    <a:pt x="3013" y="661"/>
                    <a:pt x="4608" y="0"/>
                    <a:pt x="6272" y="0"/>
                  </a:cubicBezTo>
                  <a:close/>
                </a:path>
              </a:pathLst>
            </a:custGeom>
            <a:solidFill>
              <a:srgbClr val="048581"/>
            </a:solidFill>
          </p:spPr>
        </p:sp>
        <p:sp>
          <p:nvSpPr>
            <p:cNvPr name="TextBox 14" id="14"/>
            <p:cNvSpPr txBox="true"/>
            <p:nvPr/>
          </p:nvSpPr>
          <p:spPr>
            <a:xfrm>
              <a:off x="0" y="-38100"/>
              <a:ext cx="1193207" cy="50643"/>
            </a:xfrm>
            <a:prstGeom prst="rect">
              <a:avLst/>
            </a:prstGeom>
          </p:spPr>
          <p:txBody>
            <a:bodyPr anchor="ctr" rtlCol="false" tIns="50800" lIns="50800" bIns="50800" rIns="50800"/>
            <a:lstStyle/>
            <a:p>
              <a:pPr algn="ctr">
                <a:lnSpc>
                  <a:spcPts val="2659"/>
                </a:lnSpc>
              </a:pPr>
            </a:p>
          </p:txBody>
        </p:sp>
      </p:grpSp>
      <p:sp>
        <p:nvSpPr>
          <p:cNvPr name="Freeform 15" id="15"/>
          <p:cNvSpPr/>
          <p:nvPr/>
        </p:nvSpPr>
        <p:spPr>
          <a:xfrm flipH="false" flipV="false" rot="0">
            <a:off x="13963623" y="2514346"/>
            <a:ext cx="3760651" cy="5094477"/>
          </a:xfrm>
          <a:custGeom>
            <a:avLst/>
            <a:gdLst/>
            <a:ahLst/>
            <a:cxnLst/>
            <a:rect r="r" b="b" t="t" l="l"/>
            <a:pathLst>
              <a:path h="5094477" w="3760651">
                <a:moveTo>
                  <a:pt x="0" y="0"/>
                </a:moveTo>
                <a:lnTo>
                  <a:pt x="3760650" y="0"/>
                </a:lnTo>
                <a:lnTo>
                  <a:pt x="3760650" y="5094478"/>
                </a:lnTo>
                <a:lnTo>
                  <a:pt x="0" y="509447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16" id="16"/>
          <p:cNvGrpSpPr/>
          <p:nvPr/>
        </p:nvGrpSpPr>
        <p:grpSpPr>
          <a:xfrm rot="0">
            <a:off x="638470" y="5174774"/>
            <a:ext cx="3810109" cy="3810109"/>
            <a:chOff x="0" y="0"/>
            <a:chExt cx="812800" cy="812800"/>
          </a:xfrm>
        </p:grpSpPr>
        <p:sp>
          <p:nvSpPr>
            <p:cNvPr name="Freeform 17" id="1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4B19D"/>
            </a:solidFill>
          </p:spPr>
        </p:sp>
        <p:sp>
          <p:nvSpPr>
            <p:cNvPr name="TextBox 18" id="18"/>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TextBox 19" id="19"/>
          <p:cNvSpPr txBox="true"/>
          <p:nvPr/>
        </p:nvSpPr>
        <p:spPr>
          <a:xfrm rot="0">
            <a:off x="822132" y="3289357"/>
            <a:ext cx="12995659" cy="809568"/>
          </a:xfrm>
          <a:prstGeom prst="rect">
            <a:avLst/>
          </a:prstGeom>
        </p:spPr>
        <p:txBody>
          <a:bodyPr anchor="t" rtlCol="false" tIns="0" lIns="0" bIns="0" rIns="0">
            <a:spAutoFit/>
          </a:bodyPr>
          <a:lstStyle/>
          <a:p>
            <a:pPr algn="just">
              <a:lnSpc>
                <a:spcPts val="3433"/>
              </a:lnSpc>
            </a:pPr>
            <a:r>
              <a:rPr lang="en-US" sz="2452">
                <a:solidFill>
                  <a:srgbClr val="048581"/>
                </a:solidFill>
                <a:latin typeface="Poppins"/>
                <a:ea typeface="Poppins"/>
                <a:cs typeface="Poppins"/>
                <a:sym typeface="Poppins"/>
              </a:rPr>
              <a:t>This project focuses on meeting the essential needs of people living with epilepsy:</a:t>
            </a:r>
          </a:p>
          <a:p>
            <a:pPr algn="just">
              <a:lnSpc>
                <a:spcPts val="2873"/>
              </a:lnSpc>
            </a:pPr>
          </a:p>
        </p:txBody>
      </p:sp>
      <p:sp>
        <p:nvSpPr>
          <p:cNvPr name="TextBox 20" id="20"/>
          <p:cNvSpPr txBox="true"/>
          <p:nvPr/>
        </p:nvSpPr>
        <p:spPr>
          <a:xfrm rot="0">
            <a:off x="822132" y="661139"/>
            <a:ext cx="11483685" cy="2208530"/>
          </a:xfrm>
          <a:prstGeom prst="rect">
            <a:avLst/>
          </a:prstGeom>
        </p:spPr>
        <p:txBody>
          <a:bodyPr anchor="t" rtlCol="false" tIns="0" lIns="0" bIns="0" rIns="0">
            <a:spAutoFit/>
          </a:bodyPr>
          <a:lstStyle/>
          <a:p>
            <a:pPr algn="l">
              <a:lnSpc>
                <a:spcPts val="8560"/>
              </a:lnSpc>
            </a:pPr>
            <a:r>
              <a:rPr lang="en-US" b="true" sz="8000">
                <a:solidFill>
                  <a:srgbClr val="048581"/>
                </a:solidFill>
                <a:latin typeface="Antonio Bold"/>
                <a:ea typeface="Antonio Bold"/>
                <a:cs typeface="Antonio Bold"/>
                <a:sym typeface="Antonio Bold"/>
              </a:rPr>
              <a:t>MOTIVATION TO PURSUE THE INDUSTRY</a:t>
            </a:r>
          </a:p>
        </p:txBody>
      </p:sp>
      <p:sp>
        <p:nvSpPr>
          <p:cNvPr name="TextBox 21" id="21"/>
          <p:cNvSpPr txBox="true"/>
          <p:nvPr/>
        </p:nvSpPr>
        <p:spPr>
          <a:xfrm rot="0">
            <a:off x="1028700" y="5850577"/>
            <a:ext cx="3046717" cy="2323465"/>
          </a:xfrm>
          <a:prstGeom prst="rect">
            <a:avLst/>
          </a:prstGeom>
        </p:spPr>
        <p:txBody>
          <a:bodyPr anchor="t" rtlCol="false" tIns="0" lIns="0" bIns="0" rIns="0">
            <a:spAutoFit/>
          </a:bodyPr>
          <a:lstStyle/>
          <a:p>
            <a:pPr algn="l">
              <a:lnSpc>
                <a:spcPts val="2659"/>
              </a:lnSpc>
            </a:pPr>
            <a:r>
              <a:rPr lang="en-US" sz="1899" b="true">
                <a:solidFill>
                  <a:srgbClr val="FFFFFF"/>
                </a:solidFill>
                <a:latin typeface="Canva Sans Bold"/>
                <a:ea typeface="Canva Sans Bold"/>
                <a:cs typeface="Canva Sans Bold"/>
                <a:sym typeface="Canva Sans Bold"/>
              </a:rPr>
              <a:t> Seizures can happen without warning, putting patients at risk.</a:t>
            </a:r>
          </a:p>
          <a:p>
            <a:pPr algn="l">
              <a:lnSpc>
                <a:spcPts val="2659"/>
              </a:lnSpc>
              <a:spcBef>
                <a:spcPct val="0"/>
              </a:spcBef>
            </a:pPr>
            <a:r>
              <a:rPr lang="en-US" b="true" sz="1899">
                <a:solidFill>
                  <a:srgbClr val="FFFFFF"/>
                </a:solidFill>
                <a:latin typeface="Canva Sans Bold"/>
                <a:ea typeface="Canva Sans Bold"/>
                <a:cs typeface="Canva Sans Bold"/>
                <a:sym typeface="Canva Sans Bold"/>
              </a:rPr>
              <a:t>T</a:t>
            </a:r>
            <a:r>
              <a:rPr lang="en-US" b="true" sz="1899">
                <a:solidFill>
                  <a:srgbClr val="FFFFFF"/>
                </a:solidFill>
                <a:latin typeface="Canva Sans Bold"/>
                <a:ea typeface="Canva Sans Bold"/>
                <a:cs typeface="Canva Sans Bold"/>
                <a:sym typeface="Canva Sans Bold"/>
              </a:rPr>
              <a:t>he device detects seizures early, allowing for quick action and reducing the risk of harm.</a:t>
            </a:r>
          </a:p>
        </p:txBody>
      </p:sp>
      <p:sp>
        <p:nvSpPr>
          <p:cNvPr name="TextBox 22" id="22"/>
          <p:cNvSpPr txBox="true"/>
          <p:nvPr/>
        </p:nvSpPr>
        <p:spPr>
          <a:xfrm rot="0">
            <a:off x="1277132" y="4156075"/>
            <a:ext cx="4075457" cy="905510"/>
          </a:xfrm>
          <a:prstGeom prst="rect">
            <a:avLst/>
          </a:prstGeom>
        </p:spPr>
        <p:txBody>
          <a:bodyPr anchor="t" rtlCol="false" tIns="0" lIns="0" bIns="0" rIns="0">
            <a:spAutoFit/>
          </a:bodyPr>
          <a:lstStyle/>
          <a:p>
            <a:pPr algn="l">
              <a:lnSpc>
                <a:spcPts val="3639"/>
              </a:lnSpc>
              <a:spcBef>
                <a:spcPct val="0"/>
              </a:spcBef>
            </a:pPr>
            <a:r>
              <a:rPr lang="en-US" b="true" sz="2599">
                <a:solidFill>
                  <a:srgbClr val="024240"/>
                </a:solidFill>
                <a:latin typeface="Canva Sans Bold"/>
                <a:ea typeface="Canva Sans Bold"/>
                <a:cs typeface="Canva Sans Bold"/>
                <a:sym typeface="Canva Sans Bold"/>
              </a:rPr>
              <a:t>EARLY SEIZURE DETECTION</a:t>
            </a:r>
            <a:r>
              <a:rPr lang="en-US" b="true" sz="2599">
                <a:solidFill>
                  <a:srgbClr val="024240"/>
                </a:solidFill>
                <a:latin typeface="Canva Sans Bold"/>
                <a:ea typeface="Canva Sans Bold"/>
                <a:cs typeface="Canva Sans Bold"/>
                <a:sym typeface="Canva Sans Bold"/>
              </a:rPr>
              <a:t>:</a:t>
            </a:r>
          </a:p>
        </p:txBody>
      </p:sp>
      <p:grpSp>
        <p:nvGrpSpPr>
          <p:cNvPr name="Group 23" id="23"/>
          <p:cNvGrpSpPr/>
          <p:nvPr/>
        </p:nvGrpSpPr>
        <p:grpSpPr>
          <a:xfrm rot="0">
            <a:off x="4979367" y="5271711"/>
            <a:ext cx="3787003" cy="3787003"/>
            <a:chOff x="0" y="0"/>
            <a:chExt cx="812800" cy="812800"/>
          </a:xfrm>
        </p:grpSpPr>
        <p:sp>
          <p:nvSpPr>
            <p:cNvPr name="Freeform 24" id="2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4B19D"/>
            </a:solidFill>
          </p:spPr>
        </p:sp>
        <p:sp>
          <p:nvSpPr>
            <p:cNvPr name="TextBox 25" id="25"/>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TextBox 26" id="26"/>
          <p:cNvSpPr txBox="true"/>
          <p:nvPr/>
        </p:nvSpPr>
        <p:spPr>
          <a:xfrm rot="0">
            <a:off x="5523644" y="5780827"/>
            <a:ext cx="2943190" cy="2656840"/>
          </a:xfrm>
          <a:prstGeom prst="rect">
            <a:avLst/>
          </a:prstGeom>
        </p:spPr>
        <p:txBody>
          <a:bodyPr anchor="t" rtlCol="false" tIns="0" lIns="0" bIns="0" rIns="0">
            <a:spAutoFit/>
          </a:bodyPr>
          <a:lstStyle/>
          <a:p>
            <a:pPr algn="l">
              <a:lnSpc>
                <a:spcPts val="2659"/>
              </a:lnSpc>
              <a:spcBef>
                <a:spcPct val="0"/>
              </a:spcBef>
            </a:pPr>
            <a:r>
              <a:rPr lang="en-US" b="true" sz="1899">
                <a:solidFill>
                  <a:srgbClr val="FFFFFF"/>
                </a:solidFill>
                <a:latin typeface="Canva Sans Bold"/>
                <a:ea typeface="Canva Sans Bold"/>
                <a:cs typeface="Canva Sans Bold"/>
                <a:sym typeface="Canva Sans Bold"/>
              </a:rPr>
              <a:t>Patients can’t always alert others during a seizure, and family may not be nearby. Instant alerts ensure caregivers and emergency services respond quickly, offering peace of mind.</a:t>
            </a:r>
          </a:p>
        </p:txBody>
      </p:sp>
      <p:sp>
        <p:nvSpPr>
          <p:cNvPr name="TextBox 27" id="27"/>
          <p:cNvSpPr txBox="true"/>
          <p:nvPr/>
        </p:nvSpPr>
        <p:spPr>
          <a:xfrm rot="0">
            <a:off x="6034033" y="4190469"/>
            <a:ext cx="2732337" cy="905510"/>
          </a:xfrm>
          <a:prstGeom prst="rect">
            <a:avLst/>
          </a:prstGeom>
        </p:spPr>
        <p:txBody>
          <a:bodyPr anchor="t" rtlCol="false" tIns="0" lIns="0" bIns="0" rIns="0">
            <a:spAutoFit/>
          </a:bodyPr>
          <a:lstStyle/>
          <a:p>
            <a:pPr algn="l">
              <a:lnSpc>
                <a:spcPts val="3639"/>
              </a:lnSpc>
              <a:spcBef>
                <a:spcPct val="0"/>
              </a:spcBef>
            </a:pPr>
            <a:r>
              <a:rPr lang="en-US" b="true" sz="2599">
                <a:solidFill>
                  <a:srgbClr val="024240"/>
                </a:solidFill>
                <a:latin typeface="Canva Sans Bold"/>
                <a:ea typeface="Canva Sans Bold"/>
                <a:cs typeface="Canva Sans Bold"/>
                <a:sym typeface="Canva Sans Bold"/>
              </a:rPr>
              <a:t>REAL-TIME ALERTS:</a:t>
            </a:r>
          </a:p>
        </p:txBody>
      </p:sp>
      <p:grpSp>
        <p:nvGrpSpPr>
          <p:cNvPr name="Group 28" id="28"/>
          <p:cNvGrpSpPr/>
          <p:nvPr/>
        </p:nvGrpSpPr>
        <p:grpSpPr>
          <a:xfrm rot="0">
            <a:off x="9299770" y="5061585"/>
            <a:ext cx="3884622" cy="3884622"/>
            <a:chOff x="0" y="0"/>
            <a:chExt cx="812800" cy="812800"/>
          </a:xfrm>
        </p:grpSpPr>
        <p:sp>
          <p:nvSpPr>
            <p:cNvPr name="Freeform 29" id="2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4B19D"/>
            </a:solidFill>
          </p:spPr>
        </p:sp>
        <p:sp>
          <p:nvSpPr>
            <p:cNvPr name="TextBox 30" id="30"/>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TextBox 31" id="31"/>
          <p:cNvSpPr txBox="true"/>
          <p:nvPr/>
        </p:nvSpPr>
        <p:spPr>
          <a:xfrm rot="0">
            <a:off x="9842695" y="5656426"/>
            <a:ext cx="3130466" cy="2656840"/>
          </a:xfrm>
          <a:prstGeom prst="rect">
            <a:avLst/>
          </a:prstGeom>
        </p:spPr>
        <p:txBody>
          <a:bodyPr anchor="t" rtlCol="false" tIns="0" lIns="0" bIns="0" rIns="0">
            <a:spAutoFit/>
          </a:bodyPr>
          <a:lstStyle/>
          <a:p>
            <a:pPr algn="l">
              <a:lnSpc>
                <a:spcPts val="2659"/>
              </a:lnSpc>
              <a:spcBef>
                <a:spcPct val="0"/>
              </a:spcBef>
            </a:pPr>
            <a:r>
              <a:rPr lang="en-US" b="true" sz="1899">
                <a:solidFill>
                  <a:srgbClr val="FFFFFF"/>
                </a:solidFill>
                <a:latin typeface="Canva Sans Bold"/>
                <a:ea typeface="Canva Sans Bold"/>
                <a:cs typeface="Canva Sans Bold"/>
                <a:sym typeface="Canva Sans Bold"/>
              </a:rPr>
              <a:t>Tracking seizures over time is vital for adjusting treatments and improving care. The device monitors patterns and progress, helping doctors fine-tune treatments for better outcomes.</a:t>
            </a:r>
          </a:p>
        </p:txBody>
      </p:sp>
      <p:sp>
        <p:nvSpPr>
          <p:cNvPr name="TextBox 32" id="32"/>
          <p:cNvSpPr txBox="true"/>
          <p:nvPr/>
        </p:nvSpPr>
        <p:spPr>
          <a:xfrm rot="0">
            <a:off x="10240824" y="4041775"/>
            <a:ext cx="2732337" cy="905510"/>
          </a:xfrm>
          <a:prstGeom prst="rect">
            <a:avLst/>
          </a:prstGeom>
        </p:spPr>
        <p:txBody>
          <a:bodyPr anchor="t" rtlCol="false" tIns="0" lIns="0" bIns="0" rIns="0">
            <a:spAutoFit/>
          </a:bodyPr>
          <a:lstStyle/>
          <a:p>
            <a:pPr algn="l">
              <a:lnSpc>
                <a:spcPts val="3639"/>
              </a:lnSpc>
              <a:spcBef>
                <a:spcPct val="0"/>
              </a:spcBef>
            </a:pPr>
            <a:r>
              <a:rPr lang="en-US" b="true" sz="2599">
                <a:solidFill>
                  <a:srgbClr val="024240"/>
                </a:solidFill>
                <a:latin typeface="Canva Sans Bold"/>
                <a:ea typeface="Canva Sans Bold"/>
                <a:cs typeface="Canva Sans Bold"/>
                <a:sym typeface="Canva Sans Bold"/>
              </a:rPr>
              <a:t>LOMG-TERM TRACKING:</a:t>
            </a:r>
          </a:p>
        </p:txBody>
      </p:sp>
    </p:spTree>
  </p:cSld>
  <p:clrMapOvr>
    <a:masterClrMapping/>
  </p:clrMapOvr>
  <p:transition spd="slow">
    <p:cover dir="l"/>
  </p:transition>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048581"/>
        </a:solidFill>
      </p:bgPr>
    </p:bg>
    <p:spTree>
      <p:nvGrpSpPr>
        <p:cNvPr id="1" name=""/>
        <p:cNvGrpSpPr/>
        <p:nvPr/>
      </p:nvGrpSpPr>
      <p:grpSpPr>
        <a:xfrm>
          <a:off x="0" y="0"/>
          <a:ext cx="0" cy="0"/>
          <a:chOff x="0" y="0"/>
          <a:chExt cx="0" cy="0"/>
        </a:xfrm>
      </p:grpSpPr>
      <p:grpSp>
        <p:nvGrpSpPr>
          <p:cNvPr name="Group 2" id="2"/>
          <p:cNvGrpSpPr/>
          <p:nvPr/>
        </p:nvGrpSpPr>
        <p:grpSpPr>
          <a:xfrm rot="0">
            <a:off x="-1253768" y="0"/>
            <a:ext cx="14972105" cy="11111844"/>
            <a:chOff x="0" y="0"/>
            <a:chExt cx="3943271" cy="2926576"/>
          </a:xfrm>
        </p:grpSpPr>
        <p:sp>
          <p:nvSpPr>
            <p:cNvPr name="Freeform 3" id="3"/>
            <p:cNvSpPr/>
            <p:nvPr/>
          </p:nvSpPr>
          <p:spPr>
            <a:xfrm flipH="false" flipV="false" rot="0">
              <a:off x="0" y="0"/>
              <a:ext cx="3943271" cy="2926576"/>
            </a:xfrm>
            <a:custGeom>
              <a:avLst/>
              <a:gdLst/>
              <a:ahLst/>
              <a:cxnLst/>
              <a:rect r="r" b="b" t="t" l="l"/>
              <a:pathLst>
                <a:path h="2926576" w="3943271">
                  <a:moveTo>
                    <a:pt x="51709" y="0"/>
                  </a:moveTo>
                  <a:lnTo>
                    <a:pt x="3891562" y="0"/>
                  </a:lnTo>
                  <a:cubicBezTo>
                    <a:pt x="3905276" y="0"/>
                    <a:pt x="3918428" y="5448"/>
                    <a:pt x="3928125" y="15145"/>
                  </a:cubicBezTo>
                  <a:cubicBezTo>
                    <a:pt x="3937823" y="24843"/>
                    <a:pt x="3943271" y="37995"/>
                    <a:pt x="3943271" y="51709"/>
                  </a:cubicBezTo>
                  <a:lnTo>
                    <a:pt x="3943271" y="2874867"/>
                  </a:lnTo>
                  <a:cubicBezTo>
                    <a:pt x="3943271" y="2888581"/>
                    <a:pt x="3937823" y="2901734"/>
                    <a:pt x="3928125" y="2911431"/>
                  </a:cubicBezTo>
                  <a:cubicBezTo>
                    <a:pt x="3918428" y="2921128"/>
                    <a:pt x="3905276" y="2926576"/>
                    <a:pt x="3891562" y="2926576"/>
                  </a:cubicBezTo>
                  <a:lnTo>
                    <a:pt x="51709" y="2926576"/>
                  </a:lnTo>
                  <a:cubicBezTo>
                    <a:pt x="37995" y="2926576"/>
                    <a:pt x="24843" y="2921128"/>
                    <a:pt x="15145" y="2911431"/>
                  </a:cubicBezTo>
                  <a:cubicBezTo>
                    <a:pt x="5448" y="2901734"/>
                    <a:pt x="0" y="2888581"/>
                    <a:pt x="0" y="2874867"/>
                  </a:cubicBezTo>
                  <a:lnTo>
                    <a:pt x="0" y="51709"/>
                  </a:lnTo>
                  <a:cubicBezTo>
                    <a:pt x="0" y="37995"/>
                    <a:pt x="5448" y="24843"/>
                    <a:pt x="15145" y="15145"/>
                  </a:cubicBezTo>
                  <a:cubicBezTo>
                    <a:pt x="24843" y="5448"/>
                    <a:pt x="37995" y="0"/>
                    <a:pt x="51709" y="0"/>
                  </a:cubicBezTo>
                  <a:close/>
                </a:path>
              </a:pathLst>
            </a:custGeom>
            <a:solidFill>
              <a:srgbClr val="FFFFFF"/>
            </a:solidFill>
          </p:spPr>
        </p:sp>
        <p:sp>
          <p:nvSpPr>
            <p:cNvPr name="TextBox 4" id="4"/>
            <p:cNvSpPr txBox="true"/>
            <p:nvPr/>
          </p:nvSpPr>
          <p:spPr>
            <a:xfrm>
              <a:off x="0" y="-38100"/>
              <a:ext cx="3943271" cy="2964676"/>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755259" y="9258300"/>
            <a:ext cx="19043259" cy="3086100"/>
            <a:chOff x="0" y="0"/>
            <a:chExt cx="5015509" cy="812800"/>
          </a:xfrm>
        </p:grpSpPr>
        <p:sp>
          <p:nvSpPr>
            <p:cNvPr name="Freeform 6" id="6"/>
            <p:cNvSpPr/>
            <p:nvPr/>
          </p:nvSpPr>
          <p:spPr>
            <a:xfrm flipH="false" flipV="false" rot="0">
              <a:off x="0" y="0"/>
              <a:ext cx="5015509" cy="812800"/>
            </a:xfrm>
            <a:custGeom>
              <a:avLst/>
              <a:gdLst/>
              <a:ahLst/>
              <a:cxnLst/>
              <a:rect r="r" b="b" t="t" l="l"/>
              <a:pathLst>
                <a:path h="812800" w="5015509">
                  <a:moveTo>
                    <a:pt x="20734" y="0"/>
                  </a:moveTo>
                  <a:lnTo>
                    <a:pt x="4994775" y="0"/>
                  </a:lnTo>
                  <a:cubicBezTo>
                    <a:pt x="5000274" y="0"/>
                    <a:pt x="5005548" y="2184"/>
                    <a:pt x="5009436" y="6073"/>
                  </a:cubicBezTo>
                  <a:cubicBezTo>
                    <a:pt x="5013324" y="9961"/>
                    <a:pt x="5015509" y="15235"/>
                    <a:pt x="5015509" y="20734"/>
                  </a:cubicBezTo>
                  <a:lnTo>
                    <a:pt x="5015509" y="792066"/>
                  </a:lnTo>
                  <a:cubicBezTo>
                    <a:pt x="5015509" y="797565"/>
                    <a:pt x="5013324" y="802839"/>
                    <a:pt x="5009436" y="806727"/>
                  </a:cubicBezTo>
                  <a:cubicBezTo>
                    <a:pt x="5005548" y="810616"/>
                    <a:pt x="5000274" y="812800"/>
                    <a:pt x="4994775" y="812800"/>
                  </a:cubicBezTo>
                  <a:lnTo>
                    <a:pt x="20734" y="812800"/>
                  </a:lnTo>
                  <a:cubicBezTo>
                    <a:pt x="15235" y="812800"/>
                    <a:pt x="9961" y="810616"/>
                    <a:pt x="6073" y="806727"/>
                  </a:cubicBezTo>
                  <a:cubicBezTo>
                    <a:pt x="2184" y="802839"/>
                    <a:pt x="0" y="797565"/>
                    <a:pt x="0" y="792066"/>
                  </a:cubicBezTo>
                  <a:lnTo>
                    <a:pt x="0" y="20734"/>
                  </a:lnTo>
                  <a:cubicBezTo>
                    <a:pt x="0" y="15235"/>
                    <a:pt x="2184" y="9961"/>
                    <a:pt x="6073" y="6073"/>
                  </a:cubicBezTo>
                  <a:cubicBezTo>
                    <a:pt x="9961" y="2184"/>
                    <a:pt x="15235" y="0"/>
                    <a:pt x="20734" y="0"/>
                  </a:cubicBezTo>
                  <a:close/>
                </a:path>
              </a:pathLst>
            </a:custGeom>
            <a:solidFill>
              <a:srgbClr val="FFFFFF"/>
            </a:solidFill>
          </p:spPr>
        </p:sp>
        <p:sp>
          <p:nvSpPr>
            <p:cNvPr name="TextBox 7" id="7"/>
            <p:cNvSpPr txBox="true"/>
            <p:nvPr/>
          </p:nvSpPr>
          <p:spPr>
            <a:xfrm>
              <a:off x="0" y="-38100"/>
              <a:ext cx="5015509" cy="850900"/>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1253768" y="9258300"/>
            <a:ext cx="15921577" cy="3086100"/>
            <a:chOff x="0" y="0"/>
            <a:chExt cx="4193337" cy="812800"/>
          </a:xfrm>
        </p:grpSpPr>
        <p:sp>
          <p:nvSpPr>
            <p:cNvPr name="Freeform 9" id="9"/>
            <p:cNvSpPr/>
            <p:nvPr/>
          </p:nvSpPr>
          <p:spPr>
            <a:xfrm flipH="false" flipV="false" rot="0">
              <a:off x="0" y="0"/>
              <a:ext cx="4193337" cy="812800"/>
            </a:xfrm>
            <a:custGeom>
              <a:avLst/>
              <a:gdLst/>
              <a:ahLst/>
              <a:cxnLst/>
              <a:rect r="r" b="b" t="t" l="l"/>
              <a:pathLst>
                <a:path h="812800" w="4193337">
                  <a:moveTo>
                    <a:pt x="24799" y="0"/>
                  </a:moveTo>
                  <a:lnTo>
                    <a:pt x="4168538" y="0"/>
                  </a:lnTo>
                  <a:cubicBezTo>
                    <a:pt x="4175115" y="0"/>
                    <a:pt x="4181423" y="2613"/>
                    <a:pt x="4186074" y="7263"/>
                  </a:cubicBezTo>
                  <a:cubicBezTo>
                    <a:pt x="4190724" y="11914"/>
                    <a:pt x="4193337" y="18222"/>
                    <a:pt x="4193337" y="24799"/>
                  </a:cubicBezTo>
                  <a:lnTo>
                    <a:pt x="4193337" y="788001"/>
                  </a:lnTo>
                  <a:cubicBezTo>
                    <a:pt x="4193337" y="794578"/>
                    <a:pt x="4190724" y="800886"/>
                    <a:pt x="4186074" y="805537"/>
                  </a:cubicBezTo>
                  <a:cubicBezTo>
                    <a:pt x="4181423" y="810187"/>
                    <a:pt x="4175115" y="812800"/>
                    <a:pt x="4168538" y="812800"/>
                  </a:cubicBezTo>
                  <a:lnTo>
                    <a:pt x="24799" y="812800"/>
                  </a:lnTo>
                  <a:cubicBezTo>
                    <a:pt x="18222" y="812800"/>
                    <a:pt x="11914" y="810187"/>
                    <a:pt x="7263" y="805537"/>
                  </a:cubicBezTo>
                  <a:cubicBezTo>
                    <a:pt x="2613" y="800886"/>
                    <a:pt x="0" y="794578"/>
                    <a:pt x="0" y="788001"/>
                  </a:cubicBezTo>
                  <a:lnTo>
                    <a:pt x="0" y="24799"/>
                  </a:lnTo>
                  <a:cubicBezTo>
                    <a:pt x="0" y="18222"/>
                    <a:pt x="2613" y="11914"/>
                    <a:pt x="7263" y="7263"/>
                  </a:cubicBezTo>
                  <a:cubicBezTo>
                    <a:pt x="11914" y="2613"/>
                    <a:pt x="18222" y="0"/>
                    <a:pt x="24799" y="0"/>
                  </a:cubicBezTo>
                  <a:close/>
                </a:path>
              </a:pathLst>
            </a:custGeom>
            <a:solidFill>
              <a:srgbClr val="14B19D"/>
            </a:solidFill>
          </p:spPr>
        </p:sp>
        <p:sp>
          <p:nvSpPr>
            <p:cNvPr name="TextBox 10" id="10"/>
            <p:cNvSpPr txBox="true"/>
            <p:nvPr/>
          </p:nvSpPr>
          <p:spPr>
            <a:xfrm>
              <a:off x="0" y="-38100"/>
              <a:ext cx="4193337" cy="850900"/>
            </a:xfrm>
            <a:prstGeom prst="rect">
              <a:avLst/>
            </a:prstGeom>
          </p:spPr>
          <p:txBody>
            <a:bodyPr anchor="ctr" rtlCol="false" tIns="50800" lIns="50800" bIns="50800" rIns="50800"/>
            <a:lstStyle/>
            <a:p>
              <a:pPr algn="ctr">
                <a:lnSpc>
                  <a:spcPts val="2659"/>
                </a:lnSpc>
                <a:spcBef>
                  <a:spcPct val="0"/>
                </a:spcBef>
              </a:pPr>
            </a:p>
          </p:txBody>
        </p:sp>
      </p:grpSp>
      <p:sp>
        <p:nvSpPr>
          <p:cNvPr name="Freeform 11" id="11"/>
          <p:cNvSpPr/>
          <p:nvPr/>
        </p:nvSpPr>
        <p:spPr>
          <a:xfrm flipH="false" flipV="false" rot="0">
            <a:off x="16368813" y="423496"/>
            <a:ext cx="1325616" cy="1294283"/>
          </a:xfrm>
          <a:custGeom>
            <a:avLst/>
            <a:gdLst/>
            <a:ahLst/>
            <a:cxnLst/>
            <a:rect r="r" b="b" t="t" l="l"/>
            <a:pathLst>
              <a:path h="1294283" w="1325616">
                <a:moveTo>
                  <a:pt x="0" y="0"/>
                </a:moveTo>
                <a:lnTo>
                  <a:pt x="1325615" y="0"/>
                </a:lnTo>
                <a:lnTo>
                  <a:pt x="1325615" y="1294283"/>
                </a:lnTo>
                <a:lnTo>
                  <a:pt x="0" y="12942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2" id="12"/>
          <p:cNvSpPr/>
          <p:nvPr/>
        </p:nvSpPr>
        <p:spPr>
          <a:xfrm flipH="false" flipV="false" rot="0">
            <a:off x="13911555" y="2077745"/>
            <a:ext cx="4091390" cy="6131511"/>
          </a:xfrm>
          <a:custGeom>
            <a:avLst/>
            <a:gdLst/>
            <a:ahLst/>
            <a:cxnLst/>
            <a:rect r="r" b="b" t="t" l="l"/>
            <a:pathLst>
              <a:path h="6131511" w="4091390">
                <a:moveTo>
                  <a:pt x="0" y="0"/>
                </a:moveTo>
                <a:lnTo>
                  <a:pt x="4091390" y="0"/>
                </a:lnTo>
                <a:lnTo>
                  <a:pt x="4091390" y="6131510"/>
                </a:lnTo>
                <a:lnTo>
                  <a:pt x="0" y="613151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13" id="13"/>
          <p:cNvGrpSpPr/>
          <p:nvPr/>
        </p:nvGrpSpPr>
        <p:grpSpPr>
          <a:xfrm rot="0">
            <a:off x="1028700" y="2451282"/>
            <a:ext cx="3315185" cy="47625"/>
            <a:chOff x="0" y="0"/>
            <a:chExt cx="873135" cy="12543"/>
          </a:xfrm>
        </p:grpSpPr>
        <p:sp>
          <p:nvSpPr>
            <p:cNvPr name="Freeform 14" id="14"/>
            <p:cNvSpPr/>
            <p:nvPr/>
          </p:nvSpPr>
          <p:spPr>
            <a:xfrm flipH="false" flipV="false" rot="0">
              <a:off x="0" y="0"/>
              <a:ext cx="873135" cy="12543"/>
            </a:xfrm>
            <a:custGeom>
              <a:avLst/>
              <a:gdLst/>
              <a:ahLst/>
              <a:cxnLst/>
              <a:rect r="r" b="b" t="t" l="l"/>
              <a:pathLst>
                <a:path h="12543" w="873135">
                  <a:moveTo>
                    <a:pt x="6272" y="0"/>
                  </a:moveTo>
                  <a:lnTo>
                    <a:pt x="866864" y="0"/>
                  </a:lnTo>
                  <a:cubicBezTo>
                    <a:pt x="868527" y="0"/>
                    <a:pt x="870122" y="661"/>
                    <a:pt x="871298" y="1837"/>
                  </a:cubicBezTo>
                  <a:cubicBezTo>
                    <a:pt x="872474" y="3013"/>
                    <a:pt x="873135" y="4608"/>
                    <a:pt x="873135" y="6272"/>
                  </a:cubicBezTo>
                  <a:lnTo>
                    <a:pt x="873135" y="6272"/>
                  </a:lnTo>
                  <a:cubicBezTo>
                    <a:pt x="873135" y="7935"/>
                    <a:pt x="872474" y="9530"/>
                    <a:pt x="871298" y="10706"/>
                  </a:cubicBezTo>
                  <a:cubicBezTo>
                    <a:pt x="870122" y="11882"/>
                    <a:pt x="868527" y="12543"/>
                    <a:pt x="866864" y="12543"/>
                  </a:cubicBezTo>
                  <a:lnTo>
                    <a:pt x="6272" y="12543"/>
                  </a:lnTo>
                  <a:cubicBezTo>
                    <a:pt x="4608" y="12543"/>
                    <a:pt x="3013" y="11882"/>
                    <a:pt x="1837" y="10706"/>
                  </a:cubicBezTo>
                  <a:cubicBezTo>
                    <a:pt x="661" y="9530"/>
                    <a:pt x="0" y="7935"/>
                    <a:pt x="0" y="6272"/>
                  </a:cubicBezTo>
                  <a:lnTo>
                    <a:pt x="0" y="6272"/>
                  </a:lnTo>
                  <a:cubicBezTo>
                    <a:pt x="0" y="4608"/>
                    <a:pt x="661" y="3013"/>
                    <a:pt x="1837" y="1837"/>
                  </a:cubicBezTo>
                  <a:cubicBezTo>
                    <a:pt x="3013" y="661"/>
                    <a:pt x="4608" y="0"/>
                    <a:pt x="6272" y="0"/>
                  </a:cubicBezTo>
                  <a:close/>
                </a:path>
              </a:pathLst>
            </a:custGeom>
            <a:solidFill>
              <a:srgbClr val="048581"/>
            </a:solidFill>
          </p:spPr>
        </p:sp>
        <p:sp>
          <p:nvSpPr>
            <p:cNvPr name="TextBox 15" id="15"/>
            <p:cNvSpPr txBox="true"/>
            <p:nvPr/>
          </p:nvSpPr>
          <p:spPr>
            <a:xfrm>
              <a:off x="0" y="-38100"/>
              <a:ext cx="873135" cy="50643"/>
            </a:xfrm>
            <a:prstGeom prst="rect">
              <a:avLst/>
            </a:prstGeom>
          </p:spPr>
          <p:txBody>
            <a:bodyPr anchor="ctr" rtlCol="false" tIns="50800" lIns="50800" bIns="50800" rIns="50800"/>
            <a:lstStyle/>
            <a:p>
              <a:pPr algn="ctr">
                <a:lnSpc>
                  <a:spcPts val="2659"/>
                </a:lnSpc>
              </a:pPr>
            </a:p>
          </p:txBody>
        </p:sp>
      </p:grpSp>
      <p:sp>
        <p:nvSpPr>
          <p:cNvPr name="TextBox 16" id="16"/>
          <p:cNvSpPr txBox="true"/>
          <p:nvPr/>
        </p:nvSpPr>
        <p:spPr>
          <a:xfrm rot="0">
            <a:off x="1201251" y="1123950"/>
            <a:ext cx="8819052" cy="1122680"/>
          </a:xfrm>
          <a:prstGeom prst="rect">
            <a:avLst/>
          </a:prstGeom>
        </p:spPr>
        <p:txBody>
          <a:bodyPr anchor="t" rtlCol="false" tIns="0" lIns="0" bIns="0" rIns="0">
            <a:spAutoFit/>
          </a:bodyPr>
          <a:lstStyle/>
          <a:p>
            <a:pPr algn="l">
              <a:lnSpc>
                <a:spcPts val="8560"/>
              </a:lnSpc>
            </a:pPr>
            <a:r>
              <a:rPr lang="en-US" b="true" sz="8000">
                <a:solidFill>
                  <a:srgbClr val="048581"/>
                </a:solidFill>
                <a:latin typeface="Antonio Bold"/>
                <a:ea typeface="Antonio Bold"/>
                <a:cs typeface="Antonio Bold"/>
                <a:sym typeface="Antonio Bold"/>
              </a:rPr>
              <a:t>IDEATION PHASE</a:t>
            </a:r>
          </a:p>
        </p:txBody>
      </p:sp>
      <p:sp>
        <p:nvSpPr>
          <p:cNvPr name="TextBox 17" id="17"/>
          <p:cNvSpPr txBox="true"/>
          <p:nvPr/>
        </p:nvSpPr>
        <p:spPr>
          <a:xfrm rot="0">
            <a:off x="1580393" y="4530688"/>
            <a:ext cx="11431687" cy="3939540"/>
          </a:xfrm>
          <a:prstGeom prst="rect">
            <a:avLst/>
          </a:prstGeom>
        </p:spPr>
        <p:txBody>
          <a:bodyPr anchor="t" rtlCol="false" tIns="0" lIns="0" bIns="0" rIns="0">
            <a:spAutoFit/>
          </a:bodyPr>
          <a:lstStyle/>
          <a:p>
            <a:pPr algn="l" marL="647700" indent="-323850" lvl="1">
              <a:lnSpc>
                <a:spcPts val="6330"/>
              </a:lnSpc>
              <a:buFont typeface="Arial"/>
              <a:buChar char="•"/>
            </a:pPr>
            <a:r>
              <a:rPr lang="en-US" b="true" sz="3000">
                <a:solidFill>
                  <a:srgbClr val="048581"/>
                </a:solidFill>
                <a:latin typeface="Poppins Bold"/>
                <a:ea typeface="Poppins Bold"/>
                <a:cs typeface="Poppins Bold"/>
                <a:sym typeface="Poppins Bold"/>
              </a:rPr>
              <a:t>Unnoticed seizures leading to emergencies.</a:t>
            </a:r>
          </a:p>
          <a:p>
            <a:pPr algn="l" marL="647700" indent="-323850" lvl="1">
              <a:lnSpc>
                <a:spcPts val="6330"/>
              </a:lnSpc>
              <a:buFont typeface="Arial"/>
              <a:buChar char="•"/>
            </a:pPr>
            <a:r>
              <a:rPr lang="en-US" b="true" sz="3000">
                <a:solidFill>
                  <a:srgbClr val="048581"/>
                </a:solidFill>
                <a:latin typeface="Poppins Bold"/>
                <a:ea typeface="Poppins Bold"/>
                <a:cs typeface="Poppins Bold"/>
                <a:sym typeface="Poppins Bold"/>
              </a:rPr>
              <a:t> Lack of real-time communication between patients and caregivers.</a:t>
            </a:r>
          </a:p>
          <a:p>
            <a:pPr algn="l" marL="647700" indent="-323850" lvl="1">
              <a:lnSpc>
                <a:spcPts val="6330"/>
              </a:lnSpc>
              <a:buFont typeface="Arial"/>
              <a:buChar char="•"/>
            </a:pPr>
            <a:r>
              <a:rPr lang="en-US" b="true" sz="3000">
                <a:solidFill>
                  <a:srgbClr val="048581"/>
                </a:solidFill>
                <a:latin typeface="Poppins Bold"/>
                <a:ea typeface="Poppins Bold"/>
                <a:cs typeface="Poppins Bold"/>
                <a:sym typeface="Poppins Bold"/>
              </a:rPr>
              <a:t> Difficulty in identifying long-term seizure triggers.</a:t>
            </a:r>
          </a:p>
          <a:p>
            <a:pPr algn="l">
              <a:lnSpc>
                <a:spcPts val="6330"/>
              </a:lnSpc>
            </a:pPr>
          </a:p>
        </p:txBody>
      </p:sp>
      <p:sp>
        <p:nvSpPr>
          <p:cNvPr name="TextBox 18" id="18"/>
          <p:cNvSpPr txBox="true"/>
          <p:nvPr/>
        </p:nvSpPr>
        <p:spPr>
          <a:xfrm rot="0">
            <a:off x="2686293" y="2679663"/>
            <a:ext cx="9949108" cy="1231900"/>
          </a:xfrm>
          <a:prstGeom prst="rect">
            <a:avLst/>
          </a:prstGeom>
        </p:spPr>
        <p:txBody>
          <a:bodyPr anchor="t" rtlCol="false" tIns="0" lIns="0" bIns="0" rIns="0">
            <a:spAutoFit/>
          </a:bodyPr>
          <a:lstStyle/>
          <a:p>
            <a:pPr algn="l">
              <a:lnSpc>
                <a:spcPts val="10550"/>
              </a:lnSpc>
            </a:pPr>
            <a:r>
              <a:rPr lang="en-US" sz="5000" b="true">
                <a:solidFill>
                  <a:srgbClr val="034172"/>
                </a:solidFill>
                <a:latin typeface="Poppins Bold"/>
                <a:ea typeface="Poppins Bold"/>
                <a:cs typeface="Poppins Bold"/>
                <a:sym typeface="Poppins Bold"/>
              </a:rPr>
              <a:t>CHALLENGES IDENTIFIED</a:t>
            </a:r>
          </a:p>
        </p:txBody>
      </p:sp>
    </p:spTree>
  </p:cSld>
  <p:clrMapOvr>
    <a:masterClrMapping/>
  </p:clrMapOvr>
  <p:transition spd="slow">
    <p:cover dir="l"/>
  </p:transition>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048581"/>
        </a:solidFill>
      </p:bgPr>
    </p:bg>
    <p:spTree>
      <p:nvGrpSpPr>
        <p:cNvPr id="1" name=""/>
        <p:cNvGrpSpPr/>
        <p:nvPr/>
      </p:nvGrpSpPr>
      <p:grpSpPr>
        <a:xfrm>
          <a:off x="0" y="0"/>
          <a:ext cx="0" cy="0"/>
          <a:chOff x="0" y="0"/>
          <a:chExt cx="0" cy="0"/>
        </a:xfrm>
      </p:grpSpPr>
      <p:grpSp>
        <p:nvGrpSpPr>
          <p:cNvPr name="Group 2" id="2"/>
          <p:cNvGrpSpPr/>
          <p:nvPr/>
        </p:nvGrpSpPr>
        <p:grpSpPr>
          <a:xfrm rot="0">
            <a:off x="-1253768" y="0"/>
            <a:ext cx="14972105" cy="11111844"/>
            <a:chOff x="0" y="0"/>
            <a:chExt cx="3943271" cy="2926576"/>
          </a:xfrm>
        </p:grpSpPr>
        <p:sp>
          <p:nvSpPr>
            <p:cNvPr name="Freeform 3" id="3"/>
            <p:cNvSpPr/>
            <p:nvPr/>
          </p:nvSpPr>
          <p:spPr>
            <a:xfrm flipH="false" flipV="false" rot="0">
              <a:off x="0" y="0"/>
              <a:ext cx="3943271" cy="2926576"/>
            </a:xfrm>
            <a:custGeom>
              <a:avLst/>
              <a:gdLst/>
              <a:ahLst/>
              <a:cxnLst/>
              <a:rect r="r" b="b" t="t" l="l"/>
              <a:pathLst>
                <a:path h="2926576" w="3943271">
                  <a:moveTo>
                    <a:pt x="51709" y="0"/>
                  </a:moveTo>
                  <a:lnTo>
                    <a:pt x="3891562" y="0"/>
                  </a:lnTo>
                  <a:cubicBezTo>
                    <a:pt x="3905276" y="0"/>
                    <a:pt x="3918428" y="5448"/>
                    <a:pt x="3928125" y="15145"/>
                  </a:cubicBezTo>
                  <a:cubicBezTo>
                    <a:pt x="3937823" y="24843"/>
                    <a:pt x="3943271" y="37995"/>
                    <a:pt x="3943271" y="51709"/>
                  </a:cubicBezTo>
                  <a:lnTo>
                    <a:pt x="3943271" y="2874867"/>
                  </a:lnTo>
                  <a:cubicBezTo>
                    <a:pt x="3943271" y="2888581"/>
                    <a:pt x="3937823" y="2901734"/>
                    <a:pt x="3928125" y="2911431"/>
                  </a:cubicBezTo>
                  <a:cubicBezTo>
                    <a:pt x="3918428" y="2921128"/>
                    <a:pt x="3905276" y="2926576"/>
                    <a:pt x="3891562" y="2926576"/>
                  </a:cubicBezTo>
                  <a:lnTo>
                    <a:pt x="51709" y="2926576"/>
                  </a:lnTo>
                  <a:cubicBezTo>
                    <a:pt x="37995" y="2926576"/>
                    <a:pt x="24843" y="2921128"/>
                    <a:pt x="15145" y="2911431"/>
                  </a:cubicBezTo>
                  <a:cubicBezTo>
                    <a:pt x="5448" y="2901734"/>
                    <a:pt x="0" y="2888581"/>
                    <a:pt x="0" y="2874867"/>
                  </a:cubicBezTo>
                  <a:lnTo>
                    <a:pt x="0" y="51709"/>
                  </a:lnTo>
                  <a:cubicBezTo>
                    <a:pt x="0" y="37995"/>
                    <a:pt x="5448" y="24843"/>
                    <a:pt x="15145" y="15145"/>
                  </a:cubicBezTo>
                  <a:cubicBezTo>
                    <a:pt x="24843" y="5448"/>
                    <a:pt x="37995" y="0"/>
                    <a:pt x="51709" y="0"/>
                  </a:cubicBezTo>
                  <a:close/>
                </a:path>
              </a:pathLst>
            </a:custGeom>
            <a:solidFill>
              <a:srgbClr val="048581"/>
            </a:solidFill>
          </p:spPr>
        </p:sp>
        <p:sp>
          <p:nvSpPr>
            <p:cNvPr name="TextBox 4" id="4"/>
            <p:cNvSpPr txBox="true"/>
            <p:nvPr/>
          </p:nvSpPr>
          <p:spPr>
            <a:xfrm>
              <a:off x="0" y="-38100"/>
              <a:ext cx="3943271" cy="2964676"/>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755259" y="9258300"/>
            <a:ext cx="19043259" cy="3086100"/>
            <a:chOff x="0" y="0"/>
            <a:chExt cx="5015509" cy="812800"/>
          </a:xfrm>
        </p:grpSpPr>
        <p:sp>
          <p:nvSpPr>
            <p:cNvPr name="Freeform 6" id="6"/>
            <p:cNvSpPr/>
            <p:nvPr/>
          </p:nvSpPr>
          <p:spPr>
            <a:xfrm flipH="false" flipV="false" rot="0">
              <a:off x="0" y="0"/>
              <a:ext cx="5015509" cy="812800"/>
            </a:xfrm>
            <a:custGeom>
              <a:avLst/>
              <a:gdLst/>
              <a:ahLst/>
              <a:cxnLst/>
              <a:rect r="r" b="b" t="t" l="l"/>
              <a:pathLst>
                <a:path h="812800" w="5015509">
                  <a:moveTo>
                    <a:pt x="20734" y="0"/>
                  </a:moveTo>
                  <a:lnTo>
                    <a:pt x="4994775" y="0"/>
                  </a:lnTo>
                  <a:cubicBezTo>
                    <a:pt x="5000274" y="0"/>
                    <a:pt x="5005548" y="2184"/>
                    <a:pt x="5009436" y="6073"/>
                  </a:cubicBezTo>
                  <a:cubicBezTo>
                    <a:pt x="5013324" y="9961"/>
                    <a:pt x="5015509" y="15235"/>
                    <a:pt x="5015509" y="20734"/>
                  </a:cubicBezTo>
                  <a:lnTo>
                    <a:pt x="5015509" y="792066"/>
                  </a:lnTo>
                  <a:cubicBezTo>
                    <a:pt x="5015509" y="797565"/>
                    <a:pt x="5013324" y="802839"/>
                    <a:pt x="5009436" y="806727"/>
                  </a:cubicBezTo>
                  <a:cubicBezTo>
                    <a:pt x="5005548" y="810616"/>
                    <a:pt x="5000274" y="812800"/>
                    <a:pt x="4994775" y="812800"/>
                  </a:cubicBezTo>
                  <a:lnTo>
                    <a:pt x="20734" y="812800"/>
                  </a:lnTo>
                  <a:cubicBezTo>
                    <a:pt x="15235" y="812800"/>
                    <a:pt x="9961" y="810616"/>
                    <a:pt x="6073" y="806727"/>
                  </a:cubicBezTo>
                  <a:cubicBezTo>
                    <a:pt x="2184" y="802839"/>
                    <a:pt x="0" y="797565"/>
                    <a:pt x="0" y="792066"/>
                  </a:cubicBezTo>
                  <a:lnTo>
                    <a:pt x="0" y="20734"/>
                  </a:lnTo>
                  <a:cubicBezTo>
                    <a:pt x="0" y="15235"/>
                    <a:pt x="2184" y="9961"/>
                    <a:pt x="6073" y="6073"/>
                  </a:cubicBezTo>
                  <a:cubicBezTo>
                    <a:pt x="9961" y="2184"/>
                    <a:pt x="15235" y="0"/>
                    <a:pt x="20734" y="0"/>
                  </a:cubicBezTo>
                  <a:close/>
                </a:path>
              </a:pathLst>
            </a:custGeom>
            <a:solidFill>
              <a:srgbClr val="FFFFFF"/>
            </a:solidFill>
          </p:spPr>
        </p:sp>
        <p:sp>
          <p:nvSpPr>
            <p:cNvPr name="TextBox 7" id="7"/>
            <p:cNvSpPr txBox="true"/>
            <p:nvPr/>
          </p:nvSpPr>
          <p:spPr>
            <a:xfrm>
              <a:off x="0" y="-38100"/>
              <a:ext cx="5015509" cy="850900"/>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1253768" y="9258300"/>
            <a:ext cx="15921577" cy="3086100"/>
            <a:chOff x="0" y="0"/>
            <a:chExt cx="4193337" cy="812800"/>
          </a:xfrm>
        </p:grpSpPr>
        <p:sp>
          <p:nvSpPr>
            <p:cNvPr name="Freeform 9" id="9"/>
            <p:cNvSpPr/>
            <p:nvPr/>
          </p:nvSpPr>
          <p:spPr>
            <a:xfrm flipH="false" flipV="false" rot="0">
              <a:off x="0" y="0"/>
              <a:ext cx="4193337" cy="812800"/>
            </a:xfrm>
            <a:custGeom>
              <a:avLst/>
              <a:gdLst/>
              <a:ahLst/>
              <a:cxnLst/>
              <a:rect r="r" b="b" t="t" l="l"/>
              <a:pathLst>
                <a:path h="812800" w="4193337">
                  <a:moveTo>
                    <a:pt x="24799" y="0"/>
                  </a:moveTo>
                  <a:lnTo>
                    <a:pt x="4168538" y="0"/>
                  </a:lnTo>
                  <a:cubicBezTo>
                    <a:pt x="4175115" y="0"/>
                    <a:pt x="4181423" y="2613"/>
                    <a:pt x="4186074" y="7263"/>
                  </a:cubicBezTo>
                  <a:cubicBezTo>
                    <a:pt x="4190724" y="11914"/>
                    <a:pt x="4193337" y="18222"/>
                    <a:pt x="4193337" y="24799"/>
                  </a:cubicBezTo>
                  <a:lnTo>
                    <a:pt x="4193337" y="788001"/>
                  </a:lnTo>
                  <a:cubicBezTo>
                    <a:pt x="4193337" y="794578"/>
                    <a:pt x="4190724" y="800886"/>
                    <a:pt x="4186074" y="805537"/>
                  </a:cubicBezTo>
                  <a:cubicBezTo>
                    <a:pt x="4181423" y="810187"/>
                    <a:pt x="4175115" y="812800"/>
                    <a:pt x="4168538" y="812800"/>
                  </a:cubicBezTo>
                  <a:lnTo>
                    <a:pt x="24799" y="812800"/>
                  </a:lnTo>
                  <a:cubicBezTo>
                    <a:pt x="18222" y="812800"/>
                    <a:pt x="11914" y="810187"/>
                    <a:pt x="7263" y="805537"/>
                  </a:cubicBezTo>
                  <a:cubicBezTo>
                    <a:pt x="2613" y="800886"/>
                    <a:pt x="0" y="794578"/>
                    <a:pt x="0" y="788001"/>
                  </a:cubicBezTo>
                  <a:lnTo>
                    <a:pt x="0" y="24799"/>
                  </a:lnTo>
                  <a:cubicBezTo>
                    <a:pt x="0" y="18222"/>
                    <a:pt x="2613" y="11914"/>
                    <a:pt x="7263" y="7263"/>
                  </a:cubicBezTo>
                  <a:cubicBezTo>
                    <a:pt x="11914" y="2613"/>
                    <a:pt x="18222" y="0"/>
                    <a:pt x="24799" y="0"/>
                  </a:cubicBezTo>
                  <a:close/>
                </a:path>
              </a:pathLst>
            </a:custGeom>
            <a:solidFill>
              <a:srgbClr val="14B19D"/>
            </a:solidFill>
          </p:spPr>
        </p:sp>
        <p:sp>
          <p:nvSpPr>
            <p:cNvPr name="TextBox 10" id="10"/>
            <p:cNvSpPr txBox="true"/>
            <p:nvPr/>
          </p:nvSpPr>
          <p:spPr>
            <a:xfrm>
              <a:off x="0" y="-38100"/>
              <a:ext cx="4193337" cy="850900"/>
            </a:xfrm>
            <a:prstGeom prst="rect">
              <a:avLst/>
            </a:prstGeom>
          </p:spPr>
          <p:txBody>
            <a:bodyPr anchor="ctr" rtlCol="false" tIns="50800" lIns="50800" bIns="50800" rIns="50800"/>
            <a:lstStyle/>
            <a:p>
              <a:pPr algn="ctr">
                <a:lnSpc>
                  <a:spcPts val="2659"/>
                </a:lnSpc>
                <a:spcBef>
                  <a:spcPct val="0"/>
                </a:spcBef>
              </a:pPr>
            </a:p>
          </p:txBody>
        </p:sp>
      </p:grpSp>
      <p:sp>
        <p:nvSpPr>
          <p:cNvPr name="Freeform 11" id="11"/>
          <p:cNvSpPr/>
          <p:nvPr/>
        </p:nvSpPr>
        <p:spPr>
          <a:xfrm flipH="false" flipV="false" rot="0">
            <a:off x="16368813" y="423496"/>
            <a:ext cx="1325616" cy="1294283"/>
          </a:xfrm>
          <a:custGeom>
            <a:avLst/>
            <a:gdLst/>
            <a:ahLst/>
            <a:cxnLst/>
            <a:rect r="r" b="b" t="t" l="l"/>
            <a:pathLst>
              <a:path h="1294283" w="1325616">
                <a:moveTo>
                  <a:pt x="0" y="0"/>
                </a:moveTo>
                <a:lnTo>
                  <a:pt x="1325615" y="0"/>
                </a:lnTo>
                <a:lnTo>
                  <a:pt x="1325615" y="1294283"/>
                </a:lnTo>
                <a:lnTo>
                  <a:pt x="0" y="12942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2" id="12"/>
          <p:cNvGrpSpPr/>
          <p:nvPr/>
        </p:nvGrpSpPr>
        <p:grpSpPr>
          <a:xfrm rot="0">
            <a:off x="1028700" y="2451282"/>
            <a:ext cx="3315185" cy="47625"/>
            <a:chOff x="0" y="0"/>
            <a:chExt cx="873135" cy="12543"/>
          </a:xfrm>
        </p:grpSpPr>
        <p:sp>
          <p:nvSpPr>
            <p:cNvPr name="Freeform 13" id="13"/>
            <p:cNvSpPr/>
            <p:nvPr/>
          </p:nvSpPr>
          <p:spPr>
            <a:xfrm flipH="false" flipV="false" rot="0">
              <a:off x="0" y="0"/>
              <a:ext cx="873135" cy="12543"/>
            </a:xfrm>
            <a:custGeom>
              <a:avLst/>
              <a:gdLst/>
              <a:ahLst/>
              <a:cxnLst/>
              <a:rect r="r" b="b" t="t" l="l"/>
              <a:pathLst>
                <a:path h="12543" w="873135">
                  <a:moveTo>
                    <a:pt x="6272" y="0"/>
                  </a:moveTo>
                  <a:lnTo>
                    <a:pt x="866864" y="0"/>
                  </a:lnTo>
                  <a:cubicBezTo>
                    <a:pt x="868527" y="0"/>
                    <a:pt x="870122" y="661"/>
                    <a:pt x="871298" y="1837"/>
                  </a:cubicBezTo>
                  <a:cubicBezTo>
                    <a:pt x="872474" y="3013"/>
                    <a:pt x="873135" y="4608"/>
                    <a:pt x="873135" y="6272"/>
                  </a:cubicBezTo>
                  <a:lnTo>
                    <a:pt x="873135" y="6272"/>
                  </a:lnTo>
                  <a:cubicBezTo>
                    <a:pt x="873135" y="7935"/>
                    <a:pt x="872474" y="9530"/>
                    <a:pt x="871298" y="10706"/>
                  </a:cubicBezTo>
                  <a:cubicBezTo>
                    <a:pt x="870122" y="11882"/>
                    <a:pt x="868527" y="12543"/>
                    <a:pt x="866864" y="12543"/>
                  </a:cubicBezTo>
                  <a:lnTo>
                    <a:pt x="6272" y="12543"/>
                  </a:lnTo>
                  <a:cubicBezTo>
                    <a:pt x="4608" y="12543"/>
                    <a:pt x="3013" y="11882"/>
                    <a:pt x="1837" y="10706"/>
                  </a:cubicBezTo>
                  <a:cubicBezTo>
                    <a:pt x="661" y="9530"/>
                    <a:pt x="0" y="7935"/>
                    <a:pt x="0" y="6272"/>
                  </a:cubicBezTo>
                  <a:lnTo>
                    <a:pt x="0" y="6272"/>
                  </a:lnTo>
                  <a:cubicBezTo>
                    <a:pt x="0" y="4608"/>
                    <a:pt x="661" y="3013"/>
                    <a:pt x="1837" y="1837"/>
                  </a:cubicBezTo>
                  <a:cubicBezTo>
                    <a:pt x="3013" y="661"/>
                    <a:pt x="4608" y="0"/>
                    <a:pt x="6272" y="0"/>
                  </a:cubicBezTo>
                  <a:close/>
                </a:path>
              </a:pathLst>
            </a:custGeom>
            <a:solidFill>
              <a:srgbClr val="FFFFFF"/>
            </a:solidFill>
          </p:spPr>
        </p:sp>
        <p:sp>
          <p:nvSpPr>
            <p:cNvPr name="TextBox 14" id="14"/>
            <p:cNvSpPr txBox="true"/>
            <p:nvPr/>
          </p:nvSpPr>
          <p:spPr>
            <a:xfrm>
              <a:off x="0" y="-38100"/>
              <a:ext cx="873135" cy="50643"/>
            </a:xfrm>
            <a:prstGeom prst="rect">
              <a:avLst/>
            </a:prstGeom>
          </p:spPr>
          <p:txBody>
            <a:bodyPr anchor="ctr" rtlCol="false" tIns="50800" lIns="50800" bIns="50800" rIns="50800"/>
            <a:lstStyle/>
            <a:p>
              <a:pPr algn="ctr">
                <a:lnSpc>
                  <a:spcPts val="2659"/>
                </a:lnSpc>
              </a:pPr>
            </a:p>
          </p:txBody>
        </p:sp>
      </p:grpSp>
      <p:sp>
        <p:nvSpPr>
          <p:cNvPr name="TextBox 15" id="15"/>
          <p:cNvSpPr txBox="true"/>
          <p:nvPr/>
        </p:nvSpPr>
        <p:spPr>
          <a:xfrm rot="0">
            <a:off x="1201251" y="1123950"/>
            <a:ext cx="8819052" cy="1122680"/>
          </a:xfrm>
          <a:prstGeom prst="rect">
            <a:avLst/>
          </a:prstGeom>
        </p:spPr>
        <p:txBody>
          <a:bodyPr anchor="t" rtlCol="false" tIns="0" lIns="0" bIns="0" rIns="0">
            <a:spAutoFit/>
          </a:bodyPr>
          <a:lstStyle/>
          <a:p>
            <a:pPr algn="l">
              <a:lnSpc>
                <a:spcPts val="8560"/>
              </a:lnSpc>
            </a:pPr>
            <a:r>
              <a:rPr lang="en-US" b="true" sz="8000">
                <a:solidFill>
                  <a:srgbClr val="FFFFFF"/>
                </a:solidFill>
                <a:latin typeface="Antonio Bold"/>
                <a:ea typeface="Antonio Bold"/>
                <a:cs typeface="Antonio Bold"/>
                <a:sym typeface="Antonio Bold"/>
              </a:rPr>
              <a:t>IDEATION PHASE</a:t>
            </a:r>
          </a:p>
        </p:txBody>
      </p:sp>
      <p:sp>
        <p:nvSpPr>
          <p:cNvPr name="TextBox 16" id="16"/>
          <p:cNvSpPr txBox="true"/>
          <p:nvPr/>
        </p:nvSpPr>
        <p:spPr>
          <a:xfrm rot="0">
            <a:off x="896199" y="4001704"/>
            <a:ext cx="16495602" cy="5283199"/>
          </a:xfrm>
          <a:prstGeom prst="rect">
            <a:avLst/>
          </a:prstGeom>
        </p:spPr>
        <p:txBody>
          <a:bodyPr anchor="t" rtlCol="false" tIns="0" lIns="0" bIns="0" rIns="0">
            <a:spAutoFit/>
          </a:bodyPr>
          <a:lstStyle/>
          <a:p>
            <a:pPr algn="l" marL="539751" indent="-269876" lvl="1">
              <a:lnSpc>
                <a:spcPts val="5275"/>
              </a:lnSpc>
              <a:buFont typeface="Arial"/>
              <a:buChar char="•"/>
            </a:pPr>
            <a:r>
              <a:rPr lang="en-US" b="true" sz="2500">
                <a:solidFill>
                  <a:srgbClr val="FFFFFF"/>
                </a:solidFill>
                <a:latin typeface="Poppins Bold"/>
                <a:ea typeface="Poppins Bold"/>
                <a:cs typeface="Poppins Bold"/>
                <a:sym typeface="Poppins Bold"/>
              </a:rPr>
              <a:t>Early Detection Using EEG and PPG Sensors: </a:t>
            </a:r>
          </a:p>
          <a:p>
            <a:pPr algn="l">
              <a:lnSpc>
                <a:spcPts val="5275"/>
              </a:lnSpc>
            </a:pPr>
            <a:r>
              <a:rPr lang="en-US" sz="2500">
                <a:solidFill>
                  <a:srgbClr val="FFFFFF"/>
                </a:solidFill>
                <a:latin typeface="Poppins"/>
                <a:ea typeface="Poppins"/>
                <a:cs typeface="Poppins"/>
                <a:sym typeface="Poppins"/>
              </a:rPr>
              <a:t>Sensors monitor brain and physiological activity to detect seizures early, enabling timely intervention.</a:t>
            </a:r>
          </a:p>
          <a:p>
            <a:pPr algn="l" marL="539751" indent="-269876" lvl="1">
              <a:lnSpc>
                <a:spcPts val="5275"/>
              </a:lnSpc>
              <a:buFont typeface="Arial"/>
              <a:buChar char="•"/>
            </a:pPr>
            <a:r>
              <a:rPr lang="en-US" b="true" sz="2500">
                <a:solidFill>
                  <a:srgbClr val="FFFFFF"/>
                </a:solidFill>
                <a:latin typeface="Poppins Bold"/>
                <a:ea typeface="Poppins Bold"/>
                <a:cs typeface="Poppins Bold"/>
                <a:sym typeface="Poppins Bold"/>
              </a:rPr>
              <a:t>Real-Time Response via IoT-Based Alerts:</a:t>
            </a:r>
          </a:p>
          <a:p>
            <a:pPr algn="l">
              <a:lnSpc>
                <a:spcPts val="5275"/>
              </a:lnSpc>
            </a:pPr>
            <a:r>
              <a:rPr lang="en-US" sz="2500">
                <a:solidFill>
                  <a:srgbClr val="FFFFFF"/>
                </a:solidFill>
                <a:latin typeface="Poppins"/>
                <a:ea typeface="Poppins"/>
                <a:cs typeface="Poppins"/>
                <a:sym typeface="Poppins"/>
              </a:rPr>
              <a:t> IoT alerts notify caregivers and emergency services instantly during seizures, ensuring quick assistance.</a:t>
            </a:r>
          </a:p>
          <a:p>
            <a:pPr algn="l" marL="539751" indent="-269876" lvl="1">
              <a:lnSpc>
                <a:spcPts val="5275"/>
              </a:lnSpc>
              <a:buFont typeface="Arial"/>
              <a:buChar char="•"/>
            </a:pPr>
            <a:r>
              <a:rPr lang="en-US" b="true" sz="2500">
                <a:solidFill>
                  <a:srgbClr val="FFFFFF"/>
                </a:solidFill>
                <a:latin typeface="Poppins Bold"/>
                <a:ea typeface="Poppins Bold"/>
                <a:cs typeface="Poppins Bold"/>
                <a:sym typeface="Poppins Bold"/>
              </a:rPr>
              <a:t>Long-Term Data Tracking for Personalized Care: </a:t>
            </a:r>
          </a:p>
          <a:p>
            <a:pPr algn="l">
              <a:lnSpc>
                <a:spcPts val="5275"/>
              </a:lnSpc>
            </a:pPr>
            <a:r>
              <a:rPr lang="en-US" sz="2500">
                <a:solidFill>
                  <a:srgbClr val="FFFFFF"/>
                </a:solidFill>
                <a:latin typeface="Poppins"/>
                <a:ea typeface="Poppins"/>
                <a:cs typeface="Poppins"/>
                <a:sym typeface="Poppins"/>
              </a:rPr>
              <a:t>Continuous data tracking helps analyze trends, identify triggers, and tailor treatments for better outcomes.</a:t>
            </a:r>
          </a:p>
          <a:p>
            <a:pPr algn="l">
              <a:lnSpc>
                <a:spcPts val="5275"/>
              </a:lnSpc>
            </a:pPr>
          </a:p>
        </p:txBody>
      </p:sp>
      <p:sp>
        <p:nvSpPr>
          <p:cNvPr name="TextBox 17" id="17"/>
          <p:cNvSpPr txBox="true"/>
          <p:nvPr/>
        </p:nvSpPr>
        <p:spPr>
          <a:xfrm rot="0">
            <a:off x="4718700" y="2389155"/>
            <a:ext cx="9949108" cy="1231900"/>
          </a:xfrm>
          <a:prstGeom prst="rect">
            <a:avLst/>
          </a:prstGeom>
        </p:spPr>
        <p:txBody>
          <a:bodyPr anchor="t" rtlCol="false" tIns="0" lIns="0" bIns="0" rIns="0">
            <a:spAutoFit/>
          </a:bodyPr>
          <a:lstStyle/>
          <a:p>
            <a:pPr algn="l">
              <a:lnSpc>
                <a:spcPts val="10550"/>
              </a:lnSpc>
            </a:pPr>
            <a:r>
              <a:rPr lang="en-US" sz="5000" b="true">
                <a:solidFill>
                  <a:srgbClr val="034172"/>
                </a:solidFill>
                <a:latin typeface="Poppins Bold"/>
                <a:ea typeface="Poppins Bold"/>
                <a:cs typeface="Poppins Bold"/>
                <a:sym typeface="Poppins Bold"/>
              </a:rPr>
              <a:t>SHORTLISTED OPPORTUNITIES</a:t>
            </a:r>
          </a:p>
        </p:txBody>
      </p:sp>
    </p:spTree>
  </p:cSld>
  <p:clrMapOvr>
    <a:masterClrMapping/>
  </p:clrMapOvr>
  <p:transition spd="slow">
    <p:cover dir="l"/>
  </p:transition>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048581"/>
        </a:solidFill>
      </p:bgPr>
    </p:bg>
    <p:spTree>
      <p:nvGrpSpPr>
        <p:cNvPr id="1" name=""/>
        <p:cNvGrpSpPr/>
        <p:nvPr/>
      </p:nvGrpSpPr>
      <p:grpSpPr>
        <a:xfrm>
          <a:off x="0" y="0"/>
          <a:ext cx="0" cy="0"/>
          <a:chOff x="0" y="0"/>
          <a:chExt cx="0" cy="0"/>
        </a:xfrm>
      </p:grpSpPr>
      <p:sp>
        <p:nvSpPr>
          <p:cNvPr name="Freeform 2" id="2"/>
          <p:cNvSpPr/>
          <p:nvPr/>
        </p:nvSpPr>
        <p:spPr>
          <a:xfrm flipH="false" flipV="false" rot="0">
            <a:off x="6808281" y="3378136"/>
            <a:ext cx="1623063" cy="1765364"/>
          </a:xfrm>
          <a:custGeom>
            <a:avLst/>
            <a:gdLst/>
            <a:ahLst/>
            <a:cxnLst/>
            <a:rect r="r" b="b" t="t" l="l"/>
            <a:pathLst>
              <a:path h="1765364" w="1623063">
                <a:moveTo>
                  <a:pt x="0" y="0"/>
                </a:moveTo>
                <a:lnTo>
                  <a:pt x="1623063" y="0"/>
                </a:lnTo>
                <a:lnTo>
                  <a:pt x="1623063" y="1765364"/>
                </a:lnTo>
                <a:lnTo>
                  <a:pt x="0" y="17653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8927994" y="3261666"/>
            <a:ext cx="1998304" cy="1998304"/>
          </a:xfrm>
          <a:custGeom>
            <a:avLst/>
            <a:gdLst/>
            <a:ahLst/>
            <a:cxnLst/>
            <a:rect r="r" b="b" t="t" l="l"/>
            <a:pathLst>
              <a:path h="1998304" w="1998304">
                <a:moveTo>
                  <a:pt x="0" y="0"/>
                </a:moveTo>
                <a:lnTo>
                  <a:pt x="1998304" y="0"/>
                </a:lnTo>
                <a:lnTo>
                  <a:pt x="1998304" y="1998304"/>
                </a:lnTo>
                <a:lnTo>
                  <a:pt x="0" y="199830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8645967" y="7033674"/>
            <a:ext cx="2378772" cy="1548365"/>
          </a:xfrm>
          <a:custGeom>
            <a:avLst/>
            <a:gdLst/>
            <a:ahLst/>
            <a:cxnLst/>
            <a:rect r="r" b="b" t="t" l="l"/>
            <a:pathLst>
              <a:path h="1548365" w="2378772">
                <a:moveTo>
                  <a:pt x="0" y="0"/>
                </a:moveTo>
                <a:lnTo>
                  <a:pt x="2378773" y="0"/>
                </a:lnTo>
                <a:lnTo>
                  <a:pt x="2378773" y="1548364"/>
                </a:lnTo>
                <a:lnTo>
                  <a:pt x="0" y="154836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6658400" y="6998266"/>
            <a:ext cx="1705719" cy="1696415"/>
          </a:xfrm>
          <a:custGeom>
            <a:avLst/>
            <a:gdLst/>
            <a:ahLst/>
            <a:cxnLst/>
            <a:rect r="r" b="b" t="t" l="l"/>
            <a:pathLst>
              <a:path h="1696415" w="1705719">
                <a:moveTo>
                  <a:pt x="0" y="0"/>
                </a:moveTo>
                <a:lnTo>
                  <a:pt x="1705719" y="0"/>
                </a:lnTo>
                <a:lnTo>
                  <a:pt x="1705719" y="1696415"/>
                </a:lnTo>
                <a:lnTo>
                  <a:pt x="0" y="1696415"/>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6" id="6"/>
          <p:cNvSpPr txBox="true"/>
          <p:nvPr/>
        </p:nvSpPr>
        <p:spPr>
          <a:xfrm rot="0">
            <a:off x="825680" y="837593"/>
            <a:ext cx="10535670" cy="842010"/>
          </a:xfrm>
          <a:prstGeom prst="rect">
            <a:avLst/>
          </a:prstGeom>
        </p:spPr>
        <p:txBody>
          <a:bodyPr anchor="t" rtlCol="false" tIns="0" lIns="0" bIns="0" rIns="0">
            <a:spAutoFit/>
          </a:bodyPr>
          <a:lstStyle/>
          <a:p>
            <a:pPr algn="l">
              <a:lnSpc>
                <a:spcPts val="6420"/>
              </a:lnSpc>
            </a:pPr>
            <a:r>
              <a:rPr lang="en-US" b="true" sz="6000">
                <a:solidFill>
                  <a:srgbClr val="FFFFFF"/>
                </a:solidFill>
                <a:latin typeface="Antonio Bold"/>
                <a:ea typeface="Antonio Bold"/>
                <a:cs typeface="Antonio Bold"/>
                <a:sym typeface="Antonio Bold"/>
              </a:rPr>
              <a:t>SHAMROCK DIAGRAM</a:t>
            </a:r>
          </a:p>
        </p:txBody>
      </p:sp>
      <p:sp>
        <p:nvSpPr>
          <p:cNvPr name="TextBox 7" id="7"/>
          <p:cNvSpPr txBox="true"/>
          <p:nvPr/>
        </p:nvSpPr>
        <p:spPr>
          <a:xfrm rot="0">
            <a:off x="487271" y="2297844"/>
            <a:ext cx="6321010" cy="3241543"/>
          </a:xfrm>
          <a:prstGeom prst="rect">
            <a:avLst/>
          </a:prstGeom>
        </p:spPr>
        <p:txBody>
          <a:bodyPr anchor="t" rtlCol="false" tIns="0" lIns="0" bIns="0" rIns="0">
            <a:spAutoFit/>
          </a:bodyPr>
          <a:lstStyle/>
          <a:p>
            <a:pPr algn="l">
              <a:lnSpc>
                <a:spcPts val="4060"/>
              </a:lnSpc>
            </a:pPr>
            <a:r>
              <a:rPr lang="en-US" sz="2900">
                <a:solidFill>
                  <a:srgbClr val="FFFFFF"/>
                </a:solidFill>
                <a:latin typeface="Poppins"/>
                <a:ea typeface="Poppins"/>
                <a:cs typeface="Poppins"/>
                <a:sym typeface="Poppins"/>
              </a:rPr>
              <a:t>USERS:</a:t>
            </a:r>
          </a:p>
          <a:p>
            <a:pPr algn="l" marL="474979" indent="-237490" lvl="1">
              <a:lnSpc>
                <a:spcPts val="3079"/>
              </a:lnSpc>
              <a:buFont typeface="Arial"/>
              <a:buChar char="•"/>
            </a:pPr>
            <a:r>
              <a:rPr lang="en-US" sz="2199">
                <a:solidFill>
                  <a:srgbClr val="FFFFFF"/>
                </a:solidFill>
                <a:latin typeface="Poppins"/>
                <a:ea typeface="Poppins"/>
                <a:cs typeface="Poppins"/>
                <a:sym typeface="Poppins"/>
              </a:rPr>
              <a:t>Patients (end-users of the device).</a:t>
            </a:r>
          </a:p>
          <a:p>
            <a:pPr algn="l" marL="474979" indent="-237490" lvl="1">
              <a:lnSpc>
                <a:spcPts val="3079"/>
              </a:lnSpc>
              <a:buFont typeface="Arial"/>
              <a:buChar char="•"/>
            </a:pPr>
            <a:r>
              <a:rPr lang="en-US" sz="2199">
                <a:solidFill>
                  <a:srgbClr val="FFFFFF"/>
                </a:solidFill>
                <a:latin typeface="Poppins"/>
                <a:ea typeface="Poppins"/>
                <a:cs typeface="Poppins"/>
                <a:sym typeface="Poppins"/>
              </a:rPr>
              <a:t>Caregivers (receive alerts).</a:t>
            </a:r>
          </a:p>
          <a:p>
            <a:pPr algn="l" marL="474979" indent="-237490" lvl="1">
              <a:lnSpc>
                <a:spcPts val="3079"/>
              </a:lnSpc>
              <a:buFont typeface="Arial"/>
              <a:buChar char="•"/>
            </a:pPr>
            <a:r>
              <a:rPr lang="en-US" sz="2199">
                <a:solidFill>
                  <a:srgbClr val="FFFFFF"/>
                </a:solidFill>
                <a:latin typeface="Poppins"/>
                <a:ea typeface="Poppins"/>
                <a:cs typeface="Poppins"/>
                <a:sym typeface="Poppins"/>
              </a:rPr>
              <a:t>Doctors (analyze collected health data)</a:t>
            </a:r>
          </a:p>
          <a:p>
            <a:pPr algn="l">
              <a:lnSpc>
                <a:spcPts val="3079"/>
              </a:lnSpc>
            </a:pPr>
          </a:p>
          <a:p>
            <a:pPr algn="l" marL="474979" indent="-237490" lvl="1">
              <a:lnSpc>
                <a:spcPts val="3079"/>
              </a:lnSpc>
              <a:buFont typeface="Arial"/>
              <a:buChar char="•"/>
            </a:pPr>
            <a:r>
              <a:rPr lang="en-US" b="true" sz="2199">
                <a:solidFill>
                  <a:srgbClr val="FFFFFF"/>
                </a:solidFill>
                <a:latin typeface="Poppins Semi-Bold"/>
                <a:ea typeface="Poppins Semi-Bold"/>
                <a:cs typeface="Poppins Semi-Bold"/>
                <a:sym typeface="Poppins Semi-Bold"/>
              </a:rPr>
              <a:t>Focus:</a:t>
            </a:r>
            <a:r>
              <a:rPr lang="en-US" sz="2199">
                <a:solidFill>
                  <a:srgbClr val="FFFFFF"/>
                </a:solidFill>
                <a:latin typeface="Poppins"/>
                <a:ea typeface="Poppins"/>
                <a:cs typeface="Poppins"/>
                <a:sym typeface="Poppins"/>
              </a:rPr>
              <a:t> Personalization, health tracking, and user-centric design.</a:t>
            </a:r>
          </a:p>
          <a:p>
            <a:pPr algn="l">
              <a:lnSpc>
                <a:spcPts val="2954"/>
              </a:lnSpc>
            </a:pPr>
          </a:p>
        </p:txBody>
      </p:sp>
      <p:sp>
        <p:nvSpPr>
          <p:cNvPr name="TextBox 8" id="8"/>
          <p:cNvSpPr txBox="true"/>
          <p:nvPr/>
        </p:nvSpPr>
        <p:spPr>
          <a:xfrm rot="0">
            <a:off x="10926298" y="2297844"/>
            <a:ext cx="6961356" cy="4040505"/>
          </a:xfrm>
          <a:prstGeom prst="rect">
            <a:avLst/>
          </a:prstGeom>
        </p:spPr>
        <p:txBody>
          <a:bodyPr anchor="t" rtlCol="false" tIns="0" lIns="0" bIns="0" rIns="0">
            <a:spAutoFit/>
          </a:bodyPr>
          <a:lstStyle/>
          <a:p>
            <a:pPr algn="l">
              <a:lnSpc>
                <a:spcPts val="4060"/>
              </a:lnSpc>
            </a:pPr>
            <a:r>
              <a:rPr lang="en-US" sz="2900">
                <a:solidFill>
                  <a:srgbClr val="FFFFFF"/>
                </a:solidFill>
                <a:latin typeface="Poppins"/>
                <a:ea typeface="Poppins"/>
                <a:cs typeface="Poppins"/>
                <a:sym typeface="Poppins"/>
              </a:rPr>
              <a:t>ENTERPRISES:</a:t>
            </a:r>
          </a:p>
          <a:p>
            <a:pPr algn="l" marL="474979" indent="-237490" lvl="1">
              <a:lnSpc>
                <a:spcPts val="3079"/>
              </a:lnSpc>
              <a:buFont typeface="Arial"/>
              <a:buChar char="•"/>
            </a:pPr>
            <a:r>
              <a:rPr lang="en-US" sz="2199">
                <a:solidFill>
                  <a:srgbClr val="FFFFFF"/>
                </a:solidFill>
                <a:latin typeface="Poppins"/>
                <a:ea typeface="Poppins"/>
                <a:cs typeface="Poppins"/>
                <a:sym typeface="Poppins"/>
              </a:rPr>
              <a:t>Hospital systems (integration with processes).</a:t>
            </a:r>
          </a:p>
          <a:p>
            <a:pPr algn="l" marL="474979" indent="-237490" lvl="1">
              <a:lnSpc>
                <a:spcPts val="3079"/>
              </a:lnSpc>
              <a:buFont typeface="Arial"/>
              <a:buChar char="•"/>
            </a:pPr>
            <a:r>
              <a:rPr lang="en-US" sz="2199">
                <a:solidFill>
                  <a:srgbClr val="FFFFFF"/>
                </a:solidFill>
                <a:latin typeface="Poppins"/>
                <a:ea typeface="Poppins"/>
                <a:cs typeface="Poppins"/>
                <a:sym typeface="Poppins"/>
              </a:rPr>
              <a:t>Emergency services (real-time alerts).</a:t>
            </a:r>
          </a:p>
          <a:p>
            <a:pPr algn="l" marL="474979" indent="-237490" lvl="1">
              <a:lnSpc>
                <a:spcPts val="3079"/>
              </a:lnSpc>
              <a:buFont typeface="Arial"/>
              <a:buChar char="•"/>
            </a:pPr>
            <a:r>
              <a:rPr lang="en-US" sz="2199">
                <a:solidFill>
                  <a:srgbClr val="FFFFFF"/>
                </a:solidFill>
                <a:latin typeface="Poppins"/>
                <a:ea typeface="Poppins"/>
                <a:cs typeface="Poppins"/>
                <a:sym typeface="Poppins"/>
              </a:rPr>
              <a:t>Insurance companies (leveraging health data for policy personalization).</a:t>
            </a:r>
          </a:p>
          <a:p>
            <a:pPr algn="l">
              <a:lnSpc>
                <a:spcPts val="3079"/>
              </a:lnSpc>
            </a:pPr>
          </a:p>
          <a:p>
            <a:pPr algn="l" marL="474979" indent="-237490" lvl="1">
              <a:lnSpc>
                <a:spcPts val="3079"/>
              </a:lnSpc>
              <a:buFont typeface="Arial"/>
              <a:buChar char="•"/>
            </a:pPr>
            <a:r>
              <a:rPr lang="en-US" b="true" sz="2199">
                <a:solidFill>
                  <a:srgbClr val="FFFFFF"/>
                </a:solidFill>
                <a:latin typeface="Poppins Semi-Bold"/>
                <a:ea typeface="Poppins Semi-Bold"/>
                <a:cs typeface="Poppins Semi-Bold"/>
                <a:sym typeface="Poppins Semi-Bold"/>
              </a:rPr>
              <a:t>Focus:</a:t>
            </a:r>
            <a:r>
              <a:rPr lang="en-US" sz="2199">
                <a:solidFill>
                  <a:srgbClr val="FFFFFF"/>
                </a:solidFill>
                <a:latin typeface="Poppins"/>
                <a:ea typeface="Poppins"/>
                <a:cs typeface="Poppins"/>
                <a:sym typeface="Poppins"/>
              </a:rPr>
              <a:t> Process efficiency and operational alignment.</a:t>
            </a:r>
          </a:p>
          <a:p>
            <a:pPr algn="l">
              <a:lnSpc>
                <a:spcPts val="3079"/>
              </a:lnSpc>
            </a:pPr>
          </a:p>
          <a:p>
            <a:pPr algn="l">
              <a:lnSpc>
                <a:spcPts val="3079"/>
              </a:lnSpc>
            </a:pPr>
          </a:p>
        </p:txBody>
      </p:sp>
      <p:sp>
        <p:nvSpPr>
          <p:cNvPr name="TextBox 9" id="9"/>
          <p:cNvSpPr txBox="true"/>
          <p:nvPr/>
        </p:nvSpPr>
        <p:spPr>
          <a:xfrm rot="0">
            <a:off x="487271" y="5592859"/>
            <a:ext cx="6171129" cy="4431030"/>
          </a:xfrm>
          <a:prstGeom prst="rect">
            <a:avLst/>
          </a:prstGeom>
        </p:spPr>
        <p:txBody>
          <a:bodyPr anchor="t" rtlCol="false" tIns="0" lIns="0" bIns="0" rIns="0">
            <a:spAutoFit/>
          </a:bodyPr>
          <a:lstStyle/>
          <a:p>
            <a:pPr algn="l">
              <a:lnSpc>
                <a:spcPts val="4060"/>
              </a:lnSpc>
            </a:pPr>
            <a:r>
              <a:rPr lang="en-US" sz="2900">
                <a:solidFill>
                  <a:srgbClr val="FFFFFF"/>
                </a:solidFill>
                <a:latin typeface="Poppins"/>
                <a:ea typeface="Poppins"/>
                <a:cs typeface="Poppins"/>
                <a:sym typeface="Poppins"/>
              </a:rPr>
              <a:t>THINGS:</a:t>
            </a:r>
          </a:p>
          <a:p>
            <a:pPr algn="l" marL="474979" indent="-237490" lvl="1">
              <a:lnSpc>
                <a:spcPts val="3079"/>
              </a:lnSpc>
              <a:buFont typeface="Arial"/>
              <a:buChar char="•"/>
            </a:pPr>
            <a:r>
              <a:rPr lang="en-US" sz="2199">
                <a:solidFill>
                  <a:srgbClr val="FFFFFF"/>
                </a:solidFill>
                <a:latin typeface="Poppins"/>
                <a:ea typeface="Poppins"/>
                <a:cs typeface="Poppins"/>
                <a:sym typeface="Poppins"/>
              </a:rPr>
              <a:t> Sensors (detect seizures and health parameters).</a:t>
            </a:r>
          </a:p>
          <a:p>
            <a:pPr algn="l" marL="474979" indent="-237490" lvl="1">
              <a:lnSpc>
                <a:spcPts val="3079"/>
              </a:lnSpc>
              <a:buFont typeface="Arial"/>
              <a:buChar char="•"/>
            </a:pPr>
            <a:r>
              <a:rPr lang="en-US" sz="2199">
                <a:solidFill>
                  <a:srgbClr val="FFFFFF"/>
                </a:solidFill>
                <a:latin typeface="Poppins"/>
                <a:ea typeface="Poppins"/>
                <a:cs typeface="Poppins"/>
                <a:sym typeface="Poppins"/>
              </a:rPr>
              <a:t>Communication modules (e.g., Bluetooth, NFC).</a:t>
            </a:r>
          </a:p>
          <a:p>
            <a:pPr algn="l" marL="474979" indent="-237490" lvl="1">
              <a:lnSpc>
                <a:spcPts val="3079"/>
              </a:lnSpc>
              <a:buFont typeface="Arial"/>
              <a:buChar char="•"/>
            </a:pPr>
            <a:r>
              <a:rPr lang="en-US" sz="2199">
                <a:solidFill>
                  <a:srgbClr val="FFFFFF"/>
                </a:solidFill>
                <a:latin typeface="Poppins"/>
                <a:ea typeface="Poppins"/>
                <a:cs typeface="Poppins"/>
                <a:sym typeface="Poppins"/>
              </a:rPr>
              <a:t>Cloud platforms (store and analyze data securely).</a:t>
            </a:r>
          </a:p>
          <a:p>
            <a:pPr algn="l">
              <a:lnSpc>
                <a:spcPts val="3079"/>
              </a:lnSpc>
            </a:pPr>
          </a:p>
          <a:p>
            <a:pPr algn="l" marL="474979" indent="-237490" lvl="1">
              <a:lnSpc>
                <a:spcPts val="3079"/>
              </a:lnSpc>
              <a:buFont typeface="Arial"/>
              <a:buChar char="•"/>
            </a:pPr>
            <a:r>
              <a:rPr lang="en-US" sz="2199">
                <a:solidFill>
                  <a:srgbClr val="FFFFFF"/>
                </a:solidFill>
                <a:latin typeface="Poppins"/>
                <a:ea typeface="Poppins"/>
                <a:cs typeface="Poppins"/>
                <a:sym typeface="Poppins"/>
              </a:rPr>
              <a:t>Focus: Robust hardware and seamless connectivity.</a:t>
            </a:r>
          </a:p>
          <a:p>
            <a:pPr algn="l">
              <a:lnSpc>
                <a:spcPts val="3079"/>
              </a:lnSpc>
            </a:pPr>
          </a:p>
        </p:txBody>
      </p:sp>
      <p:sp>
        <p:nvSpPr>
          <p:cNvPr name="TextBox 10" id="10"/>
          <p:cNvSpPr txBox="true"/>
          <p:nvPr/>
        </p:nvSpPr>
        <p:spPr>
          <a:xfrm rot="0">
            <a:off x="11024740" y="6262149"/>
            <a:ext cx="6764472" cy="3649980"/>
          </a:xfrm>
          <a:prstGeom prst="rect">
            <a:avLst/>
          </a:prstGeom>
        </p:spPr>
        <p:txBody>
          <a:bodyPr anchor="t" rtlCol="false" tIns="0" lIns="0" bIns="0" rIns="0">
            <a:spAutoFit/>
          </a:bodyPr>
          <a:lstStyle/>
          <a:p>
            <a:pPr algn="l">
              <a:lnSpc>
                <a:spcPts val="4060"/>
              </a:lnSpc>
            </a:pPr>
            <a:r>
              <a:rPr lang="en-US" sz="2900">
                <a:solidFill>
                  <a:srgbClr val="FFFFFF"/>
                </a:solidFill>
                <a:latin typeface="Poppins"/>
                <a:ea typeface="Poppins"/>
                <a:cs typeface="Poppins"/>
                <a:sym typeface="Poppins"/>
              </a:rPr>
              <a:t>PARTNERS:</a:t>
            </a:r>
          </a:p>
          <a:p>
            <a:pPr algn="l" marL="474979" indent="-237490" lvl="1">
              <a:lnSpc>
                <a:spcPts val="3079"/>
              </a:lnSpc>
              <a:buFont typeface="Arial"/>
              <a:buChar char="•"/>
            </a:pPr>
            <a:r>
              <a:rPr lang="en-US" sz="2199">
                <a:solidFill>
                  <a:srgbClr val="FFFFFF"/>
                </a:solidFill>
                <a:latin typeface="Poppins"/>
                <a:ea typeface="Poppins"/>
                <a:cs typeface="Poppins"/>
                <a:sym typeface="Poppins"/>
              </a:rPr>
              <a:t> App developers (real-time alert platforms).</a:t>
            </a:r>
          </a:p>
          <a:p>
            <a:pPr algn="l" marL="474979" indent="-237490" lvl="1">
              <a:lnSpc>
                <a:spcPts val="3079"/>
              </a:lnSpc>
              <a:buFont typeface="Arial"/>
              <a:buChar char="•"/>
            </a:pPr>
            <a:r>
              <a:rPr lang="en-US" sz="2199">
                <a:solidFill>
                  <a:srgbClr val="FFFFFF"/>
                </a:solidFill>
                <a:latin typeface="Poppins"/>
                <a:ea typeface="Poppins"/>
                <a:cs typeface="Poppins"/>
                <a:sym typeface="Poppins"/>
              </a:rPr>
              <a:t>IoT vendors (smart devices, software).</a:t>
            </a:r>
          </a:p>
          <a:p>
            <a:pPr algn="l" marL="474979" indent="-237490" lvl="1">
              <a:lnSpc>
                <a:spcPts val="3079"/>
              </a:lnSpc>
              <a:buFont typeface="Arial"/>
              <a:buChar char="•"/>
            </a:pPr>
            <a:r>
              <a:rPr lang="en-US" sz="2199">
                <a:solidFill>
                  <a:srgbClr val="FFFFFF"/>
                </a:solidFill>
                <a:latin typeface="Poppins"/>
                <a:ea typeface="Poppins"/>
                <a:cs typeface="Poppins"/>
                <a:sym typeface="Poppins"/>
              </a:rPr>
              <a:t>Cloud providers (secure and scalable storage).</a:t>
            </a:r>
          </a:p>
          <a:p>
            <a:pPr algn="l">
              <a:lnSpc>
                <a:spcPts val="3079"/>
              </a:lnSpc>
            </a:pPr>
          </a:p>
          <a:p>
            <a:pPr algn="l" marL="474979" indent="-237490" lvl="1">
              <a:lnSpc>
                <a:spcPts val="3079"/>
              </a:lnSpc>
              <a:buFont typeface="Arial"/>
              <a:buChar char="•"/>
            </a:pPr>
            <a:r>
              <a:rPr lang="en-US" sz="2199">
                <a:solidFill>
                  <a:srgbClr val="FFFFFF"/>
                </a:solidFill>
                <a:latin typeface="Poppins"/>
                <a:ea typeface="Poppins"/>
                <a:cs typeface="Poppins"/>
                <a:sym typeface="Poppins"/>
              </a:rPr>
              <a:t>Focus: Value chain optimization and collaborative innovation.</a:t>
            </a:r>
          </a:p>
          <a:p>
            <a:pPr algn="l">
              <a:lnSpc>
                <a:spcPts val="3079"/>
              </a:lnSpc>
            </a:pPr>
          </a:p>
        </p:txBody>
      </p:sp>
    </p:spTree>
  </p:cSld>
  <p:clrMapOvr>
    <a:masterClrMapping/>
  </p:clrMapOvr>
  <p:transition spd="slow">
    <p:cover dir="l"/>
  </p:transition>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994075" y="0"/>
            <a:ext cx="5960780" cy="10601765"/>
            <a:chOff x="0" y="0"/>
            <a:chExt cx="1569917" cy="2792234"/>
          </a:xfrm>
        </p:grpSpPr>
        <p:sp>
          <p:nvSpPr>
            <p:cNvPr name="Freeform 3" id="3"/>
            <p:cNvSpPr/>
            <p:nvPr/>
          </p:nvSpPr>
          <p:spPr>
            <a:xfrm flipH="false" flipV="false" rot="0">
              <a:off x="0" y="0"/>
              <a:ext cx="1569917" cy="2792234"/>
            </a:xfrm>
            <a:custGeom>
              <a:avLst/>
              <a:gdLst/>
              <a:ahLst/>
              <a:cxnLst/>
              <a:rect r="r" b="b" t="t" l="l"/>
              <a:pathLst>
                <a:path h="2792234" w="1569917">
                  <a:moveTo>
                    <a:pt x="129881" y="0"/>
                  </a:moveTo>
                  <a:lnTo>
                    <a:pt x="1440037" y="0"/>
                  </a:lnTo>
                  <a:cubicBezTo>
                    <a:pt x="1474483" y="0"/>
                    <a:pt x="1507519" y="13684"/>
                    <a:pt x="1531876" y="38041"/>
                  </a:cubicBezTo>
                  <a:cubicBezTo>
                    <a:pt x="1556234" y="62399"/>
                    <a:pt x="1569917" y="95434"/>
                    <a:pt x="1569917" y="129881"/>
                  </a:cubicBezTo>
                  <a:lnTo>
                    <a:pt x="1569917" y="2662353"/>
                  </a:lnTo>
                  <a:cubicBezTo>
                    <a:pt x="1569917" y="2734084"/>
                    <a:pt x="1511768" y="2792234"/>
                    <a:pt x="1440037" y="2792234"/>
                  </a:cubicBezTo>
                  <a:lnTo>
                    <a:pt x="129881" y="2792234"/>
                  </a:lnTo>
                  <a:cubicBezTo>
                    <a:pt x="95434" y="2792234"/>
                    <a:pt x="62399" y="2778550"/>
                    <a:pt x="38041" y="2754193"/>
                  </a:cubicBezTo>
                  <a:cubicBezTo>
                    <a:pt x="13684" y="2729836"/>
                    <a:pt x="0" y="2696800"/>
                    <a:pt x="0" y="2662353"/>
                  </a:cubicBezTo>
                  <a:lnTo>
                    <a:pt x="0" y="129881"/>
                  </a:lnTo>
                  <a:cubicBezTo>
                    <a:pt x="0" y="95434"/>
                    <a:pt x="13684" y="62399"/>
                    <a:pt x="38041" y="38041"/>
                  </a:cubicBezTo>
                  <a:cubicBezTo>
                    <a:pt x="62399" y="13684"/>
                    <a:pt x="95434" y="0"/>
                    <a:pt x="129881" y="0"/>
                  </a:cubicBezTo>
                  <a:close/>
                </a:path>
              </a:pathLst>
            </a:custGeom>
            <a:solidFill>
              <a:srgbClr val="048581"/>
            </a:solidFill>
          </p:spPr>
        </p:sp>
        <p:sp>
          <p:nvSpPr>
            <p:cNvPr name="TextBox 4" id="4"/>
            <p:cNvSpPr txBox="true"/>
            <p:nvPr/>
          </p:nvSpPr>
          <p:spPr>
            <a:xfrm>
              <a:off x="0" y="-38100"/>
              <a:ext cx="1569917" cy="2830334"/>
            </a:xfrm>
            <a:prstGeom prst="rect">
              <a:avLst/>
            </a:prstGeom>
          </p:spPr>
          <p:txBody>
            <a:bodyPr anchor="ctr" rtlCol="false" tIns="50800" lIns="50800" bIns="50800" rIns="50800"/>
            <a:lstStyle/>
            <a:p>
              <a:pPr algn="ctr">
                <a:lnSpc>
                  <a:spcPts val="2659"/>
                </a:lnSpc>
              </a:pPr>
            </a:p>
          </p:txBody>
        </p:sp>
      </p:grpSp>
      <p:sp>
        <p:nvSpPr>
          <p:cNvPr name="Freeform 5" id="5"/>
          <p:cNvSpPr/>
          <p:nvPr/>
        </p:nvSpPr>
        <p:spPr>
          <a:xfrm flipH="false" flipV="false" rot="0">
            <a:off x="16368813" y="423496"/>
            <a:ext cx="1325616" cy="1294283"/>
          </a:xfrm>
          <a:custGeom>
            <a:avLst/>
            <a:gdLst/>
            <a:ahLst/>
            <a:cxnLst/>
            <a:rect r="r" b="b" t="t" l="l"/>
            <a:pathLst>
              <a:path h="1294283" w="1325616">
                <a:moveTo>
                  <a:pt x="0" y="0"/>
                </a:moveTo>
                <a:lnTo>
                  <a:pt x="1325615" y="0"/>
                </a:lnTo>
                <a:lnTo>
                  <a:pt x="1325615" y="1294283"/>
                </a:lnTo>
                <a:lnTo>
                  <a:pt x="0" y="12942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6" id="6"/>
          <p:cNvGrpSpPr/>
          <p:nvPr/>
        </p:nvGrpSpPr>
        <p:grpSpPr>
          <a:xfrm rot="0">
            <a:off x="4500208" y="1981946"/>
            <a:ext cx="3348708" cy="47625"/>
            <a:chOff x="0" y="0"/>
            <a:chExt cx="881964" cy="12543"/>
          </a:xfrm>
        </p:grpSpPr>
        <p:sp>
          <p:nvSpPr>
            <p:cNvPr name="Freeform 7" id="7"/>
            <p:cNvSpPr/>
            <p:nvPr/>
          </p:nvSpPr>
          <p:spPr>
            <a:xfrm flipH="false" flipV="false" rot="0">
              <a:off x="0" y="0"/>
              <a:ext cx="881964" cy="12543"/>
            </a:xfrm>
            <a:custGeom>
              <a:avLst/>
              <a:gdLst/>
              <a:ahLst/>
              <a:cxnLst/>
              <a:rect r="r" b="b" t="t" l="l"/>
              <a:pathLst>
                <a:path h="12543" w="881964">
                  <a:moveTo>
                    <a:pt x="6272" y="0"/>
                  </a:moveTo>
                  <a:lnTo>
                    <a:pt x="875693" y="0"/>
                  </a:lnTo>
                  <a:cubicBezTo>
                    <a:pt x="877356" y="0"/>
                    <a:pt x="878951" y="661"/>
                    <a:pt x="880127" y="1837"/>
                  </a:cubicBezTo>
                  <a:cubicBezTo>
                    <a:pt x="881303" y="3013"/>
                    <a:pt x="881964" y="4608"/>
                    <a:pt x="881964" y="6272"/>
                  </a:cubicBezTo>
                  <a:lnTo>
                    <a:pt x="881964" y="6272"/>
                  </a:lnTo>
                  <a:cubicBezTo>
                    <a:pt x="881964" y="7935"/>
                    <a:pt x="881303" y="9530"/>
                    <a:pt x="880127" y="10706"/>
                  </a:cubicBezTo>
                  <a:cubicBezTo>
                    <a:pt x="878951" y="11882"/>
                    <a:pt x="877356" y="12543"/>
                    <a:pt x="875693" y="12543"/>
                  </a:cubicBezTo>
                  <a:lnTo>
                    <a:pt x="6272" y="12543"/>
                  </a:lnTo>
                  <a:cubicBezTo>
                    <a:pt x="4608" y="12543"/>
                    <a:pt x="3013" y="11882"/>
                    <a:pt x="1837" y="10706"/>
                  </a:cubicBezTo>
                  <a:cubicBezTo>
                    <a:pt x="661" y="9530"/>
                    <a:pt x="0" y="7935"/>
                    <a:pt x="0" y="6272"/>
                  </a:cubicBezTo>
                  <a:lnTo>
                    <a:pt x="0" y="6272"/>
                  </a:lnTo>
                  <a:cubicBezTo>
                    <a:pt x="0" y="4608"/>
                    <a:pt x="661" y="3013"/>
                    <a:pt x="1837" y="1837"/>
                  </a:cubicBezTo>
                  <a:cubicBezTo>
                    <a:pt x="3013" y="661"/>
                    <a:pt x="4608" y="0"/>
                    <a:pt x="6272" y="0"/>
                  </a:cubicBezTo>
                  <a:close/>
                </a:path>
              </a:pathLst>
            </a:custGeom>
            <a:solidFill>
              <a:srgbClr val="048581"/>
            </a:solidFill>
          </p:spPr>
        </p:sp>
        <p:sp>
          <p:nvSpPr>
            <p:cNvPr name="TextBox 8" id="8"/>
            <p:cNvSpPr txBox="true"/>
            <p:nvPr/>
          </p:nvSpPr>
          <p:spPr>
            <a:xfrm>
              <a:off x="0" y="-38100"/>
              <a:ext cx="881964" cy="50643"/>
            </a:xfrm>
            <a:prstGeom prst="rect">
              <a:avLst/>
            </a:prstGeom>
          </p:spPr>
          <p:txBody>
            <a:bodyPr anchor="ctr" rtlCol="false" tIns="50800" lIns="50800" bIns="50800" rIns="50800"/>
            <a:lstStyle/>
            <a:p>
              <a:pPr algn="ctr">
                <a:lnSpc>
                  <a:spcPts val="2659"/>
                </a:lnSpc>
              </a:pPr>
            </a:p>
          </p:txBody>
        </p:sp>
      </p:grpSp>
      <p:sp>
        <p:nvSpPr>
          <p:cNvPr name="Freeform 9" id="9"/>
          <p:cNvSpPr/>
          <p:nvPr/>
        </p:nvSpPr>
        <p:spPr>
          <a:xfrm flipH="false" flipV="false" rot="0">
            <a:off x="273536" y="3302188"/>
            <a:ext cx="3288456" cy="3270519"/>
          </a:xfrm>
          <a:custGeom>
            <a:avLst/>
            <a:gdLst/>
            <a:ahLst/>
            <a:cxnLst/>
            <a:rect r="r" b="b" t="t" l="l"/>
            <a:pathLst>
              <a:path h="3270519" w="3288456">
                <a:moveTo>
                  <a:pt x="0" y="0"/>
                </a:moveTo>
                <a:lnTo>
                  <a:pt x="3288456" y="0"/>
                </a:lnTo>
                <a:lnTo>
                  <a:pt x="3288456" y="3270519"/>
                </a:lnTo>
                <a:lnTo>
                  <a:pt x="0" y="327051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0" id="10"/>
          <p:cNvSpPr/>
          <p:nvPr/>
        </p:nvSpPr>
        <p:spPr>
          <a:xfrm flipH="false" flipV="false" rot="0">
            <a:off x="5730362" y="5635308"/>
            <a:ext cx="11301259" cy="4266225"/>
          </a:xfrm>
          <a:custGeom>
            <a:avLst/>
            <a:gdLst/>
            <a:ahLst/>
            <a:cxnLst/>
            <a:rect r="r" b="b" t="t" l="l"/>
            <a:pathLst>
              <a:path h="4266225" w="11301259">
                <a:moveTo>
                  <a:pt x="0" y="0"/>
                </a:moveTo>
                <a:lnTo>
                  <a:pt x="11301259" y="0"/>
                </a:lnTo>
                <a:lnTo>
                  <a:pt x="11301259" y="4266225"/>
                </a:lnTo>
                <a:lnTo>
                  <a:pt x="0" y="4266225"/>
                </a:lnTo>
                <a:lnTo>
                  <a:pt x="0" y="0"/>
                </a:lnTo>
                <a:close/>
              </a:path>
            </a:pathLst>
          </a:custGeom>
          <a:blipFill>
            <a:blip r:embed="rId6"/>
            <a:stretch>
              <a:fillRect l="0" t="0" r="0" b="0"/>
            </a:stretch>
          </a:blipFill>
        </p:spPr>
      </p:sp>
      <p:sp>
        <p:nvSpPr>
          <p:cNvPr name="TextBox 11" id="11"/>
          <p:cNvSpPr txBox="true"/>
          <p:nvPr/>
        </p:nvSpPr>
        <p:spPr>
          <a:xfrm rot="0">
            <a:off x="4887949" y="556922"/>
            <a:ext cx="8512101" cy="1122680"/>
          </a:xfrm>
          <a:prstGeom prst="rect">
            <a:avLst/>
          </a:prstGeom>
        </p:spPr>
        <p:txBody>
          <a:bodyPr anchor="t" rtlCol="false" tIns="0" lIns="0" bIns="0" rIns="0">
            <a:spAutoFit/>
          </a:bodyPr>
          <a:lstStyle/>
          <a:p>
            <a:pPr algn="l">
              <a:lnSpc>
                <a:spcPts val="8560"/>
              </a:lnSpc>
            </a:pPr>
            <a:r>
              <a:rPr lang="en-US" b="true" sz="8000">
                <a:solidFill>
                  <a:srgbClr val="048581"/>
                </a:solidFill>
                <a:latin typeface="Antonio Bold"/>
                <a:ea typeface="Antonio Bold"/>
                <a:cs typeface="Antonio Bold"/>
                <a:sym typeface="Antonio Bold"/>
              </a:rPr>
              <a:t>PREPARATION PHASE </a:t>
            </a:r>
          </a:p>
        </p:txBody>
      </p:sp>
      <p:sp>
        <p:nvSpPr>
          <p:cNvPr name="TextBox 12" id="12"/>
          <p:cNvSpPr txBox="true"/>
          <p:nvPr/>
        </p:nvSpPr>
        <p:spPr>
          <a:xfrm rot="0">
            <a:off x="4887949" y="4549780"/>
            <a:ext cx="10535670" cy="842010"/>
          </a:xfrm>
          <a:prstGeom prst="rect">
            <a:avLst/>
          </a:prstGeom>
        </p:spPr>
        <p:txBody>
          <a:bodyPr anchor="t" rtlCol="false" tIns="0" lIns="0" bIns="0" rIns="0">
            <a:spAutoFit/>
          </a:bodyPr>
          <a:lstStyle/>
          <a:p>
            <a:pPr algn="l">
              <a:lnSpc>
                <a:spcPts val="6420"/>
              </a:lnSpc>
            </a:pPr>
            <a:r>
              <a:rPr lang="en-US" b="true" sz="6000">
                <a:solidFill>
                  <a:srgbClr val="109A97"/>
                </a:solidFill>
                <a:latin typeface="Antonio Bold"/>
                <a:ea typeface="Antonio Bold"/>
                <a:cs typeface="Antonio Bold"/>
                <a:sym typeface="Antonio Bold"/>
              </a:rPr>
              <a:t>VALUE DRIVER MAPPING</a:t>
            </a:r>
          </a:p>
        </p:txBody>
      </p:sp>
      <p:sp>
        <p:nvSpPr>
          <p:cNvPr name="TextBox 13" id="13"/>
          <p:cNvSpPr txBox="true"/>
          <p:nvPr/>
        </p:nvSpPr>
        <p:spPr>
          <a:xfrm rot="0">
            <a:off x="11863663" y="4309433"/>
            <a:ext cx="5647522" cy="1198880"/>
          </a:xfrm>
          <a:prstGeom prst="rect">
            <a:avLst/>
          </a:prstGeom>
        </p:spPr>
        <p:txBody>
          <a:bodyPr anchor="t" rtlCol="false" tIns="0" lIns="0" bIns="0" rIns="0">
            <a:spAutoFit/>
          </a:bodyPr>
          <a:lstStyle/>
          <a:p>
            <a:pPr algn="l">
              <a:lnSpc>
                <a:spcPts val="3220"/>
              </a:lnSpc>
            </a:pPr>
            <a:r>
              <a:rPr lang="en-US" sz="2300">
                <a:solidFill>
                  <a:srgbClr val="14B19D"/>
                </a:solidFill>
                <a:latin typeface="Poppins"/>
                <a:ea typeface="Poppins"/>
                <a:cs typeface="Poppins"/>
                <a:sym typeface="Poppins"/>
              </a:rPr>
              <a:t>Demonstrate how each  opportunity aligns with the user’s needs and create value.</a:t>
            </a:r>
          </a:p>
        </p:txBody>
      </p:sp>
      <p:sp>
        <p:nvSpPr>
          <p:cNvPr name="TextBox 14" id="14"/>
          <p:cNvSpPr txBox="true"/>
          <p:nvPr/>
        </p:nvSpPr>
        <p:spPr>
          <a:xfrm rot="0">
            <a:off x="4500208" y="2277221"/>
            <a:ext cx="13010977" cy="1198880"/>
          </a:xfrm>
          <a:prstGeom prst="rect">
            <a:avLst/>
          </a:prstGeom>
        </p:spPr>
        <p:txBody>
          <a:bodyPr anchor="t" rtlCol="false" tIns="0" lIns="0" bIns="0" rIns="0">
            <a:spAutoFit/>
          </a:bodyPr>
          <a:lstStyle/>
          <a:p>
            <a:pPr algn="l">
              <a:lnSpc>
                <a:spcPts val="3220"/>
              </a:lnSpc>
            </a:pPr>
            <a:r>
              <a:rPr lang="en-US" sz="2300">
                <a:solidFill>
                  <a:srgbClr val="14B19D"/>
                </a:solidFill>
                <a:latin typeface="Poppins"/>
                <a:ea typeface="Poppins"/>
                <a:cs typeface="Poppins"/>
                <a:sym typeface="Poppins"/>
              </a:rPr>
              <a:t>In this phase, opportunity to make sure it aligns with our core goal: improving patient safety, providing peace of mind through real-time monitoring, and streamlining the overall healthcare experience for both patients and caregivers.</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109A97"/>
        </a:solidFill>
      </p:bgPr>
    </p:bg>
    <p:spTree>
      <p:nvGrpSpPr>
        <p:cNvPr id="1" name=""/>
        <p:cNvGrpSpPr/>
        <p:nvPr/>
      </p:nvGrpSpPr>
      <p:grpSpPr>
        <a:xfrm>
          <a:off x="0" y="0"/>
          <a:ext cx="0" cy="0"/>
          <a:chOff x="0" y="0"/>
          <a:chExt cx="0" cy="0"/>
        </a:xfrm>
      </p:grpSpPr>
      <p:sp>
        <p:nvSpPr>
          <p:cNvPr name="Freeform 2" id="2"/>
          <p:cNvSpPr/>
          <p:nvPr/>
        </p:nvSpPr>
        <p:spPr>
          <a:xfrm flipH="false" flipV="false" rot="0">
            <a:off x="793784" y="2096415"/>
            <a:ext cx="16620186" cy="7415505"/>
          </a:xfrm>
          <a:custGeom>
            <a:avLst/>
            <a:gdLst/>
            <a:ahLst/>
            <a:cxnLst/>
            <a:rect r="r" b="b" t="t" l="l"/>
            <a:pathLst>
              <a:path h="7415505" w="16620186">
                <a:moveTo>
                  <a:pt x="0" y="0"/>
                </a:moveTo>
                <a:lnTo>
                  <a:pt x="16620186" y="0"/>
                </a:lnTo>
                <a:lnTo>
                  <a:pt x="16620186" y="7415505"/>
                </a:lnTo>
                <a:lnTo>
                  <a:pt x="0" y="7415505"/>
                </a:lnTo>
                <a:lnTo>
                  <a:pt x="0" y="0"/>
                </a:lnTo>
                <a:close/>
              </a:path>
            </a:pathLst>
          </a:custGeom>
          <a:blipFill>
            <a:blip r:embed="rId2"/>
            <a:stretch>
              <a:fillRect l="-731" t="-1640" r="-1463" b="0"/>
            </a:stretch>
          </a:blipFill>
        </p:spPr>
      </p:sp>
      <p:sp>
        <p:nvSpPr>
          <p:cNvPr name="TextBox 3" id="3"/>
          <p:cNvSpPr txBox="true"/>
          <p:nvPr/>
        </p:nvSpPr>
        <p:spPr>
          <a:xfrm rot="0">
            <a:off x="793784" y="521581"/>
            <a:ext cx="10535670" cy="897890"/>
          </a:xfrm>
          <a:prstGeom prst="rect">
            <a:avLst/>
          </a:prstGeom>
        </p:spPr>
        <p:txBody>
          <a:bodyPr anchor="t" rtlCol="false" tIns="0" lIns="0" bIns="0" rIns="0">
            <a:spAutoFit/>
          </a:bodyPr>
          <a:lstStyle/>
          <a:p>
            <a:pPr algn="l">
              <a:lnSpc>
                <a:spcPts val="6955"/>
              </a:lnSpc>
            </a:pPr>
            <a:r>
              <a:rPr lang="en-US" b="true" sz="6500">
                <a:solidFill>
                  <a:srgbClr val="FFFFFF"/>
                </a:solidFill>
                <a:latin typeface="Antonio Bold"/>
                <a:ea typeface="Antonio Bold"/>
                <a:cs typeface="Antonio Bold"/>
                <a:sym typeface="Antonio Bold"/>
              </a:rPr>
              <a:t>CAPABILITIES ASSESSMENT TABLE</a:t>
            </a:r>
          </a:p>
        </p:txBody>
      </p:sp>
    </p:spTree>
  </p:cSld>
  <p:clrMapOvr>
    <a:masterClrMapping/>
  </p:clrMapOvr>
  <p:transition spd="slow">
    <p:cover dir="l"/>
  </p:transition>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109A97"/>
        </a:solidFill>
      </p:bgPr>
    </p:bg>
    <p:spTree>
      <p:nvGrpSpPr>
        <p:cNvPr id="1" name=""/>
        <p:cNvGrpSpPr/>
        <p:nvPr/>
      </p:nvGrpSpPr>
      <p:grpSpPr>
        <a:xfrm>
          <a:off x="0" y="0"/>
          <a:ext cx="0" cy="0"/>
          <a:chOff x="0" y="0"/>
          <a:chExt cx="0" cy="0"/>
        </a:xfrm>
      </p:grpSpPr>
      <p:sp>
        <p:nvSpPr>
          <p:cNvPr name="Freeform 2" id="2"/>
          <p:cNvSpPr/>
          <p:nvPr/>
        </p:nvSpPr>
        <p:spPr>
          <a:xfrm flipH="false" flipV="false" rot="0">
            <a:off x="10053439" y="1365813"/>
            <a:ext cx="7882168" cy="8236840"/>
          </a:xfrm>
          <a:custGeom>
            <a:avLst/>
            <a:gdLst/>
            <a:ahLst/>
            <a:cxnLst/>
            <a:rect r="r" b="b" t="t" l="l"/>
            <a:pathLst>
              <a:path h="8236840" w="7882168">
                <a:moveTo>
                  <a:pt x="0" y="0"/>
                </a:moveTo>
                <a:lnTo>
                  <a:pt x="7882168" y="0"/>
                </a:lnTo>
                <a:lnTo>
                  <a:pt x="7882168" y="8236840"/>
                </a:lnTo>
                <a:lnTo>
                  <a:pt x="0" y="8236840"/>
                </a:lnTo>
                <a:lnTo>
                  <a:pt x="0" y="0"/>
                </a:lnTo>
                <a:close/>
              </a:path>
            </a:pathLst>
          </a:custGeom>
          <a:blipFill>
            <a:blip r:embed="rId2"/>
            <a:stretch>
              <a:fillRect l="-15570" t="0" r="-9766" b="0"/>
            </a:stretch>
          </a:blipFill>
        </p:spPr>
      </p:sp>
      <p:sp>
        <p:nvSpPr>
          <p:cNvPr name="TextBox 3" id="3"/>
          <p:cNvSpPr txBox="true"/>
          <p:nvPr/>
        </p:nvSpPr>
        <p:spPr>
          <a:xfrm rot="0">
            <a:off x="631899" y="521581"/>
            <a:ext cx="8512101" cy="1774190"/>
          </a:xfrm>
          <a:prstGeom prst="rect">
            <a:avLst/>
          </a:prstGeom>
        </p:spPr>
        <p:txBody>
          <a:bodyPr anchor="t" rtlCol="false" tIns="0" lIns="0" bIns="0" rIns="0">
            <a:spAutoFit/>
          </a:bodyPr>
          <a:lstStyle/>
          <a:p>
            <a:pPr algn="l">
              <a:lnSpc>
                <a:spcPts val="6955"/>
              </a:lnSpc>
            </a:pPr>
            <a:r>
              <a:rPr lang="en-US" b="true" sz="6500">
                <a:solidFill>
                  <a:srgbClr val="FFFFFF"/>
                </a:solidFill>
                <a:latin typeface="Antonio Bold"/>
                <a:ea typeface="Antonio Bold"/>
                <a:cs typeface="Antonio Bold"/>
                <a:sym typeface="Antonio Bold"/>
              </a:rPr>
              <a:t>STAKEHOLDER NETWORK DIAGRAM</a:t>
            </a:r>
          </a:p>
        </p:txBody>
      </p:sp>
      <p:sp>
        <p:nvSpPr>
          <p:cNvPr name="TextBox 4" id="4"/>
          <p:cNvSpPr txBox="true"/>
          <p:nvPr/>
        </p:nvSpPr>
        <p:spPr>
          <a:xfrm rot="0">
            <a:off x="389071" y="2392536"/>
            <a:ext cx="9321529" cy="7436485"/>
          </a:xfrm>
          <a:prstGeom prst="rect">
            <a:avLst/>
          </a:prstGeom>
        </p:spPr>
        <p:txBody>
          <a:bodyPr anchor="t" rtlCol="false" tIns="0" lIns="0" bIns="0" rIns="0">
            <a:spAutoFit/>
          </a:bodyPr>
          <a:lstStyle/>
          <a:p>
            <a:pPr algn="l">
              <a:lnSpc>
                <a:spcPts val="4220"/>
              </a:lnSpc>
            </a:pPr>
            <a:r>
              <a:rPr lang="en-US" sz="2000">
                <a:solidFill>
                  <a:srgbClr val="FFFFFF"/>
                </a:solidFill>
                <a:latin typeface="Poppins"/>
                <a:ea typeface="Poppins"/>
                <a:cs typeface="Poppins"/>
                <a:sym typeface="Poppins"/>
              </a:rPr>
              <a:t>Primary Stakeholders:</a:t>
            </a:r>
          </a:p>
          <a:p>
            <a:pPr algn="l" marL="431801" indent="-215900" lvl="1">
              <a:lnSpc>
                <a:spcPts val="4220"/>
              </a:lnSpc>
              <a:buFont typeface="Arial"/>
              <a:buChar char="•"/>
            </a:pPr>
            <a:r>
              <a:rPr lang="en-US" sz="2000">
                <a:solidFill>
                  <a:srgbClr val="FFFFFF"/>
                </a:solidFill>
                <a:latin typeface="Poppins"/>
                <a:ea typeface="Poppins"/>
                <a:cs typeface="Poppins"/>
                <a:sym typeface="Poppins"/>
              </a:rPr>
              <a:t>Patients: End-users who rely on the wearable for safety and health monitoring.</a:t>
            </a:r>
          </a:p>
          <a:p>
            <a:pPr algn="l" marL="431801" indent="-215900" lvl="1">
              <a:lnSpc>
                <a:spcPts val="4220"/>
              </a:lnSpc>
              <a:buFont typeface="Arial"/>
              <a:buChar char="•"/>
            </a:pPr>
            <a:r>
              <a:rPr lang="en-US" sz="2000">
                <a:solidFill>
                  <a:srgbClr val="FFFFFF"/>
                </a:solidFill>
                <a:latin typeface="Poppins"/>
                <a:ea typeface="Poppins"/>
                <a:cs typeface="Poppins"/>
                <a:sym typeface="Poppins"/>
              </a:rPr>
              <a:t>Caregivers: Receive alerts and provide immediate support during seizures.</a:t>
            </a:r>
          </a:p>
          <a:p>
            <a:pPr algn="l" marL="431801" indent="-215900" lvl="1">
              <a:lnSpc>
                <a:spcPts val="4220"/>
              </a:lnSpc>
              <a:buFont typeface="Arial"/>
              <a:buChar char="•"/>
            </a:pPr>
            <a:r>
              <a:rPr lang="en-US" sz="2000">
                <a:solidFill>
                  <a:srgbClr val="FFFFFF"/>
                </a:solidFill>
                <a:latin typeface="Poppins"/>
                <a:ea typeface="Poppins"/>
                <a:cs typeface="Poppins"/>
                <a:sym typeface="Poppins"/>
              </a:rPr>
              <a:t>Doctors: Use data to optimize treatment plans and monitor progress.</a:t>
            </a:r>
          </a:p>
          <a:p>
            <a:pPr algn="l">
              <a:lnSpc>
                <a:spcPts val="4220"/>
              </a:lnSpc>
            </a:pPr>
          </a:p>
          <a:p>
            <a:pPr algn="l">
              <a:lnSpc>
                <a:spcPts val="4220"/>
              </a:lnSpc>
            </a:pPr>
            <a:r>
              <a:rPr lang="en-US" sz="2000">
                <a:solidFill>
                  <a:srgbClr val="FFFFFF"/>
                </a:solidFill>
                <a:latin typeface="Poppins"/>
                <a:ea typeface="Poppins"/>
                <a:cs typeface="Poppins"/>
                <a:sym typeface="Poppins"/>
              </a:rPr>
              <a:t>Secondary Stakeholders:</a:t>
            </a:r>
          </a:p>
          <a:p>
            <a:pPr algn="l" marL="431801" indent="-215900" lvl="1">
              <a:lnSpc>
                <a:spcPts val="4220"/>
              </a:lnSpc>
              <a:buFont typeface="Arial"/>
              <a:buChar char="•"/>
            </a:pPr>
            <a:r>
              <a:rPr lang="en-US" sz="2000">
                <a:solidFill>
                  <a:srgbClr val="FFFFFF"/>
                </a:solidFill>
                <a:latin typeface="Poppins"/>
                <a:ea typeface="Poppins"/>
                <a:cs typeface="Poppins"/>
                <a:sym typeface="Poppins"/>
              </a:rPr>
              <a:t>IoT Vendors: Provide sensors, communication modules, and other hardware.</a:t>
            </a:r>
          </a:p>
          <a:p>
            <a:pPr algn="l" marL="431801" indent="-215900" lvl="1">
              <a:lnSpc>
                <a:spcPts val="4220"/>
              </a:lnSpc>
              <a:buFont typeface="Arial"/>
              <a:buChar char="•"/>
            </a:pPr>
            <a:r>
              <a:rPr lang="en-US" sz="2000">
                <a:solidFill>
                  <a:srgbClr val="FFFFFF"/>
                </a:solidFill>
                <a:latin typeface="Poppins"/>
                <a:ea typeface="Poppins"/>
                <a:cs typeface="Poppins"/>
                <a:sym typeface="Poppins"/>
              </a:rPr>
              <a:t>App Developers: Build the companion app for real-time alerts and data tracking.</a:t>
            </a:r>
          </a:p>
          <a:p>
            <a:pPr algn="l" marL="431801" indent="-215900" lvl="1">
              <a:lnSpc>
                <a:spcPts val="4220"/>
              </a:lnSpc>
              <a:buFont typeface="Arial"/>
              <a:buChar char="•"/>
            </a:pPr>
            <a:r>
              <a:rPr lang="en-US" sz="2000">
                <a:solidFill>
                  <a:srgbClr val="FFFFFF"/>
                </a:solidFill>
                <a:latin typeface="Poppins"/>
                <a:ea typeface="Poppins"/>
                <a:cs typeface="Poppins"/>
                <a:sym typeface="Poppins"/>
              </a:rPr>
              <a:t>Emergency Services: Respond promptly using GPS location data.</a:t>
            </a:r>
          </a:p>
          <a:p>
            <a:pPr algn="l" marL="431801" indent="-215900" lvl="1">
              <a:lnSpc>
                <a:spcPts val="4220"/>
              </a:lnSpc>
              <a:buFont typeface="Arial"/>
              <a:buChar char="•"/>
            </a:pPr>
            <a:r>
              <a:rPr lang="en-US" sz="2000">
                <a:solidFill>
                  <a:srgbClr val="FFFFFF"/>
                </a:solidFill>
                <a:latin typeface="Poppins"/>
                <a:ea typeface="Poppins"/>
                <a:cs typeface="Poppins"/>
                <a:sym typeface="Poppins"/>
              </a:rPr>
              <a:t>Cloud Storage Providers: Store and analyze patient data securely.</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DAGXX4VEdY8</dc:identifier>
  <dcterms:modified xsi:type="dcterms:W3CDTF">2011-08-01T06:04:30Z</dcterms:modified>
  <cp:revision>1</cp:revision>
  <dc:title>Green And White Illustrative Medical Healthcare Presentation</dc:title>
</cp:coreProperties>
</file>