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Montserrat" charset="1" panose="00000500000000000000"/>
      <p:regular r:id="rId31"/>
    </p:embeddedFont>
    <p:embeddedFont>
      <p:font typeface="Open Sans" charset="1" panose="00000000000000000000"/>
      <p:regular r:id="rId32"/>
    </p:embeddedFont>
    <p:embeddedFont>
      <p:font typeface="Canva Sans" charset="1" panose="020B05030305010401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12817331" y="9298008"/>
            <a:ext cx="338117" cy="338117"/>
          </a:xfrm>
          <a:custGeom>
            <a:avLst/>
            <a:gdLst/>
            <a:ahLst/>
            <a:cxnLst/>
            <a:rect r="r" b="b" t="t" l="l"/>
            <a:pathLst>
              <a:path h="338117" w="338117">
                <a:moveTo>
                  <a:pt x="0" y="0"/>
                </a:moveTo>
                <a:lnTo>
                  <a:pt x="338117" y="0"/>
                </a:lnTo>
                <a:lnTo>
                  <a:pt x="338117" y="338117"/>
                </a:lnTo>
                <a:lnTo>
                  <a:pt x="0" y="338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7473" y="2936838"/>
            <a:ext cx="7784348" cy="4371975"/>
          </a:xfrm>
          <a:prstGeom prst="rect">
            <a:avLst/>
          </a:prstGeom>
        </p:spPr>
        <p:txBody>
          <a:bodyPr anchor="t" rtlCol="false" tIns="0" lIns="0" bIns="0" rIns="0">
            <a:spAutoFit/>
          </a:bodyPr>
          <a:lstStyle/>
          <a:p>
            <a:pPr algn="l">
              <a:lnSpc>
                <a:spcPts val="11519"/>
              </a:lnSpc>
            </a:pPr>
            <a:r>
              <a:rPr lang="en-US" sz="9600">
                <a:solidFill>
                  <a:srgbClr val="1C402E"/>
                </a:solidFill>
                <a:latin typeface="Montserrat"/>
              </a:rPr>
              <a:t>UG-PG INTERNSHIP MODULE</a:t>
            </a:r>
          </a:p>
        </p:txBody>
      </p:sp>
      <p:sp>
        <p:nvSpPr>
          <p:cNvPr name="Freeform 4" id="4"/>
          <p:cNvSpPr/>
          <p:nvPr/>
        </p:nvSpPr>
        <p:spPr>
          <a:xfrm flipH="true" flipV="false" rot="0">
            <a:off x="10317391" y="2651937"/>
            <a:ext cx="7970609" cy="4941778"/>
          </a:xfrm>
          <a:custGeom>
            <a:avLst/>
            <a:gdLst/>
            <a:ahLst/>
            <a:cxnLst/>
            <a:rect r="r" b="b" t="t" l="l"/>
            <a:pathLst>
              <a:path h="4941778" w="7970609">
                <a:moveTo>
                  <a:pt x="7970609" y="0"/>
                </a:moveTo>
                <a:lnTo>
                  <a:pt x="0" y="0"/>
                </a:lnTo>
                <a:lnTo>
                  <a:pt x="0" y="4941777"/>
                </a:lnTo>
                <a:lnTo>
                  <a:pt x="7970609" y="4941777"/>
                </a:lnTo>
                <a:lnTo>
                  <a:pt x="7970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Freeform 2" id="2"/>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00937" y="1885315"/>
            <a:ext cx="12013423" cy="7934594"/>
          </a:xfrm>
          <a:custGeom>
            <a:avLst/>
            <a:gdLst/>
            <a:ahLst/>
            <a:cxnLst/>
            <a:rect r="r" b="b" t="t" l="l"/>
            <a:pathLst>
              <a:path h="7934594" w="12013423">
                <a:moveTo>
                  <a:pt x="0" y="0"/>
                </a:moveTo>
                <a:lnTo>
                  <a:pt x="12013423" y="0"/>
                </a:lnTo>
                <a:lnTo>
                  <a:pt x="12013423" y="7934594"/>
                </a:lnTo>
                <a:lnTo>
                  <a:pt x="0" y="7934594"/>
                </a:lnTo>
                <a:lnTo>
                  <a:pt x="0" y="0"/>
                </a:lnTo>
                <a:close/>
              </a:path>
            </a:pathLst>
          </a:custGeom>
          <a:blipFill>
            <a:blip r:embed="rId4"/>
            <a:stretch>
              <a:fillRect l="0" t="-2554" r="0" b="-5791"/>
            </a:stretch>
          </a:blipFill>
        </p:spPr>
      </p:sp>
      <p:sp>
        <p:nvSpPr>
          <p:cNvPr name="TextBox 4" id="4"/>
          <p:cNvSpPr txBox="true"/>
          <p:nvPr/>
        </p:nvSpPr>
        <p:spPr>
          <a:xfrm rot="0">
            <a:off x="839512" y="0"/>
            <a:ext cx="13616930"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SEQUENCE DIAGRAM</a:t>
            </a:r>
          </a:p>
        </p:txBody>
      </p:sp>
      <p:sp>
        <p:nvSpPr>
          <p:cNvPr name="TextBox 5" id="5"/>
          <p:cNvSpPr txBox="true"/>
          <p:nvPr/>
        </p:nvSpPr>
        <p:spPr>
          <a:xfrm rot="0">
            <a:off x="4369188" y="1304925"/>
            <a:ext cx="7468553" cy="580390"/>
          </a:xfrm>
          <a:prstGeom prst="rect">
            <a:avLst/>
          </a:prstGeom>
        </p:spPr>
        <p:txBody>
          <a:bodyPr anchor="t" rtlCol="false" tIns="0" lIns="0" bIns="0" rIns="0">
            <a:spAutoFit/>
          </a:bodyPr>
          <a:lstStyle/>
          <a:p>
            <a:pPr algn="ctr">
              <a:lnSpc>
                <a:spcPts val="4759"/>
              </a:lnSpc>
            </a:pPr>
            <a:r>
              <a:rPr lang="en-US" sz="3399">
                <a:solidFill>
                  <a:srgbClr val="FEFEFE"/>
                </a:solidFill>
                <a:latin typeface="Canva Sans"/>
              </a:rPr>
              <a:t>Generating and Downloading report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Freeform 2" id="2"/>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39646" y="1714500"/>
            <a:ext cx="12667989" cy="8344447"/>
          </a:xfrm>
          <a:custGeom>
            <a:avLst/>
            <a:gdLst/>
            <a:ahLst/>
            <a:cxnLst/>
            <a:rect r="r" b="b" t="t" l="l"/>
            <a:pathLst>
              <a:path h="8344447" w="12667989">
                <a:moveTo>
                  <a:pt x="0" y="0"/>
                </a:moveTo>
                <a:lnTo>
                  <a:pt x="12667988" y="0"/>
                </a:lnTo>
                <a:lnTo>
                  <a:pt x="12667988" y="8344447"/>
                </a:lnTo>
                <a:lnTo>
                  <a:pt x="0" y="8344447"/>
                </a:lnTo>
                <a:lnTo>
                  <a:pt x="0" y="0"/>
                </a:lnTo>
                <a:close/>
              </a:path>
            </a:pathLst>
          </a:custGeom>
          <a:blipFill>
            <a:blip r:embed="rId4"/>
            <a:stretch>
              <a:fillRect l="0" t="-3247" r="-1779" b="-1876"/>
            </a:stretch>
          </a:blipFill>
        </p:spPr>
      </p:sp>
      <p:sp>
        <p:nvSpPr>
          <p:cNvPr name="TextBox 4" id="4"/>
          <p:cNvSpPr txBox="true"/>
          <p:nvPr/>
        </p:nvSpPr>
        <p:spPr>
          <a:xfrm rot="0">
            <a:off x="1028700" y="342900"/>
            <a:ext cx="11741674"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CLASS DIAGRAM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Freeform 2" id="2"/>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54384" y="2853753"/>
            <a:ext cx="12488262" cy="5794438"/>
          </a:xfrm>
          <a:custGeom>
            <a:avLst/>
            <a:gdLst/>
            <a:ahLst/>
            <a:cxnLst/>
            <a:rect r="r" b="b" t="t" l="l"/>
            <a:pathLst>
              <a:path h="5794438" w="12488262">
                <a:moveTo>
                  <a:pt x="0" y="0"/>
                </a:moveTo>
                <a:lnTo>
                  <a:pt x="12488262" y="0"/>
                </a:lnTo>
                <a:lnTo>
                  <a:pt x="12488262" y="5794438"/>
                </a:lnTo>
                <a:lnTo>
                  <a:pt x="0" y="5794438"/>
                </a:lnTo>
                <a:lnTo>
                  <a:pt x="0" y="0"/>
                </a:lnTo>
                <a:close/>
              </a:path>
            </a:pathLst>
          </a:custGeom>
          <a:blipFill>
            <a:blip r:embed="rId4"/>
            <a:stretch>
              <a:fillRect l="0" t="-4951" r="0" b="-1325"/>
            </a:stretch>
          </a:blipFill>
        </p:spPr>
      </p:sp>
      <p:sp>
        <p:nvSpPr>
          <p:cNvPr name="TextBox 4" id="4"/>
          <p:cNvSpPr txBox="true"/>
          <p:nvPr/>
        </p:nvSpPr>
        <p:spPr>
          <a:xfrm rot="0">
            <a:off x="699731" y="611432"/>
            <a:ext cx="11741674"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OBJECT DIAGRAM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Freeform 2" id="2"/>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36863" y="1922540"/>
            <a:ext cx="4859924" cy="8057355"/>
          </a:xfrm>
          <a:custGeom>
            <a:avLst/>
            <a:gdLst/>
            <a:ahLst/>
            <a:cxnLst/>
            <a:rect r="r" b="b" t="t" l="l"/>
            <a:pathLst>
              <a:path h="8057355" w="4859924">
                <a:moveTo>
                  <a:pt x="0" y="0"/>
                </a:moveTo>
                <a:lnTo>
                  <a:pt x="4859924" y="0"/>
                </a:lnTo>
                <a:lnTo>
                  <a:pt x="4859924" y="8057355"/>
                </a:lnTo>
                <a:lnTo>
                  <a:pt x="0" y="8057355"/>
                </a:lnTo>
                <a:lnTo>
                  <a:pt x="0" y="0"/>
                </a:lnTo>
                <a:close/>
              </a:path>
            </a:pathLst>
          </a:custGeom>
          <a:blipFill>
            <a:blip r:embed="rId4"/>
            <a:stretch>
              <a:fillRect l="0" t="-2226" r="0" b="-6180"/>
            </a:stretch>
          </a:blipFill>
        </p:spPr>
      </p:sp>
      <p:sp>
        <p:nvSpPr>
          <p:cNvPr name="TextBox 4" id="4"/>
          <p:cNvSpPr txBox="true"/>
          <p:nvPr/>
        </p:nvSpPr>
        <p:spPr>
          <a:xfrm rot="0">
            <a:off x="608993" y="550940"/>
            <a:ext cx="14282343"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STATECHART DIAGRAM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TextBox 2" id="2"/>
          <p:cNvSpPr txBox="true"/>
          <p:nvPr/>
        </p:nvSpPr>
        <p:spPr>
          <a:xfrm rot="0">
            <a:off x="608993" y="550940"/>
            <a:ext cx="14282343"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ACTIVITY DIAGRAM</a:t>
            </a:r>
          </a:p>
        </p:txBody>
      </p:sp>
      <p:sp>
        <p:nvSpPr>
          <p:cNvPr name="Freeform 3" id="3"/>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TextBox 2" id="2"/>
          <p:cNvSpPr txBox="true"/>
          <p:nvPr/>
        </p:nvSpPr>
        <p:spPr>
          <a:xfrm rot="0">
            <a:off x="608993" y="550940"/>
            <a:ext cx="14282343"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ACTIVITY DIAGRAM</a:t>
            </a:r>
          </a:p>
        </p:txBody>
      </p:sp>
      <p:sp>
        <p:nvSpPr>
          <p:cNvPr name="Freeform 3" id="3"/>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Freeform 2" id="2"/>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10799" y="2138052"/>
            <a:ext cx="13068044" cy="7424999"/>
          </a:xfrm>
          <a:custGeom>
            <a:avLst/>
            <a:gdLst/>
            <a:ahLst/>
            <a:cxnLst/>
            <a:rect r="r" b="b" t="t" l="l"/>
            <a:pathLst>
              <a:path h="7424999" w="13068044">
                <a:moveTo>
                  <a:pt x="0" y="0"/>
                </a:moveTo>
                <a:lnTo>
                  <a:pt x="13068044" y="0"/>
                </a:lnTo>
                <a:lnTo>
                  <a:pt x="13068044" y="7424999"/>
                </a:lnTo>
                <a:lnTo>
                  <a:pt x="0" y="7424999"/>
                </a:lnTo>
                <a:lnTo>
                  <a:pt x="0" y="0"/>
                </a:lnTo>
                <a:close/>
              </a:path>
            </a:pathLst>
          </a:custGeom>
          <a:blipFill>
            <a:blip r:embed="rId4"/>
            <a:stretch>
              <a:fillRect l="0" t="-1762" r="0" b="-2306"/>
            </a:stretch>
          </a:blipFill>
        </p:spPr>
      </p:sp>
      <p:sp>
        <p:nvSpPr>
          <p:cNvPr name="TextBox 4" id="4"/>
          <p:cNvSpPr txBox="true"/>
          <p:nvPr/>
        </p:nvSpPr>
        <p:spPr>
          <a:xfrm rot="0">
            <a:off x="608993" y="550940"/>
            <a:ext cx="14282343"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Component Diagram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Freeform 2" id="2"/>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09244" y="2172378"/>
            <a:ext cx="6804979" cy="7085922"/>
          </a:xfrm>
          <a:custGeom>
            <a:avLst/>
            <a:gdLst/>
            <a:ahLst/>
            <a:cxnLst/>
            <a:rect r="r" b="b" t="t" l="l"/>
            <a:pathLst>
              <a:path h="7085922" w="6804979">
                <a:moveTo>
                  <a:pt x="0" y="0"/>
                </a:moveTo>
                <a:lnTo>
                  <a:pt x="6804979" y="0"/>
                </a:lnTo>
                <a:lnTo>
                  <a:pt x="6804979" y="7085922"/>
                </a:lnTo>
                <a:lnTo>
                  <a:pt x="0" y="7085922"/>
                </a:lnTo>
                <a:lnTo>
                  <a:pt x="0" y="0"/>
                </a:lnTo>
                <a:close/>
              </a:path>
            </a:pathLst>
          </a:custGeom>
          <a:blipFill>
            <a:blip r:embed="rId4"/>
            <a:stretch>
              <a:fillRect l="0" t="-18169" r="0" b="-2918"/>
            </a:stretch>
          </a:blipFill>
        </p:spPr>
      </p:sp>
      <p:sp>
        <p:nvSpPr>
          <p:cNvPr name="TextBox 4" id="4"/>
          <p:cNvSpPr txBox="true"/>
          <p:nvPr/>
        </p:nvSpPr>
        <p:spPr>
          <a:xfrm rot="0">
            <a:off x="488009" y="581186"/>
            <a:ext cx="15219971"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DEPLOYMENT DIAGRAM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7174325" y="8714585"/>
            <a:ext cx="4385655" cy="2192828"/>
          </a:xfrm>
          <a:custGeom>
            <a:avLst/>
            <a:gdLst/>
            <a:ahLst/>
            <a:cxnLst/>
            <a:rect r="r" b="b" t="t" l="l"/>
            <a:pathLst>
              <a:path h="2192828" w="4385655">
                <a:moveTo>
                  <a:pt x="0" y="0"/>
                </a:moveTo>
                <a:lnTo>
                  <a:pt x="4385656" y="0"/>
                </a:lnTo>
                <a:lnTo>
                  <a:pt x="4385656"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83097" y="201400"/>
            <a:ext cx="1952406" cy="2214068"/>
          </a:xfrm>
          <a:custGeom>
            <a:avLst/>
            <a:gdLst/>
            <a:ahLst/>
            <a:cxnLst/>
            <a:rect r="r" b="b" t="t" l="l"/>
            <a:pathLst>
              <a:path h="2214068" w="1952406">
                <a:moveTo>
                  <a:pt x="0" y="0"/>
                </a:moveTo>
                <a:lnTo>
                  <a:pt x="1952406" y="0"/>
                </a:lnTo>
                <a:lnTo>
                  <a:pt x="1952406" y="2214068"/>
                </a:lnTo>
                <a:lnTo>
                  <a:pt x="0" y="22140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36846" y="2168002"/>
            <a:ext cx="6217592" cy="6372815"/>
          </a:xfrm>
          <a:custGeom>
            <a:avLst/>
            <a:gdLst/>
            <a:ahLst/>
            <a:cxnLst/>
            <a:rect r="r" b="b" t="t" l="l"/>
            <a:pathLst>
              <a:path h="6372815" w="6217592">
                <a:moveTo>
                  <a:pt x="0" y="0"/>
                </a:moveTo>
                <a:lnTo>
                  <a:pt x="6217592" y="0"/>
                </a:lnTo>
                <a:lnTo>
                  <a:pt x="6217592" y="6372815"/>
                </a:lnTo>
                <a:lnTo>
                  <a:pt x="0" y="6372815"/>
                </a:lnTo>
                <a:lnTo>
                  <a:pt x="0" y="0"/>
                </a:lnTo>
                <a:close/>
              </a:path>
            </a:pathLst>
          </a:custGeom>
          <a:blipFill>
            <a:blip r:embed="rId6"/>
            <a:stretch>
              <a:fillRect l="0" t="-401" r="0" b="-401"/>
            </a:stretch>
          </a:blipFill>
        </p:spPr>
      </p:sp>
      <p:sp>
        <p:nvSpPr>
          <p:cNvPr name="TextBox 5" id="5"/>
          <p:cNvSpPr txBox="true"/>
          <p:nvPr/>
        </p:nvSpPr>
        <p:spPr>
          <a:xfrm rot="0">
            <a:off x="1028700" y="622634"/>
            <a:ext cx="15219971"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APPLICATION RESULTS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6951172" y="8689790"/>
            <a:ext cx="4385655" cy="2192828"/>
          </a:xfrm>
          <a:custGeom>
            <a:avLst/>
            <a:gdLst/>
            <a:ahLst/>
            <a:cxnLst/>
            <a:rect r="r" b="b" t="t" l="l"/>
            <a:pathLst>
              <a:path h="2192828" w="4385655">
                <a:moveTo>
                  <a:pt x="0" y="0"/>
                </a:moveTo>
                <a:lnTo>
                  <a:pt x="4385656" y="0"/>
                </a:lnTo>
                <a:lnTo>
                  <a:pt x="4385656"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56983" y="2399334"/>
            <a:ext cx="7279780" cy="6290456"/>
          </a:xfrm>
          <a:custGeom>
            <a:avLst/>
            <a:gdLst/>
            <a:ahLst/>
            <a:cxnLst/>
            <a:rect r="r" b="b" t="t" l="l"/>
            <a:pathLst>
              <a:path h="6290456" w="7279780">
                <a:moveTo>
                  <a:pt x="0" y="0"/>
                </a:moveTo>
                <a:lnTo>
                  <a:pt x="7279780" y="0"/>
                </a:lnTo>
                <a:lnTo>
                  <a:pt x="7279780" y="6290456"/>
                </a:lnTo>
                <a:lnTo>
                  <a:pt x="0" y="6290456"/>
                </a:lnTo>
                <a:lnTo>
                  <a:pt x="0" y="0"/>
                </a:lnTo>
                <a:close/>
              </a:path>
            </a:pathLst>
          </a:custGeom>
          <a:blipFill>
            <a:blip r:embed="rId4"/>
            <a:stretch>
              <a:fillRect l="0" t="0" r="0" b="0"/>
            </a:stretch>
          </a:blipFill>
        </p:spPr>
      </p:sp>
      <p:sp>
        <p:nvSpPr>
          <p:cNvPr name="TextBox 4" id="4"/>
          <p:cNvSpPr txBox="true"/>
          <p:nvPr/>
        </p:nvSpPr>
        <p:spPr>
          <a:xfrm rot="0">
            <a:off x="1534014" y="1043868"/>
            <a:ext cx="15219971"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APPLICATION RESULTS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662604" y="1160400"/>
            <a:ext cx="9806604" cy="10293191"/>
          </a:xfrm>
          <a:custGeom>
            <a:avLst/>
            <a:gdLst/>
            <a:ahLst/>
            <a:cxnLst/>
            <a:rect r="r" b="b" t="t" l="l"/>
            <a:pathLst>
              <a:path h="10293191" w="9806604">
                <a:moveTo>
                  <a:pt x="0" y="0"/>
                </a:moveTo>
                <a:lnTo>
                  <a:pt x="9806604" y="0"/>
                </a:lnTo>
                <a:lnTo>
                  <a:pt x="9806604" y="10293191"/>
                </a:lnTo>
                <a:lnTo>
                  <a:pt x="0" y="102931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30410" y="2950067"/>
            <a:ext cx="4121920" cy="1174779"/>
          </a:xfrm>
          <a:prstGeom prst="rect">
            <a:avLst/>
          </a:prstGeom>
        </p:spPr>
        <p:txBody>
          <a:bodyPr anchor="t" rtlCol="false" tIns="0" lIns="0" bIns="0" rIns="0">
            <a:spAutoFit/>
          </a:bodyPr>
          <a:lstStyle/>
          <a:p>
            <a:pPr algn="l" marL="0" indent="0" lvl="0">
              <a:lnSpc>
                <a:spcPts val="9250"/>
              </a:lnSpc>
              <a:spcBef>
                <a:spcPct val="0"/>
              </a:spcBef>
            </a:pPr>
            <a:r>
              <a:rPr lang="en-US" sz="7708">
                <a:solidFill>
                  <a:srgbClr val="FFFAF4"/>
                </a:solidFill>
                <a:latin typeface="Montserrat"/>
              </a:rPr>
              <a:t>Agenda</a:t>
            </a:r>
          </a:p>
        </p:txBody>
      </p:sp>
      <p:grpSp>
        <p:nvGrpSpPr>
          <p:cNvPr name="Group 4" id="4"/>
          <p:cNvGrpSpPr/>
          <p:nvPr/>
        </p:nvGrpSpPr>
        <p:grpSpPr>
          <a:xfrm rot="0">
            <a:off x="9800617" y="3045711"/>
            <a:ext cx="7729394" cy="5473589"/>
            <a:chOff x="0" y="0"/>
            <a:chExt cx="10305858" cy="7298118"/>
          </a:xfrm>
        </p:grpSpPr>
        <p:sp>
          <p:nvSpPr>
            <p:cNvPr name="TextBox 5" id="5"/>
            <p:cNvSpPr txBox="true"/>
            <p:nvPr/>
          </p:nvSpPr>
          <p:spPr>
            <a:xfrm rot="0">
              <a:off x="0" y="-66675"/>
              <a:ext cx="10305858" cy="747731"/>
            </a:xfrm>
            <a:prstGeom prst="rect">
              <a:avLst/>
            </a:prstGeom>
          </p:spPr>
          <p:txBody>
            <a:bodyPr anchor="t" rtlCol="false" tIns="0" lIns="0" bIns="0" rIns="0">
              <a:spAutoFit/>
            </a:bodyPr>
            <a:lstStyle/>
            <a:p>
              <a:pPr algn="l">
                <a:lnSpc>
                  <a:spcPts val="4736"/>
                </a:lnSpc>
              </a:pPr>
              <a:r>
                <a:rPr lang="en-US" sz="3382" u="sng">
                  <a:solidFill>
                    <a:srgbClr val="1C402E"/>
                  </a:solidFill>
                  <a:latin typeface="Open Sans"/>
                </a:rPr>
                <a:t>PROBLEM STATEMENT</a:t>
              </a:r>
            </a:p>
          </p:txBody>
        </p:sp>
        <p:sp>
          <p:nvSpPr>
            <p:cNvPr name="TextBox 6" id="6"/>
            <p:cNvSpPr txBox="true"/>
            <p:nvPr/>
          </p:nvSpPr>
          <p:spPr>
            <a:xfrm rot="0">
              <a:off x="0" y="1256738"/>
              <a:ext cx="10305858" cy="747731"/>
            </a:xfrm>
            <a:prstGeom prst="rect">
              <a:avLst/>
            </a:prstGeom>
          </p:spPr>
          <p:txBody>
            <a:bodyPr anchor="t" rtlCol="false" tIns="0" lIns="0" bIns="0" rIns="0">
              <a:spAutoFit/>
            </a:bodyPr>
            <a:lstStyle/>
            <a:p>
              <a:pPr algn="l">
                <a:lnSpc>
                  <a:spcPts val="4736"/>
                </a:lnSpc>
              </a:pPr>
              <a:r>
                <a:rPr lang="en-US" sz="3382" u="sng">
                  <a:solidFill>
                    <a:srgbClr val="1C402E"/>
                  </a:solidFill>
                  <a:latin typeface="Open Sans"/>
                </a:rPr>
                <a:t>ABSTRACT</a:t>
              </a:r>
            </a:p>
          </p:txBody>
        </p:sp>
        <p:sp>
          <p:nvSpPr>
            <p:cNvPr name="TextBox 7" id="7"/>
            <p:cNvSpPr txBox="true"/>
            <p:nvPr/>
          </p:nvSpPr>
          <p:spPr>
            <a:xfrm rot="0">
              <a:off x="0" y="2580150"/>
              <a:ext cx="10305858" cy="747731"/>
            </a:xfrm>
            <a:prstGeom prst="rect">
              <a:avLst/>
            </a:prstGeom>
          </p:spPr>
          <p:txBody>
            <a:bodyPr anchor="t" rtlCol="false" tIns="0" lIns="0" bIns="0" rIns="0">
              <a:spAutoFit/>
            </a:bodyPr>
            <a:lstStyle/>
            <a:p>
              <a:pPr algn="l">
                <a:lnSpc>
                  <a:spcPts val="4736"/>
                </a:lnSpc>
              </a:pPr>
              <a:r>
                <a:rPr lang="en-US" sz="3382" u="sng">
                  <a:solidFill>
                    <a:srgbClr val="1C402E"/>
                  </a:solidFill>
                  <a:latin typeface="Open Sans"/>
                </a:rPr>
                <a:t>INTRODUCTION</a:t>
              </a:r>
            </a:p>
          </p:txBody>
        </p:sp>
        <p:sp>
          <p:nvSpPr>
            <p:cNvPr name="TextBox 8" id="8"/>
            <p:cNvSpPr txBox="true"/>
            <p:nvPr/>
          </p:nvSpPr>
          <p:spPr>
            <a:xfrm rot="0">
              <a:off x="0" y="3903563"/>
              <a:ext cx="10305858" cy="747731"/>
            </a:xfrm>
            <a:prstGeom prst="rect">
              <a:avLst/>
            </a:prstGeom>
          </p:spPr>
          <p:txBody>
            <a:bodyPr anchor="t" rtlCol="false" tIns="0" lIns="0" bIns="0" rIns="0">
              <a:spAutoFit/>
            </a:bodyPr>
            <a:lstStyle/>
            <a:p>
              <a:pPr algn="l">
                <a:lnSpc>
                  <a:spcPts val="4736"/>
                </a:lnSpc>
              </a:pPr>
              <a:r>
                <a:rPr lang="en-US" sz="3382" u="sng">
                  <a:solidFill>
                    <a:srgbClr val="1C402E"/>
                  </a:solidFill>
                  <a:latin typeface="Open Sans"/>
                </a:rPr>
                <a:t>SOFTWARES AND TOOLS REQUIRED</a:t>
              </a:r>
            </a:p>
          </p:txBody>
        </p:sp>
        <p:sp>
          <p:nvSpPr>
            <p:cNvPr name="TextBox 9" id="9"/>
            <p:cNvSpPr txBox="true"/>
            <p:nvPr/>
          </p:nvSpPr>
          <p:spPr>
            <a:xfrm rot="0">
              <a:off x="0" y="6550388"/>
              <a:ext cx="10305858" cy="747731"/>
            </a:xfrm>
            <a:prstGeom prst="rect">
              <a:avLst/>
            </a:prstGeom>
          </p:spPr>
          <p:txBody>
            <a:bodyPr anchor="t" rtlCol="false" tIns="0" lIns="0" bIns="0" rIns="0">
              <a:spAutoFit/>
            </a:bodyPr>
            <a:lstStyle/>
            <a:p>
              <a:pPr algn="l">
                <a:lnSpc>
                  <a:spcPts val="4736"/>
                </a:lnSpc>
              </a:pPr>
              <a:r>
                <a:rPr lang="en-US" sz="3382" u="sng">
                  <a:solidFill>
                    <a:srgbClr val="1C402E"/>
                  </a:solidFill>
                  <a:latin typeface="Open Sans"/>
                </a:rPr>
                <a:t>APPLICATION SCREENSHOTS</a:t>
              </a:r>
            </a:p>
          </p:txBody>
        </p:sp>
        <p:sp>
          <p:nvSpPr>
            <p:cNvPr name="TextBox 10" id="10"/>
            <p:cNvSpPr txBox="true"/>
            <p:nvPr/>
          </p:nvSpPr>
          <p:spPr>
            <a:xfrm rot="0">
              <a:off x="0" y="5226975"/>
              <a:ext cx="10305858" cy="747731"/>
            </a:xfrm>
            <a:prstGeom prst="rect">
              <a:avLst/>
            </a:prstGeom>
          </p:spPr>
          <p:txBody>
            <a:bodyPr anchor="t" rtlCol="false" tIns="0" lIns="0" bIns="0" rIns="0">
              <a:spAutoFit/>
            </a:bodyPr>
            <a:lstStyle/>
            <a:p>
              <a:pPr algn="l">
                <a:lnSpc>
                  <a:spcPts val="4736"/>
                </a:lnSpc>
              </a:pPr>
              <a:r>
                <a:rPr lang="en-US" sz="3382" u="sng">
                  <a:solidFill>
                    <a:srgbClr val="1C402E"/>
                  </a:solidFill>
                  <a:latin typeface="Open Sans"/>
                </a:rPr>
                <a:t>UML DIAGRAMS</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6951172" y="8664996"/>
            <a:ext cx="4385655" cy="2192828"/>
          </a:xfrm>
          <a:custGeom>
            <a:avLst/>
            <a:gdLst/>
            <a:ahLst/>
            <a:cxnLst/>
            <a:rect r="r" b="b" t="t" l="l"/>
            <a:pathLst>
              <a:path h="2192828" w="4385655">
                <a:moveTo>
                  <a:pt x="0" y="0"/>
                </a:moveTo>
                <a:lnTo>
                  <a:pt x="4385656" y="0"/>
                </a:lnTo>
                <a:lnTo>
                  <a:pt x="4385656" y="2192827"/>
                </a:lnTo>
                <a:lnTo>
                  <a:pt x="0" y="21928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86345" y="3067029"/>
            <a:ext cx="14092157" cy="4946405"/>
          </a:xfrm>
          <a:custGeom>
            <a:avLst/>
            <a:gdLst/>
            <a:ahLst/>
            <a:cxnLst/>
            <a:rect r="r" b="b" t="t" l="l"/>
            <a:pathLst>
              <a:path h="4946405" w="14092157">
                <a:moveTo>
                  <a:pt x="0" y="0"/>
                </a:moveTo>
                <a:lnTo>
                  <a:pt x="14092157" y="0"/>
                </a:lnTo>
                <a:lnTo>
                  <a:pt x="14092157" y="4946405"/>
                </a:lnTo>
                <a:lnTo>
                  <a:pt x="0" y="4946405"/>
                </a:lnTo>
                <a:lnTo>
                  <a:pt x="0" y="0"/>
                </a:lnTo>
                <a:close/>
              </a:path>
            </a:pathLst>
          </a:custGeom>
          <a:blipFill>
            <a:blip r:embed="rId4"/>
            <a:stretch>
              <a:fillRect l="0" t="-3887" r="0" b="-3887"/>
            </a:stretch>
          </a:blipFill>
        </p:spPr>
      </p:sp>
      <p:sp>
        <p:nvSpPr>
          <p:cNvPr name="TextBox 4" id="4"/>
          <p:cNvSpPr txBox="true"/>
          <p:nvPr/>
        </p:nvSpPr>
        <p:spPr>
          <a:xfrm rot="0">
            <a:off x="1534014" y="1043868"/>
            <a:ext cx="15219971"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APPLICATION RESULTS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6951172" y="9012122"/>
            <a:ext cx="4385655" cy="2192828"/>
          </a:xfrm>
          <a:custGeom>
            <a:avLst/>
            <a:gdLst/>
            <a:ahLst/>
            <a:cxnLst/>
            <a:rect r="r" b="b" t="t" l="l"/>
            <a:pathLst>
              <a:path h="2192828" w="4385655">
                <a:moveTo>
                  <a:pt x="0" y="0"/>
                </a:moveTo>
                <a:lnTo>
                  <a:pt x="4385656" y="0"/>
                </a:lnTo>
                <a:lnTo>
                  <a:pt x="4385656"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10854" y="2249671"/>
            <a:ext cx="13071218" cy="6531501"/>
          </a:xfrm>
          <a:custGeom>
            <a:avLst/>
            <a:gdLst/>
            <a:ahLst/>
            <a:cxnLst/>
            <a:rect r="r" b="b" t="t" l="l"/>
            <a:pathLst>
              <a:path h="6531501" w="13071218">
                <a:moveTo>
                  <a:pt x="0" y="0"/>
                </a:moveTo>
                <a:lnTo>
                  <a:pt x="13071218" y="0"/>
                </a:lnTo>
                <a:lnTo>
                  <a:pt x="13071218" y="6531501"/>
                </a:lnTo>
                <a:lnTo>
                  <a:pt x="0" y="6531501"/>
                </a:lnTo>
                <a:lnTo>
                  <a:pt x="0" y="0"/>
                </a:lnTo>
                <a:close/>
              </a:path>
            </a:pathLst>
          </a:custGeom>
          <a:blipFill>
            <a:blip r:embed="rId4"/>
            <a:stretch>
              <a:fillRect l="0" t="0" r="0" b="0"/>
            </a:stretch>
          </a:blipFill>
        </p:spPr>
      </p:sp>
      <p:sp>
        <p:nvSpPr>
          <p:cNvPr name="TextBox 4" id="4"/>
          <p:cNvSpPr txBox="true"/>
          <p:nvPr/>
        </p:nvSpPr>
        <p:spPr>
          <a:xfrm rot="0">
            <a:off x="1534014" y="1043868"/>
            <a:ext cx="15219971"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APPLICATION RESULTS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6951172" y="9012122"/>
            <a:ext cx="4385655" cy="2192828"/>
          </a:xfrm>
          <a:custGeom>
            <a:avLst/>
            <a:gdLst/>
            <a:ahLst/>
            <a:cxnLst/>
            <a:rect r="r" b="b" t="t" l="l"/>
            <a:pathLst>
              <a:path h="2192828" w="4385655">
                <a:moveTo>
                  <a:pt x="0" y="0"/>
                </a:moveTo>
                <a:lnTo>
                  <a:pt x="4385656" y="0"/>
                </a:lnTo>
                <a:lnTo>
                  <a:pt x="4385656"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95004" y="2804448"/>
            <a:ext cx="10297991" cy="5818694"/>
          </a:xfrm>
          <a:custGeom>
            <a:avLst/>
            <a:gdLst/>
            <a:ahLst/>
            <a:cxnLst/>
            <a:rect r="r" b="b" t="t" l="l"/>
            <a:pathLst>
              <a:path h="5818694" w="10297991">
                <a:moveTo>
                  <a:pt x="0" y="0"/>
                </a:moveTo>
                <a:lnTo>
                  <a:pt x="10297992" y="0"/>
                </a:lnTo>
                <a:lnTo>
                  <a:pt x="10297992" y="5818694"/>
                </a:lnTo>
                <a:lnTo>
                  <a:pt x="0" y="5818694"/>
                </a:lnTo>
                <a:lnTo>
                  <a:pt x="0" y="0"/>
                </a:lnTo>
                <a:close/>
              </a:path>
            </a:pathLst>
          </a:custGeom>
          <a:blipFill>
            <a:blip r:embed="rId4"/>
            <a:stretch>
              <a:fillRect l="0" t="0" r="0" b="0"/>
            </a:stretch>
          </a:blipFill>
        </p:spPr>
      </p:sp>
      <p:sp>
        <p:nvSpPr>
          <p:cNvPr name="TextBox 4" id="4"/>
          <p:cNvSpPr txBox="true"/>
          <p:nvPr/>
        </p:nvSpPr>
        <p:spPr>
          <a:xfrm rot="0">
            <a:off x="1534014" y="1043868"/>
            <a:ext cx="15219971"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APPLICATION RESULTS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6951172" y="9012122"/>
            <a:ext cx="4385655" cy="2192828"/>
          </a:xfrm>
          <a:custGeom>
            <a:avLst/>
            <a:gdLst/>
            <a:ahLst/>
            <a:cxnLst/>
            <a:rect r="r" b="b" t="t" l="l"/>
            <a:pathLst>
              <a:path h="2192828" w="4385655">
                <a:moveTo>
                  <a:pt x="0" y="0"/>
                </a:moveTo>
                <a:lnTo>
                  <a:pt x="4385656" y="0"/>
                </a:lnTo>
                <a:lnTo>
                  <a:pt x="4385656"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01885" y="2371875"/>
            <a:ext cx="13084230" cy="6640247"/>
          </a:xfrm>
          <a:custGeom>
            <a:avLst/>
            <a:gdLst/>
            <a:ahLst/>
            <a:cxnLst/>
            <a:rect r="r" b="b" t="t" l="l"/>
            <a:pathLst>
              <a:path h="6640247" w="13084230">
                <a:moveTo>
                  <a:pt x="0" y="0"/>
                </a:moveTo>
                <a:lnTo>
                  <a:pt x="13084230" y="0"/>
                </a:lnTo>
                <a:lnTo>
                  <a:pt x="13084230" y="6640247"/>
                </a:lnTo>
                <a:lnTo>
                  <a:pt x="0" y="6640247"/>
                </a:lnTo>
                <a:lnTo>
                  <a:pt x="0" y="0"/>
                </a:lnTo>
                <a:close/>
              </a:path>
            </a:pathLst>
          </a:custGeom>
          <a:blipFill>
            <a:blip r:embed="rId4"/>
            <a:stretch>
              <a:fillRect l="0" t="0" r="0" b="0"/>
            </a:stretch>
          </a:blipFill>
        </p:spPr>
      </p:sp>
      <p:sp>
        <p:nvSpPr>
          <p:cNvPr name="TextBox 4" id="4"/>
          <p:cNvSpPr txBox="true"/>
          <p:nvPr/>
        </p:nvSpPr>
        <p:spPr>
          <a:xfrm rot="0">
            <a:off x="1534014" y="1043868"/>
            <a:ext cx="15219971"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APPLICATION RESULTS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false" flipV="false" rot="0">
            <a:off x="6951172" y="9012122"/>
            <a:ext cx="4385655" cy="2192828"/>
          </a:xfrm>
          <a:custGeom>
            <a:avLst/>
            <a:gdLst/>
            <a:ahLst/>
            <a:cxnLst/>
            <a:rect r="r" b="b" t="t" l="l"/>
            <a:pathLst>
              <a:path h="2192828" w="4385655">
                <a:moveTo>
                  <a:pt x="0" y="0"/>
                </a:moveTo>
                <a:lnTo>
                  <a:pt x="4385656" y="0"/>
                </a:lnTo>
                <a:lnTo>
                  <a:pt x="4385656"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05491" y="2631062"/>
            <a:ext cx="13374556" cy="6165466"/>
          </a:xfrm>
          <a:custGeom>
            <a:avLst/>
            <a:gdLst/>
            <a:ahLst/>
            <a:cxnLst/>
            <a:rect r="r" b="b" t="t" l="l"/>
            <a:pathLst>
              <a:path h="6165466" w="13374556">
                <a:moveTo>
                  <a:pt x="0" y="0"/>
                </a:moveTo>
                <a:lnTo>
                  <a:pt x="13374556" y="0"/>
                </a:lnTo>
                <a:lnTo>
                  <a:pt x="13374556" y="6165466"/>
                </a:lnTo>
                <a:lnTo>
                  <a:pt x="0" y="6165466"/>
                </a:lnTo>
                <a:lnTo>
                  <a:pt x="0" y="0"/>
                </a:lnTo>
                <a:close/>
              </a:path>
            </a:pathLst>
          </a:custGeom>
          <a:blipFill>
            <a:blip r:embed="rId4"/>
            <a:stretch>
              <a:fillRect l="0" t="-1137" r="0" b="-1137"/>
            </a:stretch>
          </a:blipFill>
        </p:spPr>
      </p:sp>
      <p:sp>
        <p:nvSpPr>
          <p:cNvPr name="TextBox 4" id="4"/>
          <p:cNvSpPr txBox="true"/>
          <p:nvPr/>
        </p:nvSpPr>
        <p:spPr>
          <a:xfrm rot="0">
            <a:off x="1534014" y="1043868"/>
            <a:ext cx="15219971"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APPLICATION RESULTS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899187" y="1602785"/>
            <a:ext cx="7426254" cy="1368424"/>
          </a:xfrm>
          <a:prstGeom prst="rect">
            <a:avLst/>
          </a:prstGeom>
        </p:spPr>
        <p:txBody>
          <a:bodyPr anchor="t" rtlCol="false" tIns="0" lIns="0" bIns="0" rIns="0">
            <a:spAutoFit/>
          </a:bodyPr>
          <a:lstStyle/>
          <a:p>
            <a:pPr algn="l">
              <a:lnSpc>
                <a:spcPts val="11200"/>
              </a:lnSpc>
            </a:pPr>
            <a:r>
              <a:rPr lang="en-US" sz="8000">
                <a:solidFill>
                  <a:srgbClr val="1C402E"/>
                </a:solidFill>
                <a:latin typeface="Montserrat"/>
              </a:rPr>
              <a:t>THANK YOU</a:t>
            </a:r>
          </a:p>
        </p:txBody>
      </p:sp>
      <p:sp>
        <p:nvSpPr>
          <p:cNvPr name="TextBox 3" id="3"/>
          <p:cNvSpPr txBox="true"/>
          <p:nvPr/>
        </p:nvSpPr>
        <p:spPr>
          <a:xfrm rot="0">
            <a:off x="13010793" y="748814"/>
            <a:ext cx="4248507" cy="441960"/>
          </a:xfrm>
          <a:prstGeom prst="rect">
            <a:avLst/>
          </a:prstGeom>
        </p:spPr>
        <p:txBody>
          <a:bodyPr anchor="t" rtlCol="false" tIns="0" lIns="0" bIns="0" rIns="0">
            <a:spAutoFit/>
          </a:bodyPr>
          <a:lstStyle/>
          <a:p>
            <a:pPr algn="r">
              <a:lnSpc>
                <a:spcPts val="3510"/>
              </a:lnSpc>
            </a:pPr>
            <a:r>
              <a:rPr lang="en-US" sz="2700" u="none">
                <a:solidFill>
                  <a:srgbClr val="FFFAF4"/>
                </a:solidFill>
                <a:latin typeface="Open Sans"/>
              </a:rPr>
              <a:t>Back to Agenda</a:t>
            </a:r>
          </a:p>
        </p:txBody>
      </p:sp>
      <p:sp>
        <p:nvSpPr>
          <p:cNvPr name="Freeform 4" id="4"/>
          <p:cNvSpPr/>
          <p:nvPr/>
        </p:nvSpPr>
        <p:spPr>
          <a:xfrm flipH="false" flipV="false" rot="0">
            <a:off x="9977308" y="604921"/>
            <a:ext cx="13404163" cy="14455470"/>
          </a:xfrm>
          <a:custGeom>
            <a:avLst/>
            <a:gdLst/>
            <a:ahLst/>
            <a:cxnLst/>
            <a:rect r="r" b="b" t="t" l="l"/>
            <a:pathLst>
              <a:path h="14455470" w="13404163">
                <a:moveTo>
                  <a:pt x="0" y="0"/>
                </a:moveTo>
                <a:lnTo>
                  <a:pt x="13404163" y="0"/>
                </a:lnTo>
                <a:lnTo>
                  <a:pt x="13404163" y="14455470"/>
                </a:lnTo>
                <a:lnTo>
                  <a:pt x="0" y="14455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3586784"/>
            <a:ext cx="8676727" cy="2458293"/>
          </a:xfrm>
          <a:prstGeom prst="rect">
            <a:avLst/>
          </a:prstGeom>
        </p:spPr>
        <p:txBody>
          <a:bodyPr anchor="t" rtlCol="false" tIns="0" lIns="0" bIns="0" rIns="0">
            <a:spAutoFit/>
          </a:bodyPr>
          <a:lstStyle/>
          <a:p>
            <a:pPr algn="l" marL="815406" indent="-407703" lvl="1">
              <a:lnSpc>
                <a:spcPts val="4909"/>
              </a:lnSpc>
              <a:buFont typeface="Arial"/>
              <a:buChar char="•"/>
            </a:pPr>
            <a:r>
              <a:rPr lang="en-US" sz="3776">
                <a:solidFill>
                  <a:srgbClr val="1C402E"/>
                </a:solidFill>
                <a:latin typeface="Open Sans"/>
              </a:rPr>
              <a:t>22071A0518- G. ABHISHEK GOUD</a:t>
            </a:r>
          </a:p>
          <a:p>
            <a:pPr algn="l" marL="815406" indent="-407703" lvl="1">
              <a:lnSpc>
                <a:spcPts val="4909"/>
              </a:lnSpc>
              <a:buFont typeface="Arial"/>
              <a:buChar char="•"/>
            </a:pPr>
            <a:r>
              <a:rPr lang="en-US" sz="3776">
                <a:solidFill>
                  <a:srgbClr val="1C402E"/>
                </a:solidFill>
                <a:latin typeface="Open Sans"/>
              </a:rPr>
              <a:t>22071A0521- G. SAI SRUJITH</a:t>
            </a:r>
          </a:p>
          <a:p>
            <a:pPr algn="l" marL="815406" indent="-407703" lvl="1">
              <a:lnSpc>
                <a:spcPts val="4909"/>
              </a:lnSpc>
              <a:buFont typeface="Arial"/>
              <a:buChar char="•"/>
            </a:pPr>
            <a:r>
              <a:rPr lang="en-US" sz="3776">
                <a:solidFill>
                  <a:srgbClr val="1C402E"/>
                </a:solidFill>
                <a:latin typeface="Open Sans"/>
              </a:rPr>
              <a:t>22071A0559- V. PAVAN KUMAR</a:t>
            </a:r>
          </a:p>
          <a:p>
            <a:pPr algn="l" marL="815406" indent="-407703" lvl="1">
              <a:lnSpc>
                <a:spcPts val="4909"/>
              </a:lnSpc>
              <a:buFont typeface="Arial"/>
              <a:buChar char="•"/>
            </a:pPr>
            <a:r>
              <a:rPr lang="en-US" sz="3776">
                <a:solidFill>
                  <a:srgbClr val="1C402E"/>
                </a:solidFill>
                <a:latin typeface="Open Sans"/>
              </a:rPr>
              <a:t>22071A0564-Y. SAKETH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1028700" y="809625"/>
            <a:ext cx="14666343"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PROBLEM STATEMENT</a:t>
            </a:r>
          </a:p>
        </p:txBody>
      </p:sp>
      <p:sp>
        <p:nvSpPr>
          <p:cNvPr name="TextBox 3" id="3"/>
          <p:cNvSpPr txBox="true"/>
          <p:nvPr/>
        </p:nvSpPr>
        <p:spPr>
          <a:xfrm rot="0">
            <a:off x="1211492" y="2730720"/>
            <a:ext cx="14792747" cy="5333126"/>
          </a:xfrm>
          <a:prstGeom prst="rect">
            <a:avLst/>
          </a:prstGeom>
        </p:spPr>
        <p:txBody>
          <a:bodyPr anchor="t" rtlCol="false" tIns="0" lIns="0" bIns="0" rIns="0">
            <a:spAutoFit/>
          </a:bodyPr>
          <a:lstStyle/>
          <a:p>
            <a:pPr algn="just">
              <a:lnSpc>
                <a:spcPts val="3014"/>
              </a:lnSpc>
            </a:pPr>
            <a:r>
              <a:rPr lang="en-US" sz="2318">
                <a:solidFill>
                  <a:srgbClr val="1C402E"/>
                </a:solidFill>
                <a:latin typeface="Open Sans"/>
              </a:rPr>
              <a:t>Managing and tracking the internship experiences of a large number of UG and PG students poses significant challenges for educational institutions. Teachers often struggle with the administrative burden of collecting, organizing, and analyzing internship data manually. This process is time-consuming and prone to errors, leading to inefficiencies and a lack of comprehensive oversight. Furthermore, without a streamlined system, it becomes difficult to ensure that internships are effectively aligned with students' academic goals and industry standards. There is also a need for a mechanism that provides clear, actionable feedback to students, helping them to reflect on their experiences and identify areas for improvement. Our project addresses these issues by developing a UG/PG Internship Module that simplifies data management through automated Excel sheet uploads, provides detailed overviews of internship statuses, and facilitates better mentorship and performance assessment. This solution aims to improve the administration and educational value of internships, ensuring that students gain meaningful,</a:t>
            </a:r>
          </a:p>
          <a:p>
            <a:pPr algn="just">
              <a:lnSpc>
                <a:spcPts val="3014"/>
              </a:lnSpc>
            </a:pPr>
            <a:r>
              <a:rPr lang="en-US" sz="2318">
                <a:solidFill>
                  <a:srgbClr val="1C402E"/>
                </a:solidFill>
                <a:latin typeface="Open Sans"/>
              </a:rPr>
              <a:t>hands-on experience that complements their academic learning..</a:t>
            </a:r>
          </a:p>
          <a:p>
            <a:pPr algn="just">
              <a:lnSpc>
                <a:spcPts val="3014"/>
              </a:lnSpc>
            </a:pPr>
          </a:p>
          <a:p>
            <a:pPr algn="just">
              <a:lnSpc>
                <a:spcPts val="3014"/>
              </a:lnSpc>
            </a:pPr>
          </a:p>
        </p:txBody>
      </p:sp>
      <p:sp>
        <p:nvSpPr>
          <p:cNvPr name="Freeform 4" id="4"/>
          <p:cNvSpPr/>
          <p:nvPr/>
        </p:nvSpPr>
        <p:spPr>
          <a:xfrm flipH="false" flipV="false" rot="0">
            <a:off x="14462283" y="6735580"/>
            <a:ext cx="4012649" cy="4110267"/>
          </a:xfrm>
          <a:custGeom>
            <a:avLst/>
            <a:gdLst/>
            <a:ahLst/>
            <a:cxnLst/>
            <a:rect r="r" b="b" t="t" l="l"/>
            <a:pathLst>
              <a:path h="4110267" w="4012649">
                <a:moveTo>
                  <a:pt x="0" y="0"/>
                </a:moveTo>
                <a:lnTo>
                  <a:pt x="4012649" y="0"/>
                </a:lnTo>
                <a:lnTo>
                  <a:pt x="4012649" y="4110267"/>
                </a:lnTo>
                <a:lnTo>
                  <a:pt x="0" y="4110267"/>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1211492" y="2749770"/>
            <a:ext cx="14483551" cy="5445851"/>
          </a:xfrm>
          <a:prstGeom prst="rect">
            <a:avLst/>
          </a:prstGeom>
        </p:spPr>
        <p:txBody>
          <a:bodyPr anchor="t" rtlCol="false" tIns="0" lIns="0" bIns="0" rIns="0">
            <a:spAutoFit/>
          </a:bodyPr>
          <a:lstStyle/>
          <a:p>
            <a:pPr algn="just">
              <a:lnSpc>
                <a:spcPts val="3175"/>
              </a:lnSpc>
            </a:pPr>
            <a:r>
              <a:rPr lang="en-US" sz="2442">
                <a:solidFill>
                  <a:srgbClr val="1C402E"/>
                </a:solidFill>
                <a:latin typeface="Open Sans"/>
              </a:rPr>
              <a:t>The UG/PG Internship Module is designed to streamline the process of managing and monitoring internships for undergraduate and postgraduate students. This module allows teachers to upload Excel sheets containing detailed information about students' internships. Upon uploading, the system generates a comprehensive overview of the internship details, providing insights into student placements, project progress, and mentorship effectiveness. The module aims to enhance the administrative efficiency of handling internships, ensure alignment between academic and industry experiences, and support the overall development of students through structured, real-world work engagements. By integrating these functionalities, the UG/PG Internship Module seeks to bridge the gap between classroom learning and practical industry experience, thereby preparing students for successful careers.</a:t>
            </a:r>
          </a:p>
          <a:p>
            <a:pPr algn="l">
              <a:lnSpc>
                <a:spcPts val="3175"/>
              </a:lnSpc>
            </a:pPr>
          </a:p>
          <a:p>
            <a:pPr algn="l">
              <a:lnSpc>
                <a:spcPts val="5255"/>
              </a:lnSpc>
            </a:pPr>
          </a:p>
          <a:p>
            <a:pPr algn="l">
              <a:lnSpc>
                <a:spcPts val="3175"/>
              </a:lnSpc>
            </a:pPr>
          </a:p>
        </p:txBody>
      </p:sp>
      <p:sp>
        <p:nvSpPr>
          <p:cNvPr name="Freeform 3" id="3"/>
          <p:cNvSpPr/>
          <p:nvPr/>
        </p:nvSpPr>
        <p:spPr>
          <a:xfrm flipH="false" flipV="false" rot="0">
            <a:off x="15828065" y="-794798"/>
            <a:ext cx="4919870" cy="4114800"/>
          </a:xfrm>
          <a:custGeom>
            <a:avLst/>
            <a:gdLst/>
            <a:ahLst/>
            <a:cxnLst/>
            <a:rect r="r" b="b" t="t" l="l"/>
            <a:pathLst>
              <a:path h="4114800" w="4919870">
                <a:moveTo>
                  <a:pt x="0" y="0"/>
                </a:moveTo>
                <a:lnTo>
                  <a:pt x="4919870" y="0"/>
                </a:lnTo>
                <a:lnTo>
                  <a:pt x="491987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809625"/>
            <a:ext cx="14666343"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ABSTRACT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1211492" y="2749770"/>
            <a:ext cx="13988802" cy="7046051"/>
          </a:xfrm>
          <a:prstGeom prst="rect">
            <a:avLst/>
          </a:prstGeom>
        </p:spPr>
        <p:txBody>
          <a:bodyPr anchor="t" rtlCol="false" tIns="0" lIns="0" bIns="0" rIns="0">
            <a:spAutoFit/>
          </a:bodyPr>
          <a:lstStyle/>
          <a:p>
            <a:pPr algn="just">
              <a:lnSpc>
                <a:spcPts val="3175"/>
              </a:lnSpc>
            </a:pPr>
            <a:r>
              <a:rPr lang="en-US" sz="2442">
                <a:solidFill>
                  <a:srgbClr val="1C402E"/>
                </a:solidFill>
                <a:latin typeface="Open Sans"/>
              </a:rPr>
              <a:t>In today's competitive job market, gaining practical experience through internships is crucial for students' career readiness. Internships bridge the gap between academic theory and real-world application, providing students with hands-on experience in their chosen fields. However, managing and monitoring these internships can be a complex task for educational institutions. Teachers are often overwhelmed with the administrative workload of tracking internship details, ensuring alignment with academic goals, and providing effective mentorship and feedback. The UG/PG Internship Module is designed to address these challenges by offering a streamlined solution that simplifies the management of internship data. By allowing teachers to upload Excel sheets containing students' internship information and generating comprehensive overviews, this module enhances administrative efficiency and supports students' professional development. Through this innovative approach, the UG/PG Internship Module aims to ensure that internships are valuable, well-organized experiences that significantly contribute to students' future career success.</a:t>
            </a:r>
          </a:p>
          <a:p>
            <a:pPr algn="just">
              <a:lnSpc>
                <a:spcPts val="3175"/>
              </a:lnSpc>
            </a:pPr>
          </a:p>
          <a:p>
            <a:pPr algn="just">
              <a:lnSpc>
                <a:spcPts val="3175"/>
              </a:lnSpc>
            </a:pPr>
          </a:p>
          <a:p>
            <a:pPr algn="just">
              <a:lnSpc>
                <a:spcPts val="5255"/>
              </a:lnSpc>
            </a:pPr>
          </a:p>
          <a:p>
            <a:pPr algn="just">
              <a:lnSpc>
                <a:spcPts val="3175"/>
              </a:lnSpc>
            </a:pPr>
          </a:p>
        </p:txBody>
      </p:sp>
      <p:sp>
        <p:nvSpPr>
          <p:cNvPr name="Freeform 3" id="3"/>
          <p:cNvSpPr/>
          <p:nvPr/>
        </p:nvSpPr>
        <p:spPr>
          <a:xfrm flipH="false" flipV="false" rot="0">
            <a:off x="15695043" y="0"/>
            <a:ext cx="2625831" cy="2703558"/>
          </a:xfrm>
          <a:custGeom>
            <a:avLst/>
            <a:gdLst/>
            <a:ahLst/>
            <a:cxnLst/>
            <a:rect r="r" b="b" t="t" l="l"/>
            <a:pathLst>
              <a:path h="2703558" w="2625831">
                <a:moveTo>
                  <a:pt x="0" y="0"/>
                </a:moveTo>
                <a:lnTo>
                  <a:pt x="2625831" y="0"/>
                </a:lnTo>
                <a:lnTo>
                  <a:pt x="2625831" y="2703558"/>
                </a:lnTo>
                <a:lnTo>
                  <a:pt x="0" y="2703558"/>
                </a:lnTo>
                <a:lnTo>
                  <a:pt x="0" y="0"/>
                </a:lnTo>
                <a:close/>
              </a:path>
            </a:pathLst>
          </a:custGeom>
          <a:blipFill>
            <a:blip r:embed="rId2"/>
            <a:stretch>
              <a:fillRect l="0" t="0" r="0" b="0"/>
            </a:stretch>
          </a:blipFill>
        </p:spPr>
      </p:sp>
      <p:sp>
        <p:nvSpPr>
          <p:cNvPr name="TextBox 4" id="4"/>
          <p:cNvSpPr txBox="true"/>
          <p:nvPr/>
        </p:nvSpPr>
        <p:spPr>
          <a:xfrm rot="0">
            <a:off x="1028700" y="809625"/>
            <a:ext cx="14666343" cy="1371600"/>
          </a:xfrm>
          <a:prstGeom prst="rect">
            <a:avLst/>
          </a:prstGeom>
        </p:spPr>
        <p:txBody>
          <a:bodyPr anchor="t" rtlCol="false" tIns="0" lIns="0" bIns="0" rIns="0">
            <a:spAutoFit/>
          </a:bodyPr>
          <a:lstStyle/>
          <a:p>
            <a:pPr algn="l">
              <a:lnSpc>
                <a:spcPts val="10800"/>
              </a:lnSpc>
            </a:pPr>
            <a:r>
              <a:rPr lang="en-US" sz="9000">
                <a:solidFill>
                  <a:srgbClr val="1C402E"/>
                </a:solidFill>
                <a:latin typeface="Montserrat"/>
              </a:rPr>
              <a:t>INTRODUCTION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Freeform 2" id="2"/>
          <p:cNvSpPr/>
          <p:nvPr/>
        </p:nvSpPr>
        <p:spPr>
          <a:xfrm flipH="true" flipV="false" rot="0">
            <a:off x="15716250" y="7510934"/>
            <a:ext cx="3086100" cy="3086100"/>
          </a:xfrm>
          <a:custGeom>
            <a:avLst/>
            <a:gdLst/>
            <a:ahLst/>
            <a:cxnLst/>
            <a:rect r="r" b="b" t="t" l="l"/>
            <a:pathLst>
              <a:path h="3086100" w="3086100">
                <a:moveTo>
                  <a:pt x="3086100" y="0"/>
                </a:moveTo>
                <a:lnTo>
                  <a:pt x="0" y="0"/>
                </a:lnTo>
                <a:lnTo>
                  <a:pt x="0" y="3086100"/>
                </a:lnTo>
                <a:lnTo>
                  <a:pt x="3086100" y="3086100"/>
                </a:lnTo>
                <a:lnTo>
                  <a:pt x="30861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72750" y="2824174"/>
            <a:ext cx="5143500" cy="4114800"/>
          </a:xfrm>
          <a:custGeom>
            <a:avLst/>
            <a:gdLst/>
            <a:ahLst/>
            <a:cxnLst/>
            <a:rect r="r" b="b" t="t" l="l"/>
            <a:pathLst>
              <a:path h="4114800" w="5143500">
                <a:moveTo>
                  <a:pt x="0" y="0"/>
                </a:moveTo>
                <a:lnTo>
                  <a:pt x="5143500" y="0"/>
                </a:lnTo>
                <a:lnTo>
                  <a:pt x="51435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832281" y="3545601"/>
            <a:ext cx="7831987" cy="5127650"/>
          </a:xfrm>
          <a:prstGeom prst="rect">
            <a:avLst/>
          </a:prstGeom>
        </p:spPr>
        <p:txBody>
          <a:bodyPr anchor="t" rtlCol="false" tIns="0" lIns="0" bIns="0" rIns="0">
            <a:spAutoFit/>
          </a:bodyPr>
          <a:lstStyle/>
          <a:p>
            <a:pPr algn="l" marL="755226" indent="-377613" lvl="1">
              <a:lnSpc>
                <a:spcPts val="4547"/>
              </a:lnSpc>
              <a:buFont typeface="Arial"/>
              <a:buChar char="•"/>
            </a:pPr>
            <a:r>
              <a:rPr lang="en-US" sz="3498">
                <a:solidFill>
                  <a:srgbClr val="1C402E"/>
                </a:solidFill>
                <a:latin typeface="Open Sans"/>
              </a:rPr>
              <a:t>React.js (Frontend)</a:t>
            </a:r>
          </a:p>
          <a:p>
            <a:pPr algn="l" marL="755226" indent="-377613" lvl="1">
              <a:lnSpc>
                <a:spcPts val="4547"/>
              </a:lnSpc>
              <a:buFont typeface="Arial"/>
              <a:buChar char="•"/>
            </a:pPr>
            <a:r>
              <a:rPr lang="en-US" sz="3498">
                <a:solidFill>
                  <a:srgbClr val="1C402E"/>
                </a:solidFill>
                <a:latin typeface="Open Sans"/>
              </a:rPr>
              <a:t>Node.js (Backend)</a:t>
            </a:r>
          </a:p>
          <a:p>
            <a:pPr algn="l" marL="755226" indent="-377613" lvl="1">
              <a:lnSpc>
                <a:spcPts val="4547"/>
              </a:lnSpc>
              <a:buFont typeface="Arial"/>
              <a:buChar char="•"/>
            </a:pPr>
            <a:r>
              <a:rPr lang="en-US" sz="3498">
                <a:solidFill>
                  <a:srgbClr val="1C402E"/>
                </a:solidFill>
                <a:latin typeface="Open Sans"/>
              </a:rPr>
              <a:t>Express JS (Backend)</a:t>
            </a:r>
          </a:p>
          <a:p>
            <a:pPr algn="l" marL="755226" indent="-377613" lvl="1">
              <a:lnSpc>
                <a:spcPts val="4547"/>
              </a:lnSpc>
              <a:buFont typeface="Arial"/>
              <a:buChar char="•"/>
            </a:pPr>
            <a:r>
              <a:rPr lang="en-US" sz="3498">
                <a:solidFill>
                  <a:srgbClr val="1C402E"/>
                </a:solidFill>
                <a:latin typeface="Open Sans"/>
              </a:rPr>
              <a:t>MongoDB (Database)</a:t>
            </a:r>
          </a:p>
          <a:p>
            <a:pPr algn="l" marL="755226" indent="-377613" lvl="1">
              <a:lnSpc>
                <a:spcPts val="4547"/>
              </a:lnSpc>
              <a:buFont typeface="Arial"/>
              <a:buChar char="•"/>
            </a:pPr>
            <a:r>
              <a:rPr lang="en-US" sz="3498">
                <a:solidFill>
                  <a:srgbClr val="1C402E"/>
                </a:solidFill>
                <a:latin typeface="Open Sans"/>
              </a:rPr>
              <a:t>Visual Studio Code (Code Editor)</a:t>
            </a:r>
          </a:p>
          <a:p>
            <a:pPr algn="l" marL="755226" indent="-377613" lvl="1">
              <a:lnSpc>
                <a:spcPts val="4547"/>
              </a:lnSpc>
              <a:buFont typeface="Arial"/>
              <a:buChar char="•"/>
            </a:pPr>
            <a:r>
              <a:rPr lang="en-US" sz="3498">
                <a:solidFill>
                  <a:srgbClr val="1C402E"/>
                </a:solidFill>
                <a:latin typeface="Open Sans"/>
              </a:rPr>
              <a:t>REST-client (Backend Testing)</a:t>
            </a:r>
          </a:p>
          <a:p>
            <a:pPr algn="l" marL="755226" indent="-377613" lvl="1">
              <a:lnSpc>
                <a:spcPts val="4547"/>
              </a:lnSpc>
              <a:buFont typeface="Arial"/>
              <a:buChar char="•"/>
            </a:pPr>
            <a:r>
              <a:rPr lang="en-US" sz="3498">
                <a:solidFill>
                  <a:srgbClr val="1C402E"/>
                </a:solidFill>
                <a:latin typeface="Open Sans"/>
              </a:rPr>
              <a:t> Npm (package management)</a:t>
            </a:r>
          </a:p>
          <a:p>
            <a:pPr algn="l" marL="755226" indent="-377613" lvl="1">
              <a:lnSpc>
                <a:spcPts val="4547"/>
              </a:lnSpc>
              <a:buFont typeface="Arial"/>
              <a:buChar char="•"/>
            </a:pPr>
            <a:r>
              <a:rPr lang="en-US" sz="3498">
                <a:solidFill>
                  <a:srgbClr val="1C402E"/>
                </a:solidFill>
                <a:latin typeface="Open Sans"/>
              </a:rPr>
              <a:t>Redux (state management)</a:t>
            </a:r>
          </a:p>
          <a:p>
            <a:pPr algn="l" marL="755226" indent="-377613" lvl="1">
              <a:lnSpc>
                <a:spcPts val="4547"/>
              </a:lnSpc>
              <a:buFont typeface="Arial"/>
              <a:buChar char="•"/>
            </a:pPr>
            <a:r>
              <a:rPr lang="en-US" sz="3498">
                <a:solidFill>
                  <a:srgbClr val="1C402E"/>
                </a:solidFill>
                <a:latin typeface="Open Sans"/>
              </a:rPr>
              <a:t>Git/Github (version control)]</a:t>
            </a:r>
          </a:p>
        </p:txBody>
      </p:sp>
      <p:sp>
        <p:nvSpPr>
          <p:cNvPr name="TextBox 5" id="5"/>
          <p:cNvSpPr txBox="true"/>
          <p:nvPr/>
        </p:nvSpPr>
        <p:spPr>
          <a:xfrm rot="0">
            <a:off x="1028700" y="809625"/>
            <a:ext cx="14327572" cy="2228596"/>
          </a:xfrm>
          <a:prstGeom prst="rect">
            <a:avLst/>
          </a:prstGeom>
        </p:spPr>
        <p:txBody>
          <a:bodyPr anchor="t" rtlCol="false" tIns="0" lIns="0" bIns="0" rIns="0">
            <a:spAutoFit/>
          </a:bodyPr>
          <a:lstStyle/>
          <a:p>
            <a:pPr algn="l">
              <a:lnSpc>
                <a:spcPts val="8773"/>
              </a:lnSpc>
            </a:pPr>
            <a:r>
              <a:rPr lang="en-US" sz="7311">
                <a:solidFill>
                  <a:srgbClr val="1C402E"/>
                </a:solidFill>
                <a:latin typeface="Montserrat"/>
              </a:rPr>
              <a:t>SOFTWARES AND  TOOLS REQUIRED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Freeform 2" id="2"/>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99133" y="2318028"/>
            <a:ext cx="8633577" cy="7245023"/>
          </a:xfrm>
          <a:custGeom>
            <a:avLst/>
            <a:gdLst/>
            <a:ahLst/>
            <a:cxnLst/>
            <a:rect r="r" b="b" t="t" l="l"/>
            <a:pathLst>
              <a:path h="7245023" w="8633577">
                <a:moveTo>
                  <a:pt x="0" y="0"/>
                </a:moveTo>
                <a:lnTo>
                  <a:pt x="8633577" y="0"/>
                </a:lnTo>
                <a:lnTo>
                  <a:pt x="8633577" y="7245023"/>
                </a:lnTo>
                <a:lnTo>
                  <a:pt x="0" y="7245023"/>
                </a:lnTo>
                <a:lnTo>
                  <a:pt x="0" y="0"/>
                </a:lnTo>
                <a:close/>
              </a:path>
            </a:pathLst>
          </a:custGeom>
          <a:blipFill>
            <a:blip r:embed="rId6"/>
            <a:stretch>
              <a:fillRect l="0" t="-23344" r="0" b="-954"/>
            </a:stretch>
          </a:blipFill>
        </p:spPr>
      </p:sp>
      <p:sp>
        <p:nvSpPr>
          <p:cNvPr name="TextBox 5" id="5"/>
          <p:cNvSpPr txBox="true"/>
          <p:nvPr/>
        </p:nvSpPr>
        <p:spPr>
          <a:xfrm rot="0">
            <a:off x="4147783" y="520694"/>
            <a:ext cx="11741674"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UML DIAGRMS</a:t>
            </a:r>
            <a:r>
              <a:rPr lang="en-US" sz="9000">
                <a:solidFill>
                  <a:srgbClr val="1C402E"/>
                </a:solidFill>
                <a:latin typeface="Montserrat"/>
              </a:rPr>
              <a:t>L </a:t>
            </a:r>
            <a:r>
              <a:rPr lang="en-US" sz="9000">
                <a:solidFill>
                  <a:srgbClr val="1C402E"/>
                </a:solidFill>
                <a:latin typeface="Montserrat"/>
              </a:rPr>
              <a:t>OT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Freeform 2" id="2"/>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60603" y="2147354"/>
            <a:ext cx="13119767" cy="7415698"/>
          </a:xfrm>
          <a:custGeom>
            <a:avLst/>
            <a:gdLst/>
            <a:ahLst/>
            <a:cxnLst/>
            <a:rect r="r" b="b" t="t" l="l"/>
            <a:pathLst>
              <a:path h="7415698" w="13119767">
                <a:moveTo>
                  <a:pt x="0" y="0"/>
                </a:moveTo>
                <a:lnTo>
                  <a:pt x="13119766" y="0"/>
                </a:lnTo>
                <a:lnTo>
                  <a:pt x="13119766" y="7415697"/>
                </a:lnTo>
                <a:lnTo>
                  <a:pt x="0" y="7415697"/>
                </a:lnTo>
                <a:lnTo>
                  <a:pt x="0" y="0"/>
                </a:lnTo>
                <a:close/>
              </a:path>
            </a:pathLst>
          </a:custGeom>
          <a:blipFill>
            <a:blip r:embed="rId4"/>
            <a:stretch>
              <a:fillRect l="0" t="-117" r="0" b="-117"/>
            </a:stretch>
          </a:blipFill>
        </p:spPr>
      </p:sp>
      <p:sp>
        <p:nvSpPr>
          <p:cNvPr name="TextBox 4" id="4"/>
          <p:cNvSpPr txBox="true"/>
          <p:nvPr/>
        </p:nvSpPr>
        <p:spPr>
          <a:xfrm rot="0">
            <a:off x="1028700" y="342900"/>
            <a:ext cx="11741674"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USECASE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402E"/>
        </a:solidFill>
      </p:bgPr>
    </p:bg>
    <p:spTree>
      <p:nvGrpSpPr>
        <p:cNvPr id="1" name=""/>
        <p:cNvGrpSpPr/>
        <p:nvPr/>
      </p:nvGrpSpPr>
      <p:grpSpPr>
        <a:xfrm>
          <a:off x="0" y="0"/>
          <a:ext cx="0" cy="0"/>
          <a:chOff x="0" y="0"/>
          <a:chExt cx="0" cy="0"/>
        </a:xfrm>
      </p:grpSpPr>
      <p:sp>
        <p:nvSpPr>
          <p:cNvPr name="Freeform 2" id="2"/>
          <p:cNvSpPr/>
          <p:nvPr/>
        </p:nvSpPr>
        <p:spPr>
          <a:xfrm flipH="false" flipV="false" rot="0">
            <a:off x="15889457" y="8466637"/>
            <a:ext cx="4385655" cy="2192828"/>
          </a:xfrm>
          <a:custGeom>
            <a:avLst/>
            <a:gdLst/>
            <a:ahLst/>
            <a:cxnLst/>
            <a:rect r="r" b="b" t="t" l="l"/>
            <a:pathLst>
              <a:path h="2192828" w="4385655">
                <a:moveTo>
                  <a:pt x="0" y="0"/>
                </a:moveTo>
                <a:lnTo>
                  <a:pt x="4385655" y="0"/>
                </a:lnTo>
                <a:lnTo>
                  <a:pt x="4385655" y="2192828"/>
                </a:lnTo>
                <a:lnTo>
                  <a:pt x="0" y="2192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64901" y="2552581"/>
            <a:ext cx="11104664" cy="7459793"/>
          </a:xfrm>
          <a:custGeom>
            <a:avLst/>
            <a:gdLst/>
            <a:ahLst/>
            <a:cxnLst/>
            <a:rect r="r" b="b" t="t" l="l"/>
            <a:pathLst>
              <a:path h="7459793" w="11104664">
                <a:moveTo>
                  <a:pt x="0" y="0"/>
                </a:moveTo>
                <a:lnTo>
                  <a:pt x="11104664" y="0"/>
                </a:lnTo>
                <a:lnTo>
                  <a:pt x="11104664" y="7459792"/>
                </a:lnTo>
                <a:lnTo>
                  <a:pt x="0" y="7459792"/>
                </a:lnTo>
                <a:lnTo>
                  <a:pt x="0" y="0"/>
                </a:lnTo>
                <a:close/>
              </a:path>
            </a:pathLst>
          </a:custGeom>
          <a:blipFill>
            <a:blip r:embed="rId4"/>
            <a:stretch>
              <a:fillRect l="-1201" t="0" r="-1201" b="-3359"/>
            </a:stretch>
          </a:blipFill>
        </p:spPr>
      </p:sp>
      <p:sp>
        <p:nvSpPr>
          <p:cNvPr name="TextBox 4" id="4"/>
          <p:cNvSpPr txBox="true"/>
          <p:nvPr/>
        </p:nvSpPr>
        <p:spPr>
          <a:xfrm rot="0">
            <a:off x="863160" y="0"/>
            <a:ext cx="13616930" cy="1371600"/>
          </a:xfrm>
          <a:prstGeom prst="rect">
            <a:avLst/>
          </a:prstGeom>
        </p:spPr>
        <p:txBody>
          <a:bodyPr anchor="t" rtlCol="false" tIns="0" lIns="0" bIns="0" rIns="0">
            <a:spAutoFit/>
          </a:bodyPr>
          <a:lstStyle/>
          <a:p>
            <a:pPr algn="l">
              <a:lnSpc>
                <a:spcPts val="10800"/>
              </a:lnSpc>
            </a:pPr>
            <a:r>
              <a:rPr lang="en-US" sz="9000">
                <a:solidFill>
                  <a:srgbClr val="FFFAF4"/>
                </a:solidFill>
                <a:latin typeface="Montserrat"/>
              </a:rPr>
              <a:t>SEQUENCE DIAGRAM</a:t>
            </a:r>
          </a:p>
        </p:txBody>
      </p:sp>
      <p:sp>
        <p:nvSpPr>
          <p:cNvPr name="TextBox 5" id="5"/>
          <p:cNvSpPr txBox="true"/>
          <p:nvPr/>
        </p:nvSpPr>
        <p:spPr>
          <a:xfrm rot="0">
            <a:off x="5155640" y="1603767"/>
            <a:ext cx="6037540" cy="580390"/>
          </a:xfrm>
          <a:prstGeom prst="rect">
            <a:avLst/>
          </a:prstGeom>
        </p:spPr>
        <p:txBody>
          <a:bodyPr anchor="t" rtlCol="false" tIns="0" lIns="0" bIns="0" rIns="0">
            <a:spAutoFit/>
          </a:bodyPr>
          <a:lstStyle/>
          <a:p>
            <a:pPr algn="ctr">
              <a:lnSpc>
                <a:spcPts val="4759"/>
              </a:lnSpc>
            </a:pPr>
            <a:r>
              <a:rPr lang="en-US" sz="3399">
                <a:solidFill>
                  <a:srgbClr val="FEFEFE"/>
                </a:solidFill>
                <a:latin typeface="Canva Sans"/>
              </a:rPr>
              <a:t>Applying Filters to Excel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DAGIYjm3IFc</dc:identifier>
  <dcterms:modified xsi:type="dcterms:W3CDTF">2011-08-01T06:04:30Z</dcterms:modified>
  <cp:revision>1</cp:revision>
  <dc:title>Orange Green Corporate Geometric Business Case Study and Report Business Presentation</dc:title>
</cp:coreProperties>
</file>