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46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U%20Classes\CS%20575\Project_1\project_01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U%20Classes\CS%20575\Project_1\project_01.csv" TargetMode="Externa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[project_01.csv]Sheet1!PivotTable2</c:name>
    <c:fmtId val="10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Sheet1!$B$13:$B$14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Sheet1!$A$15:$A$23</c:f>
              <c:strCach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500000</c:v>
                </c:pt>
                <c:pt idx="7">
                  <c:v>1000000</c:v>
                </c:pt>
              </c:strCache>
            </c:strRef>
          </c:cat>
          <c:val>
            <c:numRef>
              <c:f>Sheet1!$B$15:$B$23</c:f>
              <c:numCache>
                <c:formatCode>General</c:formatCode>
                <c:ptCount val="8"/>
                <c:pt idx="0">
                  <c:v>0.64</c:v>
                </c:pt>
                <c:pt idx="1">
                  <c:v>5.09</c:v>
                </c:pt>
                <c:pt idx="2">
                  <c:v>15.93</c:v>
                </c:pt>
                <c:pt idx="3">
                  <c:v>16.82</c:v>
                </c:pt>
                <c:pt idx="4">
                  <c:v>15.81</c:v>
                </c:pt>
                <c:pt idx="5">
                  <c:v>26.41</c:v>
                </c:pt>
                <c:pt idx="6">
                  <c:v>37.9</c:v>
                </c:pt>
                <c:pt idx="7">
                  <c:v>37.700000000000003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7E8-446E-AD1B-F34207DCB956}"/>
            </c:ext>
          </c:extLst>
        </c:ser>
        <c:ser>
          <c:idx val="1"/>
          <c:order val="1"/>
          <c:tx>
            <c:strRef>
              <c:f>Sheet1!$C$13:$C$14</c:f>
              <c:strCache>
                <c:ptCount val="1"/>
                <c:pt idx="0">
                  <c:v>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Sheet1!$A$15:$A$23</c:f>
              <c:strCach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500000</c:v>
                </c:pt>
                <c:pt idx="7">
                  <c:v>1000000</c:v>
                </c:pt>
              </c:strCache>
            </c:strRef>
          </c:cat>
          <c:val>
            <c:numRef>
              <c:f>Sheet1!$C$15:$C$23</c:f>
              <c:numCache>
                <c:formatCode>General</c:formatCode>
                <c:ptCount val="8"/>
                <c:pt idx="0">
                  <c:v>0.26</c:v>
                </c:pt>
                <c:pt idx="1">
                  <c:v>2.57</c:v>
                </c:pt>
                <c:pt idx="2">
                  <c:v>19.21</c:v>
                </c:pt>
                <c:pt idx="3">
                  <c:v>33.15</c:v>
                </c:pt>
                <c:pt idx="4">
                  <c:v>32.14</c:v>
                </c:pt>
                <c:pt idx="5">
                  <c:v>41.65</c:v>
                </c:pt>
                <c:pt idx="6">
                  <c:v>76.14</c:v>
                </c:pt>
                <c:pt idx="7">
                  <c:v>74.709999999999994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7E8-446E-AD1B-F34207DCB956}"/>
            </c:ext>
          </c:extLst>
        </c:ser>
        <c:ser>
          <c:idx val="2"/>
          <c:order val="2"/>
          <c:tx>
            <c:strRef>
              <c:f>Sheet1!$D$13:$D$14</c:f>
              <c:strCache>
                <c:ptCount val="1"/>
                <c:pt idx="0">
                  <c:v>4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Sheet1!$A$15:$A$23</c:f>
              <c:strCach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500000</c:v>
                </c:pt>
                <c:pt idx="7">
                  <c:v>1000000</c:v>
                </c:pt>
              </c:strCache>
            </c:strRef>
          </c:cat>
          <c:val>
            <c:numRef>
              <c:f>Sheet1!$D$15:$D$23</c:f>
              <c:numCache>
                <c:formatCode>General</c:formatCode>
                <c:ptCount val="8"/>
                <c:pt idx="0">
                  <c:v>0.24</c:v>
                </c:pt>
                <c:pt idx="1">
                  <c:v>2.33</c:v>
                </c:pt>
                <c:pt idx="2">
                  <c:v>20.440000000000001</c:v>
                </c:pt>
                <c:pt idx="3">
                  <c:v>66.38</c:v>
                </c:pt>
                <c:pt idx="4">
                  <c:v>61.46</c:v>
                </c:pt>
                <c:pt idx="5">
                  <c:v>72.010000000000005</c:v>
                </c:pt>
                <c:pt idx="6">
                  <c:v>106.63</c:v>
                </c:pt>
                <c:pt idx="7">
                  <c:v>144.25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7E8-446E-AD1B-F34207DCB956}"/>
            </c:ext>
          </c:extLst>
        </c:ser>
        <c:ser>
          <c:idx val="3"/>
          <c:order val="3"/>
          <c:tx>
            <c:strRef>
              <c:f>Sheet1!$E$13:$E$14</c:f>
              <c:strCache>
                <c:ptCount val="1"/>
                <c:pt idx="0">
                  <c:v>6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Sheet1!$A$15:$A$23</c:f>
              <c:strCach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500000</c:v>
                </c:pt>
                <c:pt idx="7">
                  <c:v>1000000</c:v>
                </c:pt>
              </c:strCache>
            </c:strRef>
          </c:cat>
          <c:val>
            <c:numRef>
              <c:f>Sheet1!$E$15:$E$23</c:f>
              <c:numCache>
                <c:formatCode>General</c:formatCode>
                <c:ptCount val="8"/>
                <c:pt idx="0">
                  <c:v>0.21</c:v>
                </c:pt>
                <c:pt idx="1">
                  <c:v>2.14</c:v>
                </c:pt>
                <c:pt idx="2">
                  <c:v>21.2</c:v>
                </c:pt>
                <c:pt idx="3">
                  <c:v>86.48</c:v>
                </c:pt>
                <c:pt idx="4">
                  <c:v>93.79</c:v>
                </c:pt>
                <c:pt idx="5">
                  <c:v>100.14</c:v>
                </c:pt>
                <c:pt idx="6">
                  <c:v>140.19999999999999</c:v>
                </c:pt>
                <c:pt idx="7">
                  <c:v>208.81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97E8-446E-AD1B-F34207DCB956}"/>
            </c:ext>
          </c:extLst>
        </c:ser>
        <c:ser>
          <c:idx val="4"/>
          <c:order val="4"/>
          <c:tx>
            <c:strRef>
              <c:f>Sheet1!$F$13:$F$14</c:f>
              <c:strCache>
                <c:ptCount val="1"/>
                <c:pt idx="0">
                  <c:v>8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Sheet1!$A$15:$A$23</c:f>
              <c:strCache>
                <c:ptCount val="8"/>
                <c:pt idx="0">
                  <c:v>1</c:v>
                </c:pt>
                <c:pt idx="1">
                  <c:v>10</c:v>
                </c:pt>
                <c:pt idx="2">
                  <c:v>100</c:v>
                </c:pt>
                <c:pt idx="3">
                  <c:v>1000</c:v>
                </c:pt>
                <c:pt idx="4">
                  <c:v>10000</c:v>
                </c:pt>
                <c:pt idx="5">
                  <c:v>100000</c:v>
                </c:pt>
                <c:pt idx="6">
                  <c:v>500000</c:v>
                </c:pt>
                <c:pt idx="7">
                  <c:v>1000000</c:v>
                </c:pt>
              </c:strCache>
            </c:strRef>
          </c:cat>
          <c:val>
            <c:numRef>
              <c:f>Sheet1!$F$15:$F$23</c:f>
              <c:numCache>
                <c:formatCode>General</c:formatCode>
                <c:ptCount val="8"/>
                <c:pt idx="0">
                  <c:v>0.26</c:v>
                </c:pt>
                <c:pt idx="1">
                  <c:v>2.48</c:v>
                </c:pt>
                <c:pt idx="2">
                  <c:v>26.33</c:v>
                </c:pt>
                <c:pt idx="3">
                  <c:v>98.9</c:v>
                </c:pt>
                <c:pt idx="4">
                  <c:v>132.47999999999999</c:v>
                </c:pt>
                <c:pt idx="5">
                  <c:v>124.14</c:v>
                </c:pt>
                <c:pt idx="6">
                  <c:v>170.6</c:v>
                </c:pt>
                <c:pt idx="7">
                  <c:v>218.43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97E8-446E-AD1B-F34207DCB95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91947360"/>
        <c:axId val="691948320"/>
      </c:lineChart>
      <c:catAx>
        <c:axId val="6919473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48320"/>
        <c:crosses val="autoZero"/>
        <c:auto val="1"/>
        <c:lblAlgn val="ctr"/>
        <c:lblOffset val="100"/>
        <c:noMultiLvlLbl val="0"/>
      </c:catAx>
      <c:valAx>
        <c:axId val="691948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91947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[project_01.csv]Sheet1!PivotTable3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/>
            </a:solidFill>
            <a:ln w="9525">
              <a:solidFill>
                <a:schemeClr val="accent1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/>
            </a:solidFill>
            <a:ln w="9525">
              <a:solidFill>
                <a:schemeClr val="accent2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3"/>
            </a:solidFill>
            <a:ln w="9525">
              <a:solidFill>
                <a:schemeClr val="accent3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4"/>
            </a:solidFill>
            <a:ln w="9525">
              <a:solidFill>
                <a:schemeClr val="accent4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5"/>
            </a:solidFill>
            <a:ln w="9525">
              <a:solidFill>
                <a:schemeClr val="accent5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6"/>
            </a:solidFill>
            <a:ln w="9525">
              <a:solidFill>
                <a:schemeClr val="accent6"/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1">
                <a:lumMod val="60000"/>
              </a:schemeClr>
            </a:solidFill>
            <a:ln w="9525">
              <a:solidFill>
                <a:schemeClr val="accent1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circle"/>
          <c:size val="5"/>
          <c:spPr>
            <a:solidFill>
              <a:schemeClr val="accent2">
                <a:lumMod val="60000"/>
              </a:schemeClr>
            </a:solidFill>
            <a:ln w="9525">
              <a:solidFill>
                <a:schemeClr val="accent2">
                  <a:lumMod val="60000"/>
                </a:schemeClr>
              </a:solidFill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1195444389978969E-2"/>
          <c:y val="2.0370370370370372E-2"/>
          <c:w val="0.86033209378870967"/>
          <c:h val="0.93681802274715664"/>
        </c:manualLayout>
      </c:layout>
      <c:lineChart>
        <c:grouping val="standard"/>
        <c:varyColors val="0"/>
        <c:ser>
          <c:idx val="0"/>
          <c:order val="0"/>
          <c:tx>
            <c:strRef>
              <c:f>Sheet1!$M$4:$M$5</c:f>
              <c:strCache>
                <c:ptCount val="1"/>
                <c:pt idx="0">
                  <c:v>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Sheet1!$M$6:$M$11</c:f>
              <c:numCache>
                <c:formatCode>General</c:formatCode>
                <c:ptCount val="5"/>
                <c:pt idx="0">
                  <c:v>0.64</c:v>
                </c:pt>
                <c:pt idx="1">
                  <c:v>0.26</c:v>
                </c:pt>
                <c:pt idx="2">
                  <c:v>0.24</c:v>
                </c:pt>
                <c:pt idx="3">
                  <c:v>0.21</c:v>
                </c:pt>
                <c:pt idx="4">
                  <c:v>0.26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D65-49D4-879C-B56D38AA6D52}"/>
            </c:ext>
          </c:extLst>
        </c:ser>
        <c:ser>
          <c:idx val="1"/>
          <c:order val="1"/>
          <c:tx>
            <c:strRef>
              <c:f>Sheet1!$N$4:$N$5</c:f>
              <c:strCache>
                <c:ptCount val="1"/>
                <c:pt idx="0">
                  <c:v>10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Sheet1!$N$6:$N$11</c:f>
              <c:numCache>
                <c:formatCode>General</c:formatCode>
                <c:ptCount val="5"/>
                <c:pt idx="0">
                  <c:v>5.09</c:v>
                </c:pt>
                <c:pt idx="1">
                  <c:v>2.57</c:v>
                </c:pt>
                <c:pt idx="2">
                  <c:v>2.33</c:v>
                </c:pt>
                <c:pt idx="3">
                  <c:v>2.14</c:v>
                </c:pt>
                <c:pt idx="4">
                  <c:v>2.48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D65-49D4-879C-B56D38AA6D52}"/>
            </c:ext>
          </c:extLst>
        </c:ser>
        <c:ser>
          <c:idx val="2"/>
          <c:order val="2"/>
          <c:tx>
            <c:strRef>
              <c:f>Sheet1!$O$4:$O$5</c:f>
              <c:strCache>
                <c:ptCount val="1"/>
                <c:pt idx="0">
                  <c:v>100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Sheet1!$O$6:$O$11</c:f>
              <c:numCache>
                <c:formatCode>General</c:formatCode>
                <c:ptCount val="5"/>
                <c:pt idx="0">
                  <c:v>15.93</c:v>
                </c:pt>
                <c:pt idx="1">
                  <c:v>19.21</c:v>
                </c:pt>
                <c:pt idx="2">
                  <c:v>20.440000000000001</c:v>
                </c:pt>
                <c:pt idx="3">
                  <c:v>21.2</c:v>
                </c:pt>
                <c:pt idx="4">
                  <c:v>26.33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D65-49D4-879C-B56D38AA6D52}"/>
            </c:ext>
          </c:extLst>
        </c:ser>
        <c:ser>
          <c:idx val="3"/>
          <c:order val="3"/>
          <c:tx>
            <c:strRef>
              <c:f>Sheet1!$P$4:$P$5</c:f>
              <c:strCache>
                <c:ptCount val="1"/>
                <c:pt idx="0">
                  <c:v>1000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Sheet1!$P$6:$P$11</c:f>
              <c:numCache>
                <c:formatCode>General</c:formatCode>
                <c:ptCount val="5"/>
                <c:pt idx="0">
                  <c:v>16.82</c:v>
                </c:pt>
                <c:pt idx="1">
                  <c:v>33.15</c:v>
                </c:pt>
                <c:pt idx="2">
                  <c:v>66.38</c:v>
                </c:pt>
                <c:pt idx="3">
                  <c:v>86.48</c:v>
                </c:pt>
                <c:pt idx="4">
                  <c:v>98.9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D65-49D4-879C-B56D38AA6D52}"/>
            </c:ext>
          </c:extLst>
        </c:ser>
        <c:ser>
          <c:idx val="4"/>
          <c:order val="4"/>
          <c:tx>
            <c:strRef>
              <c:f>Sheet1!$Q$4:$Q$5</c:f>
              <c:strCache>
                <c:ptCount val="1"/>
                <c:pt idx="0">
                  <c:v>10000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Sheet1!$Q$6:$Q$11</c:f>
              <c:numCache>
                <c:formatCode>General</c:formatCode>
                <c:ptCount val="5"/>
                <c:pt idx="0">
                  <c:v>15.81</c:v>
                </c:pt>
                <c:pt idx="1">
                  <c:v>32.14</c:v>
                </c:pt>
                <c:pt idx="2">
                  <c:v>61.46</c:v>
                </c:pt>
                <c:pt idx="3">
                  <c:v>93.79</c:v>
                </c:pt>
                <c:pt idx="4">
                  <c:v>132.47999999999999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D65-49D4-879C-B56D38AA6D52}"/>
            </c:ext>
          </c:extLst>
        </c:ser>
        <c:ser>
          <c:idx val="5"/>
          <c:order val="5"/>
          <c:tx>
            <c:strRef>
              <c:f>Sheet1!$R$4:$R$5</c:f>
              <c:strCache>
                <c:ptCount val="1"/>
                <c:pt idx="0">
                  <c:v>100000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Sheet1!$R$6:$R$11</c:f>
              <c:numCache>
                <c:formatCode>General</c:formatCode>
                <c:ptCount val="5"/>
                <c:pt idx="0">
                  <c:v>26.41</c:v>
                </c:pt>
                <c:pt idx="1">
                  <c:v>41.65</c:v>
                </c:pt>
                <c:pt idx="2">
                  <c:v>72.010000000000005</c:v>
                </c:pt>
                <c:pt idx="3">
                  <c:v>100.14</c:v>
                </c:pt>
                <c:pt idx="4">
                  <c:v>124.14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D65-49D4-879C-B56D38AA6D52}"/>
            </c:ext>
          </c:extLst>
        </c:ser>
        <c:ser>
          <c:idx val="6"/>
          <c:order val="6"/>
          <c:tx>
            <c:strRef>
              <c:f>Sheet1!$S$4:$S$5</c:f>
              <c:strCache>
                <c:ptCount val="1"/>
                <c:pt idx="0">
                  <c:v>500000</c:v>
                </c:pt>
              </c:strCache>
            </c:strRef>
          </c:tx>
          <c:spPr>
            <a:ln w="28575" cap="rnd">
              <a:solidFill>
                <a:schemeClr val="accent1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>
                  <a:lumMod val="60000"/>
                </a:schemeClr>
              </a:solidFill>
              <a:ln w="9525">
                <a:solidFill>
                  <a:schemeClr val="accent1">
                    <a:lumMod val="60000"/>
                  </a:schemeClr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Sheet1!$S$6:$S$11</c:f>
              <c:numCache>
                <c:formatCode>General</c:formatCode>
                <c:ptCount val="5"/>
                <c:pt idx="0">
                  <c:v>37.9</c:v>
                </c:pt>
                <c:pt idx="1">
                  <c:v>76.14</c:v>
                </c:pt>
                <c:pt idx="2">
                  <c:v>106.63</c:v>
                </c:pt>
                <c:pt idx="3">
                  <c:v>140.19999999999999</c:v>
                </c:pt>
                <c:pt idx="4">
                  <c:v>170.6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1D65-49D4-879C-B56D38AA6D52}"/>
            </c:ext>
          </c:extLst>
        </c:ser>
        <c:ser>
          <c:idx val="7"/>
          <c:order val="7"/>
          <c:tx>
            <c:strRef>
              <c:f>Sheet1!$T$4:$T$5</c:f>
              <c:strCache>
                <c:ptCount val="1"/>
                <c:pt idx="0">
                  <c:v>1000000</c:v>
                </c:pt>
              </c:strCache>
            </c:strRef>
          </c:tx>
          <c:spPr>
            <a:ln w="28575" cap="rnd">
              <a:solidFill>
                <a:schemeClr val="accent2">
                  <a:lumMod val="60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</a:ln>
              <a:effectLst/>
            </c:spPr>
          </c:marker>
          <c:cat>
            <c:strRef>
              <c:f>Sheet1!$L$6:$L$11</c:f>
              <c:strCach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6</c:v>
                </c:pt>
                <c:pt idx="4">
                  <c:v>8</c:v>
                </c:pt>
              </c:strCache>
            </c:strRef>
          </c:cat>
          <c:val>
            <c:numRef>
              <c:f>Sheet1!$T$6:$T$11</c:f>
              <c:numCache>
                <c:formatCode>General</c:formatCode>
                <c:ptCount val="5"/>
                <c:pt idx="0">
                  <c:v>37.700000000000003</c:v>
                </c:pt>
                <c:pt idx="1">
                  <c:v>74.709999999999994</c:v>
                </c:pt>
                <c:pt idx="2">
                  <c:v>144.25</c:v>
                </c:pt>
                <c:pt idx="3">
                  <c:v>208.81</c:v>
                </c:pt>
                <c:pt idx="4">
                  <c:v>218.43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7-1D65-49D4-879C-B56D38AA6D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67296"/>
        <c:axId val="415368256"/>
      </c:lineChart>
      <c:catAx>
        <c:axId val="4153672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68256"/>
        <c:crosses val="autoZero"/>
        <c:auto val="1"/>
        <c:lblAlgn val="ctr"/>
        <c:lblOffset val="100"/>
        <c:noMultiLvlLbl val="0"/>
      </c:catAx>
      <c:valAx>
        <c:axId val="4153682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53672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91802365491735405"/>
          <c:y val="0.40648060659084279"/>
          <c:w val="6.9900011938021533E-2"/>
          <c:h val="0.2500017497812773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0.26622</cdr:x>
      <cdr:y>0.03399</cdr:y>
    </cdr:from>
    <cdr:to>
      <cdr:x>0.73784</cdr:x>
      <cdr:y>0.10657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6137915-3AD3-20CB-17DF-A9454626F72C}"/>
            </a:ext>
          </a:extLst>
        </cdr:cNvPr>
        <cdr:cNvSpPr txBox="1"/>
      </cdr:nvSpPr>
      <cdr:spPr>
        <a:xfrm xmlns:a="http://schemas.openxmlformats.org/drawingml/2006/main">
          <a:off x="3079708" y="227066"/>
          <a:ext cx="5455715" cy="484816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800" b="1" dirty="0"/>
            <a:t>Performance versus the number OpenMP threads</a:t>
          </a:r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B3B4AE-2D2E-4205-9521-A3B1FF34A88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FCFF28-76BE-4DC5-82EB-592E9C87A9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57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FF28-76BE-4DC5-82EB-592E9C87A9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5783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FCFF28-76BE-4DC5-82EB-592E9C87A9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67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096CF-8C33-AD9A-83C9-ECC1097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65F7C2-2798-3A5A-BD94-9E56E3A4EC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3AB65-50C0-304D-186E-0EFDC7778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E97EFB-B9DA-5A04-9705-0BD7D4A7E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31A15-C236-5C4C-A899-AC783555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719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D9829-5A4A-4037-0AAB-B727C711D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152BD2-6BE7-AD3D-EFAC-8B2609BBF8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61C69-A370-DDAC-FE6F-4D1A52692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1615-94BE-0A57-1528-3D9E0369A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4693C-6DA6-FEF8-5A01-FD768C8B2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68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9BE4450-D90E-A0CE-D7ED-F070530928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0D422-B34D-6A32-6472-7E4CB2381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EFB2B-B44F-A607-1DFE-150605F10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46540-C08A-29E3-FF06-18B6F8D0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ACEC7F-89B7-0675-C72B-81863DC56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02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BA081-F06B-018B-ABFA-9D9211A65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FB8CE-C75B-F4CB-E2B9-722C68CF3F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DA77-6635-1F92-8F89-3A951FE93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8A1C03-0E20-46A6-137E-C256B7C1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32C49-1ADE-C7BF-78FD-D82548C5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3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E3B0D-6483-9223-BEEA-6CB9D83B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E3A788-7599-32BB-8CAE-6640C1DAB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D00D6-B662-096E-4C18-C694DFD4E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0DD55-6F45-F16F-45F1-AE4662E17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62510-00BC-F2CF-DA0C-A5382CBBF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82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84DE3-97FF-D024-EAE8-E636159D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DFA54A-B015-981A-4F0F-BAB4C1D0F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F41D80-6148-C0FA-C16E-5B8CD626C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F8980-E20D-59E9-2AE6-B5A2B1B23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E33B05-ACEC-727B-B7A2-9160331FF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FBABB-208B-8E97-F3BC-394FFE38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96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E36D-4ACA-6A60-5B26-78117A5F7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046E01-8170-883C-C632-ED20E6441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E7DABA-896D-C5AB-F6E0-D74D48A99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99EDC8-CC62-980B-45E2-DEDE1553E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D5A27B-9679-3AB0-46EF-2F5B5C362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4BFA40-CE24-0786-F34B-E6950A4C6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019268-8D82-7D4E-0072-4CFD59D27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BB69C4-855A-54B4-D6B5-064B740BB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49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3E0B2-CCBF-D919-E93A-DCA5C8E94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AA633-5F13-1C00-1C61-A8EF09094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4EEB9-5BD3-A2C9-C5C7-0F7D5D15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66573D-FD12-FE6E-79AA-44988D24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69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9954AE-C11C-C68C-A109-0E63F7B04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817C8E-C429-3750-EB6C-AAA7DCFA1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8D510F-030C-8DEF-59EB-0C74BBCAB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62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5C7C3-A847-346E-2235-942EDA33E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19189-C764-BACF-6D68-E40BABE098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C73078-9126-B884-57D7-031142733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615A20-2714-3AF0-D9D9-3FE0ABC09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F5916-9910-B27F-2DCE-A48C9598F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9F42BB-7F81-1CD4-4313-45773511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364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CF00D-3B8E-421F-F605-884D973A9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B22868-FB19-B6D9-146E-277FD87C9E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E8357B-8C43-88E0-F86A-AE0525F4D6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6B09A4-D916-936F-3DC8-ACB4D993F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3B555D-149B-30FC-7510-DA7806C09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B6FFD-3CDE-9586-928B-F14E9E3AC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943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CF2029-4751-9F33-2489-1D6C8B915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EFF901-2E65-84E3-62E9-BC5780D751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DA0F7-62B5-515D-AD0F-5D040FB8D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90FAD7-1F27-4498-9A93-69ECC8852A69}" type="datetimeFigureOut">
              <a:rPr lang="en-US" smtClean="0"/>
              <a:t>4/15/2024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627EC-CEEB-E26F-E0B1-17C12F25DB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C683C4-37CC-9E31-501C-E987CA8B2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D45DD9-A176-4C0E-9743-8C4B0C1909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694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96D4373-2F80-B832-EC3A-3D02080013C3}"/>
              </a:ext>
            </a:extLst>
          </p:cNvPr>
          <p:cNvSpPr txBox="1"/>
          <p:nvPr/>
        </p:nvSpPr>
        <p:spPr>
          <a:xfrm>
            <a:off x="4429828" y="6611778"/>
            <a:ext cx="33323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Trials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8CDFF4-F74D-E96A-BD19-428578AB0617}"/>
              </a:ext>
            </a:extLst>
          </p:cNvPr>
          <p:cNvSpPr txBox="1"/>
          <p:nvPr/>
        </p:nvSpPr>
        <p:spPr>
          <a:xfrm>
            <a:off x="11426931" y="2638873"/>
            <a:ext cx="87144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Threads</a:t>
            </a:r>
          </a:p>
        </p:txBody>
      </p: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0D9617A-B788-8956-F2C9-67DCB42DA25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1307411"/>
              </p:ext>
            </p:extLst>
          </p:nvPr>
        </p:nvGraphicFramePr>
        <p:xfrm>
          <a:off x="331393" y="1"/>
          <a:ext cx="11721504" cy="6685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30A4FBB-ED4C-4C99-06F6-B7A1D9AC86ED}"/>
              </a:ext>
            </a:extLst>
          </p:cNvPr>
          <p:cNvSpPr txBox="1"/>
          <p:nvPr/>
        </p:nvSpPr>
        <p:spPr>
          <a:xfrm rot="16200000">
            <a:off x="-588770" y="3219602"/>
            <a:ext cx="159559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u="none" strike="noStrike" baseline="0" dirty="0" err="1">
                <a:effectLst/>
              </a:rPr>
              <a:t>MegaTrialsPerSecond</a:t>
            </a:r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4411ED-D7AA-AE67-E1B1-E96BF99B2222}"/>
              </a:ext>
            </a:extLst>
          </p:cNvPr>
          <p:cNvSpPr txBox="1"/>
          <p:nvPr/>
        </p:nvSpPr>
        <p:spPr>
          <a:xfrm>
            <a:off x="3448945" y="276161"/>
            <a:ext cx="570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</a:rPr>
              <a:t>Performance versus the number of Monte Carlo trials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2877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F13AFB1-E8D2-D2A4-716E-A7C09DF18ED8}"/>
              </a:ext>
            </a:extLst>
          </p:cNvPr>
          <p:cNvSpPr txBox="1"/>
          <p:nvPr/>
        </p:nvSpPr>
        <p:spPr>
          <a:xfrm>
            <a:off x="4418577" y="6611779"/>
            <a:ext cx="30009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Number of Cores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D15F0B-EA10-B0F2-A658-61AAB143AA05}"/>
              </a:ext>
            </a:extLst>
          </p:cNvPr>
          <p:cNvSpPr txBox="1"/>
          <p:nvPr/>
        </p:nvSpPr>
        <p:spPr>
          <a:xfrm>
            <a:off x="10905293" y="2552397"/>
            <a:ext cx="95122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Trials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E486FA-6AC8-0647-DACA-071A0C34FA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5442651"/>
              </p:ext>
            </p:extLst>
          </p:nvPr>
        </p:nvGraphicFramePr>
        <p:xfrm>
          <a:off x="288434" y="0"/>
          <a:ext cx="11568081" cy="6679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102D63D-D4FF-40F1-1B40-73D302359A19}"/>
              </a:ext>
            </a:extLst>
          </p:cNvPr>
          <p:cNvSpPr txBox="1"/>
          <p:nvPr/>
        </p:nvSpPr>
        <p:spPr>
          <a:xfrm rot="16200000">
            <a:off x="-989230" y="3216717"/>
            <a:ext cx="240321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000" b="0" i="0" u="none" strike="noStrike" kern="120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000" b="0" i="0" u="none" strike="noStrike" baseline="0" dirty="0" err="1">
                <a:effectLst/>
              </a:rPr>
              <a:t>MegaTrialsPerSecond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186994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26</Words>
  <Application>Microsoft Office PowerPoint</Application>
  <PresentationFormat>Widescreen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Rao</dc:creator>
  <cp:lastModifiedBy>Saketh Rao</cp:lastModifiedBy>
  <cp:revision>3</cp:revision>
  <dcterms:created xsi:type="dcterms:W3CDTF">2024-04-10T03:28:05Z</dcterms:created>
  <dcterms:modified xsi:type="dcterms:W3CDTF">2024-04-16T03:01:05Z</dcterms:modified>
</cp:coreProperties>
</file>