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  <p:sldId id="258" r:id="rId3"/>
    <p:sldId id="262" r:id="rId4"/>
    <p:sldId id="259" r:id="rId5"/>
    <p:sldId id="268" r:id="rId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AA4D41-048F-A94C-A321-8E33C40A0504}">
          <p14:sldIdLst>
            <p14:sldId id="256"/>
            <p14:sldId id="258"/>
            <p14:sldId id="262"/>
            <p14:sldId id="25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30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B420-2589-5648-9F39-B4B57ADB4D1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98A-5451-C54F-BBDA-CE0945AD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9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B420-2589-5648-9F39-B4B57ADB4D1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98A-5451-C54F-BBDA-CE0945AD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2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B420-2589-5648-9F39-B4B57ADB4D1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98A-5451-C54F-BBDA-CE0945AD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5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B420-2589-5648-9F39-B4B57ADB4D1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98A-5451-C54F-BBDA-CE0945AD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3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B420-2589-5648-9F39-B4B57ADB4D1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98A-5451-C54F-BBDA-CE0945AD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4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B420-2589-5648-9F39-B4B57ADB4D1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98A-5451-C54F-BBDA-CE0945AD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B420-2589-5648-9F39-B4B57ADB4D1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98A-5451-C54F-BBDA-CE0945AD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B420-2589-5648-9F39-B4B57ADB4D1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98A-5451-C54F-BBDA-CE0945AD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3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B420-2589-5648-9F39-B4B57ADB4D1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98A-5451-C54F-BBDA-CE0945AD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1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B420-2589-5648-9F39-B4B57ADB4D1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98A-5451-C54F-BBDA-CE0945AD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3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B420-2589-5648-9F39-B4B57ADB4D1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298A-5451-C54F-BBDA-CE0945AD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2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6B420-2589-5648-9F39-B4B57ADB4D1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5298A-5451-C54F-BBDA-CE0945AD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4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FF7D49-F73A-5DD2-6660-090E94A8B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17" y="0"/>
            <a:ext cx="2618083" cy="6150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AA340A-7E22-8A6B-6D4F-B420AE5740D0}"/>
              </a:ext>
            </a:extLst>
          </p:cNvPr>
          <p:cNvSpPr txBox="1"/>
          <p:nvPr/>
        </p:nvSpPr>
        <p:spPr>
          <a:xfrm>
            <a:off x="912422" y="4602002"/>
            <a:ext cx="73389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Week 2 – Group Portfolio Activity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Company Name:                                                    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Members: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833B7-4B66-52E2-E994-C26CDFFD7E21}"/>
              </a:ext>
            </a:extLst>
          </p:cNvPr>
          <p:cNvSpPr txBox="1"/>
          <p:nvPr/>
        </p:nvSpPr>
        <p:spPr>
          <a:xfrm>
            <a:off x="3394365" y="5863887"/>
            <a:ext cx="485700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Saketh Reddy Sadu, </a:t>
            </a:r>
            <a:r>
              <a:rPr lang="en-IN" sz="1600" dirty="0">
                <a:effectLst/>
                <a:latin typeface="Calibri(b"/>
                <a:ea typeface="Calibri" panose="020F0502020204030204" pitchFamily="34" charset="0"/>
                <a:cs typeface="Times New Roman" panose="02020603050405020304" pitchFamily="18" charset="0"/>
              </a:rPr>
              <a:t>Varsha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Peddineni, Sugan Dutt Katuri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F429F-C541-ABCA-C1FD-77F1793EC408}"/>
              </a:ext>
            </a:extLst>
          </p:cNvPr>
          <p:cNvSpPr txBox="1"/>
          <p:nvPr/>
        </p:nvSpPr>
        <p:spPr>
          <a:xfrm>
            <a:off x="3394365" y="5211288"/>
            <a:ext cx="485700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WARNER BROTHERS DISCOVER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C41E9F-E0B8-22F0-4C2B-49FF7A931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17" y="0"/>
            <a:ext cx="2618083" cy="6150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9DD154-0E40-8EDA-6122-5AA0AC972EFA}"/>
              </a:ext>
            </a:extLst>
          </p:cNvPr>
          <p:cNvSpPr/>
          <p:nvPr/>
        </p:nvSpPr>
        <p:spPr>
          <a:xfrm>
            <a:off x="348344" y="1747024"/>
            <a:ext cx="8327569" cy="4653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6FA19-761F-1C6F-2372-5B7377282368}"/>
              </a:ext>
            </a:extLst>
          </p:cNvPr>
          <p:cNvSpPr txBox="1"/>
          <p:nvPr/>
        </p:nvSpPr>
        <p:spPr>
          <a:xfrm>
            <a:off x="468087" y="1250770"/>
            <a:ext cx="80346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Week 2</a:t>
            </a:r>
          </a:p>
          <a:p>
            <a:endParaRPr lang="en-US" sz="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</a:rPr>
              <a:t>Learning Objectives</a:t>
            </a:r>
            <a:endParaRPr lang="en-US" sz="2400" b="0" i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algn="l"/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Upon completion of Week 2,  you will be able to:</a:t>
            </a:r>
            <a:endParaRPr lang="en-US" sz="3200" b="0" i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Discuss the purpose of Enterprise Architecture and its impact on business and information technologies.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Describe Operating Models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Diversification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Unification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Coordination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Replication</a:t>
            </a:r>
          </a:p>
          <a:p>
            <a:pPr algn="l"/>
            <a:r>
              <a:rPr lang="en-US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Key Concepts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Lato Extended"/>
            </a:endParaRPr>
          </a:p>
          <a:p>
            <a:pPr marL="742950" lvl="1" indent="-285750"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Four Operating Models</a:t>
            </a:r>
          </a:p>
          <a:p>
            <a:pPr marL="1143000" lvl="2" indent="-228600"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Coordination</a:t>
            </a:r>
          </a:p>
          <a:p>
            <a:pPr marL="1143000" lvl="2" indent="-228600"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Diversification</a:t>
            </a:r>
          </a:p>
          <a:p>
            <a:pPr marL="1143000" lvl="2" indent="-228600"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Replication</a:t>
            </a:r>
          </a:p>
          <a:p>
            <a:pPr marL="1143000" lvl="2" indent="-228600"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Unification</a:t>
            </a:r>
          </a:p>
          <a:p>
            <a:pPr marL="742950" lvl="1" indent="-285750"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Core Diagram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830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F06E1F-4664-2958-DF07-3C7CD4CAC14A}"/>
              </a:ext>
            </a:extLst>
          </p:cNvPr>
          <p:cNvSpPr txBox="1"/>
          <p:nvPr/>
        </p:nvSpPr>
        <p:spPr>
          <a:xfrm>
            <a:off x="535873" y="1120991"/>
            <a:ext cx="834687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STEPS</a:t>
            </a:r>
          </a:p>
          <a:p>
            <a:pPr marR="83820" algn="l"/>
            <a:r>
              <a:rPr lang="en-US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In this week’s project activity, your team will brainstorm and build a 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diagram of your company as part of the architect’s role. Here are the steps to complete:</a:t>
            </a:r>
          </a:p>
          <a:p>
            <a:pPr marR="83820" algn="l"/>
            <a:r>
              <a:rPr lang="en-US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1. Create a </a:t>
            </a:r>
            <a:r>
              <a:rPr lang="en-US" b="1" i="0" dirty="0" err="1">
                <a:solidFill>
                  <a:schemeClr val="bg1"/>
                </a:solidFill>
                <a:effectLst/>
              </a:rPr>
              <a:t>MindMap</a:t>
            </a:r>
            <a:r>
              <a:rPr lang="en-US" b="1" i="0" dirty="0">
                <a:solidFill>
                  <a:schemeClr val="bg1"/>
                </a:solidFill>
                <a:effectLst/>
              </a:rPr>
              <a:t> to learn more about your company and identify its core components </a:t>
            </a:r>
          </a:p>
          <a:p>
            <a:pPr marR="83820" algn="l"/>
            <a:r>
              <a:rPr lang="en-US" b="1" dirty="0">
                <a:solidFill>
                  <a:schemeClr val="bg1"/>
                </a:solidFill>
              </a:rPr>
              <a:t>2.</a:t>
            </a:r>
            <a:r>
              <a:rPr lang="en-US" b="1" i="0" dirty="0">
                <a:solidFill>
                  <a:schemeClr val="bg1"/>
                </a:solidFill>
                <a:effectLst/>
              </a:rPr>
              <a:t> Model a Core Diagram 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</a:rPr>
              <a:t>A core diagram contains four main components: </a:t>
            </a:r>
          </a:p>
          <a:p>
            <a:pPr marL="914400" lvl="1" indent="-457200">
              <a:buAutoNum type="arabicParenBoth"/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b="0" i="0" dirty="0">
                <a:solidFill>
                  <a:schemeClr val="bg1"/>
                </a:solidFill>
                <a:effectLst/>
              </a:rPr>
              <a:t>ore business processes – the stable set of enterprise processes required to execute its operating model and respond to market opportunities; </a:t>
            </a:r>
          </a:p>
          <a:p>
            <a:pPr marL="914400" lvl="1" indent="-457200">
              <a:buAutoNum type="arabicParenBoth"/>
            </a:pP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="0" i="0" dirty="0">
                <a:solidFill>
                  <a:schemeClr val="bg1"/>
                </a:solidFill>
                <a:effectLst/>
              </a:rPr>
              <a:t>hared data driving the core processes – e.g., customer data shared across 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</a:rPr>
              <a:t>product lines or business units of a company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</a:rPr>
              <a:t> (3)  Key linking and automation technologies – technologies that enable integration of applications (middleware) to shared data, major 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</a:rPr>
              <a:t>software packages such as ERP systems, portals providing standardized access to systems  and data, and electronic interfaces to key stakeholder groups 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</a:rPr>
              <a:t>(4)   Key customers – major customer groups served by the foundation for execution (Ross et al., 2004)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9AB3EB-35F0-43EA-5092-2B0115720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17" y="0"/>
            <a:ext cx="2618083" cy="6150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368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F03DA-1323-A200-64C6-5E90F9883250}"/>
              </a:ext>
            </a:extLst>
          </p:cNvPr>
          <p:cNvSpPr txBox="1"/>
          <p:nvPr/>
        </p:nvSpPr>
        <p:spPr>
          <a:xfrm>
            <a:off x="240475" y="891054"/>
            <a:ext cx="8639298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4220" algn="l"/>
            <a:r>
              <a:rPr lang="en-US" sz="2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STEP 1: MINDMAP</a:t>
            </a:r>
            <a:endParaRPr lang="en-US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R="8460" algn="l"/>
            <a:r>
              <a:rPr lang="en-US" sz="1100" b="0" i="1" u="none" strike="noStrike" baseline="0" dirty="0">
                <a:solidFill>
                  <a:srgbClr val="3B3B3B"/>
                </a:solidFill>
                <a:latin typeface="Arial" panose="020B0604020202020204" pitchFamily="34" charset="0"/>
              </a:rPr>
              <a:t>For your chosen </a:t>
            </a:r>
            <a:r>
              <a:rPr lang="en-US" sz="1100" i="1" dirty="0">
                <a:solidFill>
                  <a:srgbClr val="3B3B3B"/>
                </a:solidFill>
                <a:latin typeface="Arial" panose="020B0604020202020204" pitchFamily="34" charset="0"/>
              </a:rPr>
              <a:t>company</a:t>
            </a:r>
            <a:r>
              <a:rPr lang="en-US" sz="1100" b="0" i="1" u="none" strike="noStrike" baseline="0" dirty="0">
                <a:solidFill>
                  <a:srgbClr val="3B3B3B"/>
                </a:solidFill>
                <a:latin typeface="Arial" panose="020B0604020202020204" pitchFamily="34" charset="0"/>
              </a:rPr>
              <a:t>, develop a </a:t>
            </a:r>
            <a:r>
              <a:rPr lang="en-US" sz="1100" b="0" i="1" u="none" strike="noStrike" baseline="0" dirty="0" err="1">
                <a:solidFill>
                  <a:srgbClr val="3B3B3B"/>
                </a:solidFill>
                <a:latin typeface="Arial" panose="020B0604020202020204" pitchFamily="34" charset="0"/>
              </a:rPr>
              <a:t>Mindmap</a:t>
            </a:r>
            <a:r>
              <a:rPr lang="en-US" sz="1100" b="0" i="1" u="none" strike="noStrike" baseline="0" dirty="0">
                <a:solidFill>
                  <a:srgbClr val="3B3B3B"/>
                </a:solidFill>
                <a:latin typeface="Arial" panose="020B0604020202020204" pitchFamily="34" charset="0"/>
              </a:rPr>
              <a:t> diagram. As discussed in class, m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Google Sans"/>
              </a:rPr>
              <a:t>ind mapping is a technique</a:t>
            </a:r>
            <a:r>
              <a:rPr lang="en-US" sz="1100" b="0" i="0" dirty="0">
                <a:solidFill>
                  <a:srgbClr val="040C28"/>
                </a:solidFill>
                <a:effectLst/>
                <a:latin typeface="Google Sans"/>
              </a:rPr>
              <a:t> designers and engineers use to express and generate ideas </a:t>
            </a:r>
            <a:r>
              <a:rPr lang="en-US" sz="1100" b="0" i="1" u="none" strike="noStrike" baseline="0" dirty="0">
                <a:solidFill>
                  <a:srgbClr val="3B3B3B"/>
                </a:solidFill>
                <a:latin typeface="Arial" panose="020B0604020202020204" pitchFamily="34" charset="0"/>
              </a:rPr>
              <a:t>and insert the diagram below</a:t>
            </a:r>
            <a:r>
              <a:rPr lang="en-US" sz="1100" b="0" i="0" dirty="0">
                <a:solidFill>
                  <a:srgbClr val="040C28"/>
                </a:solidFill>
                <a:effectLst/>
                <a:latin typeface="Google Sans"/>
              </a:rPr>
              <a:t>. </a:t>
            </a:r>
          </a:p>
          <a:p>
            <a:pPr marR="8460" algn="l"/>
            <a:r>
              <a:rPr lang="en-US" sz="1400" b="1" i="1" dirty="0">
                <a:solidFill>
                  <a:srgbClr val="040C28"/>
                </a:solidFill>
                <a:latin typeface="Google Sans"/>
              </a:rPr>
              <a:t>What are the requirements?</a:t>
            </a:r>
          </a:p>
          <a:p>
            <a:pPr marR="8460" algn="l"/>
            <a:r>
              <a:rPr lang="en-US" sz="1100" b="0" i="0" dirty="0">
                <a:solidFill>
                  <a:srgbClr val="040C28"/>
                </a:solidFill>
                <a:effectLst/>
                <a:latin typeface="Google Sans"/>
              </a:rPr>
              <a:t>Your team must identify at least four (4) data, core processes, technologies, and customers</a:t>
            </a:r>
            <a:r>
              <a:rPr lang="en-US" sz="1100" b="0" i="1" u="none" strike="noStrike" baseline="0" dirty="0">
                <a:solidFill>
                  <a:srgbClr val="3B3B3B"/>
                </a:solidFill>
                <a:latin typeface="Arial" panose="020B0604020202020204" pitchFamily="34" charset="0"/>
              </a:rPr>
              <a:t>.</a:t>
            </a:r>
            <a:endParaRPr lang="en-US" sz="1100" b="0" i="0" u="none" strike="noStrike" baseline="0" dirty="0">
              <a:solidFill>
                <a:srgbClr val="3B3B3B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638DB-08E7-4C61-C148-413B672CA9EF}"/>
              </a:ext>
            </a:extLst>
          </p:cNvPr>
          <p:cNvSpPr/>
          <p:nvPr/>
        </p:nvSpPr>
        <p:spPr>
          <a:xfrm>
            <a:off x="332509" y="2327564"/>
            <a:ext cx="8348353" cy="4025735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BFE72F-21CC-4045-A45C-08692AD7A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17" y="0"/>
            <a:ext cx="2618083" cy="615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C0D8F5-229D-4B96-B243-750E2F207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08" y="2378488"/>
            <a:ext cx="8348353" cy="39238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890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F03DA-1323-A200-64C6-5E90F9883250}"/>
              </a:ext>
            </a:extLst>
          </p:cNvPr>
          <p:cNvSpPr txBox="1"/>
          <p:nvPr/>
        </p:nvSpPr>
        <p:spPr>
          <a:xfrm>
            <a:off x="252351" y="858277"/>
            <a:ext cx="863929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4220" algn="l"/>
            <a:r>
              <a:rPr lang="en-US" sz="2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STEP 2: CORE DIAGRAM</a:t>
            </a:r>
            <a:endParaRPr lang="en-US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1100" b="0" i="1" u="none" strike="noStrike" baseline="0" dirty="0">
                <a:solidFill>
                  <a:srgbClr val="3B3B3B"/>
                </a:solidFill>
                <a:latin typeface="Arial" panose="020B0604020202020204" pitchFamily="34" charset="0"/>
              </a:rPr>
              <a:t>For your chosen </a:t>
            </a:r>
            <a:r>
              <a:rPr lang="en-US" sz="1100" i="1" dirty="0">
                <a:solidFill>
                  <a:srgbClr val="3B3B3B"/>
                </a:solidFill>
                <a:latin typeface="Arial" panose="020B0604020202020204" pitchFamily="34" charset="0"/>
              </a:rPr>
              <a:t>company</a:t>
            </a:r>
            <a:r>
              <a:rPr lang="en-US" sz="1100" b="0" i="1" u="none" strike="noStrike" baseline="0" dirty="0">
                <a:solidFill>
                  <a:srgbClr val="3B3B3B"/>
                </a:solidFill>
                <a:latin typeface="Arial" panose="020B0604020202020204" pitchFamily="34" charset="0"/>
              </a:rPr>
              <a:t>, develop a Core Diagram and insert the diagram below. </a:t>
            </a:r>
            <a:r>
              <a:rPr lang="en-US" sz="1100" i="1" dirty="0">
                <a:solidFill>
                  <a:srgbClr val="3B3B3B"/>
                </a:solidFill>
                <a:latin typeface="Arial" panose="020B0604020202020204" pitchFamily="34" charset="0"/>
              </a:rPr>
              <a:t>As discussed in class a</a:t>
            </a:r>
            <a:r>
              <a:rPr lang="en-US" sz="1100" b="0" i="1" u="none" strike="noStrike" baseline="0" dirty="0">
                <a:solidFill>
                  <a:srgbClr val="3B3B3B"/>
                </a:solidFill>
                <a:latin typeface="Arial" panose="020B0604020202020204" pitchFamily="34" charset="0"/>
              </a:rPr>
              <a:t> Core Diagram is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ff4"/>
              </a:rPr>
              <a:t>used to translate the standardization/integration requirements into the necessary organizing logic for business processes and IT infrastructure.</a:t>
            </a:r>
          </a:p>
          <a:p>
            <a:pPr marR="41320" algn="l"/>
            <a:r>
              <a:rPr lang="en-US" sz="1100" b="0" i="1" u="none" strike="noStrike" baseline="0" dirty="0">
                <a:solidFill>
                  <a:srgbClr val="3B3B3B"/>
                </a:solidFill>
                <a:latin typeface="Arial" panose="020B0604020202020204" pitchFamily="34" charset="0"/>
              </a:rPr>
              <a:t>Please remember the file size limit and </a:t>
            </a:r>
            <a:r>
              <a:rPr lang="en-US" sz="11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resize</a:t>
            </a:r>
            <a:r>
              <a:rPr lang="en-US" sz="1100" i="1" dirty="0">
                <a:solidFill>
                  <a:srgbClr val="3B3B3B"/>
                </a:solidFill>
                <a:latin typeface="Arial" panose="020B0604020202020204" pitchFamily="34" charset="0"/>
              </a:rPr>
              <a:t> or paste</a:t>
            </a:r>
            <a:r>
              <a:rPr lang="en-US" sz="1100" b="0" i="1" u="none" strike="noStrike" baseline="0" dirty="0">
                <a:solidFill>
                  <a:srgbClr val="3B3B3B"/>
                </a:solidFill>
                <a:latin typeface="Arial" panose="020B0604020202020204" pitchFamily="34" charset="0"/>
              </a:rPr>
              <a:t>, as needed.</a:t>
            </a:r>
            <a:endParaRPr lang="en-US" sz="1100" b="0" i="0" u="none" strike="noStrike" baseline="0" dirty="0">
              <a:solidFill>
                <a:srgbClr val="3B3B3B"/>
              </a:solidFill>
              <a:latin typeface="Arial" panose="020B0604020202020204" pitchFamily="34" charset="0"/>
            </a:endParaRPr>
          </a:p>
          <a:p>
            <a:pPr marR="115060" algn="l"/>
            <a:r>
              <a:rPr lang="en-US" sz="1400" b="1" i="1" dirty="0">
                <a:solidFill>
                  <a:srgbClr val="040C28"/>
                </a:solidFill>
                <a:latin typeface="Google Sans"/>
              </a:rPr>
              <a:t>What are the requirements?</a:t>
            </a:r>
          </a:p>
          <a:p>
            <a:pPr marR="115060" algn="l"/>
            <a:r>
              <a:rPr lang="en-US" sz="1100" dirty="0"/>
              <a:t>Your team must identify at least four (4) C</a:t>
            </a:r>
            <a:r>
              <a:rPr lang="en-US" sz="1100" b="0" i="0" dirty="0">
                <a:effectLst/>
              </a:rPr>
              <a:t>ore business processes: Shared Data, Technologies, Core Processes, and Customers</a:t>
            </a:r>
            <a:endParaRPr lang="en-US" sz="1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638DB-08E7-4C61-C148-413B672CA9EF}"/>
              </a:ext>
            </a:extLst>
          </p:cNvPr>
          <p:cNvSpPr/>
          <p:nvPr/>
        </p:nvSpPr>
        <p:spPr>
          <a:xfrm>
            <a:off x="439387" y="2551048"/>
            <a:ext cx="8241475" cy="3823305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DE701C-1EB0-AE3E-6E8C-DD9E1EC5B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17" y="0"/>
            <a:ext cx="2618083" cy="615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F0A231-00FB-4674-BB65-D1D4298BC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38" y="2573635"/>
            <a:ext cx="8217724" cy="38007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68664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194</TotalTime>
  <Words>406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</vt:lpstr>
      <vt:lpstr>Calibri</vt:lpstr>
      <vt:lpstr>Calibri(b</vt:lpstr>
      <vt:lpstr>ff4</vt:lpstr>
      <vt:lpstr>Google Sans</vt:lpstr>
      <vt:lpstr>Lato Extended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Klopmeyer</dc:creator>
  <cp:lastModifiedBy>Saketh Reddy</cp:lastModifiedBy>
  <cp:revision>11</cp:revision>
  <dcterms:created xsi:type="dcterms:W3CDTF">2015-11-11T21:38:46Z</dcterms:created>
  <dcterms:modified xsi:type="dcterms:W3CDTF">2023-09-04T02:57:45Z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3B0F66BA-743C-4E0B-8AAD-730E67A3C6FA</vt:lpwstr>
  </property>
  <property fmtid="{D5CDD505-2E9C-101B-9397-08002B2CF9AE}" pid="3" name="ArticulatePath">
    <vt:lpwstr>slu_powerpoint</vt:lpwstr>
  </property>
</Properties>
</file>