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9A7C-3066-C08F-E88B-D6531C50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with R</a:t>
            </a:r>
            <a:br>
              <a:rPr lang="en-US" dirty="0"/>
            </a:br>
            <a:r>
              <a:rPr lang="en-US" dirty="0"/>
              <a:t>Project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51121-7A8C-BA27-015C-D96827CFD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Saketh</a:t>
            </a:r>
            <a:r>
              <a:rPr lang="en-US" dirty="0"/>
              <a:t> Reddy </a:t>
            </a:r>
            <a:r>
              <a:rPr lang="en-US" dirty="0" err="1"/>
              <a:t>Garlapati</a:t>
            </a:r>
            <a:r>
              <a:rPr lang="en-US" dirty="0"/>
              <a:t>(UCID: sg2485)</a:t>
            </a:r>
          </a:p>
          <a:p>
            <a:r>
              <a:rPr lang="en-US" dirty="0"/>
              <a:t>Aashrith Surya </a:t>
            </a:r>
            <a:r>
              <a:rPr lang="en-US" dirty="0" err="1"/>
              <a:t>Visanakarala</a:t>
            </a:r>
            <a:r>
              <a:rPr lang="en-US" dirty="0"/>
              <a:t>(UCID:av669)</a:t>
            </a:r>
          </a:p>
          <a:p>
            <a:r>
              <a:rPr lang="en-US" dirty="0"/>
              <a:t>Lakshmi Prasanna </a:t>
            </a:r>
            <a:r>
              <a:rPr lang="en-US" dirty="0" err="1"/>
              <a:t>Yakkanti</a:t>
            </a:r>
            <a:r>
              <a:rPr lang="en-US" dirty="0"/>
              <a:t>(UCID:Ly33)</a:t>
            </a:r>
          </a:p>
          <a:p>
            <a:r>
              <a:rPr lang="en-IN" dirty="0" err="1"/>
              <a:t>Surapareddy</a:t>
            </a:r>
            <a:r>
              <a:rPr lang="en-IN" dirty="0"/>
              <a:t> </a:t>
            </a:r>
            <a:r>
              <a:rPr lang="en-IN" dirty="0" err="1"/>
              <a:t>Manasa</a:t>
            </a:r>
            <a:r>
              <a:rPr lang="en-IN" dirty="0"/>
              <a:t>(UCID:MS3265)</a:t>
            </a:r>
          </a:p>
        </p:txBody>
      </p:sp>
    </p:spTree>
    <p:extLst>
      <p:ext uri="{BB962C8B-B14F-4D97-AF65-F5344CB8AC3E}">
        <p14:creationId xmlns:p14="http://schemas.microsoft.com/office/powerpoint/2010/main" val="249649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F53-F5B1-461E-07F1-2C8F07E9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0DEF-5E50-F77D-3ADC-1289057A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‘</a:t>
            </a:r>
            <a:r>
              <a:rPr lang="en-US" dirty="0" err="1"/>
              <a:t>name_correction</a:t>
            </a:r>
            <a:r>
              <a:rPr lang="en-US" dirty="0"/>
              <a:t>’- Used to clean up the item names by making them all lowercase, removing special characters and removing leading/trailing whitespace.</a:t>
            </a:r>
          </a:p>
          <a:p>
            <a:r>
              <a:rPr lang="en-US" dirty="0"/>
              <a:t>Splitting the item into multiple columns: Splitting the </a:t>
            </a:r>
            <a:r>
              <a:rPr lang="en-US" dirty="0" err="1"/>
              <a:t>item_name</a:t>
            </a:r>
            <a:r>
              <a:rPr lang="en-US" dirty="0"/>
              <a:t> in the items </a:t>
            </a:r>
            <a:r>
              <a:rPr lang="en-US" dirty="0" err="1"/>
              <a:t>dataframe</a:t>
            </a:r>
            <a:r>
              <a:rPr lang="en-US" dirty="0"/>
              <a:t> into name1, name2 and name3 based on the presence of square brackets or </a:t>
            </a:r>
            <a:r>
              <a:rPr lang="en-US" dirty="0" err="1"/>
              <a:t>parantheses</a:t>
            </a:r>
            <a:endParaRPr lang="en-US" dirty="0"/>
          </a:p>
          <a:p>
            <a:r>
              <a:rPr lang="en-US" dirty="0"/>
              <a:t>Applying name correction to </a:t>
            </a:r>
            <a:r>
              <a:rPr lang="en-US" dirty="0" err="1"/>
              <a:t>item_name</a:t>
            </a:r>
            <a:endParaRPr lang="en-US" dirty="0"/>
          </a:p>
          <a:p>
            <a:r>
              <a:rPr lang="en-US" dirty="0"/>
              <a:t>Cleaning up name2 and name3</a:t>
            </a:r>
          </a:p>
          <a:p>
            <a:r>
              <a:rPr lang="en-US" dirty="0"/>
              <a:t>Grouping and dropping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38F-3ED4-5A32-B0DD-A220F7E9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333F-10B4-3057-879F-FAEC4A5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 Features: Target Variable shifted with time. Used to know the behavior of our target value in the past, maybe a day before, a week or a month.</a:t>
            </a:r>
          </a:p>
          <a:p>
            <a:r>
              <a:rPr lang="en-US" dirty="0"/>
              <a:t>Added lag features to matrix, </a:t>
            </a:r>
            <a:r>
              <a:rPr lang="en-US" dirty="0" err="1"/>
              <a:t>item_cnt_month</a:t>
            </a:r>
            <a:r>
              <a:rPr lang="en-US" dirty="0"/>
              <a:t>, for month/item id, for every shop combination, for item price per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6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68DC-FB11-9F5C-2D04-013F7676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5C1E-778D-3012-AD47-48E87BCF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the </a:t>
            </a:r>
            <a:r>
              <a:rPr lang="en-US" dirty="0" err="1"/>
              <a:t>XGBoost</a:t>
            </a:r>
            <a:r>
              <a:rPr lang="en-US" dirty="0"/>
              <a:t> (</a:t>
            </a:r>
            <a:r>
              <a:rPr lang="en-US" dirty="0" err="1"/>
              <a:t>eXtreme</a:t>
            </a:r>
            <a:r>
              <a:rPr lang="en-US" dirty="0"/>
              <a:t>  Gradient Boosting) Regressor.</a:t>
            </a:r>
          </a:p>
          <a:p>
            <a:r>
              <a:rPr lang="en-US" dirty="0" err="1"/>
              <a:t>XGBoost</a:t>
            </a:r>
            <a:r>
              <a:rPr lang="en-US" dirty="0"/>
              <a:t> is a powerful machine learning algorithm used for regression, classification and ranking tasks. Based on the gradient boosting decision tree algorithm and is </a:t>
            </a:r>
            <a:r>
              <a:rPr lang="en-US" dirty="0" err="1"/>
              <a:t>higholy</a:t>
            </a:r>
            <a:r>
              <a:rPr lang="en-US" dirty="0"/>
              <a:t> efficient, scalable and flexible</a:t>
            </a:r>
            <a:r>
              <a:rPr lang="en-IN" dirty="0"/>
              <a:t>.</a:t>
            </a:r>
          </a:p>
          <a:p>
            <a:r>
              <a:rPr lang="en-IN" dirty="0"/>
              <a:t>It is used in various data science applications and has proven to be an effective algorithm for many real-world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C6FC-EC15-B8CA-9396-2AB94788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Training(cont.)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C29B3-80B8-F973-7A2E-73034EBD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46" y="1878951"/>
            <a:ext cx="5468596" cy="2540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ECD0F-9A0D-BA5B-B8F3-03EBA7E0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28" y="4299529"/>
            <a:ext cx="5098267" cy="23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8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21844-717E-DEC5-D3B8-974980D7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AE33E9-B48C-4B7D-0FDE-084237D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After experimenting with various hyperparameters, I found that the combination of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max_depth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= 10,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min_child_weight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= 5, subsample = 0.8,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colsample_bytree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= 0.8, and alpha = 0.1 resulted in the best performance for this model.</a:t>
            </a:r>
            <a:endParaRPr lang="en-US" sz="2000" dirty="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F007F53-114F-2B2E-4E0D-EB8CB9E80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21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E0BA-FEF1-FDCC-7A30-DDD375CC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56CF-9103-6E39-CA62-C4B56B60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Pickle</a:t>
            </a:r>
          </a:p>
          <a:p>
            <a:r>
              <a:rPr lang="en-US" dirty="0" err="1"/>
              <a:t>XGBRegressor</a:t>
            </a:r>
            <a:endParaRPr lang="en-US" dirty="0"/>
          </a:p>
          <a:p>
            <a:r>
              <a:rPr lang="en-IN" dirty="0" err="1"/>
              <a:t>rcParams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7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504E30-88C3-D933-6662-6CB1C4243057}"/>
              </a:ext>
            </a:extLst>
          </p:cNvPr>
          <p:cNvSpPr txBox="1"/>
          <p:nvPr/>
        </p:nvSpPr>
        <p:spPr>
          <a:xfrm>
            <a:off x="781235" y="479394"/>
            <a:ext cx="767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E4FFA-1631-3BD0-7461-C45082BFB443}"/>
              </a:ext>
            </a:extLst>
          </p:cNvPr>
          <p:cNvSpPr txBox="1"/>
          <p:nvPr/>
        </p:nvSpPr>
        <p:spPr>
          <a:xfrm>
            <a:off x="603682" y="674702"/>
            <a:ext cx="994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Numpy</a:t>
            </a:r>
            <a:r>
              <a:rPr lang="en-US" u="sng" dirty="0"/>
              <a:t>: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 library for the Python programming language, adding support for large, multi-dimensional arrays and matrices, along with a large collection of high-level mathematical functions to operate on these arrays.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A9CDB-F8E9-CAE0-357C-D01EF2A1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42" y="1432889"/>
            <a:ext cx="2210540" cy="1211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950CB7-BDCB-E0BF-C1E6-91105F0D5913}"/>
              </a:ext>
            </a:extLst>
          </p:cNvPr>
          <p:cNvSpPr txBox="1"/>
          <p:nvPr/>
        </p:nvSpPr>
        <p:spPr>
          <a:xfrm>
            <a:off x="878889" y="2743199"/>
            <a:ext cx="1003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Pandas</a:t>
            </a:r>
            <a:r>
              <a:rPr lang="en-US" dirty="0"/>
              <a:t>: </a:t>
            </a:r>
            <a:r>
              <a:rPr lang="en-US" b="1" i="0" dirty="0">
                <a:solidFill>
                  <a:srgbClr val="444444"/>
                </a:solidFill>
                <a:effectLst/>
                <a:latin typeface="system-ui"/>
              </a:rPr>
              <a:t>pandas</a:t>
            </a:r>
            <a:r>
              <a:rPr lang="en-US" b="0" i="0" dirty="0">
                <a:solidFill>
                  <a:srgbClr val="444444"/>
                </a:solidFill>
                <a:effectLst/>
                <a:latin typeface="system-ui"/>
              </a:rPr>
              <a:t> is a fast, powerful, flexible and easy to use open source data analysis and manipulation tool,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system-ui"/>
              </a:rPr>
              <a:t>built on top of the </a:t>
            </a:r>
            <a:r>
              <a:rPr lang="en-US" b="0" i="0" u="none" strike="noStrike" dirty="0">
                <a:solidFill>
                  <a:srgbClr val="130654"/>
                </a:solidFill>
                <a:effectLst/>
                <a:latin typeface="system-ui"/>
                <a:hlinkClick r:id="rId3"/>
              </a:rPr>
              <a:t>Python</a:t>
            </a:r>
            <a:r>
              <a:rPr lang="en-US" b="0" i="0" dirty="0">
                <a:solidFill>
                  <a:srgbClr val="444444"/>
                </a:solidFill>
                <a:effectLst/>
                <a:latin typeface="system-ui"/>
              </a:rPr>
              <a:t> programming language.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system-ui"/>
              </a:rPr>
              <a:t>Used in reading csv files for the data analysis.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46AC1-4D09-E6EF-CAAC-E981249A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69" y="3127899"/>
            <a:ext cx="19050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443F4-76D3-A853-3B29-CC238DC399C5}"/>
              </a:ext>
            </a:extLst>
          </p:cNvPr>
          <p:cNvSpPr txBox="1"/>
          <p:nvPr/>
        </p:nvSpPr>
        <p:spPr>
          <a:xfrm>
            <a:off x="958787" y="4483222"/>
            <a:ext cx="1003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MatplotLib</a:t>
            </a:r>
            <a:r>
              <a:rPr lang="en-US" dirty="0"/>
              <a:t>: </a:t>
            </a:r>
            <a:r>
              <a:rPr lang="en-US" b="0" i="0" dirty="0">
                <a:effectLst/>
                <a:latin typeface="Roboto" panose="02000000000000000000" pitchFamily="2" charset="0"/>
              </a:rPr>
              <a:t>Matplotlib is a plotting library for the Python programming language and its numerical mathematics extension NumPy.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F3A82A-60A0-5226-41F6-2A8257C2F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787" y="5003598"/>
            <a:ext cx="1687082" cy="16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0A1A78-AAD6-82DF-4A4B-DCE404B9FFED}"/>
              </a:ext>
            </a:extLst>
          </p:cNvPr>
          <p:cNvSpPr txBox="1"/>
          <p:nvPr/>
        </p:nvSpPr>
        <p:spPr>
          <a:xfrm>
            <a:off x="597763" y="0"/>
            <a:ext cx="98453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SEABORN: </a:t>
            </a:r>
            <a:r>
              <a:rPr lang="en-US" sz="2800" b="0" i="0" dirty="0">
                <a:solidFill>
                  <a:srgbClr val="323232"/>
                </a:solidFill>
                <a:effectLst/>
                <a:latin typeface="-apple-system"/>
              </a:rPr>
              <a:t>Seaborn is a Python data visualization library based on </a:t>
            </a:r>
            <a:r>
              <a:rPr lang="en-US" sz="2800" b="0" i="0" u="none" strike="noStrike" dirty="0">
                <a:effectLst/>
                <a:latin typeface="-apple-system"/>
                <a:hlinkClick r:id="rId2"/>
              </a:rPr>
              <a:t>matplotlib</a:t>
            </a:r>
            <a:r>
              <a:rPr lang="en-US" sz="2800" b="0" i="0" dirty="0">
                <a:solidFill>
                  <a:srgbClr val="323232"/>
                </a:solidFill>
                <a:effectLst/>
                <a:latin typeface="-apple-system"/>
              </a:rPr>
              <a:t>. It provides a high-level interface for drawing attractive and informative statistical graphics.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23232"/>
              </a:solidFill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23232"/>
                </a:solidFill>
                <a:latin typeface="-apple-system"/>
              </a:rPr>
              <a:t>Gc: </a:t>
            </a:r>
            <a:r>
              <a:rPr lang="en-US" sz="2800" b="0" i="0" dirty="0">
                <a:effectLst/>
                <a:latin typeface="Söhne"/>
              </a:rPr>
              <a:t>imports the garbage collector module in Python. The garbage collector is a tool that manages the memory of a Python program, reclaiming memory that is no longer needed by the program, thus preventing memory leaks and optimizing the use of available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Pickle: 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Python pickle module is used for serializing and de-serializing python object structures. The process to converts any kind of python objects (list,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dict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, etc.) into byte streams (0s and 1s) is called pickling or serialization or flattening or marshalling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.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09CB8-ADA2-B176-CA82-D80F1721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924" y="974009"/>
            <a:ext cx="1958313" cy="19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AE9-7CD6-C436-0BB4-154B925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142F-9FBC-7126-9CB5-B60EC79E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411" y="2010051"/>
            <a:ext cx="10018713" cy="3124201"/>
          </a:xfrm>
        </p:spPr>
        <p:txBody>
          <a:bodyPr/>
          <a:lstStyle/>
          <a:p>
            <a:r>
              <a:rPr lang="en-US" dirty="0"/>
              <a:t>Items.csv</a:t>
            </a:r>
          </a:p>
          <a:p>
            <a:r>
              <a:rPr lang="en-US" dirty="0"/>
              <a:t>Item_categories.csv</a:t>
            </a:r>
          </a:p>
          <a:p>
            <a:r>
              <a:rPr lang="en-US" dirty="0"/>
              <a:t>Sales_train.csv</a:t>
            </a:r>
          </a:p>
          <a:p>
            <a:r>
              <a:rPr lang="en-US" dirty="0"/>
              <a:t>Shops.csv</a:t>
            </a:r>
          </a:p>
          <a:p>
            <a:r>
              <a:rPr lang="en-US" dirty="0"/>
              <a:t>Test.csv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3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684-89FE-EB4E-5E74-397DA5B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6625-73E3-150D-DFAA-0880624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Sales_train.csv – date, </a:t>
            </a:r>
            <a:r>
              <a:rPr lang="en-US" dirty="0" err="1"/>
              <a:t>date_block_num</a:t>
            </a:r>
            <a:r>
              <a:rPr lang="en-US" dirty="0"/>
              <a:t>, </a:t>
            </a:r>
            <a:r>
              <a:rPr lang="en-US" dirty="0" err="1"/>
              <a:t>shop_id</a:t>
            </a:r>
            <a:r>
              <a:rPr lang="en-US" dirty="0"/>
              <a:t>, </a:t>
            </a:r>
            <a:r>
              <a:rPr lang="en-US" dirty="0" err="1"/>
              <a:t>item_id</a:t>
            </a:r>
            <a:r>
              <a:rPr lang="en-US" dirty="0"/>
              <a:t>, </a:t>
            </a:r>
            <a:r>
              <a:rPr lang="en-US" dirty="0" err="1"/>
              <a:t>item_price</a:t>
            </a:r>
            <a:r>
              <a:rPr lang="en-US" dirty="0"/>
              <a:t>, </a:t>
            </a:r>
            <a:r>
              <a:rPr lang="en-US" dirty="0" err="1"/>
              <a:t>item_cnt_day</a:t>
            </a:r>
            <a:endParaRPr lang="en-US" dirty="0"/>
          </a:p>
          <a:p>
            <a:r>
              <a:rPr lang="en-US" dirty="0"/>
              <a:t>Test.csv – id, </a:t>
            </a:r>
            <a:r>
              <a:rPr lang="en-US" dirty="0" err="1"/>
              <a:t>shop_id</a:t>
            </a:r>
            <a:endParaRPr lang="en-US" dirty="0"/>
          </a:p>
          <a:p>
            <a:r>
              <a:rPr lang="en-US" dirty="0"/>
              <a:t>item_categories.csv – </a:t>
            </a:r>
            <a:r>
              <a:rPr lang="en-US" dirty="0" err="1"/>
              <a:t>item_category_id</a:t>
            </a:r>
            <a:r>
              <a:rPr lang="en-US" dirty="0"/>
              <a:t>, </a:t>
            </a:r>
            <a:r>
              <a:rPr lang="en-US" dirty="0" err="1"/>
              <a:t>item_category_name</a:t>
            </a:r>
            <a:endParaRPr lang="en-US" dirty="0"/>
          </a:p>
          <a:p>
            <a:r>
              <a:rPr lang="en-US" dirty="0"/>
              <a:t>Shop.csv – </a:t>
            </a:r>
            <a:r>
              <a:rPr lang="en-US" dirty="0" err="1"/>
              <a:t>shop_id</a:t>
            </a:r>
            <a:r>
              <a:rPr lang="en-US" dirty="0"/>
              <a:t>, </a:t>
            </a:r>
            <a:r>
              <a:rPr lang="en-US" dirty="0" err="1"/>
              <a:t>shop_name</a:t>
            </a:r>
            <a:endParaRPr lang="en-US" dirty="0"/>
          </a:p>
          <a:p>
            <a:r>
              <a:rPr lang="en-IN" dirty="0"/>
              <a:t>Items.csv – </a:t>
            </a:r>
            <a:r>
              <a:rPr lang="en-IN" dirty="0" err="1"/>
              <a:t>item_category</a:t>
            </a:r>
            <a:r>
              <a:rPr lang="en-IN" dirty="0"/>
              <a:t>, </a:t>
            </a:r>
            <a:r>
              <a:rPr lang="en-IN" dirty="0" err="1"/>
              <a:t>item_id</a:t>
            </a:r>
            <a:r>
              <a:rPr lang="en-IN" dirty="0"/>
              <a:t>, </a:t>
            </a:r>
            <a:r>
              <a:rPr lang="en-IN" dirty="0" err="1"/>
              <a:t>item_name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7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DEC4-1682-BAC8-98FC-E7F74F3A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272248" cy="57482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CE1D-13D9-D770-3DFE-C6C7EBC6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9" y="1866899"/>
            <a:ext cx="10341876" cy="4305301"/>
          </a:xfrm>
        </p:spPr>
        <p:txBody>
          <a:bodyPr>
            <a:normAutofit fontScale="77500" lnSpcReduction="20000"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is 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the process of fixing or removing incorrect, corrupted, incorrectly formatted, duplicate, or incomplete data within a dataset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. When combining multiple data sources, there are many opportunities for data to be duplicated or mislabeled.</a:t>
            </a:r>
          </a:p>
          <a:p>
            <a:r>
              <a:rPr lang="en-US" sz="3200" b="1" dirty="0">
                <a:solidFill>
                  <a:srgbClr val="202124"/>
                </a:solidFill>
                <a:latin typeface="Google Sans"/>
              </a:rPr>
              <a:t>Challenges faced during data cleaning:</a:t>
            </a:r>
          </a:p>
          <a:p>
            <a:endParaRPr lang="en-US" sz="3200" dirty="0">
              <a:solidFill>
                <a:srgbClr val="202124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Merging Data from Various Resources. This problem appears when the location name does not exactly match with its original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Invalid or Inaccurate Data. Data validation refers to examining the accuracy and quality of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Extracting Data from 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5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1F4-C2F1-F746-6D19-0C0FC948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96" y="190500"/>
            <a:ext cx="10018713" cy="1752599"/>
          </a:xfrm>
        </p:spPr>
        <p:txBody>
          <a:bodyPr/>
          <a:lstStyle/>
          <a:p>
            <a:r>
              <a:rPr lang="en-IN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CD7D-DF99-04E5-EEE5-E1DCBB81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4" y="1508833"/>
            <a:ext cx="10018713" cy="4586057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utlier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observation that lies an abnormal distance from other values in a random sample from a population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In a sense, this definition leaves it up to the analyst (or a consensus process) to decide what will be considered abnormal.</a:t>
            </a:r>
          </a:p>
          <a:p>
            <a:r>
              <a:rPr lang="en-US" b="0" i="0" dirty="0">
                <a:effectLst/>
                <a:latin typeface="droid sans"/>
              </a:rPr>
              <a:t>Outliers are problematic for many statistical analyses because they can cause tests to either miss significant findings or distort real results.</a:t>
            </a:r>
          </a:p>
          <a:p>
            <a:r>
              <a:rPr lang="en-US" dirty="0">
                <a:latin typeface="droid sans"/>
              </a:rPr>
              <a:t>Impacts of outliers:</a:t>
            </a:r>
          </a:p>
          <a:p>
            <a:pPr marL="457200" indent="-457200">
              <a:buAutoNum type="arabicParenR"/>
            </a:pPr>
            <a:r>
              <a:rPr lang="en-US" b="0" i="0" dirty="0">
                <a:effectLst/>
                <a:latin typeface="Google Sans"/>
              </a:rPr>
              <a:t>It may cause a significant impact on the mean and the standard deviation.</a:t>
            </a:r>
          </a:p>
          <a:p>
            <a:pPr marL="457200" indent="-457200">
              <a:buAutoNum type="arabicParenR"/>
            </a:pPr>
            <a:r>
              <a:rPr lang="en-US" b="0" i="0" dirty="0">
                <a:effectLst/>
                <a:latin typeface="Google Sans"/>
              </a:rPr>
              <a:t> If the outliers are non-randomly distributed, they can decrease normality. </a:t>
            </a:r>
          </a:p>
          <a:p>
            <a:pPr marL="457200" indent="-457200">
              <a:buAutoNum type="arabicParenR"/>
            </a:pPr>
            <a:r>
              <a:rPr lang="en-US" b="0" i="0" dirty="0">
                <a:effectLst/>
                <a:latin typeface="Google Sans"/>
              </a:rPr>
              <a:t>They can bias or influence estimates that may be of substantive interest.</a:t>
            </a:r>
            <a:endParaRPr lang="en-US" b="0" i="0" dirty="0">
              <a:effectLst/>
              <a:latin typeface="droid sans"/>
            </a:endParaRPr>
          </a:p>
          <a:p>
            <a:endParaRPr lang="en-US" dirty="0">
              <a:latin typeface="droid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6D0A0-6F08-1F48-E887-17DEA593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25" y="4120907"/>
            <a:ext cx="1906475" cy="14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EA5A1-2928-38F4-85A7-C8EDFEFF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3" y="1865240"/>
            <a:ext cx="10022693" cy="3127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26899F-7EFB-EAD9-1115-84156314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3" y="163421"/>
            <a:ext cx="5452961" cy="3937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2ADD8F-2D9D-1DF4-8278-03F5A8D96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52" y="4100994"/>
            <a:ext cx="6081287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9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879</TotalTime>
  <Words>847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-apple-system</vt:lpstr>
      <vt:lpstr>Arial</vt:lpstr>
      <vt:lpstr>Corbel</vt:lpstr>
      <vt:lpstr>droid sans</vt:lpstr>
      <vt:lpstr>Google Sans</vt:lpstr>
      <vt:lpstr>Helvetica Neue</vt:lpstr>
      <vt:lpstr>Nunito</vt:lpstr>
      <vt:lpstr>Roboto</vt:lpstr>
      <vt:lpstr>Söhne</vt:lpstr>
      <vt:lpstr>system-ui</vt:lpstr>
      <vt:lpstr>Parallax</vt:lpstr>
      <vt:lpstr>Data Analytics with R Project Presentation</vt:lpstr>
      <vt:lpstr>Libraries </vt:lpstr>
      <vt:lpstr>PowerPoint Presentation</vt:lpstr>
      <vt:lpstr>PowerPoint Presentation</vt:lpstr>
      <vt:lpstr>DATASETS</vt:lpstr>
      <vt:lpstr>Data Fields</vt:lpstr>
      <vt:lpstr>Data Cleaning</vt:lpstr>
      <vt:lpstr>Outliers</vt:lpstr>
      <vt:lpstr>PowerPoint Presentation</vt:lpstr>
      <vt:lpstr>Data Cleaning(cont.)</vt:lpstr>
      <vt:lpstr>Feature Engineering</vt:lpstr>
      <vt:lpstr>Model and Training</vt:lpstr>
      <vt:lpstr>Model and Training(cont.)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with R Project Presentation</dc:title>
  <dc:creator>Aashrith Surya</dc:creator>
  <cp:lastModifiedBy>Saketh Reddy</cp:lastModifiedBy>
  <cp:revision>3</cp:revision>
  <dcterms:created xsi:type="dcterms:W3CDTF">2023-04-23T23:09:10Z</dcterms:created>
  <dcterms:modified xsi:type="dcterms:W3CDTF">2023-04-25T00:26:07Z</dcterms:modified>
</cp:coreProperties>
</file>