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 id="2147483658" r:id="rId2"/>
  </p:sldMasterIdLst>
  <p:notesMasterIdLst>
    <p:notesMasterId r:id="rId19"/>
  </p:notesMasterIdLst>
  <p:sldIdLst>
    <p:sldId id="256" r:id="rId3"/>
    <p:sldId id="267" r:id="rId4"/>
    <p:sldId id="268" r:id="rId5"/>
    <p:sldId id="269" r:id="rId6"/>
    <p:sldId id="270" r:id="rId7"/>
    <p:sldId id="271" r:id="rId8"/>
    <p:sldId id="273" r:id="rId9"/>
    <p:sldId id="274" r:id="rId10"/>
    <p:sldId id="275" r:id="rId11"/>
    <p:sldId id="272" r:id="rId12"/>
    <p:sldId id="262" r:id="rId13"/>
    <p:sldId id="276" r:id="rId14"/>
    <p:sldId id="263" r:id="rId15"/>
    <p:sldId id="264" r:id="rId16"/>
    <p:sldId id="265" r:id="rId17"/>
    <p:sldId id="266" r:id="rId18"/>
  </p:sldIdLst>
  <p:sldSz cx="9144000" cy="6858000" type="screen4x3"/>
  <p:notesSz cx="6858000" cy="9144000"/>
  <p:embeddedFontLst>
    <p:embeddedFont>
      <p:font typeface="Calibri" panose="020F0502020204030204" pitchFamily="34" charset="0"/>
      <p:regular r:id="rId20"/>
      <p:bold r:id="rId21"/>
      <p:italic r:id="rId22"/>
      <p:boldItalic r:id="rId23"/>
    </p:embeddedFont>
    <p:embeddedFont>
      <p:font typeface="Constantia" panose="02030602050306030303" pitchFamily="18" charset="0"/>
      <p:regular r:id="rId24"/>
      <p:bold r:id="rId25"/>
      <p:italic r:id="rId26"/>
      <p:boldItalic r:id="rId27"/>
    </p:embeddedFont>
    <p:embeddedFont>
      <p:font typeface="Cambria" panose="02040503050406030204" pitchFamily="18" charset="0"/>
      <p:regular r:id="rId28"/>
      <p:bold r:id="rId29"/>
      <p:italic r:id="rId30"/>
      <p:boldItalic r:id="rId31"/>
    </p:embeddedFont>
    <p:embeddedFont>
      <p:font typeface="Arial Black" panose="020B0A04020102020204" pitchFamily="34"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880" y="-2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14637809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1728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0783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189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470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8295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33726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863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768ad47b58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768ad47b58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3" name="Google Shape;163;g1768ad47b58_0_1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sz="1400"/>
          </a:p>
        </p:txBody>
      </p:sp>
    </p:spTree>
    <p:extLst>
      <p:ext uri="{BB962C8B-B14F-4D97-AF65-F5344CB8AC3E}">
        <p14:creationId xmlns:p14="http://schemas.microsoft.com/office/powerpoint/2010/main" val="2839766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508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6027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39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180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789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96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719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650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3" name="Google Shape;23;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D1EAEE"/>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1pPr>
            <a:lvl2pPr marL="0" marR="0" lvl="1"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2pPr>
            <a:lvl3pPr marL="0" marR="0" lvl="2"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3pPr>
            <a:lvl4pPr marL="0" marR="0" lvl="3"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4pPr>
            <a:lvl5pPr marL="0" marR="0" lvl="4"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5pPr>
            <a:lvl6pPr marL="0" marR="0" lvl="5"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6pPr>
            <a:lvl7pPr marL="0" marR="0" lvl="6"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7pPr>
            <a:lvl8pPr marL="0" marR="0" lvl="7"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8pPr>
            <a:lvl9pPr marL="0" marR="0" lvl="8" indent="0" algn="r">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9"/>
        <p:cNvGrpSpPr/>
        <p:nvPr/>
      </p:nvGrpSpPr>
      <p:grpSpPr>
        <a:xfrm>
          <a:off x="0" y="0"/>
          <a:ext cx="0" cy="0"/>
          <a:chOff x="0" y="0"/>
          <a:chExt cx="0" cy="0"/>
        </a:xfrm>
      </p:grpSpPr>
      <p:sp>
        <p:nvSpPr>
          <p:cNvPr id="50" name="Google Shape;50;p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body" idx="1"/>
          </p:nvPr>
        </p:nvSpPr>
        <p:spPr>
          <a:xfrm rot="5400000">
            <a:off x="2377281" y="15081"/>
            <a:ext cx="4389437" cy="8229600"/>
          </a:xfrm>
          <a:prstGeom prst="rect">
            <a:avLst/>
          </a:prstGeom>
          <a:noFill/>
          <a:ln>
            <a:noFill/>
          </a:ln>
        </p:spPr>
        <p:txBody>
          <a:bodyPr spcFirstLastPara="1" wrap="square" lIns="91425" tIns="45700" rIns="91425" bIns="45700" anchor="t" anchorCtr="0">
            <a:no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7"/>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10"/>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5" name="Google Shape;75;p10"/>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6" name="Google Shape;76;p10"/>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11"/>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200">
                <a:solidFill>
                  <a:srgbClr val="045C75"/>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jp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1" name="Google Shape;11;p1"/>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grpSp>
        <p:nvGrpSpPr>
          <p:cNvPr id="12" name="Google Shape;12;p1"/>
          <p:cNvGrpSpPr/>
          <p:nvPr/>
        </p:nvGrpSpPr>
        <p:grpSpPr>
          <a:xfrm>
            <a:off x="-29327" y="-14808"/>
            <a:ext cx="9198219" cy="1083716"/>
            <a:chOff x="-29322" y="-1971"/>
            <a:chExt cx="9198255" cy="1086266"/>
          </a:xfrm>
        </p:grpSpPr>
        <p:sp>
          <p:nvSpPr>
            <p:cNvPr id="13" name="Google Shape;13;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14" name="Google Shape;14;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Constantia"/>
                <a:ea typeface="Constantia"/>
                <a:cs typeface="Constantia"/>
                <a:sym typeface="Constantia"/>
              </a:endParaRPr>
            </a:p>
          </p:txBody>
        </p:sp>
      </p:grpSp>
      <p:sp>
        <p:nvSpPr>
          <p:cNvPr id="15" name="Google Shape;15;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lt2"/>
                </a:solidFill>
                <a:latin typeface="Calibri"/>
                <a:ea typeface="Calibri"/>
                <a:cs typeface="Calibri"/>
                <a:sym typeface="Calibri"/>
              </a:defRPr>
            </a:lvl9pPr>
          </a:lstStyle>
          <a:p>
            <a:endParaRPr/>
          </a:p>
        </p:txBody>
      </p:sp>
      <p:sp>
        <p:nvSpPr>
          <p:cNvPr id="16" name="Google Shape;16;p1"/>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7" name="Google Shape;17;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200" b="0" i="0" u="none">
                <a:solidFill>
                  <a:srgbClr val="D1EAEE"/>
                </a:solidFill>
                <a:latin typeface="Constantia"/>
                <a:ea typeface="Constantia"/>
                <a:cs typeface="Constantia"/>
                <a:sym typeface="Constantia"/>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8" name="Google Shape;18;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9" name="Google Shape;19;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1pPr>
            <a:lvl2pPr marL="0" marR="0" lvl="1"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2pPr>
            <a:lvl3pPr marL="0" marR="0" lvl="2"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3pPr>
            <a:lvl4pPr marL="0" marR="0" lvl="3"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4pPr>
            <a:lvl5pPr marL="0" marR="0" lvl="4"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5pPr>
            <a:lvl6pPr marL="0" marR="0" lvl="5"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6pPr>
            <a:lvl7pPr marL="0" marR="0" lvl="6"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7pPr>
            <a:lvl8pPr marL="0" marR="0" lvl="7"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8pPr>
            <a:lvl9pPr marL="0" marR="0" lvl="8" indent="0" algn="r" rtl="0">
              <a:lnSpc>
                <a:spcPct val="100000"/>
              </a:lnSpc>
              <a:spcBef>
                <a:spcPts val="0"/>
              </a:spcBef>
              <a:spcAft>
                <a:spcPts val="0"/>
              </a:spcAft>
              <a:buClr>
                <a:srgbClr val="D1EAEE"/>
              </a:buClr>
              <a:buSzPts val="1200"/>
              <a:buFont typeface="Constantia"/>
              <a:buNone/>
              <a:defRPr sz="1200" b="0" i="0" u="none">
                <a:solidFill>
                  <a:srgbClr val="D1EAEE"/>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p:nvPr/>
        </p:nvSpPr>
        <p:spPr>
          <a:xfrm>
            <a:off x="-9525" y="-7937"/>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F">
                  <a:alpha val="44705"/>
                </a:srgbClr>
              </a:gs>
              <a:gs pos="100000">
                <a:srgbClr val="00EBF8">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8" name="Google Shape;28;p3"/>
          <p:cNvSpPr/>
          <p:nvPr/>
        </p:nvSpPr>
        <p:spPr>
          <a:xfrm>
            <a:off x="4381500" y="-793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DB6"/>
              </a:gs>
              <a:gs pos="80000">
                <a:srgbClr val="009BE5"/>
              </a:gs>
              <a:gs pos="100000">
                <a:srgbClr val="009BE5"/>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9" name="Google Shape;29;p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2pPr>
            <a:lvl3pPr marR="0" lvl="2"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3pPr>
            <a:lvl4pPr marR="0" lvl="3"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4pPr>
            <a:lvl5pPr marR="0" lvl="4"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30" name="Google Shape;30;p3"/>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31" name="Google Shape;31;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200" b="0" i="0" u="none">
                <a:solidFill>
                  <a:srgbClr val="045C75"/>
                </a:solidFill>
                <a:latin typeface="Constantia"/>
                <a:ea typeface="Constantia"/>
                <a:cs typeface="Constantia"/>
                <a:sym typeface="Constantia"/>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2" name="Google Shape;32;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3" name="Google Shape;33;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45C75"/>
              </a:buClr>
              <a:buSzPts val="1200"/>
              <a:buFont typeface="Constantia"/>
              <a:buNone/>
              <a:defRPr sz="1200" b="0" i="0" u="none">
                <a:solidFill>
                  <a:srgbClr val="04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34" name="Google Shape;34;p3"/>
          <p:cNvGrpSpPr/>
          <p:nvPr/>
        </p:nvGrpSpPr>
        <p:grpSpPr>
          <a:xfrm>
            <a:off x="-29327" y="-14808"/>
            <a:ext cx="9198219" cy="1083716"/>
            <a:chOff x="-29322" y="-1971"/>
            <a:chExt cx="9198255" cy="1086266"/>
          </a:xfrm>
        </p:grpSpPr>
        <p:sp>
          <p:nvSpPr>
            <p:cNvPr id="35" name="Google Shape;35;p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36" name="Google Shape;36;p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anchiuniv.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2"/>
          <p:cNvSpPr txBox="1">
            <a:spLocks noGrp="1"/>
          </p:cNvSpPr>
          <p:nvPr>
            <p:ph type="ctrTitle" idx="4294967295"/>
          </p:nvPr>
        </p:nvSpPr>
        <p:spPr>
          <a:xfrm>
            <a:off x="1335675" y="395800"/>
            <a:ext cx="7467600" cy="1524000"/>
          </a:xfrm>
          <a:prstGeom prst="rect">
            <a:avLst/>
          </a:prstGeom>
          <a:noFill/>
          <a:ln>
            <a:noFill/>
          </a:ln>
        </p:spPr>
        <p:txBody>
          <a:bodyPr spcFirstLastPara="1" wrap="square" lIns="0" tIns="0" rIns="18275" bIns="0" anchor="b" anchorCtr="0">
            <a:noAutofit/>
          </a:bodyPr>
          <a:lstStyle/>
          <a:p>
            <a:pPr marL="0" marR="0" lvl="0" indent="0" algn="ctr" rtl="0">
              <a:lnSpc>
                <a:spcPct val="100000"/>
              </a:lnSpc>
              <a:spcBef>
                <a:spcPts val="0"/>
              </a:spcBef>
              <a:spcAft>
                <a:spcPts val="0"/>
              </a:spcAft>
              <a:buClr>
                <a:schemeClr val="dk1"/>
              </a:buClr>
              <a:buSzPts val="2000"/>
              <a:buFont typeface="Arial Black"/>
              <a:buNone/>
            </a:pPr>
            <a:r>
              <a:rPr lang="en-US" sz="2200" b="1" i="0" u="none" strike="noStrike" cap="none" dirty="0">
                <a:solidFill>
                  <a:schemeClr val="dk1"/>
                </a:solidFill>
                <a:latin typeface="Cambria" panose="02040503050406030204" pitchFamily="18" charset="0"/>
                <a:ea typeface="Cambria" panose="02040503050406030204" pitchFamily="18" charset="0"/>
                <a:cs typeface="Times New Roman" panose="02020603050405020304" pitchFamily="18" charset="0"/>
                <a:sym typeface="Arial Black"/>
              </a:rPr>
              <a:t>SRI CHANDRASEKHARENDRA SARASWATHI VISWA MAHAVIDHYALAYA</a:t>
            </a:r>
            <a:br>
              <a:rPr lang="en-US" sz="2200" b="1" i="0" u="none" strike="noStrike" cap="none" dirty="0">
                <a:solidFill>
                  <a:schemeClr val="dk1"/>
                </a:solidFill>
                <a:latin typeface="Cambria" panose="02040503050406030204" pitchFamily="18" charset="0"/>
                <a:ea typeface="Cambria" panose="02040503050406030204" pitchFamily="18" charset="0"/>
                <a:cs typeface="Times New Roman" panose="02020603050405020304" pitchFamily="18" charset="0"/>
                <a:sym typeface="Arial Black"/>
              </a:rPr>
            </a:br>
            <a:r>
              <a:rPr lang="en-US" sz="1400" b="1" i="0" u="none" strike="noStrike" cap="none" dirty="0">
                <a:solidFill>
                  <a:schemeClr val="dk1"/>
                </a:solidFill>
                <a:latin typeface="Cambria" panose="02040503050406030204" pitchFamily="18" charset="0"/>
                <a:ea typeface="Cambria" panose="02040503050406030204" pitchFamily="18" charset="0"/>
                <a:cs typeface="Times New Roman" panose="02020603050405020304" pitchFamily="18" charset="0"/>
                <a:sym typeface="Arial"/>
              </a:rPr>
              <a:t>(Deemed to be university u/s 3 of UGC act 1956)</a:t>
            </a:r>
            <a:br>
              <a:rPr lang="en-US" sz="1400" b="1" i="0" u="none" strike="noStrike" cap="none" dirty="0">
                <a:solidFill>
                  <a:schemeClr val="dk1"/>
                </a:solidFill>
                <a:latin typeface="Cambria" panose="02040503050406030204" pitchFamily="18" charset="0"/>
                <a:ea typeface="Cambria" panose="02040503050406030204" pitchFamily="18" charset="0"/>
                <a:cs typeface="Times New Roman" panose="02020603050405020304" pitchFamily="18" charset="0"/>
                <a:sym typeface="Arial"/>
              </a:rPr>
            </a:br>
            <a:r>
              <a:rPr lang="en-US" sz="1400" b="1" i="0" u="none" strike="noStrike" cap="none" dirty="0">
                <a:solidFill>
                  <a:schemeClr val="dk1"/>
                </a:solidFill>
                <a:latin typeface="Cambria" panose="02040503050406030204" pitchFamily="18" charset="0"/>
                <a:ea typeface="Cambria" panose="02040503050406030204" pitchFamily="18" charset="0"/>
                <a:cs typeface="Times New Roman" panose="02020603050405020304" pitchFamily="18" charset="0"/>
                <a:sym typeface="Arial"/>
              </a:rPr>
              <a:t>(Accredited with “A” by NAAC)</a:t>
            </a:r>
            <a:br>
              <a:rPr lang="en-US" sz="1400" b="1" i="0" u="none" strike="noStrike" cap="none" dirty="0">
                <a:solidFill>
                  <a:schemeClr val="dk1"/>
                </a:solidFill>
                <a:latin typeface="Cambria" panose="02040503050406030204" pitchFamily="18" charset="0"/>
                <a:ea typeface="Cambria" panose="02040503050406030204" pitchFamily="18" charset="0"/>
                <a:cs typeface="Times New Roman" panose="02020603050405020304" pitchFamily="18" charset="0"/>
                <a:sym typeface="Arial"/>
              </a:rPr>
            </a:br>
            <a:r>
              <a:rPr lang="en-US" sz="1400" b="1" i="0" u="none" strike="noStrike" cap="none" dirty="0">
                <a:solidFill>
                  <a:schemeClr val="dk1"/>
                </a:solidFill>
                <a:latin typeface="Cambria" panose="02040503050406030204" pitchFamily="18" charset="0"/>
                <a:ea typeface="Cambria" panose="02040503050406030204" pitchFamily="18" charset="0"/>
                <a:cs typeface="Times New Roman" panose="02020603050405020304" pitchFamily="18" charset="0"/>
                <a:sym typeface="Arial"/>
              </a:rPr>
              <a:t>Enathur, Kanchipuram – 631561. Tamilnadu</a:t>
            </a:r>
            <a:br>
              <a:rPr lang="en-US" sz="1400" b="1" i="0" u="none" strike="noStrike" cap="none" dirty="0">
                <a:solidFill>
                  <a:schemeClr val="dk1"/>
                </a:solidFill>
                <a:latin typeface="Cambria" panose="02040503050406030204" pitchFamily="18" charset="0"/>
                <a:ea typeface="Cambria" panose="02040503050406030204" pitchFamily="18" charset="0"/>
                <a:cs typeface="Times New Roman" panose="02020603050405020304" pitchFamily="18" charset="0"/>
                <a:sym typeface="Arial"/>
              </a:rPr>
            </a:br>
            <a:r>
              <a:rPr lang="en-US" sz="1400" b="1" i="0" u="sng" strike="noStrike" cap="none" dirty="0">
                <a:solidFill>
                  <a:schemeClr val="hlink"/>
                </a:solidFill>
                <a:latin typeface="Cambria" panose="02040503050406030204" pitchFamily="18" charset="0"/>
                <a:ea typeface="Cambria" panose="02040503050406030204" pitchFamily="18" charset="0"/>
                <a:cs typeface="Times New Roman" panose="02020603050405020304" pitchFamily="18" charset="0"/>
                <a:sym typeface="Arial"/>
                <a:hlinkClick r:id="rId3"/>
              </a:rPr>
              <a:t>www.kanchiuniv.ac.in</a:t>
            </a:r>
            <a:r>
              <a:rPr lang="en-US" sz="1400" b="1"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Calibri"/>
              </a:rPr>
              <a:t/>
            </a:r>
            <a:br>
              <a:rPr lang="en-US" sz="1400" b="1"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Calibri"/>
              </a:rPr>
            </a:br>
            <a:endParaRPr sz="1400" b="1" i="0" u="none" strike="noStrike" cap="none" dirty="0">
              <a:solidFill>
                <a:schemeClr val="lt1"/>
              </a:solidFill>
              <a:latin typeface="Cambria" panose="02040503050406030204" pitchFamily="18" charset="0"/>
              <a:ea typeface="Cambria" panose="02040503050406030204" pitchFamily="18" charset="0"/>
              <a:cs typeface="Times New Roman" panose="02020603050405020304" pitchFamily="18" charset="0"/>
              <a:sym typeface="Calibri"/>
            </a:endParaRPr>
          </a:p>
        </p:txBody>
      </p:sp>
      <p:sp>
        <p:nvSpPr>
          <p:cNvPr id="92" name="Google Shape;92;p12"/>
          <p:cNvSpPr txBox="1">
            <a:spLocks noGrp="1"/>
          </p:cNvSpPr>
          <p:nvPr>
            <p:ph type="subTitle" idx="1"/>
          </p:nvPr>
        </p:nvSpPr>
        <p:spPr>
          <a:xfrm>
            <a:off x="228600" y="1935100"/>
            <a:ext cx="8686800" cy="4642500"/>
          </a:xfrm>
          <a:prstGeom prst="rect">
            <a:avLst/>
          </a:prstGeom>
          <a:noFill/>
          <a:ln>
            <a:noFill/>
          </a:ln>
        </p:spPr>
        <p:txBody>
          <a:bodyPr spcFirstLastPara="1" wrap="square" lIns="0" tIns="45700" rIns="18275" bIns="45700" anchor="t" anchorCtr="0">
            <a:noAutofit/>
          </a:bodyPr>
          <a:lstStyle/>
          <a:p>
            <a:pPr marL="0" lvl="0" indent="0" algn="ctr" rtl="0">
              <a:lnSpc>
                <a:spcPct val="100000"/>
              </a:lnSpc>
              <a:spcBef>
                <a:spcPts val="0"/>
              </a:spcBef>
              <a:spcAft>
                <a:spcPts val="0"/>
              </a:spcAft>
              <a:buSzPts val="3040"/>
              <a:buNone/>
            </a:pPr>
            <a:r>
              <a:rPr lang="en-US" sz="3200" dirty="0">
                <a:solidFill>
                  <a:srgbClr val="FFFF00"/>
                </a:solidFill>
                <a:latin typeface="Times New Roman" panose="02020603050405020304" pitchFamily="18" charset="0"/>
                <a:ea typeface="Arial"/>
                <a:cs typeface="Times New Roman" panose="02020603050405020304" pitchFamily="18" charset="0"/>
                <a:sym typeface="Arial"/>
              </a:rPr>
              <a:t>BCSF187Z50</a:t>
            </a:r>
            <a:r>
              <a:rPr lang="en-US" sz="3200" b="0" i="0" u="none" dirty="0">
                <a:solidFill>
                  <a:srgbClr val="FFFF00"/>
                </a:solidFill>
                <a:latin typeface="Times New Roman" panose="02020603050405020304" pitchFamily="18" charset="0"/>
                <a:ea typeface="Arial"/>
                <a:cs typeface="Times New Roman" panose="02020603050405020304" pitchFamily="18" charset="0"/>
                <a:sym typeface="Arial"/>
              </a:rPr>
              <a:t> - Project Work - Phase I</a:t>
            </a:r>
            <a:endParaRPr dirty="0">
              <a:solidFill>
                <a:srgbClr val="FFFF00"/>
              </a:solidFill>
              <a:latin typeface="Times New Roman" panose="02020603050405020304" pitchFamily="18" charset="0"/>
              <a:cs typeface="Times New Roman" panose="02020603050405020304" pitchFamily="18" charset="0"/>
            </a:endParaRPr>
          </a:p>
          <a:p>
            <a:pPr marL="0" lvl="0" indent="0" algn="ctr" rtl="0">
              <a:lnSpc>
                <a:spcPct val="100000"/>
              </a:lnSpc>
              <a:spcBef>
                <a:spcPts val="560"/>
              </a:spcBef>
              <a:spcAft>
                <a:spcPts val="0"/>
              </a:spcAft>
              <a:buSzPts val="2660"/>
              <a:buNone/>
            </a:pPr>
            <a:r>
              <a:rPr lang="en-US" sz="2800" dirty="0" smtClean="0">
                <a:solidFill>
                  <a:schemeClr val="dk1"/>
                </a:solidFill>
                <a:latin typeface="Times New Roman" panose="02020603050405020304" pitchFamily="18" charset="0"/>
                <a:cs typeface="Times New Roman" panose="02020603050405020304" pitchFamily="18" charset="0"/>
                <a:sym typeface="Arial"/>
              </a:rPr>
              <a:t>S-HER WOMEN SAFETY APPLICATION</a:t>
            </a:r>
            <a:endParaRPr dirty="0">
              <a:latin typeface="Times New Roman" panose="02020603050405020304" pitchFamily="18" charset="0"/>
              <a:cs typeface="Times New Roman" panose="02020603050405020304" pitchFamily="18" charset="0"/>
            </a:endParaRPr>
          </a:p>
          <a:p>
            <a:pPr marL="0" lvl="0" indent="0" algn="ctr" rtl="0">
              <a:lnSpc>
                <a:spcPct val="100000"/>
              </a:lnSpc>
              <a:spcBef>
                <a:spcPts val="480"/>
              </a:spcBef>
              <a:spcAft>
                <a:spcPts val="0"/>
              </a:spcAft>
              <a:buSzPts val="2280"/>
              <a:buNone/>
            </a:pPr>
            <a:r>
              <a:rPr lang="en-US" sz="2400" dirty="0" smtClean="0">
                <a:solidFill>
                  <a:schemeClr val="bg1"/>
                </a:solidFill>
                <a:latin typeface="Times New Roman" panose="02020603050405020304" pitchFamily="18" charset="0"/>
                <a:cs typeface="Times New Roman" panose="02020603050405020304" pitchFamily="18" charset="0"/>
                <a:sym typeface="Arial"/>
              </a:rPr>
              <a:t>P. Subrahmanya Vikas 11219A032</a:t>
            </a:r>
            <a:endParaRPr dirty="0">
              <a:solidFill>
                <a:schemeClr val="bg1"/>
              </a:solidFill>
              <a:latin typeface="Times New Roman" panose="02020603050405020304" pitchFamily="18" charset="0"/>
              <a:cs typeface="Times New Roman" panose="02020603050405020304" pitchFamily="18" charset="0"/>
            </a:endParaRPr>
          </a:p>
          <a:p>
            <a:pPr marL="0" lvl="0" indent="0" algn="ctr" rtl="0">
              <a:lnSpc>
                <a:spcPct val="100000"/>
              </a:lnSpc>
              <a:spcBef>
                <a:spcPts val="480"/>
              </a:spcBef>
              <a:spcAft>
                <a:spcPts val="0"/>
              </a:spcAft>
              <a:buSzPts val="2280"/>
              <a:buNone/>
            </a:pPr>
            <a:r>
              <a:rPr lang="en-US" sz="2400" dirty="0" smtClean="0">
                <a:solidFill>
                  <a:schemeClr val="bg1"/>
                </a:solidFill>
                <a:latin typeface="Times New Roman" panose="02020603050405020304" pitchFamily="18" charset="0"/>
                <a:cs typeface="Times New Roman" panose="02020603050405020304" pitchFamily="18" charset="0"/>
                <a:sym typeface="Arial"/>
              </a:rPr>
              <a:t>R. Saketh Bhargava 11219A038</a:t>
            </a:r>
            <a:endParaRPr dirty="0">
              <a:solidFill>
                <a:schemeClr val="bg1"/>
              </a:solidFill>
              <a:latin typeface="Times New Roman" panose="02020603050405020304" pitchFamily="18" charset="0"/>
              <a:cs typeface="Times New Roman" panose="02020603050405020304" pitchFamily="18" charset="0"/>
            </a:endParaRPr>
          </a:p>
          <a:p>
            <a:pPr marL="0" lvl="0" indent="0" algn="ctr" rtl="0">
              <a:lnSpc>
                <a:spcPct val="100000"/>
              </a:lnSpc>
              <a:spcBef>
                <a:spcPts val="480"/>
              </a:spcBef>
              <a:spcAft>
                <a:spcPts val="0"/>
              </a:spcAft>
              <a:buSzPts val="2280"/>
              <a:buNone/>
            </a:pPr>
            <a:endParaRPr sz="2400" b="0" i="0" u="none" dirty="0">
              <a:solidFill>
                <a:srgbClr val="7030A0"/>
              </a:solidFill>
              <a:latin typeface="Times New Roman" panose="02020603050405020304" pitchFamily="18" charset="0"/>
              <a:ea typeface="Arial"/>
              <a:cs typeface="Times New Roman" panose="02020603050405020304" pitchFamily="18" charset="0"/>
              <a:sym typeface="Arial"/>
            </a:endParaRPr>
          </a:p>
          <a:p>
            <a:pPr marL="0" lvl="0" indent="0" algn="ctr" rtl="0">
              <a:lnSpc>
                <a:spcPct val="100000"/>
              </a:lnSpc>
              <a:spcBef>
                <a:spcPts val="560"/>
              </a:spcBef>
              <a:spcAft>
                <a:spcPts val="0"/>
              </a:spcAft>
              <a:buSzPts val="2660"/>
              <a:buNone/>
            </a:pPr>
            <a:r>
              <a:rPr lang="en-US" sz="2800" b="0" i="0" u="none" dirty="0">
                <a:solidFill>
                  <a:srgbClr val="FFFF00"/>
                </a:solidFill>
                <a:latin typeface="Times New Roman" panose="02020603050405020304" pitchFamily="18" charset="0"/>
                <a:ea typeface="Arial"/>
                <a:cs typeface="Times New Roman" panose="02020603050405020304" pitchFamily="18" charset="0"/>
                <a:sym typeface="Arial"/>
              </a:rPr>
              <a:t>Guided By</a:t>
            </a:r>
            <a:endParaRPr dirty="0">
              <a:solidFill>
                <a:srgbClr val="FFFF00"/>
              </a:solidFill>
              <a:latin typeface="Times New Roman" panose="02020603050405020304" pitchFamily="18" charset="0"/>
              <a:cs typeface="Times New Roman" panose="02020603050405020304" pitchFamily="18" charset="0"/>
            </a:endParaRPr>
          </a:p>
          <a:p>
            <a:pPr marL="0" lvl="0" indent="0" algn="ctr" rtl="0">
              <a:lnSpc>
                <a:spcPct val="100000"/>
              </a:lnSpc>
              <a:spcBef>
                <a:spcPts val="480"/>
              </a:spcBef>
              <a:spcAft>
                <a:spcPts val="0"/>
              </a:spcAft>
              <a:buSzPts val="2280"/>
              <a:buNone/>
            </a:pPr>
            <a:r>
              <a:rPr lang="en-US" sz="2400" dirty="0" smtClean="0">
                <a:solidFill>
                  <a:schemeClr val="bg1"/>
                </a:solidFill>
                <a:latin typeface="Times New Roman" panose="02020603050405020304" pitchFamily="18" charset="0"/>
                <a:cs typeface="Times New Roman" panose="02020603050405020304" pitchFamily="18" charset="0"/>
                <a:sym typeface="Arial"/>
              </a:rPr>
              <a:t>Dr. R. Prema</a:t>
            </a:r>
          </a:p>
          <a:p>
            <a:pPr marL="0" lvl="0" indent="0" algn="ctr" rtl="0">
              <a:lnSpc>
                <a:spcPct val="100000"/>
              </a:lnSpc>
              <a:spcBef>
                <a:spcPts val="480"/>
              </a:spcBef>
              <a:spcAft>
                <a:spcPts val="0"/>
              </a:spcAft>
              <a:buSzPts val="2280"/>
              <a:buNone/>
            </a:pPr>
            <a:r>
              <a:rPr lang="en-US" sz="2400" dirty="0" smtClean="0">
                <a:solidFill>
                  <a:schemeClr val="bg1"/>
                </a:solidFill>
                <a:latin typeface="Times New Roman" panose="02020603050405020304" pitchFamily="18" charset="0"/>
                <a:cs typeface="Times New Roman" panose="02020603050405020304" pitchFamily="18" charset="0"/>
                <a:sym typeface="Arial"/>
              </a:rPr>
              <a:t>Assistant Professor</a:t>
            </a:r>
            <a:endParaRPr dirty="0">
              <a:solidFill>
                <a:schemeClr val="bg1"/>
              </a:solidFill>
              <a:latin typeface="Times New Roman" panose="02020603050405020304" pitchFamily="18" charset="0"/>
              <a:cs typeface="Times New Roman" panose="02020603050405020304" pitchFamily="18" charset="0"/>
            </a:endParaRPr>
          </a:p>
          <a:p>
            <a:pPr marL="0" lvl="0" indent="0" algn="ctr" rtl="0">
              <a:lnSpc>
                <a:spcPct val="100000"/>
              </a:lnSpc>
              <a:spcBef>
                <a:spcPts val="480"/>
              </a:spcBef>
              <a:spcAft>
                <a:spcPts val="0"/>
              </a:spcAft>
              <a:buSzPts val="2280"/>
              <a:buNone/>
            </a:pPr>
            <a:endParaRPr sz="2400" b="0" i="0" u="none" dirty="0">
              <a:solidFill>
                <a:srgbClr val="7030A0"/>
              </a:solidFill>
              <a:latin typeface="Times New Roman" panose="02020603050405020304" pitchFamily="18" charset="0"/>
              <a:ea typeface="Arial"/>
              <a:cs typeface="Times New Roman" panose="02020603050405020304" pitchFamily="18" charset="0"/>
              <a:sym typeface="Arial"/>
            </a:endParaRPr>
          </a:p>
          <a:p>
            <a:pPr marL="0" lvl="0" indent="0" algn="just" rtl="0">
              <a:lnSpc>
                <a:spcPct val="100000"/>
              </a:lnSpc>
              <a:spcBef>
                <a:spcPts val="480"/>
              </a:spcBef>
              <a:spcAft>
                <a:spcPts val="0"/>
              </a:spcAft>
              <a:buSzPts val="2280"/>
              <a:buNone/>
            </a:pPr>
            <a:r>
              <a:rPr lang="en-US" sz="2400" dirty="0">
                <a:solidFill>
                  <a:schemeClr val="dk1"/>
                </a:solidFill>
                <a:latin typeface="Times New Roman" panose="02020603050405020304" pitchFamily="18" charset="0"/>
                <a:ea typeface="Arial"/>
                <a:cs typeface="Times New Roman" panose="02020603050405020304" pitchFamily="18" charset="0"/>
                <a:sym typeface="Arial"/>
              </a:rPr>
              <a:t>    </a:t>
            </a:r>
            <a:r>
              <a:rPr lang="en-US" sz="2400" b="0" i="0" u="none" dirty="0">
                <a:solidFill>
                  <a:schemeClr val="dk1"/>
                </a:solidFill>
                <a:latin typeface="Times New Roman" panose="02020603050405020304" pitchFamily="18" charset="0"/>
                <a:ea typeface="Arial"/>
                <a:cs typeface="Times New Roman" panose="02020603050405020304" pitchFamily="18" charset="0"/>
                <a:sym typeface="Arial"/>
              </a:rPr>
              <a:t>University Review: </a:t>
            </a:r>
            <a:r>
              <a:rPr lang="en-US" sz="2400" dirty="0" smtClean="0">
                <a:solidFill>
                  <a:schemeClr val="dk1"/>
                </a:solidFill>
                <a:latin typeface="Times New Roman" panose="02020603050405020304" pitchFamily="18" charset="0"/>
                <a:ea typeface="Arial"/>
                <a:cs typeface="Times New Roman" panose="02020603050405020304" pitchFamily="18" charset="0"/>
                <a:sym typeface="Arial"/>
              </a:rPr>
              <a:t>11/11/2024</a:t>
            </a:r>
            <a:endParaRPr dirty="0">
              <a:latin typeface="Times New Roman" panose="02020603050405020304" pitchFamily="18" charset="0"/>
              <a:cs typeface="Times New Roman" panose="02020603050405020304" pitchFamily="18" charset="0"/>
            </a:endParaRPr>
          </a:p>
          <a:p>
            <a:pPr marL="0" lvl="0" indent="0" algn="ctr" rtl="0">
              <a:lnSpc>
                <a:spcPct val="100000"/>
              </a:lnSpc>
              <a:spcBef>
                <a:spcPts val="560"/>
              </a:spcBef>
              <a:spcAft>
                <a:spcPts val="0"/>
              </a:spcAft>
              <a:buSzPts val="2660"/>
              <a:buNone/>
            </a:pPr>
            <a:endParaRPr sz="2800" b="0" i="0" u="none" dirty="0">
              <a:solidFill>
                <a:srgbClr val="92D050"/>
              </a:solidFill>
              <a:latin typeface="Times New Roman" panose="02020603050405020304" pitchFamily="18" charset="0"/>
              <a:ea typeface="Arial"/>
              <a:cs typeface="Times New Roman" panose="02020603050405020304" pitchFamily="18" charset="0"/>
              <a:sym typeface="Arial"/>
            </a:endParaRPr>
          </a:p>
          <a:p>
            <a:pPr marL="0" lvl="0" indent="0" algn="ctr" rtl="0">
              <a:lnSpc>
                <a:spcPct val="100000"/>
              </a:lnSpc>
              <a:spcBef>
                <a:spcPts val="560"/>
              </a:spcBef>
              <a:spcAft>
                <a:spcPts val="0"/>
              </a:spcAft>
              <a:buSzPts val="2660"/>
              <a:buNone/>
            </a:pPr>
            <a:endParaRPr sz="2800" b="0" i="0" u="none" dirty="0">
              <a:solidFill>
                <a:srgbClr val="92D050"/>
              </a:solidFill>
              <a:latin typeface="Times New Roman" panose="02020603050405020304" pitchFamily="18" charset="0"/>
              <a:ea typeface="Arial"/>
              <a:cs typeface="Times New Roman" panose="02020603050405020304" pitchFamily="18" charset="0"/>
              <a:sym typeface="Arial"/>
            </a:endParaRPr>
          </a:p>
          <a:p>
            <a:pPr marL="0" lvl="0" indent="0" algn="ctr" rtl="0">
              <a:lnSpc>
                <a:spcPct val="100000"/>
              </a:lnSpc>
              <a:spcBef>
                <a:spcPts val="560"/>
              </a:spcBef>
              <a:spcAft>
                <a:spcPts val="0"/>
              </a:spcAft>
              <a:buSzPts val="2660"/>
              <a:buNone/>
            </a:pPr>
            <a:endParaRPr sz="2800" b="0" i="0" u="none" dirty="0">
              <a:solidFill>
                <a:srgbClr val="92D050"/>
              </a:solidFill>
              <a:latin typeface="Times New Roman" panose="02020603050405020304" pitchFamily="18" charset="0"/>
              <a:ea typeface="Arial"/>
              <a:cs typeface="Times New Roman" panose="02020603050405020304" pitchFamily="18" charset="0"/>
              <a:sym typeface="Arial"/>
            </a:endParaRPr>
          </a:p>
          <a:p>
            <a:pPr marL="0" lvl="0" indent="0" algn="ctr" rtl="0">
              <a:lnSpc>
                <a:spcPct val="100000"/>
              </a:lnSpc>
              <a:spcBef>
                <a:spcPts val="500"/>
              </a:spcBef>
              <a:spcAft>
                <a:spcPts val="0"/>
              </a:spcAft>
              <a:buSzPts val="1235"/>
              <a:buNone/>
            </a:pPr>
            <a:endParaRPr sz="1300" b="0" i="0" u="none" dirty="0">
              <a:solidFill>
                <a:srgbClr val="FF0000"/>
              </a:solidFill>
              <a:latin typeface="Times New Roman" panose="02020603050405020304" pitchFamily="18" charset="0"/>
              <a:cs typeface="Times New Roman" panose="02020603050405020304" pitchFamily="18" charset="0"/>
              <a:sym typeface="Constantia"/>
            </a:endParaRPr>
          </a:p>
          <a:p>
            <a:pPr marL="0" lvl="0" indent="0" algn="ctr" rtl="0">
              <a:lnSpc>
                <a:spcPct val="100000"/>
              </a:lnSpc>
              <a:spcBef>
                <a:spcPts val="500"/>
              </a:spcBef>
              <a:spcAft>
                <a:spcPts val="0"/>
              </a:spcAft>
              <a:buSzPts val="1235"/>
              <a:buNone/>
            </a:pPr>
            <a:endParaRPr sz="1300" b="0" i="0" u="none" dirty="0">
              <a:solidFill>
                <a:srgbClr val="FF0000"/>
              </a:solidFill>
              <a:latin typeface="Times New Roman" panose="02020603050405020304" pitchFamily="18" charset="0"/>
              <a:cs typeface="Times New Roman" panose="02020603050405020304" pitchFamily="18" charset="0"/>
              <a:sym typeface="Constantia"/>
            </a:endParaRPr>
          </a:p>
          <a:p>
            <a:pPr marL="0" lvl="0" indent="0" algn="r" rtl="0">
              <a:lnSpc>
                <a:spcPct val="100000"/>
              </a:lnSpc>
              <a:spcBef>
                <a:spcPts val="500"/>
              </a:spcBef>
              <a:spcAft>
                <a:spcPts val="0"/>
              </a:spcAft>
              <a:buSzPts val="2565"/>
              <a:buNone/>
            </a:pPr>
            <a:endParaRPr sz="2700" b="1" i="1" u="none" dirty="0">
              <a:solidFill>
                <a:schemeClr val="lt1"/>
              </a:solidFill>
              <a:latin typeface="Times New Roman" panose="02020603050405020304" pitchFamily="18" charset="0"/>
              <a:cs typeface="Times New Roman" panose="02020603050405020304" pitchFamily="18" charset="0"/>
              <a:sym typeface="Constantia"/>
            </a:endParaRPr>
          </a:p>
          <a:p>
            <a:pPr marL="0" lvl="0" indent="0" algn="r" rtl="0">
              <a:lnSpc>
                <a:spcPct val="100000"/>
              </a:lnSpc>
              <a:spcBef>
                <a:spcPts val="500"/>
              </a:spcBef>
              <a:spcAft>
                <a:spcPts val="0"/>
              </a:spcAft>
              <a:buSzPts val="1235"/>
              <a:buNone/>
            </a:pPr>
            <a:endParaRPr sz="1300" b="0" i="0" u="none" dirty="0">
              <a:solidFill>
                <a:schemeClr val="lt1"/>
              </a:solidFill>
              <a:latin typeface="Times New Roman" panose="02020603050405020304" pitchFamily="18" charset="0"/>
              <a:cs typeface="Times New Roman" panose="02020603050405020304" pitchFamily="18" charset="0"/>
              <a:sym typeface="Constantia"/>
            </a:endParaRPr>
          </a:p>
          <a:p>
            <a:pPr marL="0" marR="45720" lvl="0" indent="0" algn="r" rtl="0">
              <a:spcBef>
                <a:spcPts val="260"/>
              </a:spcBef>
              <a:spcAft>
                <a:spcPts val="0"/>
              </a:spcAft>
              <a:buSzPts val="1235"/>
              <a:buNone/>
            </a:pPr>
            <a:endParaRPr sz="1300" b="0" i="0" u="none" dirty="0">
              <a:solidFill>
                <a:schemeClr val="lt1"/>
              </a:solidFill>
              <a:latin typeface="Times New Roman" panose="02020603050405020304" pitchFamily="18" charset="0"/>
              <a:cs typeface="Times New Roman" panose="02020603050405020304" pitchFamily="18" charset="0"/>
              <a:sym typeface="Constantia"/>
            </a:endParaRPr>
          </a:p>
        </p:txBody>
      </p:sp>
      <p:pic>
        <p:nvPicPr>
          <p:cNvPr id="93" name="Google Shape;93;p12"/>
          <p:cNvPicPr preferRelativeResize="0"/>
          <p:nvPr/>
        </p:nvPicPr>
        <p:blipFill rotWithShape="1">
          <a:blip r:embed="rId4">
            <a:alphaModFix/>
          </a:blip>
          <a:srcRect/>
          <a:stretch/>
        </p:blipFill>
        <p:spPr>
          <a:xfrm>
            <a:off x="228600" y="86625"/>
            <a:ext cx="1219200" cy="1219200"/>
          </a:xfrm>
          <a:prstGeom prst="rect">
            <a:avLst/>
          </a:prstGeom>
          <a:noFill/>
          <a:ln>
            <a:noFill/>
          </a:ln>
        </p:spPr>
      </p:pic>
      <p:sp>
        <p:nvSpPr>
          <p:cNvPr id="94" name="Google Shape;94;p12"/>
          <p:cNvSpPr txBox="1"/>
          <p:nvPr/>
        </p:nvSpPr>
        <p:spPr>
          <a:xfrm>
            <a:off x="3536950" y="3244850"/>
            <a:ext cx="184150"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lt1"/>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524577" y="464215"/>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GB" sz="3800" dirty="0" smtClean="0">
                <a:latin typeface="Times New Roman" panose="02020603050405020304" pitchFamily="18" charset="0"/>
                <a:cs typeface="Times New Roman" panose="02020603050405020304" pitchFamily="18" charset="0"/>
              </a:rPr>
              <a:t>S-HER Women Safety Application</a:t>
            </a:r>
            <a:endParaRPr sz="3800" dirty="0">
              <a:latin typeface="Times New Roman" panose="02020603050405020304" pitchFamily="18" charset="0"/>
              <a:cs typeface="Times New Roman" panose="02020603050405020304" pitchFamily="18" charset="0"/>
            </a:endParaRPr>
          </a:p>
        </p:txBody>
      </p:sp>
      <p:sp>
        <p:nvSpPr>
          <p:cNvPr id="100" name="Google Shape;100;p13"/>
          <p:cNvSpPr txBox="1">
            <a:spLocks noGrp="1"/>
          </p:cNvSpPr>
          <p:nvPr>
            <p:ph type="body" idx="1"/>
          </p:nvPr>
        </p:nvSpPr>
        <p:spPr>
          <a:xfrm>
            <a:off x="308008" y="1386353"/>
            <a:ext cx="8662737" cy="5652756"/>
          </a:xfrm>
          <a:prstGeom prst="rect">
            <a:avLst/>
          </a:prstGeom>
          <a:noFill/>
          <a:ln>
            <a:noFill/>
          </a:ln>
        </p:spPr>
        <p:txBody>
          <a:bodyPr spcFirstLastPara="1" wrap="square" lIns="91425" tIns="45700" rIns="91425" bIns="45700" anchor="t" anchorCtr="0">
            <a:noAutofit/>
          </a:bodyPr>
          <a:lstStyle/>
          <a:p>
            <a:pPr marL="273050" lvl="0" indent="-273050" algn="just">
              <a:lnSpc>
                <a:spcPct val="150000"/>
              </a:lnSpc>
              <a:spcBef>
                <a:spcPts val="0"/>
              </a:spcBef>
              <a:buSzPts val="2280"/>
              <a:buNone/>
            </a:pPr>
            <a:r>
              <a:rPr lang="en-US" sz="2400" b="1" dirty="0" smtClean="0">
                <a:latin typeface="Times New Roman"/>
                <a:ea typeface="Times New Roman"/>
                <a:cs typeface="Times New Roman"/>
                <a:sym typeface="Times New Roman"/>
              </a:rPr>
              <a:t>Methodology</a:t>
            </a:r>
            <a:r>
              <a:rPr lang="en-US" sz="2400" b="1" i="0" u="none" strike="noStrike" cap="none" dirty="0" smtClean="0">
                <a:solidFill>
                  <a:schemeClr val="dk1"/>
                </a:solidFill>
                <a:latin typeface="Times New Roman"/>
                <a:ea typeface="Times New Roman"/>
                <a:cs typeface="Times New Roman"/>
                <a:sym typeface="Times New Roman"/>
              </a:rPr>
              <a:t>: </a:t>
            </a: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App development: The S-HER app is built using Android Studio, leveraging Java and XML for seamless integration of safety features.</a:t>
            </a: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GPS location tracking: Real-time location tracking is implemented to provide accurate information during emergencies.</a:t>
            </a: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SOS alerts: Integrated an SOS feature that sends emergency alerts and messages to pre-registered contacts with location details.</a:t>
            </a: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Access to emergency services: Developed a system to enable quick access to national helplines and emergency services directly through the app.</a:t>
            </a: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User interface design: Focused on creating a user-friendly interface, ensuring easy navigation and accessibility to all safety features.</a:t>
            </a: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US" sz="2400" b="1" i="0" u="none" strike="noStrike" cap="none" dirty="0" smtClean="0">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10</a:t>
            </a:fld>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4091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457200" y="704850"/>
            <a:ext cx="8229600" cy="59055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0" i="0" u="none">
                <a:solidFill>
                  <a:schemeClr val="dk2"/>
                </a:solidFill>
                <a:latin typeface="Times New Roman"/>
                <a:ea typeface="Times New Roman"/>
                <a:cs typeface="Times New Roman"/>
                <a:sym typeface="Times New Roman"/>
              </a:rPr>
              <a:t>Implementation Details </a:t>
            </a:r>
            <a:endParaRPr/>
          </a:p>
        </p:txBody>
      </p:sp>
      <p:sp>
        <p:nvSpPr>
          <p:cNvPr id="137" name="Google Shape;137;p18"/>
          <p:cNvSpPr txBox="1">
            <a:spLocks noGrp="1"/>
          </p:cNvSpPr>
          <p:nvPr>
            <p:ph type="body" idx="1"/>
          </p:nvPr>
        </p:nvSpPr>
        <p:spPr>
          <a:xfrm>
            <a:off x="457199" y="1371600"/>
            <a:ext cx="8590547" cy="5486400"/>
          </a:xfrm>
          <a:prstGeom prst="rect">
            <a:avLst/>
          </a:prstGeom>
          <a:noFill/>
          <a:ln>
            <a:noFill/>
          </a:ln>
        </p:spPr>
        <p:txBody>
          <a:bodyPr spcFirstLastPara="1" wrap="square" lIns="91425" tIns="45700" rIns="91425" bIns="45700" anchor="t" anchorCtr="0">
            <a:noAutofit/>
          </a:bodyPr>
          <a:lstStyle/>
          <a:p>
            <a:pPr marL="285750" indent="-285750">
              <a:lnSpc>
                <a:spcPct val="150000"/>
              </a:lnSpc>
              <a:spcBef>
                <a:spcPts val="0"/>
              </a:spcBef>
              <a:buClrTx/>
              <a:buSzPct val="100000"/>
            </a:pPr>
            <a:r>
              <a:rPr lang="en-GB" sz="1800" dirty="0">
                <a:latin typeface="Times New Roman" panose="02020603050405020304" pitchFamily="18" charset="0"/>
                <a:cs typeface="Times New Roman" panose="02020603050405020304" pitchFamily="18" charset="0"/>
              </a:rPr>
              <a:t>Set Up Development </a:t>
            </a:r>
            <a:r>
              <a:rPr lang="en-GB" sz="1800" dirty="0" smtClean="0">
                <a:latin typeface="Times New Roman" panose="02020603050405020304" pitchFamily="18" charset="0"/>
                <a:cs typeface="Times New Roman" panose="02020603050405020304" pitchFamily="18" charset="0"/>
              </a:rPr>
              <a:t>Environment</a:t>
            </a:r>
          </a:p>
          <a:p>
            <a:pPr marL="285750" indent="-285750">
              <a:lnSpc>
                <a:spcPct val="150000"/>
              </a:lnSpc>
              <a:spcBef>
                <a:spcPts val="0"/>
              </a:spcBef>
              <a:buClrTx/>
              <a:buSzPct val="100000"/>
            </a:pPr>
            <a:r>
              <a:rPr lang="en-GB" sz="1800" dirty="0" smtClean="0">
                <a:latin typeface="Times New Roman" panose="02020603050405020304" pitchFamily="18" charset="0"/>
                <a:cs typeface="Times New Roman" panose="02020603050405020304" pitchFamily="18" charset="0"/>
              </a:rPr>
              <a:t>Install </a:t>
            </a:r>
            <a:r>
              <a:rPr lang="en-GB" sz="1800" dirty="0">
                <a:latin typeface="Times New Roman" panose="02020603050405020304" pitchFamily="18" charset="0"/>
                <a:cs typeface="Times New Roman" panose="02020603050405020304" pitchFamily="18" charset="0"/>
              </a:rPr>
              <a:t>Android Studio and JDK (Java Development Kit) version 8 or </a:t>
            </a:r>
            <a:r>
              <a:rPr lang="en-GB" sz="1800" dirty="0" smtClean="0">
                <a:latin typeface="Times New Roman" panose="02020603050405020304" pitchFamily="18" charset="0"/>
                <a:cs typeface="Times New Roman" panose="02020603050405020304" pitchFamily="18" charset="0"/>
              </a:rPr>
              <a:t>newer. Ensure </a:t>
            </a:r>
            <a:r>
              <a:rPr lang="en-GB" sz="1800" dirty="0">
                <a:latin typeface="Times New Roman" panose="02020603050405020304" pitchFamily="18" charset="0"/>
                <a:cs typeface="Times New Roman" panose="02020603050405020304" pitchFamily="18" charset="0"/>
              </a:rPr>
              <a:t>the Android SDK is up to date.</a:t>
            </a:r>
          </a:p>
          <a:p>
            <a:pPr marL="285750" indent="-285750">
              <a:lnSpc>
                <a:spcPct val="150000"/>
              </a:lnSpc>
              <a:spcBef>
                <a:spcPts val="0"/>
              </a:spcBef>
              <a:buClrTx/>
              <a:buSzPct val="100000"/>
            </a:pPr>
            <a:r>
              <a:rPr lang="en-GB" sz="1800" dirty="0">
                <a:latin typeface="Times New Roman" panose="02020603050405020304" pitchFamily="18" charset="0"/>
                <a:cs typeface="Times New Roman" panose="02020603050405020304" pitchFamily="18" charset="0"/>
              </a:rPr>
              <a:t>Create a New </a:t>
            </a:r>
            <a:r>
              <a:rPr lang="en-GB" sz="1800" dirty="0" smtClean="0">
                <a:latin typeface="Times New Roman" panose="02020603050405020304" pitchFamily="18" charset="0"/>
                <a:cs typeface="Times New Roman" panose="02020603050405020304" pitchFamily="18" charset="0"/>
              </a:rPr>
              <a:t>Project Open </a:t>
            </a:r>
            <a:r>
              <a:rPr lang="en-GB" sz="1800" dirty="0">
                <a:latin typeface="Times New Roman" panose="02020603050405020304" pitchFamily="18" charset="0"/>
                <a:cs typeface="Times New Roman" panose="02020603050405020304" pitchFamily="18" charset="0"/>
              </a:rPr>
              <a:t>Android Studio and create a new project named W-Safe using the Empty Activity template</a:t>
            </a:r>
            <a:r>
              <a:rPr lang="en-GB"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a:p>
            <a:pPr marL="285750" indent="-285750">
              <a:lnSpc>
                <a:spcPct val="150000"/>
              </a:lnSpc>
              <a:spcBef>
                <a:spcPts val="0"/>
              </a:spcBef>
              <a:buClrTx/>
              <a:buSzPct val="100000"/>
            </a:pPr>
            <a:r>
              <a:rPr lang="en-GB" sz="1800" dirty="0">
                <a:latin typeface="Times New Roman" panose="02020603050405020304" pitchFamily="18" charset="0"/>
                <a:cs typeface="Times New Roman" panose="02020603050405020304" pitchFamily="18" charset="0"/>
              </a:rPr>
              <a:t>Build Core Features</a:t>
            </a:r>
            <a:r>
              <a:rPr lang="en-GB"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a:p>
            <a:pPr marL="285750" indent="-285750">
              <a:lnSpc>
                <a:spcPct val="150000"/>
              </a:lnSpc>
              <a:spcBef>
                <a:spcPts val="0"/>
              </a:spcBef>
              <a:buClrTx/>
              <a:buSzPct val="100000"/>
            </a:pPr>
            <a:r>
              <a:rPr lang="en-GB" sz="1800" dirty="0" err="1">
                <a:latin typeface="Times New Roman" panose="02020603050405020304" pitchFamily="18" charset="0"/>
                <a:cs typeface="Times New Roman" panose="02020603050405020304" pitchFamily="18" charset="0"/>
              </a:rPr>
              <a:t>MainActivity</a:t>
            </a:r>
            <a:r>
              <a:rPr lang="en-GB" sz="1800" dirty="0">
                <a:latin typeface="Times New Roman" panose="02020603050405020304" pitchFamily="18" charset="0"/>
                <a:cs typeface="Times New Roman" panose="02020603050405020304" pitchFamily="18" charset="0"/>
              </a:rPr>
              <a:t>: Create the home screen with buttons for features (Contact, SMS Alerts, Women's Laws, Self-</a:t>
            </a:r>
            <a:r>
              <a:rPr lang="en-GB" sz="1800" dirty="0" err="1">
                <a:latin typeface="Times New Roman" panose="02020603050405020304" pitchFamily="18" charset="0"/>
                <a:cs typeface="Times New Roman" panose="02020603050405020304" pitchFamily="18" charset="0"/>
              </a:rPr>
              <a:t>Defense</a:t>
            </a:r>
            <a:r>
              <a:rPr lang="en-GB" sz="1800" dirty="0">
                <a:latin typeface="Times New Roman" panose="02020603050405020304" pitchFamily="18" charset="0"/>
                <a:cs typeface="Times New Roman" panose="02020603050405020304" pitchFamily="18" charset="0"/>
              </a:rPr>
              <a:t>, Panic Button) and set up navigation</a:t>
            </a:r>
            <a:r>
              <a:rPr lang="en-GB" sz="1800" dirty="0" smtClean="0">
                <a:latin typeface="Times New Roman" panose="02020603050405020304" pitchFamily="18" charset="0"/>
                <a:cs typeface="Times New Roman" panose="02020603050405020304" pitchFamily="18" charset="0"/>
              </a:rPr>
              <a:t>.</a:t>
            </a:r>
            <a:r>
              <a:rPr lang="en-GB" sz="1800" dirty="0">
                <a:latin typeface="Times New Roman" panose="02020603050405020304" pitchFamily="18" charset="0"/>
                <a:cs typeface="Times New Roman" panose="02020603050405020304" pitchFamily="18" charset="0"/>
              </a:rPr>
              <a:t> </a:t>
            </a:r>
          </a:p>
          <a:p>
            <a:pPr marL="285750" indent="-285750">
              <a:lnSpc>
                <a:spcPct val="150000"/>
              </a:lnSpc>
              <a:spcBef>
                <a:spcPts val="0"/>
              </a:spcBef>
              <a:buClrTx/>
              <a:buSzPct val="100000"/>
            </a:pPr>
            <a:r>
              <a:rPr lang="en-GB" sz="1800" dirty="0" err="1">
                <a:latin typeface="Times New Roman" panose="02020603050405020304" pitchFamily="18" charset="0"/>
                <a:cs typeface="Times New Roman" panose="02020603050405020304" pitchFamily="18" charset="0"/>
              </a:rPr>
              <a:t>LawsActivity</a:t>
            </a:r>
            <a:r>
              <a:rPr lang="en-GB" sz="1800" dirty="0">
                <a:latin typeface="Times New Roman" panose="02020603050405020304" pitchFamily="18" charset="0"/>
                <a:cs typeface="Times New Roman" panose="02020603050405020304" pitchFamily="18" charset="0"/>
              </a:rPr>
              <a:t>: Design a screen to display women’s safety laws in a user-friendly manner.</a:t>
            </a:r>
          </a:p>
          <a:p>
            <a:pPr marL="285750" indent="-285750">
              <a:lnSpc>
                <a:spcPct val="150000"/>
              </a:lnSpc>
              <a:spcBef>
                <a:spcPts val="0"/>
              </a:spcBef>
              <a:buClrTx/>
              <a:buSzPct val="100000"/>
            </a:pPr>
            <a:r>
              <a:rPr lang="en-GB" sz="1800" dirty="0" err="1">
                <a:latin typeface="Times New Roman" panose="02020603050405020304" pitchFamily="18" charset="0"/>
                <a:cs typeface="Times New Roman" panose="02020603050405020304" pitchFamily="18" charset="0"/>
              </a:rPr>
              <a:t>ContactActivity</a:t>
            </a:r>
            <a:r>
              <a:rPr lang="en-GB" sz="1800" dirty="0">
                <a:latin typeface="Times New Roman" panose="02020603050405020304" pitchFamily="18" charset="0"/>
                <a:cs typeface="Times New Roman" panose="02020603050405020304" pitchFamily="18" charset="0"/>
              </a:rPr>
              <a:t>: Manage emergency contacts using </a:t>
            </a:r>
            <a:r>
              <a:rPr lang="en-GB" sz="1800" dirty="0" err="1">
                <a:latin typeface="Times New Roman" panose="02020603050405020304" pitchFamily="18" charset="0"/>
                <a:cs typeface="Times New Roman" panose="02020603050405020304" pitchFamily="18" charset="0"/>
              </a:rPr>
              <a:t>SharedPreferences</a:t>
            </a:r>
            <a:r>
              <a:rPr lang="en-GB" sz="1800" dirty="0">
                <a:latin typeface="Times New Roman" panose="02020603050405020304" pitchFamily="18" charset="0"/>
                <a:cs typeface="Times New Roman" panose="02020603050405020304" pitchFamily="18" charset="0"/>
              </a:rPr>
              <a:t> and display them in a </a:t>
            </a:r>
            <a:r>
              <a:rPr lang="en-GB" sz="1800" dirty="0" err="1">
                <a:latin typeface="Times New Roman" panose="02020603050405020304" pitchFamily="18" charset="0"/>
                <a:cs typeface="Times New Roman" panose="02020603050405020304" pitchFamily="18" charset="0"/>
              </a:rPr>
              <a:t>RecyclerView</a:t>
            </a:r>
            <a:r>
              <a:rPr lang="en-GB" sz="1800" dirty="0" smtClean="0">
                <a:latin typeface="Times New Roman" panose="02020603050405020304" pitchFamily="18" charset="0"/>
                <a:cs typeface="Times New Roman" panose="02020603050405020304" pitchFamily="18" charset="0"/>
              </a:rPr>
              <a:t>.</a:t>
            </a:r>
          </a:p>
        </p:txBody>
      </p:sp>
      <p:sp>
        <p:nvSpPr>
          <p:cNvPr id="138" name="Google Shape;138;p18"/>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11</a:t>
            </a:fld>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457200" y="704850"/>
            <a:ext cx="8229600" cy="59055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3200"/>
              <a:buFont typeface="Times New Roman"/>
              <a:buNone/>
            </a:pPr>
            <a:r>
              <a:rPr lang="en-US" sz="3200" b="0" i="0" u="none">
                <a:solidFill>
                  <a:schemeClr val="dk2"/>
                </a:solidFill>
                <a:latin typeface="Times New Roman"/>
                <a:ea typeface="Times New Roman"/>
                <a:cs typeface="Times New Roman"/>
                <a:sym typeface="Times New Roman"/>
              </a:rPr>
              <a:t>Implementation Details </a:t>
            </a:r>
            <a:endParaRPr/>
          </a:p>
        </p:txBody>
      </p:sp>
      <p:sp>
        <p:nvSpPr>
          <p:cNvPr id="137" name="Google Shape;137;p18"/>
          <p:cNvSpPr txBox="1">
            <a:spLocks noGrp="1"/>
          </p:cNvSpPr>
          <p:nvPr>
            <p:ph type="body" idx="1"/>
          </p:nvPr>
        </p:nvSpPr>
        <p:spPr>
          <a:xfrm>
            <a:off x="457199" y="1371600"/>
            <a:ext cx="8590547" cy="5486400"/>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spcBef>
                <a:spcPts val="0"/>
              </a:spcBef>
              <a:buClrTx/>
              <a:buSzPct val="100000"/>
            </a:pPr>
            <a:r>
              <a:rPr lang="en-GB" sz="1800" dirty="0" smtClean="0">
                <a:latin typeface="Times New Roman" panose="02020603050405020304" pitchFamily="18" charset="0"/>
                <a:cs typeface="Times New Roman" panose="02020603050405020304" pitchFamily="18" charset="0"/>
              </a:rPr>
              <a:t>Self Defence Activity</a:t>
            </a:r>
            <a:r>
              <a:rPr lang="en-GB" sz="1800" dirty="0">
                <a:latin typeface="Times New Roman" panose="02020603050405020304" pitchFamily="18" charset="0"/>
                <a:cs typeface="Times New Roman" panose="02020603050405020304" pitchFamily="18" charset="0"/>
              </a:rPr>
              <a:t>: Use a </a:t>
            </a:r>
            <a:r>
              <a:rPr lang="en-GB" sz="1800" dirty="0" err="1" smtClean="0">
                <a:latin typeface="Times New Roman" panose="02020603050405020304" pitchFamily="18" charset="0"/>
                <a:cs typeface="Times New Roman" panose="02020603050405020304" pitchFamily="18" charset="0"/>
              </a:rPr>
              <a:t>WebView</a:t>
            </a:r>
            <a:r>
              <a:rPr lang="en-GB" sz="1800" dirty="0" smtClean="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to show </a:t>
            </a:r>
            <a:r>
              <a:rPr lang="en-GB" sz="1800" dirty="0" smtClean="0">
                <a:latin typeface="Times New Roman" panose="02020603050405020304" pitchFamily="18" charset="0"/>
                <a:cs typeface="Times New Roman" panose="02020603050405020304" pitchFamily="18" charset="0"/>
              </a:rPr>
              <a:t>self-defence </a:t>
            </a:r>
            <a:r>
              <a:rPr lang="en-GB" sz="1800" dirty="0">
                <a:latin typeface="Times New Roman" panose="02020603050405020304" pitchFamily="18" charset="0"/>
                <a:cs typeface="Times New Roman" panose="02020603050405020304" pitchFamily="18" charset="0"/>
              </a:rPr>
              <a:t>instructional videos.</a:t>
            </a:r>
          </a:p>
          <a:p>
            <a:pPr marL="285750" indent="-285750" algn="just">
              <a:lnSpc>
                <a:spcPct val="150000"/>
              </a:lnSpc>
              <a:spcBef>
                <a:spcPts val="0"/>
              </a:spcBef>
              <a:buClrTx/>
              <a:buSzPct val="100000"/>
            </a:pPr>
            <a:r>
              <a:rPr lang="en-GB" sz="1800" dirty="0" err="1" smtClean="0">
                <a:latin typeface="Times New Roman" panose="02020603050405020304" pitchFamily="18" charset="0"/>
                <a:cs typeface="Times New Roman" panose="02020603050405020304" pitchFamily="18" charset="0"/>
              </a:rPr>
              <a:t>SmsActivity</a:t>
            </a:r>
            <a:r>
              <a:rPr lang="en-GB" sz="1800" dirty="0">
                <a:latin typeface="Times New Roman" panose="02020603050405020304" pitchFamily="18" charset="0"/>
                <a:cs typeface="Times New Roman" panose="02020603050405020304" pitchFamily="18" charset="0"/>
              </a:rPr>
              <a:t>: Enable SMS functionality, request permissions, and add options for sending SMS alerts and a helpline button.</a:t>
            </a:r>
          </a:p>
          <a:p>
            <a:pPr marL="285750" indent="-285750" algn="just">
              <a:lnSpc>
                <a:spcPct val="150000"/>
              </a:lnSpc>
              <a:spcBef>
                <a:spcPts val="0"/>
              </a:spcBef>
              <a:buClrTx/>
              <a:buSzPct val="100000"/>
            </a:pPr>
            <a:r>
              <a:rPr lang="en-GB" sz="1800" dirty="0" smtClean="0">
                <a:latin typeface="Times New Roman" panose="02020603050405020304" pitchFamily="18" charset="0"/>
                <a:cs typeface="Times New Roman" panose="02020603050405020304" pitchFamily="18" charset="0"/>
              </a:rPr>
              <a:t>Panic Button Activity</a:t>
            </a:r>
            <a:r>
              <a:rPr lang="en-GB" sz="1800" dirty="0">
                <a:latin typeface="Times New Roman" panose="02020603050405020304" pitchFamily="18" charset="0"/>
                <a:cs typeface="Times New Roman" panose="02020603050405020304" pitchFamily="18" charset="0"/>
              </a:rPr>
              <a:t>: Design the panic button screen, check location permissions, and send SOS messages with location to emergency </a:t>
            </a:r>
            <a:r>
              <a:rPr lang="en-GB" sz="1800" dirty="0" smtClean="0">
                <a:latin typeface="Times New Roman" panose="02020603050405020304" pitchFamily="18" charset="0"/>
                <a:cs typeface="Times New Roman" panose="02020603050405020304" pitchFamily="18" charset="0"/>
              </a:rPr>
              <a:t>contacts.</a:t>
            </a:r>
          </a:p>
          <a:p>
            <a:pPr marL="285750" indent="-285750" algn="just">
              <a:lnSpc>
                <a:spcPct val="150000"/>
              </a:lnSpc>
              <a:spcBef>
                <a:spcPts val="0"/>
              </a:spcBef>
              <a:buClrTx/>
              <a:buSzPct val="100000"/>
            </a:pPr>
            <a:r>
              <a:rPr lang="en-GB" sz="1800" dirty="0" smtClean="0">
                <a:latin typeface="Times New Roman" panose="02020603050405020304" pitchFamily="18" charset="0"/>
                <a:cs typeface="Times New Roman" panose="02020603050405020304" pitchFamily="18" charset="0"/>
              </a:rPr>
              <a:t>Include </a:t>
            </a:r>
            <a:r>
              <a:rPr lang="en-GB" sz="1800" dirty="0">
                <a:latin typeface="Times New Roman" panose="02020603050405020304" pitchFamily="18" charset="0"/>
                <a:cs typeface="Times New Roman" panose="02020603050405020304" pitchFamily="18" charset="0"/>
              </a:rPr>
              <a:t>the Shake Detector library and set up shake detection to trigger the Panic </a:t>
            </a:r>
            <a:r>
              <a:rPr lang="en-GB" sz="1800" dirty="0" smtClean="0">
                <a:latin typeface="Times New Roman" panose="02020603050405020304" pitchFamily="18" charset="0"/>
                <a:cs typeface="Times New Roman" panose="02020603050405020304" pitchFamily="18" charset="0"/>
              </a:rPr>
              <a:t>Button.</a:t>
            </a:r>
          </a:p>
          <a:p>
            <a:pPr marL="285750" indent="-285750" algn="just">
              <a:lnSpc>
                <a:spcPct val="150000"/>
              </a:lnSpc>
              <a:spcBef>
                <a:spcPts val="0"/>
              </a:spcBef>
              <a:buClrTx/>
              <a:buSzPct val="100000"/>
            </a:pPr>
            <a:r>
              <a:rPr lang="en-GB" sz="1800" dirty="0" smtClean="0">
                <a:latin typeface="Times New Roman" panose="02020603050405020304" pitchFamily="18" charset="0"/>
                <a:cs typeface="Times New Roman" panose="02020603050405020304" pitchFamily="18" charset="0"/>
              </a:rPr>
              <a:t>Request </a:t>
            </a:r>
            <a:r>
              <a:rPr lang="en-GB" sz="1800" dirty="0">
                <a:latin typeface="Times New Roman" panose="02020603050405020304" pitchFamily="18" charset="0"/>
                <a:cs typeface="Times New Roman" panose="02020603050405020304" pitchFamily="18" charset="0"/>
              </a:rPr>
              <a:t>location permissions and use GPS for tracking the user’s location during </a:t>
            </a:r>
            <a:r>
              <a:rPr lang="en-GB" sz="1800" dirty="0" smtClean="0">
                <a:latin typeface="Times New Roman" panose="02020603050405020304" pitchFamily="18" charset="0"/>
                <a:cs typeface="Times New Roman" panose="02020603050405020304" pitchFamily="18" charset="0"/>
              </a:rPr>
              <a:t>emergencies.</a:t>
            </a:r>
          </a:p>
          <a:p>
            <a:pPr marL="285750" indent="-285750" algn="just">
              <a:lnSpc>
                <a:spcPct val="150000"/>
              </a:lnSpc>
              <a:spcBef>
                <a:spcPts val="0"/>
              </a:spcBef>
              <a:buClrTx/>
              <a:buSzPct val="100000"/>
            </a:pPr>
            <a:r>
              <a:rPr lang="en-GB" sz="1800" dirty="0" smtClean="0">
                <a:latin typeface="Times New Roman" panose="02020603050405020304" pitchFamily="18" charset="0"/>
                <a:cs typeface="Times New Roman" panose="02020603050405020304" pitchFamily="18" charset="0"/>
              </a:rPr>
              <a:t>Test </a:t>
            </a:r>
            <a:r>
              <a:rPr lang="en-GB" sz="1800" dirty="0">
                <a:latin typeface="Times New Roman" panose="02020603050405020304" pitchFamily="18" charset="0"/>
                <a:cs typeface="Times New Roman" panose="02020603050405020304" pitchFamily="18" charset="0"/>
              </a:rPr>
              <a:t>on emulators in Android Studio and on real devices for performance.</a:t>
            </a:r>
          </a:p>
          <a:p>
            <a:pPr marL="285750" indent="-285750" algn="just">
              <a:lnSpc>
                <a:spcPct val="150000"/>
              </a:lnSpc>
              <a:spcBef>
                <a:spcPts val="0"/>
              </a:spcBef>
              <a:buClrTx/>
              <a:buSzPct val="100000"/>
            </a:pPr>
            <a:r>
              <a:rPr lang="en-GB" sz="1800" dirty="0">
                <a:latin typeface="Times New Roman" panose="02020603050405020304" pitchFamily="18" charset="0"/>
                <a:cs typeface="Times New Roman" panose="02020603050405020304" pitchFamily="18" charset="0"/>
              </a:rPr>
              <a:t>Make the interface visually appealing, easy to navigate, and responsive to different screen sizes</a:t>
            </a:r>
            <a:r>
              <a:rPr lang="en-GB"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a:p>
            <a:pPr marL="285750" indent="-285750" algn="just">
              <a:lnSpc>
                <a:spcPct val="150000"/>
              </a:lnSpc>
              <a:spcBef>
                <a:spcPts val="0"/>
              </a:spcBef>
              <a:buClrTx/>
              <a:buSzPct val="100000"/>
            </a:pPr>
            <a:endParaRPr lang="en-GB" sz="1800" dirty="0">
              <a:latin typeface="Times New Roman" panose="02020603050405020304" pitchFamily="18" charset="0"/>
              <a:cs typeface="Times New Roman" panose="02020603050405020304" pitchFamily="18" charset="0"/>
            </a:endParaRPr>
          </a:p>
          <a:p>
            <a:pPr marL="0" indent="0" algn="just">
              <a:lnSpc>
                <a:spcPct val="150000"/>
              </a:lnSpc>
              <a:spcBef>
                <a:spcPts val="0"/>
              </a:spcBef>
              <a:buClrTx/>
              <a:buSzPct val="100000"/>
              <a:buNone/>
            </a:pPr>
            <a:endParaRPr lang="en-GB" sz="1800" dirty="0">
              <a:latin typeface="Times New Roman" panose="02020603050405020304" pitchFamily="18" charset="0"/>
              <a:cs typeface="Times New Roman" panose="02020603050405020304" pitchFamily="18" charset="0"/>
            </a:endParaRPr>
          </a:p>
          <a:p>
            <a:pPr marL="285750" indent="-285750" algn="just">
              <a:lnSpc>
                <a:spcPct val="150000"/>
              </a:lnSpc>
              <a:spcBef>
                <a:spcPts val="0"/>
              </a:spcBef>
              <a:buClrTx/>
              <a:buSzPct val="100000"/>
            </a:pPr>
            <a:endParaRPr lang="en-GB" sz="1800" dirty="0" smtClean="0">
              <a:latin typeface="Times New Roman" panose="02020603050405020304" pitchFamily="18" charset="0"/>
              <a:cs typeface="Times New Roman" panose="02020603050405020304" pitchFamily="18" charset="0"/>
            </a:endParaRPr>
          </a:p>
        </p:txBody>
      </p:sp>
      <p:sp>
        <p:nvSpPr>
          <p:cNvPr id="138" name="Google Shape;138;p18"/>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12</a:t>
            </a:fld>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775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dirty="0">
                <a:solidFill>
                  <a:schemeClr val="dk2"/>
                </a:solidFill>
                <a:latin typeface="Times New Roman" panose="02020603050405020304" pitchFamily="18" charset="0"/>
                <a:cs typeface="Times New Roman" panose="02020603050405020304" pitchFamily="18" charset="0"/>
                <a:sym typeface="Calibri"/>
              </a:rPr>
              <a:t>Demo</a:t>
            </a:r>
            <a:endParaRPr dirty="0">
              <a:latin typeface="Times New Roman" panose="02020603050405020304" pitchFamily="18" charset="0"/>
              <a:cs typeface="Times New Roman" panose="02020603050405020304" pitchFamily="18" charset="0"/>
            </a:endParaRPr>
          </a:p>
        </p:txBody>
      </p:sp>
      <p:sp>
        <p:nvSpPr>
          <p:cNvPr id="144" name="Google Shape;144;p19"/>
          <p:cNvSpPr txBox="1">
            <a:spLocks noGrp="1"/>
          </p:cNvSpPr>
          <p:nvPr>
            <p:ph type="body" idx="1"/>
          </p:nvPr>
        </p:nvSpPr>
        <p:spPr>
          <a:xfrm>
            <a:off x="457200" y="1935162"/>
            <a:ext cx="8229600" cy="4389437"/>
          </a:xfrm>
          <a:prstGeom prst="rect">
            <a:avLst/>
          </a:prstGeom>
          <a:noFill/>
          <a:ln>
            <a:noFill/>
          </a:ln>
        </p:spPr>
        <p:txBody>
          <a:bodyPr spcFirstLastPara="1" wrap="square" lIns="91425" tIns="45700" rIns="91425" bIns="45700" anchor="t" anchorCtr="0">
            <a:noAutofit/>
          </a:bodyPr>
          <a:lstStyle/>
          <a:p>
            <a:pPr marL="273050" marR="0" lvl="0" indent="-116204" algn="l" rtl="0">
              <a:spcBef>
                <a:spcPts val="0"/>
              </a:spcBef>
              <a:spcAft>
                <a:spcPts val="0"/>
              </a:spcAft>
              <a:buClr>
                <a:srgbClr val="0BD0D9"/>
              </a:buClr>
              <a:buSzPts val="2470"/>
              <a:buFont typeface="Noto Sans Symbols"/>
              <a:buNone/>
            </a:pPr>
            <a:endParaRPr sz="2600" dirty="0">
              <a:solidFill>
                <a:schemeClr val="dk1"/>
              </a:solidFill>
              <a:latin typeface="Constantia"/>
              <a:ea typeface="Constantia"/>
              <a:cs typeface="Constantia"/>
              <a:sym typeface="Constantia"/>
            </a:endParaRPr>
          </a:p>
        </p:txBody>
      </p:sp>
      <p:sp>
        <p:nvSpPr>
          <p:cNvPr id="145" name="Google Shape;145;p19"/>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13</a:t>
            </a:fld>
            <a:endParaRPr>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dirty="0">
                <a:solidFill>
                  <a:schemeClr val="dk2"/>
                </a:solidFill>
                <a:latin typeface="Times New Roman" panose="02020603050405020304" pitchFamily="18" charset="0"/>
                <a:cs typeface="Times New Roman" panose="02020603050405020304" pitchFamily="18" charset="0"/>
                <a:sym typeface="Calibri"/>
              </a:rPr>
              <a:t>Results</a:t>
            </a:r>
            <a:endParaRPr dirty="0">
              <a:latin typeface="Times New Roman" panose="02020603050405020304" pitchFamily="18" charset="0"/>
              <a:cs typeface="Times New Roman" panose="02020603050405020304" pitchFamily="18" charset="0"/>
            </a:endParaRPr>
          </a:p>
        </p:txBody>
      </p:sp>
      <p:sp>
        <p:nvSpPr>
          <p:cNvPr id="152" name="Google Shape;152;p20"/>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14</a:t>
            </a:fld>
            <a:endParaRPr dirty="0">
              <a:latin typeface="Times New Roman" panose="02020603050405020304" pitchFamily="18" charset="0"/>
              <a:cs typeface="Times New Roman" panose="02020603050405020304" pitchFamily="18" charset="0"/>
            </a:endParaRPr>
          </a:p>
        </p:txBody>
      </p:sp>
      <p:pic>
        <p:nvPicPr>
          <p:cNvPr id="1027" name="Picture 3"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85" y="2034256"/>
            <a:ext cx="1912252" cy="413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993" y="2034256"/>
            <a:ext cx="1931504" cy="413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5953" y="2034256"/>
            <a:ext cx="2030982" cy="413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8800" y="2034256"/>
            <a:ext cx="2032000" cy="413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sz="5000" b="0" i="0" u="none" dirty="0">
                <a:solidFill>
                  <a:schemeClr val="dk2"/>
                </a:solidFill>
                <a:latin typeface="Times New Roman" panose="02020603050405020304" pitchFamily="18" charset="0"/>
                <a:cs typeface="Times New Roman" panose="02020603050405020304" pitchFamily="18" charset="0"/>
                <a:sym typeface="Calibri"/>
              </a:rPr>
              <a:t>Conclusion</a:t>
            </a:r>
            <a:endParaRPr dirty="0">
              <a:latin typeface="Times New Roman" panose="02020603050405020304" pitchFamily="18" charset="0"/>
              <a:cs typeface="Times New Roman" panose="02020603050405020304" pitchFamily="18" charset="0"/>
            </a:endParaRPr>
          </a:p>
        </p:txBody>
      </p:sp>
      <p:sp>
        <p:nvSpPr>
          <p:cNvPr id="158" name="Google Shape;158;p21"/>
          <p:cNvSpPr txBox="1">
            <a:spLocks noGrp="1"/>
          </p:cNvSpPr>
          <p:nvPr>
            <p:ph type="body" idx="1"/>
          </p:nvPr>
        </p:nvSpPr>
        <p:spPr>
          <a:xfrm>
            <a:off x="209350" y="2149475"/>
            <a:ext cx="8725300" cy="4389437"/>
          </a:xfrm>
          <a:prstGeom prst="rect">
            <a:avLst/>
          </a:prstGeom>
          <a:noFill/>
          <a:ln>
            <a:noFill/>
          </a:ln>
        </p:spPr>
        <p:txBody>
          <a:bodyPr spcFirstLastPara="1" wrap="square" lIns="91425" tIns="45700" rIns="91425" bIns="45700" anchor="t" anchorCtr="0">
            <a:noAutofit/>
          </a:bodyPr>
          <a:lstStyle/>
          <a:p>
            <a:pPr marL="156846" indent="0" algn="just">
              <a:lnSpc>
                <a:spcPct val="150000"/>
              </a:lnSpc>
              <a:spcBef>
                <a:spcPts val="0"/>
              </a:spcBef>
              <a:buSzPts val="2470"/>
              <a:buNone/>
            </a:pPr>
            <a:r>
              <a:rPr lang="en-GB" sz="1800" dirty="0">
                <a:latin typeface="Times New Roman" panose="02020603050405020304" pitchFamily="18" charset="0"/>
                <a:cs typeface="Times New Roman" panose="02020603050405020304" pitchFamily="18" charset="0"/>
              </a:rPr>
              <a:t>The development of the S-HER application has addressed the critical need for women's safety in today's </a:t>
            </a:r>
            <a:r>
              <a:rPr lang="en-GB" sz="1800" dirty="0" smtClean="0">
                <a:latin typeface="Times New Roman" panose="02020603050405020304" pitchFamily="18" charset="0"/>
                <a:cs typeface="Times New Roman" panose="02020603050405020304" pitchFamily="18" charset="0"/>
              </a:rPr>
              <a:t>society. The </a:t>
            </a:r>
            <a:r>
              <a:rPr lang="en-GB" sz="1800" dirty="0">
                <a:latin typeface="Times New Roman" panose="02020603050405020304" pitchFamily="18" charset="0"/>
                <a:cs typeface="Times New Roman" panose="02020603050405020304" pitchFamily="18" charset="0"/>
              </a:rPr>
              <a:t>application incorporates features like a shake detector, panic button, SOS alerts, and location tracking to ensure prompt assistance during emergencies. Additionally, the integration of nearby police stations and hospitals, women safety laws, </a:t>
            </a:r>
            <a:r>
              <a:rPr lang="en-GB" sz="1800" dirty="0" smtClean="0">
                <a:latin typeface="Times New Roman" panose="02020603050405020304" pitchFamily="18" charset="0"/>
                <a:cs typeface="Times New Roman" panose="02020603050405020304" pitchFamily="18" charset="0"/>
              </a:rPr>
              <a:t>self-defence </a:t>
            </a:r>
            <a:r>
              <a:rPr lang="en-GB" sz="1800" dirty="0">
                <a:latin typeface="Times New Roman" panose="02020603050405020304" pitchFamily="18" charset="0"/>
                <a:cs typeface="Times New Roman" panose="02020603050405020304" pitchFamily="18" charset="0"/>
              </a:rPr>
              <a:t>videos, and national helpline numbers provides users with valuable resources and information. The </a:t>
            </a:r>
            <a:r>
              <a:rPr lang="en-GB" sz="1800" dirty="0" smtClean="0">
                <a:latin typeface="Times New Roman" panose="02020603050405020304" pitchFamily="18" charset="0"/>
                <a:cs typeface="Times New Roman" panose="02020603050405020304" pitchFamily="18" charset="0"/>
              </a:rPr>
              <a:t>user-friendly </a:t>
            </a:r>
            <a:r>
              <a:rPr lang="en-GB" sz="1800" dirty="0">
                <a:latin typeface="Times New Roman" panose="02020603050405020304" pitchFamily="18" charset="0"/>
                <a:cs typeface="Times New Roman" panose="02020603050405020304" pitchFamily="18" charset="0"/>
              </a:rPr>
              <a:t>interface and seamless functionalities make S-HER accessible and easy to navigate, further enhancing its effectiveness. The successful implementation of the project showcases the potential of technology in promoting women's safety and creating a safer environment. S-HER serves as a significant step forward in safeguarding women and raising awareness about their rights and </a:t>
            </a:r>
            <a:r>
              <a:rPr lang="en-GB" sz="1800" dirty="0" smtClean="0">
                <a:latin typeface="Times New Roman" panose="02020603050405020304" pitchFamily="18" charset="0"/>
                <a:cs typeface="Times New Roman" panose="02020603050405020304" pitchFamily="18" charset="0"/>
              </a:rPr>
              <a:t>well-being.</a:t>
            </a:r>
            <a:endParaRPr sz="1800" dirty="0">
              <a:solidFill>
                <a:schemeClr val="dk1"/>
              </a:solidFill>
              <a:latin typeface="Times New Roman" panose="02020603050405020304" pitchFamily="18" charset="0"/>
              <a:cs typeface="Times New Roman" panose="02020603050405020304" pitchFamily="18" charset="0"/>
              <a:sym typeface="Constantia"/>
            </a:endParaRPr>
          </a:p>
        </p:txBody>
      </p:sp>
      <p:sp>
        <p:nvSpPr>
          <p:cNvPr id="159" name="Google Shape;159;p21"/>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15</a:t>
            </a:fld>
            <a:endParaRPr>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457200" y="685600"/>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Future Enhancement</a:t>
            </a:r>
            <a:endParaRPr dirty="0">
              <a:latin typeface="Times New Roman" panose="02020603050405020304" pitchFamily="18" charset="0"/>
              <a:cs typeface="Times New Roman" panose="02020603050405020304" pitchFamily="18" charset="0"/>
            </a:endParaRPr>
          </a:p>
        </p:txBody>
      </p:sp>
      <p:sp>
        <p:nvSpPr>
          <p:cNvPr id="166" name="Google Shape;166;p22"/>
          <p:cNvSpPr txBox="1">
            <a:spLocks noGrp="1"/>
          </p:cNvSpPr>
          <p:nvPr>
            <p:ph type="body" idx="1"/>
          </p:nvPr>
        </p:nvSpPr>
        <p:spPr>
          <a:xfrm>
            <a:off x="457200" y="1828600"/>
            <a:ext cx="8229600" cy="4706270"/>
          </a:xfrm>
          <a:prstGeom prst="rect">
            <a:avLst/>
          </a:prstGeom>
        </p:spPr>
        <p:txBody>
          <a:bodyPr spcFirstLastPara="1" wrap="square" lIns="91425" tIns="45700" rIns="91425" bIns="45700" anchor="t" anchorCtr="0">
            <a:noAutofit/>
          </a:bodyPr>
          <a:lstStyle/>
          <a:p>
            <a:pPr marL="285750" indent="-285750">
              <a:lnSpc>
                <a:spcPct val="150000"/>
              </a:lnSpc>
              <a:buClrTx/>
            </a:pPr>
            <a:r>
              <a:rPr lang="en-GB" sz="1800" b="1" dirty="0">
                <a:latin typeface="Times New Roman" panose="02020603050405020304" pitchFamily="18" charset="0"/>
                <a:cs typeface="Times New Roman" panose="02020603050405020304" pitchFamily="18" charset="0"/>
              </a:rPr>
              <a:t>AI-Powered Threat Detection: </a:t>
            </a:r>
            <a:r>
              <a:rPr lang="en-GB" sz="1800" dirty="0">
                <a:latin typeface="Times New Roman" panose="02020603050405020304" pitchFamily="18" charset="0"/>
                <a:cs typeface="Times New Roman" panose="02020603050405020304" pitchFamily="18" charset="0"/>
              </a:rPr>
              <a:t>Incorporate machine learning algorithms to detect potential threats based on the user's location and past data patterns. The app could proactively alert users in risky areas or situations and offer preventive safety tips</a:t>
            </a:r>
            <a:r>
              <a:rPr lang="en-GB" sz="1800" dirty="0" smtClean="0">
                <a:latin typeface="Times New Roman" panose="02020603050405020304" pitchFamily="18" charset="0"/>
                <a:cs typeface="Times New Roman" panose="02020603050405020304" pitchFamily="18" charset="0"/>
              </a:rPr>
              <a:t>.</a:t>
            </a:r>
            <a:endParaRPr lang="en-GB" sz="1400" dirty="0" smtClean="0">
              <a:latin typeface="Times New Roman" panose="02020603050405020304" pitchFamily="18" charset="0"/>
              <a:cs typeface="Times New Roman" panose="02020603050405020304" pitchFamily="18" charset="0"/>
            </a:endParaRPr>
          </a:p>
          <a:p>
            <a:pPr marL="0" indent="0">
              <a:lnSpc>
                <a:spcPct val="150000"/>
              </a:lnSpc>
              <a:buClrTx/>
              <a:buNone/>
            </a:pPr>
            <a:endParaRPr lang="en-GB" sz="1400" dirty="0" smtClean="0">
              <a:latin typeface="Times New Roman" panose="02020603050405020304" pitchFamily="18" charset="0"/>
              <a:cs typeface="Times New Roman" panose="02020603050405020304" pitchFamily="18" charset="0"/>
            </a:endParaRPr>
          </a:p>
          <a:p>
            <a:pPr marL="285750" indent="-285750">
              <a:lnSpc>
                <a:spcPct val="150000"/>
              </a:lnSpc>
              <a:buClrTx/>
            </a:pPr>
            <a:r>
              <a:rPr lang="en-GB" sz="1800" b="1" dirty="0" smtClean="0">
                <a:latin typeface="Times New Roman" panose="02020603050405020304" pitchFamily="18" charset="0"/>
                <a:cs typeface="Times New Roman" panose="02020603050405020304" pitchFamily="18" charset="0"/>
              </a:rPr>
              <a:t>Crowdsourced </a:t>
            </a:r>
            <a:r>
              <a:rPr lang="en-GB" sz="1800" b="1" dirty="0">
                <a:latin typeface="Times New Roman" panose="02020603050405020304" pitchFamily="18" charset="0"/>
                <a:cs typeface="Times New Roman" panose="02020603050405020304" pitchFamily="18" charset="0"/>
              </a:rPr>
              <a:t>Safety Insights: </a:t>
            </a:r>
            <a:r>
              <a:rPr lang="en-GB" sz="1800" dirty="0">
                <a:latin typeface="Times New Roman" panose="02020603050405020304" pitchFamily="18" charset="0"/>
                <a:cs typeface="Times New Roman" panose="02020603050405020304" pitchFamily="18" charset="0"/>
              </a:rPr>
              <a:t>Create a community-based feature where users can share real-time safety insights and rate the safety of different areas. This data could be aggregated to show safer routes and </a:t>
            </a:r>
            <a:r>
              <a:rPr lang="en-GB" sz="1800" dirty="0" smtClean="0">
                <a:latin typeface="Times New Roman" panose="02020603050405020304" pitchFamily="18" charset="0"/>
                <a:cs typeface="Times New Roman" panose="02020603050405020304" pitchFamily="18" charset="0"/>
              </a:rPr>
              <a:t>spots.</a:t>
            </a:r>
          </a:p>
          <a:p>
            <a:pPr marL="285750" indent="-285750">
              <a:lnSpc>
                <a:spcPct val="150000"/>
              </a:lnSpc>
              <a:buClrTx/>
            </a:pPr>
            <a:endParaRPr lang="en-GB" sz="1400" dirty="0">
              <a:latin typeface="Times New Roman" panose="02020603050405020304" pitchFamily="18" charset="0"/>
              <a:cs typeface="Times New Roman" panose="02020603050405020304" pitchFamily="18" charset="0"/>
            </a:endParaRPr>
          </a:p>
          <a:p>
            <a:pPr marL="285750" indent="-285750">
              <a:lnSpc>
                <a:spcPct val="150000"/>
              </a:lnSpc>
              <a:buClrTx/>
            </a:pPr>
            <a:r>
              <a:rPr lang="en-GB" sz="1800" b="1" dirty="0">
                <a:latin typeface="Times New Roman" panose="02020603050405020304" pitchFamily="18" charset="0"/>
                <a:cs typeface="Times New Roman" panose="02020603050405020304" pitchFamily="18" charset="0"/>
              </a:rPr>
              <a:t>Wearable Device Integration: </a:t>
            </a:r>
            <a:r>
              <a:rPr lang="en-GB" sz="1800" dirty="0">
                <a:latin typeface="Times New Roman" panose="02020603050405020304" pitchFamily="18" charset="0"/>
                <a:cs typeface="Times New Roman" panose="02020603050405020304" pitchFamily="18" charset="0"/>
              </a:rPr>
              <a:t>Enable the app to connect with wearable devices like smartwatches. Users could activate emergency features via wearables, which might be more accessible in certain situations.</a:t>
            </a:r>
            <a:endParaRPr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524577" y="464215"/>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GB" sz="3800" dirty="0" smtClean="0">
                <a:latin typeface="Times New Roman" panose="02020603050405020304" pitchFamily="18" charset="0"/>
                <a:cs typeface="Times New Roman" panose="02020603050405020304" pitchFamily="18" charset="0"/>
              </a:rPr>
              <a:t>S-HER Women Safety Application</a:t>
            </a:r>
            <a:endParaRPr sz="3800" dirty="0">
              <a:latin typeface="Times New Roman" panose="02020603050405020304" pitchFamily="18" charset="0"/>
              <a:cs typeface="Times New Roman" panose="02020603050405020304" pitchFamily="18" charset="0"/>
            </a:endParaRPr>
          </a:p>
        </p:txBody>
      </p:sp>
      <p:sp>
        <p:nvSpPr>
          <p:cNvPr id="100" name="Google Shape;100;p13"/>
          <p:cNvSpPr txBox="1">
            <a:spLocks noGrp="1"/>
          </p:cNvSpPr>
          <p:nvPr>
            <p:ph type="body" idx="1"/>
          </p:nvPr>
        </p:nvSpPr>
        <p:spPr>
          <a:xfrm>
            <a:off x="288757" y="1068717"/>
            <a:ext cx="8662737" cy="5633820"/>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150000"/>
              </a:lnSpc>
              <a:spcBef>
                <a:spcPts val="0"/>
              </a:spcBef>
              <a:spcAft>
                <a:spcPts val="0"/>
              </a:spcAft>
              <a:buClr>
                <a:srgbClr val="0BD0D9"/>
              </a:buClr>
              <a:buSzPts val="2280"/>
              <a:buFont typeface="Noto Sans Symbols"/>
              <a:buNone/>
            </a:pPr>
            <a:r>
              <a:rPr lang="en-US" sz="2400" b="1" i="0" u="none" strike="noStrike" cap="none" dirty="0">
                <a:solidFill>
                  <a:schemeClr val="dk1"/>
                </a:solidFill>
                <a:latin typeface="Times New Roman"/>
                <a:ea typeface="Times New Roman"/>
                <a:cs typeface="Times New Roman"/>
                <a:sym typeface="Times New Roman"/>
              </a:rPr>
              <a:t>Abstract </a:t>
            </a:r>
            <a:r>
              <a:rPr lang="en-US" sz="2400" b="1" i="0" u="none" strike="noStrike" cap="none" dirty="0" smtClean="0">
                <a:solidFill>
                  <a:schemeClr val="dk1"/>
                </a:solidFill>
                <a:latin typeface="Times New Roman"/>
                <a:ea typeface="Times New Roman"/>
                <a:cs typeface="Times New Roman"/>
                <a:sym typeface="Times New Roman"/>
              </a:rPr>
              <a:t>: </a:t>
            </a:r>
            <a:endParaRPr lang="en-US" altLang="en-US" sz="2400" dirty="0">
              <a:solidFill>
                <a:schemeClr val="tx1"/>
              </a:solidFill>
              <a:latin typeface="Arial" panose="020B0604020202020204" pitchFamily="34" charset="0"/>
            </a:endParaRPr>
          </a:p>
          <a:p>
            <a:pPr marL="285750" indent="-285750" algn="just" eaLnBrk="0" fontAlgn="base" hangingPunct="0">
              <a:lnSpc>
                <a:spcPct val="150000"/>
              </a:lnSpc>
              <a:spcBef>
                <a:spcPct val="0"/>
              </a:spcBef>
              <a:spcAft>
                <a:spcPct val="0"/>
              </a:spcAft>
              <a:buClrTx/>
              <a:buSzTx/>
            </a:pPr>
            <a:r>
              <a:rPr lang="en-US" altLang="en-US" sz="1800" dirty="0">
                <a:solidFill>
                  <a:schemeClr val="tx1"/>
                </a:solidFill>
                <a:latin typeface="Times New Roman" panose="02020603050405020304" pitchFamily="18" charset="0"/>
                <a:cs typeface="Times New Roman" panose="02020603050405020304" pitchFamily="18" charset="0"/>
              </a:rPr>
              <a:t>Women's safety is vital for gender equality, personal well-being, and social </a:t>
            </a:r>
            <a:r>
              <a:rPr lang="en-US" altLang="en-US" sz="1800" dirty="0" smtClean="0">
                <a:solidFill>
                  <a:schemeClr val="tx1"/>
                </a:solidFill>
                <a:latin typeface="Times New Roman" panose="02020603050405020304" pitchFamily="18" charset="0"/>
                <a:cs typeface="Times New Roman" panose="02020603050405020304" pitchFamily="18" charset="0"/>
              </a:rPr>
              <a:t>progress.</a:t>
            </a:r>
          </a:p>
          <a:p>
            <a:pPr marL="285750" indent="-285750" algn="just" eaLnBrk="0" fontAlgn="base" hangingPunct="0">
              <a:lnSpc>
                <a:spcPct val="150000"/>
              </a:lnSpc>
              <a:spcBef>
                <a:spcPct val="0"/>
              </a:spcBef>
              <a:spcAft>
                <a:spcPct val="0"/>
              </a:spcAft>
              <a:buClrTx/>
              <a:buSzTx/>
            </a:pPr>
            <a:r>
              <a:rPr lang="en-US" altLang="en-US" sz="1800" dirty="0" smtClean="0">
                <a:solidFill>
                  <a:schemeClr val="tx1"/>
                </a:solidFill>
                <a:latin typeface="Times New Roman" panose="02020603050405020304" pitchFamily="18" charset="0"/>
                <a:cs typeface="Times New Roman" panose="02020603050405020304" pitchFamily="18" charset="0"/>
              </a:rPr>
              <a:t>Women </a:t>
            </a:r>
            <a:r>
              <a:rPr lang="en-US" altLang="en-US" sz="1800" dirty="0">
                <a:solidFill>
                  <a:schemeClr val="tx1"/>
                </a:solidFill>
                <a:latin typeface="Times New Roman" panose="02020603050405020304" pitchFamily="18" charset="0"/>
                <a:cs typeface="Times New Roman" panose="02020603050405020304" pitchFamily="18" charset="0"/>
              </a:rPr>
              <a:t>face challenges such as harassment, violence, discrimination, and unequal access to </a:t>
            </a:r>
            <a:r>
              <a:rPr lang="en-US" altLang="en-US" sz="1800" dirty="0" smtClean="0">
                <a:solidFill>
                  <a:schemeClr val="tx1"/>
                </a:solidFill>
                <a:latin typeface="Times New Roman" panose="02020603050405020304" pitchFamily="18" charset="0"/>
                <a:cs typeface="Times New Roman" panose="02020603050405020304" pitchFamily="18" charset="0"/>
              </a:rPr>
              <a:t>resources.</a:t>
            </a:r>
          </a:p>
          <a:p>
            <a:pPr marL="285750" indent="-285750" algn="just" eaLnBrk="0" fontAlgn="base" hangingPunct="0">
              <a:lnSpc>
                <a:spcPct val="150000"/>
              </a:lnSpc>
              <a:spcBef>
                <a:spcPct val="0"/>
              </a:spcBef>
              <a:spcAft>
                <a:spcPct val="0"/>
              </a:spcAft>
              <a:buClrTx/>
              <a:buSzTx/>
            </a:pPr>
            <a:r>
              <a:rPr lang="en-US" altLang="en-US" sz="1800" dirty="0" smtClean="0">
                <a:solidFill>
                  <a:schemeClr val="tx1"/>
                </a:solidFill>
                <a:latin typeface="Times New Roman" panose="02020603050405020304" pitchFamily="18" charset="0"/>
                <a:cs typeface="Times New Roman" panose="02020603050405020304" pitchFamily="18" charset="0"/>
              </a:rPr>
              <a:t>Efforts </a:t>
            </a:r>
            <a:r>
              <a:rPr lang="en-US" altLang="en-US" sz="1800" dirty="0">
                <a:solidFill>
                  <a:schemeClr val="tx1"/>
                </a:solidFill>
                <a:latin typeface="Times New Roman" panose="02020603050405020304" pitchFamily="18" charset="0"/>
                <a:cs typeface="Times New Roman" panose="02020603050405020304" pitchFamily="18" charset="0"/>
              </a:rPr>
              <a:t>include awareness campaigns to change societal attitudes, promote respect, and challenge gender </a:t>
            </a:r>
            <a:r>
              <a:rPr lang="en-US" altLang="en-US" sz="1800" dirty="0" smtClean="0">
                <a:solidFill>
                  <a:schemeClr val="tx1"/>
                </a:solidFill>
                <a:latin typeface="Times New Roman" panose="02020603050405020304" pitchFamily="18" charset="0"/>
                <a:cs typeface="Times New Roman" panose="02020603050405020304" pitchFamily="18" charset="0"/>
              </a:rPr>
              <a:t>biases.</a:t>
            </a:r>
          </a:p>
          <a:p>
            <a:pPr marL="285750" indent="-285750" algn="just" eaLnBrk="0" fontAlgn="base" hangingPunct="0">
              <a:lnSpc>
                <a:spcPct val="150000"/>
              </a:lnSpc>
              <a:spcBef>
                <a:spcPct val="0"/>
              </a:spcBef>
              <a:spcAft>
                <a:spcPct val="0"/>
              </a:spcAft>
              <a:buClrTx/>
              <a:buSzTx/>
            </a:pPr>
            <a:r>
              <a:rPr lang="en-US" altLang="en-US" sz="1800" dirty="0" smtClean="0">
                <a:solidFill>
                  <a:schemeClr val="tx1"/>
                </a:solidFill>
                <a:latin typeface="Times New Roman" panose="02020603050405020304" pitchFamily="18" charset="0"/>
                <a:cs typeface="Times New Roman" panose="02020603050405020304" pitchFamily="18" charset="0"/>
              </a:rPr>
              <a:t>S-HER </a:t>
            </a:r>
            <a:r>
              <a:rPr lang="en-US" altLang="en-US" sz="1800" dirty="0">
                <a:solidFill>
                  <a:schemeClr val="tx1"/>
                </a:solidFill>
                <a:latin typeface="Times New Roman" panose="02020603050405020304" pitchFamily="18" charset="0"/>
                <a:cs typeface="Times New Roman" panose="02020603050405020304" pitchFamily="18" charset="0"/>
              </a:rPr>
              <a:t>is an Android-based safety app developed using Java and XML, designed to empower </a:t>
            </a:r>
            <a:r>
              <a:rPr lang="en-US" altLang="en-US" sz="1800" dirty="0" smtClean="0">
                <a:solidFill>
                  <a:schemeClr val="tx1"/>
                </a:solidFill>
                <a:latin typeface="Times New Roman" panose="02020603050405020304" pitchFamily="18" charset="0"/>
                <a:cs typeface="Times New Roman" panose="02020603050405020304" pitchFamily="18" charset="0"/>
              </a:rPr>
              <a:t>women.</a:t>
            </a:r>
          </a:p>
          <a:p>
            <a:pPr marL="285750" indent="-285750" algn="just" eaLnBrk="0" fontAlgn="base" hangingPunct="0">
              <a:lnSpc>
                <a:spcPct val="150000"/>
              </a:lnSpc>
              <a:spcBef>
                <a:spcPct val="0"/>
              </a:spcBef>
              <a:spcAft>
                <a:spcPct val="0"/>
              </a:spcAft>
              <a:buClrTx/>
              <a:buSzTx/>
            </a:pPr>
            <a:r>
              <a:rPr lang="en-US" altLang="en-US" sz="1800" dirty="0" smtClean="0">
                <a:solidFill>
                  <a:schemeClr val="tx1"/>
                </a:solidFill>
                <a:latin typeface="Times New Roman" panose="02020603050405020304" pitchFamily="18" charset="0"/>
                <a:cs typeface="Times New Roman" panose="02020603050405020304" pitchFamily="18" charset="0"/>
              </a:rPr>
              <a:t>The </a:t>
            </a:r>
            <a:r>
              <a:rPr lang="en-US" altLang="en-US" sz="1800" dirty="0">
                <a:solidFill>
                  <a:schemeClr val="tx1"/>
                </a:solidFill>
                <a:latin typeface="Times New Roman" panose="02020603050405020304" pitchFamily="18" charset="0"/>
                <a:cs typeface="Times New Roman" panose="02020603050405020304" pitchFamily="18" charset="0"/>
              </a:rPr>
              <a:t>app offers location alerts, emergency calls, safety tips, helpline contacts, and legal </a:t>
            </a:r>
            <a:r>
              <a:rPr lang="en-US" altLang="en-US" sz="1800" dirty="0" smtClean="0">
                <a:solidFill>
                  <a:schemeClr val="tx1"/>
                </a:solidFill>
                <a:latin typeface="Times New Roman" panose="02020603050405020304" pitchFamily="18" charset="0"/>
                <a:cs typeface="Times New Roman" panose="02020603050405020304" pitchFamily="18" charset="0"/>
              </a:rPr>
              <a:t>information.</a:t>
            </a:r>
          </a:p>
          <a:p>
            <a:pPr marL="285750" indent="-285750" algn="just" eaLnBrk="0" fontAlgn="base" hangingPunct="0">
              <a:lnSpc>
                <a:spcPct val="150000"/>
              </a:lnSpc>
              <a:spcBef>
                <a:spcPct val="0"/>
              </a:spcBef>
              <a:spcAft>
                <a:spcPct val="0"/>
              </a:spcAft>
              <a:buClrTx/>
              <a:buSzTx/>
            </a:pPr>
            <a:r>
              <a:rPr lang="en-US" altLang="en-US" sz="1800" dirty="0" smtClean="0">
                <a:solidFill>
                  <a:schemeClr val="tx1"/>
                </a:solidFill>
                <a:latin typeface="Times New Roman" panose="02020603050405020304" pitchFamily="18" charset="0"/>
                <a:cs typeface="Times New Roman" panose="02020603050405020304" pitchFamily="18" charset="0"/>
              </a:rPr>
              <a:t>S-HER </a:t>
            </a:r>
            <a:r>
              <a:rPr lang="en-US" altLang="en-US" sz="1800" dirty="0">
                <a:solidFill>
                  <a:schemeClr val="tx1"/>
                </a:solidFill>
                <a:latin typeface="Times New Roman" panose="02020603050405020304" pitchFamily="18" charset="0"/>
                <a:cs typeface="Times New Roman" panose="02020603050405020304" pitchFamily="18" charset="0"/>
              </a:rPr>
              <a:t>provides practical safety tools, fostering a safer environment for women</a:t>
            </a:r>
            <a:r>
              <a:rPr lang="en-US" altLang="en-US" sz="1800" dirty="0" smtClean="0">
                <a:solidFill>
                  <a:schemeClr val="tx1"/>
                </a:solidFill>
                <a:latin typeface="Times New Roman" panose="02020603050405020304" pitchFamily="18" charset="0"/>
                <a:cs typeface="Times New Roman" panose="02020603050405020304" pitchFamily="18" charset="0"/>
              </a:rPr>
              <a:t>.</a:t>
            </a:r>
            <a:endParaRPr lang="en-US" sz="2400" b="1" i="0" u="none" strike="noStrike" cap="none" dirty="0" smtClean="0">
              <a:solidFill>
                <a:schemeClr val="dk1"/>
              </a:solidFill>
              <a:latin typeface="Times New Roman"/>
              <a:ea typeface="Times New Roman"/>
              <a:cs typeface="Times New Roman"/>
              <a:sym typeface="Times New Roman"/>
            </a:endParaRPr>
          </a:p>
          <a:p>
            <a:pPr marL="273050" lvl="0" indent="-273050" algn="just">
              <a:lnSpc>
                <a:spcPct val="150000"/>
              </a:lnSpc>
              <a:spcBef>
                <a:spcPts val="480"/>
              </a:spcBef>
              <a:buSzPts val="2280"/>
              <a:buNone/>
            </a:pPr>
            <a:r>
              <a:rPr lang="en-US" sz="2400" b="1" i="0" u="none" strike="noStrike" cap="none" dirty="0" smtClean="0">
                <a:solidFill>
                  <a:schemeClr val="dk1"/>
                </a:solidFill>
                <a:latin typeface="Times New Roman"/>
                <a:ea typeface="Times New Roman"/>
                <a:cs typeface="Times New Roman"/>
                <a:sym typeface="Times New Roman"/>
              </a:rPr>
              <a:t>Keywords</a:t>
            </a:r>
            <a:r>
              <a:rPr lang="en-US" sz="2400" b="1" i="0" u="none" strike="noStrike" cap="none" dirty="0">
                <a:solidFill>
                  <a:schemeClr val="dk1"/>
                </a:solidFill>
                <a:latin typeface="Times New Roman"/>
                <a:ea typeface="Times New Roman"/>
                <a:cs typeface="Times New Roman"/>
                <a:sym typeface="Times New Roman"/>
              </a:rPr>
              <a:t>: </a:t>
            </a:r>
            <a:r>
              <a:rPr lang="en-US" sz="1800" dirty="0">
                <a:latin typeface="Times New Roman" panose="02020603050405020304" pitchFamily="18" charset="0"/>
                <a:cs typeface="Times New Roman" panose="02020603050405020304" pitchFamily="18" charset="0"/>
              </a:rPr>
              <a:t>Application, Equality, Government, Helplines, Location alerts, Safety, Society</a:t>
            </a:r>
            <a:endParaRPr sz="1800" dirty="0">
              <a:latin typeface="Times New Roman" panose="02020603050405020304" pitchFamily="18" charset="0"/>
              <a:cs typeface="Times New Roman" panose="02020603050405020304" pitchFamily="18" charset="0"/>
            </a:endParaRPr>
          </a:p>
        </p:txBody>
      </p:sp>
      <p:sp>
        <p:nvSpPr>
          <p:cNvPr id="101" name="Google Shape;101;p1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2</a:t>
            </a:fld>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71864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524577" y="464215"/>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GB" sz="3800" dirty="0" smtClean="0">
                <a:latin typeface="Times New Roman" panose="02020603050405020304" pitchFamily="18" charset="0"/>
                <a:cs typeface="Times New Roman" panose="02020603050405020304" pitchFamily="18" charset="0"/>
              </a:rPr>
              <a:t>S-HER Women Safety Application</a:t>
            </a:r>
            <a:endParaRPr sz="3800" dirty="0">
              <a:latin typeface="Times New Roman" panose="02020603050405020304" pitchFamily="18" charset="0"/>
              <a:cs typeface="Times New Roman" panose="02020603050405020304" pitchFamily="18" charset="0"/>
            </a:endParaRPr>
          </a:p>
        </p:txBody>
      </p:sp>
      <p:sp>
        <p:nvSpPr>
          <p:cNvPr id="100" name="Google Shape;100;p13"/>
          <p:cNvSpPr txBox="1">
            <a:spLocks noGrp="1"/>
          </p:cNvSpPr>
          <p:nvPr>
            <p:ph type="body" idx="1"/>
          </p:nvPr>
        </p:nvSpPr>
        <p:spPr>
          <a:xfrm>
            <a:off x="288757" y="1164967"/>
            <a:ext cx="8662737" cy="5633820"/>
          </a:xfrm>
          <a:prstGeom prst="rect">
            <a:avLst/>
          </a:prstGeom>
          <a:noFill/>
          <a:ln>
            <a:noFill/>
          </a:ln>
        </p:spPr>
        <p:txBody>
          <a:bodyPr spcFirstLastPara="1" wrap="square" lIns="91425" tIns="45700" rIns="91425" bIns="45700" anchor="t" anchorCtr="0">
            <a:noAutofit/>
          </a:bodyPr>
          <a:lstStyle/>
          <a:p>
            <a:pPr marL="273050" marR="0" lvl="0" indent="-273050" algn="just" rtl="0">
              <a:lnSpc>
                <a:spcPct val="150000"/>
              </a:lnSpc>
              <a:spcBef>
                <a:spcPts val="0"/>
              </a:spcBef>
              <a:spcAft>
                <a:spcPts val="0"/>
              </a:spcAft>
              <a:buClr>
                <a:srgbClr val="0BD0D9"/>
              </a:buClr>
              <a:buSzPts val="2280"/>
              <a:buFont typeface="Noto Sans Symbols"/>
              <a:buNone/>
            </a:pPr>
            <a:r>
              <a:rPr lang="en-US" sz="2400" b="1" dirty="0" smtClean="0">
                <a:latin typeface="Times New Roman"/>
                <a:ea typeface="Times New Roman"/>
                <a:cs typeface="Times New Roman"/>
                <a:sym typeface="Times New Roman"/>
              </a:rPr>
              <a:t>Problem Statemen</a:t>
            </a:r>
            <a:r>
              <a:rPr lang="en-US" sz="2400" b="1" i="0" u="none" strike="noStrike" cap="none" dirty="0" smtClean="0">
                <a:solidFill>
                  <a:schemeClr val="dk1"/>
                </a:solidFill>
                <a:latin typeface="Times New Roman"/>
                <a:ea typeface="Times New Roman"/>
                <a:cs typeface="Times New Roman"/>
                <a:sym typeface="Times New Roman"/>
              </a:rPr>
              <a:t>t : </a:t>
            </a:r>
          </a:p>
          <a:p>
            <a:pPr marL="0" indent="0" algn="just">
              <a:lnSpc>
                <a:spcPct val="150000"/>
              </a:lnSpc>
              <a:spcBef>
                <a:spcPts val="0"/>
              </a:spcBef>
              <a:buSzPts val="2280"/>
              <a:buNone/>
            </a:pPr>
            <a:r>
              <a:rPr lang="en-GB" altLang="en-US" sz="1800" dirty="0">
                <a:solidFill>
                  <a:schemeClr val="tx1"/>
                </a:solidFill>
                <a:latin typeface="Times New Roman" panose="02020603050405020304" pitchFamily="18" charset="0"/>
                <a:cs typeface="Times New Roman" panose="02020603050405020304" pitchFamily="18" charset="0"/>
              </a:rPr>
              <a:t>The safety and security of women remain a critical concern in society, as they continue to face risks such as harassment, violence, and discrimination, which limit their ability to live freely and confidently. Despite various initiatives to address these issues, existing safety measures and resources are often fragmented and lack proper integration, making it challenging for women to access timely assistance during emergencies. Additionally, limited awareness about women’s safety laws and </a:t>
            </a:r>
            <a:r>
              <a:rPr lang="en-GB" altLang="en-US" sz="1800" dirty="0" smtClean="0">
                <a:solidFill>
                  <a:schemeClr val="tx1"/>
                </a:solidFill>
                <a:latin typeface="Times New Roman" panose="02020603050405020304" pitchFamily="18" charset="0"/>
                <a:cs typeface="Times New Roman" panose="02020603050405020304" pitchFamily="18" charset="0"/>
              </a:rPr>
              <a:t>self-defence </a:t>
            </a:r>
            <a:r>
              <a:rPr lang="en-GB" altLang="en-US" sz="1800" dirty="0">
                <a:solidFill>
                  <a:schemeClr val="tx1"/>
                </a:solidFill>
                <a:latin typeface="Times New Roman" panose="02020603050405020304" pitchFamily="18" charset="0"/>
                <a:cs typeface="Times New Roman" panose="02020603050405020304" pitchFamily="18" charset="0"/>
              </a:rPr>
              <a:t>techniques further exacerbates the problem. There is a pressing need to develop more effective and comprehensive solutions that empower women to protect themselves and seek help when needed.</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101" name="Google Shape;101;p1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3</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49082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524577" y="464215"/>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GB" sz="3800" dirty="0" smtClean="0">
                <a:latin typeface="Times New Roman" panose="02020603050405020304" pitchFamily="18" charset="0"/>
                <a:cs typeface="Times New Roman" panose="02020603050405020304" pitchFamily="18" charset="0"/>
              </a:rPr>
              <a:t>S-HER Women Safety Application</a:t>
            </a:r>
            <a:endParaRPr sz="3800" dirty="0">
              <a:latin typeface="Times New Roman" panose="02020603050405020304" pitchFamily="18" charset="0"/>
              <a:cs typeface="Times New Roman" panose="02020603050405020304" pitchFamily="18" charset="0"/>
            </a:endParaRPr>
          </a:p>
        </p:txBody>
      </p:sp>
      <p:sp>
        <p:nvSpPr>
          <p:cNvPr id="100" name="Google Shape;100;p13"/>
          <p:cNvSpPr txBox="1">
            <a:spLocks noGrp="1"/>
          </p:cNvSpPr>
          <p:nvPr>
            <p:ph type="body" idx="1"/>
          </p:nvPr>
        </p:nvSpPr>
        <p:spPr>
          <a:xfrm>
            <a:off x="288757" y="1155344"/>
            <a:ext cx="8662737" cy="5633820"/>
          </a:xfrm>
          <a:prstGeom prst="rect">
            <a:avLst/>
          </a:prstGeom>
          <a:noFill/>
          <a:ln>
            <a:noFill/>
          </a:ln>
        </p:spPr>
        <p:txBody>
          <a:bodyPr spcFirstLastPara="1" wrap="square" lIns="91425" tIns="45700" rIns="91425" bIns="45700" anchor="t" anchorCtr="0">
            <a:noAutofit/>
          </a:bodyPr>
          <a:lstStyle/>
          <a:p>
            <a:pPr marL="273050" lvl="0" indent="-273050" algn="just">
              <a:lnSpc>
                <a:spcPct val="150000"/>
              </a:lnSpc>
              <a:spcBef>
                <a:spcPts val="0"/>
              </a:spcBef>
              <a:buSzPts val="2280"/>
              <a:buNone/>
            </a:pPr>
            <a:r>
              <a:rPr lang="en-US" sz="2400" b="1" dirty="0" smtClean="0">
                <a:latin typeface="Times New Roman"/>
                <a:ea typeface="Times New Roman"/>
                <a:cs typeface="Times New Roman"/>
                <a:sym typeface="Times New Roman"/>
              </a:rPr>
              <a:t>Existing system and its drawbacks </a:t>
            </a:r>
            <a:r>
              <a:rPr lang="en-US" sz="2400" b="1" i="0" u="none" strike="noStrike" cap="none" dirty="0" smtClean="0">
                <a:solidFill>
                  <a:schemeClr val="dk1"/>
                </a:solidFill>
                <a:latin typeface="Times New Roman"/>
                <a:ea typeface="Times New Roman"/>
                <a:cs typeface="Times New Roman"/>
                <a:sym typeface="Times New Roman"/>
              </a:rPr>
              <a:t>: </a:t>
            </a:r>
          </a:p>
          <a:p>
            <a:pPr marL="342900" indent="-342900" algn="just">
              <a:lnSpc>
                <a:spcPct val="150000"/>
              </a:lnSpc>
              <a:spcBef>
                <a:spcPts val="0"/>
              </a:spcBef>
              <a:buClrTx/>
              <a:buSzPct val="100000"/>
            </a:pPr>
            <a:r>
              <a:rPr lang="en-GB" sz="1800" dirty="0" smtClean="0">
                <a:solidFill>
                  <a:schemeClr val="tx1"/>
                </a:solidFill>
                <a:latin typeface="Times New Roman"/>
                <a:ea typeface="Times New Roman"/>
                <a:cs typeface="Times New Roman"/>
                <a:sym typeface="Times New Roman"/>
              </a:rPr>
              <a:t>Basic Emergency Alerts: Most apps offer SOS buttons but lack integration with multiple contacts or real-time GPS sharing, reducing their effectiveness.</a:t>
            </a:r>
          </a:p>
          <a:p>
            <a:pPr marL="342900" indent="-342900" algn="just">
              <a:lnSpc>
                <a:spcPct val="150000"/>
              </a:lnSpc>
              <a:spcBef>
                <a:spcPts val="0"/>
              </a:spcBef>
              <a:buClrTx/>
              <a:buSzPct val="100000"/>
            </a:pPr>
            <a:r>
              <a:rPr lang="en-GB" sz="1800" dirty="0" smtClean="0">
                <a:latin typeface="Times New Roman"/>
                <a:ea typeface="Times New Roman"/>
                <a:cs typeface="Times New Roman"/>
                <a:sym typeface="Times New Roman"/>
              </a:rPr>
              <a:t>Limited Location Services: Apps often fail to provide real-time updates or locate nearby emergency services like police stations and hospitals.</a:t>
            </a:r>
          </a:p>
          <a:p>
            <a:pPr marL="342900" indent="-342900" algn="just">
              <a:lnSpc>
                <a:spcPct val="150000"/>
              </a:lnSpc>
              <a:spcBef>
                <a:spcPts val="0"/>
              </a:spcBef>
              <a:buClrTx/>
              <a:buSzPct val="100000"/>
            </a:pPr>
            <a:r>
              <a:rPr lang="en-GB" sz="1800" dirty="0" smtClean="0">
                <a:latin typeface="Times New Roman"/>
                <a:ea typeface="Times New Roman"/>
                <a:cs typeface="Times New Roman"/>
                <a:sym typeface="Times New Roman"/>
              </a:rPr>
              <a:t>Emergency Contact Access: Features for direct calling to helplines and local authorities are inconsistent, limiting quick access in emergencies.</a:t>
            </a:r>
          </a:p>
          <a:p>
            <a:pPr marL="342900" indent="-342900" algn="just">
              <a:lnSpc>
                <a:spcPct val="150000"/>
              </a:lnSpc>
              <a:spcBef>
                <a:spcPts val="0"/>
              </a:spcBef>
              <a:buClrTx/>
              <a:buSzPct val="100000"/>
            </a:pPr>
            <a:r>
              <a:rPr lang="en-GB" sz="1800" dirty="0" smtClean="0">
                <a:latin typeface="Times New Roman"/>
                <a:ea typeface="Times New Roman"/>
                <a:cs typeface="Times New Roman"/>
                <a:sym typeface="Times New Roman"/>
              </a:rPr>
              <a:t>Awareness &amp; Education: Information on safety laws and self-defence is minimal and lacks interactive features to effectively educate users.</a:t>
            </a:r>
          </a:p>
          <a:p>
            <a:pPr marL="342900" indent="-342900" algn="just">
              <a:lnSpc>
                <a:spcPct val="150000"/>
              </a:lnSpc>
              <a:spcBef>
                <a:spcPts val="0"/>
              </a:spcBef>
              <a:buClrTx/>
              <a:buSzPct val="100000"/>
            </a:pPr>
            <a:r>
              <a:rPr lang="en-GB" sz="1800" dirty="0" smtClean="0">
                <a:latin typeface="Times New Roman"/>
                <a:ea typeface="Times New Roman"/>
                <a:cs typeface="Times New Roman"/>
                <a:sym typeface="Times New Roman"/>
              </a:rPr>
              <a:t>User Interface: Existing apps may not be user-friendly, especially for older or less tech-savvy users.</a:t>
            </a:r>
          </a:p>
          <a:p>
            <a:pPr marL="342900" indent="-342900" algn="just">
              <a:lnSpc>
                <a:spcPct val="150000"/>
              </a:lnSpc>
              <a:spcBef>
                <a:spcPts val="0"/>
              </a:spcBef>
              <a:buClrTx/>
              <a:buSzPct val="100000"/>
            </a:pPr>
            <a:r>
              <a:rPr lang="en-GB" sz="1800" dirty="0" smtClean="0">
                <a:latin typeface="Times New Roman"/>
                <a:ea typeface="Times New Roman"/>
                <a:cs typeface="Times New Roman"/>
                <a:sym typeface="Times New Roman"/>
              </a:rPr>
              <a:t>Security Concerns: Many apps do not offer robust data privacy, leaving user information at risk.</a:t>
            </a:r>
            <a:endParaRPr lang="en-GB" sz="2400" b="1" dirty="0">
              <a:latin typeface="Times New Roman"/>
              <a:ea typeface="Times New Roman"/>
              <a:cs typeface="Times New Roman"/>
              <a:sym typeface="Times New Roman"/>
            </a:endParaRPr>
          </a:p>
        </p:txBody>
      </p:sp>
      <p:sp>
        <p:nvSpPr>
          <p:cNvPr id="101" name="Google Shape;101;p1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4</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1408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524577" y="464215"/>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GB" sz="3800" dirty="0" smtClean="0">
                <a:latin typeface="Times New Roman" panose="02020603050405020304" pitchFamily="18" charset="0"/>
                <a:cs typeface="Times New Roman" panose="02020603050405020304" pitchFamily="18" charset="0"/>
              </a:rPr>
              <a:t>S-HER Women Safety Application</a:t>
            </a:r>
            <a:endParaRPr sz="3800" dirty="0">
              <a:latin typeface="Times New Roman" panose="02020603050405020304" pitchFamily="18" charset="0"/>
              <a:cs typeface="Times New Roman" panose="02020603050405020304" pitchFamily="18" charset="0"/>
            </a:endParaRPr>
          </a:p>
        </p:txBody>
      </p:sp>
      <p:sp>
        <p:nvSpPr>
          <p:cNvPr id="100" name="Google Shape;100;p13"/>
          <p:cNvSpPr txBox="1">
            <a:spLocks noGrp="1"/>
          </p:cNvSpPr>
          <p:nvPr>
            <p:ph type="body" idx="1"/>
          </p:nvPr>
        </p:nvSpPr>
        <p:spPr>
          <a:xfrm>
            <a:off x="288757" y="1068719"/>
            <a:ext cx="8662737" cy="5633820"/>
          </a:xfrm>
          <a:prstGeom prst="rect">
            <a:avLst/>
          </a:prstGeom>
          <a:noFill/>
          <a:ln>
            <a:noFill/>
          </a:ln>
        </p:spPr>
        <p:txBody>
          <a:bodyPr spcFirstLastPara="1" wrap="square" lIns="91425" tIns="45700" rIns="91425" bIns="45700" anchor="t" anchorCtr="0">
            <a:noAutofit/>
          </a:bodyPr>
          <a:lstStyle/>
          <a:p>
            <a:pPr marL="273050" lvl="0" indent="-273050" algn="just">
              <a:lnSpc>
                <a:spcPct val="150000"/>
              </a:lnSpc>
              <a:spcBef>
                <a:spcPts val="0"/>
              </a:spcBef>
              <a:buSzPts val="2280"/>
              <a:buNone/>
            </a:pPr>
            <a:r>
              <a:rPr lang="en-US" sz="2400" b="1" dirty="0" smtClean="0">
                <a:latin typeface="Times New Roman"/>
                <a:ea typeface="Times New Roman"/>
                <a:cs typeface="Times New Roman"/>
                <a:sym typeface="Times New Roman"/>
              </a:rPr>
              <a:t>Literature Survey </a:t>
            </a:r>
            <a:r>
              <a:rPr lang="en-US" sz="2400" b="1" i="0" u="none" strike="noStrike" cap="none" dirty="0" smtClean="0">
                <a:solidFill>
                  <a:schemeClr val="dk1"/>
                </a:solidFill>
                <a:latin typeface="Times New Roman"/>
                <a:ea typeface="Times New Roman"/>
                <a:cs typeface="Times New Roman"/>
                <a:sym typeface="Times New Roman"/>
              </a:rPr>
              <a:t>: </a:t>
            </a: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US" sz="2400" b="1" i="0" u="none" strike="noStrike" cap="none" dirty="0" smtClean="0">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5</a:t>
            </a:fld>
            <a:endParaRPr>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78982009"/>
              </p:ext>
            </p:extLst>
          </p:nvPr>
        </p:nvGraphicFramePr>
        <p:xfrm>
          <a:off x="215622" y="1733474"/>
          <a:ext cx="8716620" cy="4620989"/>
        </p:xfrm>
        <a:graphic>
          <a:graphicData uri="http://schemas.openxmlformats.org/drawingml/2006/table">
            <a:tbl>
              <a:tblPr firstRow="1" bandRow="1">
                <a:tableStyleId>{5940675A-B579-460E-94D1-54222C63F5DA}</a:tableStyleId>
              </a:tblPr>
              <a:tblGrid>
                <a:gridCol w="1609292"/>
                <a:gridCol w="1871185"/>
                <a:gridCol w="2656573"/>
                <a:gridCol w="1896176"/>
                <a:gridCol w="683394"/>
              </a:tblGrid>
              <a:tr h="278591">
                <a:tc>
                  <a:txBody>
                    <a:bodyPr/>
                    <a:lstStyle/>
                    <a:p>
                      <a:pPr algn="ctr">
                        <a:spcAft>
                          <a:spcPts val="0"/>
                        </a:spcAft>
                      </a:pPr>
                      <a:r>
                        <a:rPr lang="en-US" sz="1400" dirty="0" smtClean="0">
                          <a:effectLst/>
                          <a:latin typeface="Times New Roman" panose="02020603050405020304" pitchFamily="18" charset="0"/>
                          <a:cs typeface="Times New Roman" panose="02020603050405020304" pitchFamily="18" charset="0"/>
                        </a:rPr>
                        <a:t>Authors</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dirty="0">
                          <a:effectLst/>
                          <a:latin typeface="Times New Roman" panose="02020603050405020304" pitchFamily="18" charset="0"/>
                          <a:cs typeface="Times New Roman" panose="02020603050405020304" pitchFamily="18" charset="0"/>
                        </a:rPr>
                        <a:t>Title</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dirty="0">
                          <a:effectLst/>
                          <a:latin typeface="Times New Roman" panose="02020603050405020304" pitchFamily="18" charset="0"/>
                          <a:cs typeface="Times New Roman" panose="02020603050405020304" pitchFamily="18" charset="0"/>
                        </a:rPr>
                        <a:t>Description</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dirty="0">
                          <a:effectLst/>
                          <a:latin typeface="Times New Roman" panose="02020603050405020304" pitchFamily="18" charset="0"/>
                          <a:cs typeface="Times New Roman" panose="02020603050405020304" pitchFamily="18" charset="0"/>
                        </a:rPr>
                        <a:t>Drawbacks</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0"/>
                        </a:spcAft>
                      </a:pPr>
                      <a:r>
                        <a:rPr lang="en-US" sz="1400" dirty="0" smtClean="0">
                          <a:effectLst/>
                          <a:latin typeface="Times New Roman" panose="02020603050405020304" pitchFamily="18" charset="0"/>
                          <a:cs typeface="Times New Roman" panose="02020603050405020304" pitchFamily="18" charset="0"/>
                        </a:rPr>
                        <a:t>Year</a:t>
                      </a:r>
                      <a:endParaRPr lang="en-US" sz="1400" dirty="0" smtClean="0">
                        <a:solidFill>
                          <a:schemeClr val="tx1"/>
                        </a:solidFill>
                        <a:effectLst/>
                        <a:latin typeface="Times New Roman" panose="02020603050405020304" pitchFamily="18" charset="0"/>
                        <a:cs typeface="Times New Roman" panose="02020603050405020304" pitchFamily="18" charset="0"/>
                      </a:endParaRPr>
                    </a:p>
                  </a:txBody>
                  <a:tcPr marL="68580" marR="68580" marT="0" marB="0"/>
                </a:tc>
              </a:tr>
              <a:tr h="818015">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Ravi </a:t>
                      </a:r>
                      <a:r>
                        <a:rPr lang="en-US" sz="1400" dirty="0" err="1">
                          <a:effectLst/>
                          <a:latin typeface="Times New Roman" panose="02020603050405020304" pitchFamily="18" charset="0"/>
                          <a:cs typeface="Times New Roman" panose="02020603050405020304" pitchFamily="18" charset="0"/>
                        </a:rPr>
                        <a:t>Sekhar</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Yarrabothula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Bramarambika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Thota</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ABHAYA: AN ANDROID APP FOR THE SAFETY OF WOMEN</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Android app with GPS tracking and emergency alerts; user-friendly interface.</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Limited </a:t>
                      </a:r>
                      <a:r>
                        <a:rPr lang="en-US" sz="1400" dirty="0" smtClean="0">
                          <a:effectLst/>
                          <a:latin typeface="Times New Roman" panose="02020603050405020304" pitchFamily="18" charset="0"/>
                          <a:cs typeface="Times New Roman" panose="02020603050405020304" pitchFamily="18" charset="0"/>
                        </a:rPr>
                        <a:t>functionality</a:t>
                      </a:r>
                      <a:r>
                        <a:rPr lang="en-US" sz="1400" baseline="0" dirty="0" smtClean="0">
                          <a:effectLst/>
                          <a:latin typeface="Times New Roman" panose="02020603050405020304" pitchFamily="18" charset="0"/>
                          <a:cs typeface="Times New Roman" panose="02020603050405020304" pitchFamily="18" charset="0"/>
                        </a:rPr>
                        <a:t> </a:t>
                      </a:r>
                      <a:r>
                        <a:rPr lang="en-US" sz="1400" dirty="0" smtClean="0">
                          <a:effectLst/>
                          <a:latin typeface="Times New Roman" panose="02020603050405020304" pitchFamily="18" charset="0"/>
                          <a:cs typeface="Times New Roman" panose="02020603050405020304" pitchFamily="18" charset="0"/>
                        </a:rPr>
                        <a:t>smartphones </a:t>
                      </a:r>
                      <a:r>
                        <a:rPr lang="en-US" sz="1400" dirty="0">
                          <a:effectLst/>
                          <a:latin typeface="Times New Roman" panose="02020603050405020304" pitchFamily="18" charset="0"/>
                          <a:cs typeface="Times New Roman" panose="02020603050405020304" pitchFamily="18" charset="0"/>
                        </a:rPr>
                        <a:t>may exclude some users.</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2015</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928638">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Alisha </a:t>
                      </a:r>
                      <a:r>
                        <a:rPr lang="en-US" sz="1400" dirty="0" err="1">
                          <a:effectLst/>
                          <a:latin typeface="Times New Roman" panose="02020603050405020304" pitchFamily="18" charset="0"/>
                          <a:cs typeface="Times New Roman" panose="02020603050405020304" pitchFamily="18" charset="0"/>
                        </a:rPr>
                        <a:t>Maruti</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Gawade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Amruta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Jadhav</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Sachin</a:t>
                      </a:r>
                      <a:r>
                        <a:rPr lang="en-US" sz="1400" dirty="0">
                          <a:effectLst/>
                          <a:latin typeface="Times New Roman" panose="02020603050405020304" pitchFamily="18" charset="0"/>
                          <a:cs typeface="Times New Roman" panose="02020603050405020304" pitchFamily="18" charset="0"/>
                        </a:rPr>
                        <a:t> Shankar </a:t>
                      </a:r>
                      <a:r>
                        <a:rPr lang="en-US" sz="1400" dirty="0" err="1">
                          <a:effectLst/>
                          <a:latin typeface="Times New Roman" panose="02020603050405020304" pitchFamily="18" charset="0"/>
                          <a:cs typeface="Times New Roman" panose="02020603050405020304" pitchFamily="18" charset="0"/>
                        </a:rPr>
                        <a:t>Kumbhar</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S-ZONE: A SYSTEM FOR WOMEN SAFETY &amp; SECURITY SYSTEM</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Comprehensive system with mobile app and hardware (panic buttons); real-time location tracking.</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High hardware costs; dependency on network availability.</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2016</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18015">
                <a:tc>
                  <a:txBody>
                    <a:bodyPr/>
                    <a:lstStyle/>
                    <a:p>
                      <a:pPr>
                        <a:spcAft>
                          <a:spcPts val="0"/>
                        </a:spcAft>
                      </a:pPr>
                      <a:r>
                        <a:rPr lang="en-US" sz="1400" dirty="0" err="1">
                          <a:effectLst/>
                          <a:latin typeface="Times New Roman" panose="02020603050405020304" pitchFamily="18" charset="0"/>
                          <a:cs typeface="Times New Roman" panose="02020603050405020304" pitchFamily="18" charset="0"/>
                        </a:rPr>
                        <a:t>Sagar</a:t>
                      </a:r>
                      <a:r>
                        <a:rPr lang="en-US" sz="1400" dirty="0">
                          <a:effectLst/>
                          <a:latin typeface="Times New Roman" panose="02020603050405020304" pitchFamily="18" charset="0"/>
                          <a:cs typeface="Times New Roman" panose="02020603050405020304" pitchFamily="18" charset="0"/>
                        </a:rPr>
                        <a:t> Khan, Harish </a:t>
                      </a:r>
                      <a:r>
                        <a:rPr lang="en-US" sz="1400" dirty="0" err="1">
                          <a:effectLst/>
                          <a:latin typeface="Times New Roman" panose="02020603050405020304" pitchFamily="18" charset="0"/>
                          <a:cs typeface="Times New Roman" panose="02020603050405020304" pitchFamily="18" charset="0"/>
                        </a:rPr>
                        <a:t>Shinde</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Ankita</a:t>
                      </a:r>
                      <a:r>
                        <a:rPr lang="en-US" sz="1400" dirty="0">
                          <a:effectLst/>
                          <a:latin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cs typeface="Times New Roman" panose="02020603050405020304" pitchFamily="18" charset="0"/>
                        </a:rPr>
                        <a:t>Zaroo</a:t>
                      </a:r>
                      <a:r>
                        <a:rPr lang="en-US" sz="1400" dirty="0">
                          <a:effectLst/>
                          <a:latin typeface="Times New Roman" panose="02020603050405020304" pitchFamily="18" charset="0"/>
                          <a:cs typeface="Times New Roman" panose="02020603050405020304" pitchFamily="18" charset="0"/>
                        </a:rPr>
                        <a:t>, Rashmi </a:t>
                      </a:r>
                      <a:r>
                        <a:rPr lang="en-US" sz="1400" dirty="0" err="1">
                          <a:effectLst/>
                          <a:latin typeface="Times New Roman" panose="02020603050405020304" pitchFamily="18" charset="0"/>
                          <a:cs typeface="Times New Roman" panose="02020603050405020304" pitchFamily="18" charset="0"/>
                        </a:rPr>
                        <a:t>Koushik</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SHIELD: Personal Safety Application</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App for emergency messages and safety tips; location data integration.</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Usability issues in emergencies; relies on user engagement.</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2017</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00316">
                <a:tc>
                  <a:txBody>
                    <a:bodyPr/>
                    <a:lstStyle/>
                    <a:p>
                      <a:pPr>
                        <a:spcAft>
                          <a:spcPts val="0"/>
                        </a:spcAft>
                      </a:pPr>
                      <a:r>
                        <a:rPr lang="en-US" sz="1400">
                          <a:effectLst/>
                          <a:latin typeface="Times New Roman" panose="02020603050405020304" pitchFamily="18" charset="0"/>
                          <a:cs typeface="Times New Roman" panose="02020603050405020304" pitchFamily="18" charset="0"/>
                        </a:rPr>
                        <a:t>Piyush Bhanushali, Rahul Mange, Dama Paras, Prof. Chitra Bhole</a:t>
                      </a:r>
                      <a:endPar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a:effectLst/>
                          <a:latin typeface="Times New Roman" panose="02020603050405020304" pitchFamily="18" charset="0"/>
                          <a:cs typeface="Times New Roman" panose="02020603050405020304" pitchFamily="18" charset="0"/>
                        </a:rPr>
                        <a:t>Women Safety Android App</a:t>
                      </a:r>
                      <a:endPar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Simple app with emergency alerts and voice commands.</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Limited features; battery and device accessibility concerns.</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2018</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822815">
                <a:tc>
                  <a:txBody>
                    <a:bodyPr/>
                    <a:lstStyle/>
                    <a:p>
                      <a:pPr>
                        <a:spcAft>
                          <a:spcPts val="0"/>
                        </a:spcAft>
                      </a:pPr>
                      <a:r>
                        <a:rPr lang="en-US" sz="1400">
                          <a:effectLst/>
                          <a:latin typeface="Times New Roman" panose="02020603050405020304" pitchFamily="18" charset="0"/>
                          <a:cs typeface="Times New Roman" panose="02020603050405020304" pitchFamily="18" charset="0"/>
                        </a:rPr>
                        <a:t>N. Ramesh Kannan, S. Sujitha, S. Ganapathy Subramanian</a:t>
                      </a:r>
                      <a:endParaRPr lang="en-IN" sz="14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Women Safety Mobile App</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Safety alerts and emergency contacts; focuses on user awareness and education.</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Limited awareness campaigns; may lack offline functionality in poor connectivity areas.</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US" sz="1400" dirty="0">
                          <a:effectLst/>
                          <a:latin typeface="Times New Roman" panose="02020603050405020304" pitchFamily="18" charset="0"/>
                          <a:cs typeface="Times New Roman" panose="02020603050405020304" pitchFamily="18" charset="0"/>
                        </a:rPr>
                        <a:t>2021</a:t>
                      </a:r>
                      <a:endParaRPr lang="en-IN"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79094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524577" y="464215"/>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GB" sz="3800" dirty="0" smtClean="0">
                <a:latin typeface="Times New Roman" panose="02020603050405020304" pitchFamily="18" charset="0"/>
                <a:cs typeface="Times New Roman" panose="02020603050405020304" pitchFamily="18" charset="0"/>
              </a:rPr>
              <a:t>S-HER Women Safety Application</a:t>
            </a:r>
            <a:endParaRPr sz="3800" dirty="0">
              <a:latin typeface="Times New Roman" panose="02020603050405020304" pitchFamily="18" charset="0"/>
              <a:cs typeface="Times New Roman" panose="02020603050405020304" pitchFamily="18" charset="0"/>
            </a:endParaRPr>
          </a:p>
        </p:txBody>
      </p:sp>
      <p:sp>
        <p:nvSpPr>
          <p:cNvPr id="100" name="Google Shape;100;p13"/>
          <p:cNvSpPr txBox="1">
            <a:spLocks noGrp="1"/>
          </p:cNvSpPr>
          <p:nvPr>
            <p:ph type="body" idx="1"/>
          </p:nvPr>
        </p:nvSpPr>
        <p:spPr>
          <a:xfrm>
            <a:off x="288757" y="1068719"/>
            <a:ext cx="8662737" cy="5652756"/>
          </a:xfrm>
          <a:prstGeom prst="rect">
            <a:avLst/>
          </a:prstGeom>
          <a:noFill/>
          <a:ln>
            <a:noFill/>
          </a:ln>
        </p:spPr>
        <p:txBody>
          <a:bodyPr spcFirstLastPara="1" wrap="square" lIns="91425" tIns="45700" rIns="91425" bIns="45700" anchor="t" anchorCtr="0">
            <a:noAutofit/>
          </a:bodyPr>
          <a:lstStyle/>
          <a:p>
            <a:pPr marL="273050" lvl="0" indent="-273050" algn="just">
              <a:lnSpc>
                <a:spcPct val="150000"/>
              </a:lnSpc>
              <a:spcBef>
                <a:spcPts val="0"/>
              </a:spcBef>
              <a:buSzPts val="2280"/>
              <a:buNone/>
            </a:pPr>
            <a:r>
              <a:rPr lang="en-US" sz="2400" b="1" dirty="0" smtClean="0">
                <a:latin typeface="Times New Roman"/>
                <a:ea typeface="Times New Roman"/>
                <a:cs typeface="Times New Roman"/>
                <a:sym typeface="Times New Roman"/>
              </a:rPr>
              <a:t>Proposed Method</a:t>
            </a:r>
            <a:r>
              <a:rPr lang="en-US" sz="2400" b="1" i="0" u="none" strike="noStrike" cap="none" dirty="0" smtClean="0">
                <a:solidFill>
                  <a:schemeClr val="dk1"/>
                </a:solidFill>
                <a:latin typeface="Times New Roman"/>
                <a:ea typeface="Times New Roman"/>
                <a:cs typeface="Times New Roman"/>
                <a:sym typeface="Times New Roman"/>
              </a:rPr>
              <a:t>: </a:t>
            </a: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Enhanced Emergency Alerts: Integrate a shake detector and panic button to trigger SOS alerts with GPS location sharing and a siren for emergencies</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Real-Time Location Services: Continuously track and share live location with emergency contacts, including nearby police stations and hospitals</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Direct Access to Emergency Services: Enable one-click calls to local authorities, police, hospitals, and national helplines for immediate assistance</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Comprehensive Educational Support: Provide detailed information on safety laws and rights, along with interactive </a:t>
            </a:r>
            <a:r>
              <a:rPr lang="en-GB" sz="1800" dirty="0" smtClean="0">
                <a:latin typeface="Times New Roman"/>
                <a:ea typeface="Times New Roman"/>
                <a:cs typeface="Times New Roman"/>
                <a:sym typeface="Times New Roman"/>
              </a:rPr>
              <a:t>self-defence </a:t>
            </a:r>
            <a:r>
              <a:rPr lang="en-GB" sz="1800" dirty="0">
                <a:latin typeface="Times New Roman"/>
                <a:ea typeface="Times New Roman"/>
                <a:cs typeface="Times New Roman"/>
                <a:sym typeface="Times New Roman"/>
              </a:rPr>
              <a:t>videos</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Intuitive User Interface: Design a simple and responsive interface for easy navigation, especially under stress</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Robust Security and Privacy: Protect user data with strong encryption and secure authentication methods</a:t>
            </a:r>
            <a:r>
              <a:rPr lang="en-GB" sz="1800" b="1" dirty="0">
                <a:latin typeface="Times New Roman"/>
                <a:ea typeface="Times New Roman"/>
                <a:cs typeface="Times New Roman"/>
                <a:sym typeface="Times New Roman"/>
              </a:rPr>
              <a:t>.</a:t>
            </a: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US" sz="2400" b="1" i="0" u="none" strike="noStrike" cap="none" dirty="0" smtClean="0">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Constantia"/>
                <a:ea typeface="Constantia"/>
                <a:cs typeface="Constantia"/>
                <a:sym typeface="Constantia"/>
              </a:rPr>
              <a:t>6</a:t>
            </a:fld>
            <a:endParaRPr dirty="0"/>
          </a:p>
        </p:txBody>
      </p:sp>
    </p:spTree>
    <p:extLst>
      <p:ext uri="{BB962C8B-B14F-4D97-AF65-F5344CB8AC3E}">
        <p14:creationId xmlns:p14="http://schemas.microsoft.com/office/powerpoint/2010/main" val="7203289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524577" y="464215"/>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GB" sz="3800" dirty="0" smtClean="0">
                <a:latin typeface="Times New Roman" panose="02020603050405020304" pitchFamily="18" charset="0"/>
                <a:cs typeface="Times New Roman" panose="02020603050405020304" pitchFamily="18" charset="0"/>
              </a:rPr>
              <a:t>S-HER Women Safety Application</a:t>
            </a:r>
            <a:endParaRPr sz="3800" dirty="0">
              <a:latin typeface="Times New Roman" panose="02020603050405020304" pitchFamily="18" charset="0"/>
              <a:cs typeface="Times New Roman" panose="02020603050405020304" pitchFamily="18" charset="0"/>
            </a:endParaRPr>
          </a:p>
        </p:txBody>
      </p:sp>
      <p:sp>
        <p:nvSpPr>
          <p:cNvPr id="100" name="Google Shape;100;p13"/>
          <p:cNvSpPr txBox="1">
            <a:spLocks noGrp="1"/>
          </p:cNvSpPr>
          <p:nvPr>
            <p:ph type="body" idx="1"/>
          </p:nvPr>
        </p:nvSpPr>
        <p:spPr>
          <a:xfrm>
            <a:off x="288757" y="1068719"/>
            <a:ext cx="8662737" cy="5652756"/>
          </a:xfrm>
          <a:prstGeom prst="rect">
            <a:avLst/>
          </a:prstGeom>
          <a:noFill/>
          <a:ln>
            <a:noFill/>
          </a:ln>
        </p:spPr>
        <p:txBody>
          <a:bodyPr spcFirstLastPara="1" wrap="square" lIns="91425" tIns="45700" rIns="91425" bIns="45700" anchor="t" anchorCtr="0">
            <a:noAutofit/>
          </a:bodyPr>
          <a:lstStyle/>
          <a:p>
            <a:pPr marL="273050" lvl="0" indent="-273050" algn="just">
              <a:lnSpc>
                <a:spcPct val="150000"/>
              </a:lnSpc>
              <a:spcBef>
                <a:spcPts val="0"/>
              </a:spcBef>
              <a:buSzPts val="2280"/>
              <a:buNone/>
            </a:pPr>
            <a:r>
              <a:rPr lang="en-US" sz="2400" b="1" dirty="0" smtClean="0">
                <a:latin typeface="Times New Roman"/>
                <a:ea typeface="Times New Roman"/>
                <a:cs typeface="Times New Roman"/>
                <a:sym typeface="Times New Roman"/>
              </a:rPr>
              <a:t>Module Description</a:t>
            </a:r>
            <a:r>
              <a:rPr lang="en-US" sz="2400" b="1" i="0" u="none" strike="noStrike" cap="none" dirty="0" smtClean="0">
                <a:solidFill>
                  <a:schemeClr val="dk1"/>
                </a:solidFill>
                <a:latin typeface="Times New Roman"/>
                <a:ea typeface="Times New Roman"/>
                <a:cs typeface="Times New Roman"/>
                <a:sym typeface="Times New Roman"/>
              </a:rPr>
              <a:t>: </a:t>
            </a: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Emergency Contact Management: Users can add, edit, or delete emergency contacts, with data stored using </a:t>
            </a:r>
            <a:r>
              <a:rPr lang="en-GB" sz="1800" dirty="0" smtClean="0">
                <a:latin typeface="Times New Roman"/>
                <a:ea typeface="Times New Roman"/>
                <a:cs typeface="Times New Roman"/>
                <a:sym typeface="Times New Roman"/>
              </a:rPr>
              <a:t>Shared Preferences.</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SMS Alert Functionality: Facilitates the sending of pre-configured SMS alerts to emergency contacts</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Panic Button: A dedicated panic button sends an SOS message with the user’s GPS location to emergency contacts</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Shake Detection: Utilizes the accelerometer to detect shake gestures, triggering the panic button automatically</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GPS Tracking: Fetches the user’s current location and passes it to relevant activities, requesting necessary permissions for location access</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Permissions Management: Ensures necessary permissions are requested for both SMS and location functionalities.</a:t>
            </a: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US" sz="2400" b="1" i="0" u="none" strike="noStrike" cap="none" dirty="0" smtClean="0">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Times New Roman" panose="02020603050405020304" pitchFamily="18" charset="0"/>
                <a:ea typeface="Constantia"/>
                <a:cs typeface="Times New Roman" panose="02020603050405020304" pitchFamily="18" charset="0"/>
                <a:sym typeface="Constantia"/>
              </a:rPr>
              <a:t>7</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887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524577" y="464215"/>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GB" sz="3800" dirty="0" smtClean="0">
                <a:latin typeface="Times New Roman" panose="02020603050405020304" pitchFamily="18" charset="0"/>
                <a:cs typeface="Times New Roman" panose="02020603050405020304" pitchFamily="18" charset="0"/>
              </a:rPr>
              <a:t>S-HER Women Safety Application</a:t>
            </a:r>
            <a:endParaRPr sz="3800" dirty="0">
              <a:latin typeface="Times New Roman" panose="02020603050405020304" pitchFamily="18" charset="0"/>
              <a:cs typeface="Times New Roman" panose="02020603050405020304" pitchFamily="18" charset="0"/>
            </a:endParaRPr>
          </a:p>
        </p:txBody>
      </p:sp>
      <p:sp>
        <p:nvSpPr>
          <p:cNvPr id="100" name="Google Shape;100;p13"/>
          <p:cNvSpPr txBox="1">
            <a:spLocks noGrp="1"/>
          </p:cNvSpPr>
          <p:nvPr>
            <p:ph type="body" idx="1"/>
          </p:nvPr>
        </p:nvSpPr>
        <p:spPr>
          <a:xfrm>
            <a:off x="308008" y="1207165"/>
            <a:ext cx="8662737" cy="5652756"/>
          </a:xfrm>
          <a:prstGeom prst="rect">
            <a:avLst/>
          </a:prstGeom>
          <a:noFill/>
          <a:ln>
            <a:noFill/>
          </a:ln>
        </p:spPr>
        <p:txBody>
          <a:bodyPr spcFirstLastPara="1" wrap="square" lIns="91425" tIns="45700" rIns="91425" bIns="45700" anchor="t" anchorCtr="0">
            <a:noAutofit/>
          </a:bodyPr>
          <a:lstStyle/>
          <a:p>
            <a:pPr marL="273050" lvl="0" indent="-273050" algn="just">
              <a:lnSpc>
                <a:spcPct val="150000"/>
              </a:lnSpc>
              <a:spcBef>
                <a:spcPts val="0"/>
              </a:spcBef>
              <a:buSzPts val="2280"/>
              <a:buNone/>
            </a:pPr>
            <a:r>
              <a:rPr lang="en-US" sz="2400" b="1" dirty="0" smtClean="0">
                <a:latin typeface="Times New Roman"/>
                <a:ea typeface="Times New Roman"/>
                <a:cs typeface="Times New Roman"/>
                <a:sym typeface="Times New Roman"/>
              </a:rPr>
              <a:t>System Architecture</a:t>
            </a:r>
            <a:r>
              <a:rPr lang="en-US" sz="2400" b="1" i="0" u="none" strike="noStrike" cap="none" dirty="0" smtClean="0">
                <a:solidFill>
                  <a:schemeClr val="dk1"/>
                </a:solidFill>
                <a:latin typeface="Times New Roman"/>
                <a:ea typeface="Times New Roman"/>
                <a:cs typeface="Times New Roman"/>
                <a:sym typeface="Times New Roman"/>
              </a:rPr>
              <a:t>: </a:t>
            </a: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Client-Side (Android Device</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0" indent="0" algn="just">
              <a:lnSpc>
                <a:spcPct val="150000"/>
              </a:lnSpc>
              <a:spcBef>
                <a:spcPts val="0"/>
              </a:spcBef>
              <a:buClrTx/>
              <a:buSzPct val="100000"/>
              <a:buNone/>
            </a:pPr>
            <a:r>
              <a:rPr lang="en-GB" sz="1800" dirty="0">
                <a:latin typeface="Times New Roman"/>
                <a:ea typeface="Times New Roman"/>
                <a:cs typeface="Times New Roman"/>
                <a:sym typeface="Times New Roman"/>
              </a:rPr>
              <a:t>User Interface (UI): User-friendly interface with four button cards for managing contacts, sending SMS alerts, displaying women's laws, and accessing </a:t>
            </a:r>
            <a:r>
              <a:rPr lang="en-GB" sz="1800" dirty="0" smtClean="0">
                <a:latin typeface="Times New Roman"/>
                <a:ea typeface="Times New Roman"/>
                <a:cs typeface="Times New Roman"/>
                <a:sym typeface="Times New Roman"/>
              </a:rPr>
              <a:t>self-defence </a:t>
            </a:r>
            <a:r>
              <a:rPr lang="en-GB" sz="1800" dirty="0">
                <a:latin typeface="Times New Roman"/>
                <a:ea typeface="Times New Roman"/>
                <a:cs typeface="Times New Roman"/>
                <a:sym typeface="Times New Roman"/>
              </a:rPr>
              <a:t>resources.</a:t>
            </a:r>
          </a:p>
          <a:p>
            <a:pPr marL="0" indent="0" algn="just">
              <a:lnSpc>
                <a:spcPct val="150000"/>
              </a:lnSpc>
              <a:spcBef>
                <a:spcPts val="0"/>
              </a:spcBef>
              <a:buClrTx/>
              <a:buSzPct val="100000"/>
              <a:buNone/>
            </a:pPr>
            <a:r>
              <a:rPr lang="en-GB" sz="1800" dirty="0">
                <a:latin typeface="Times New Roman"/>
                <a:ea typeface="Times New Roman"/>
                <a:cs typeface="Times New Roman"/>
                <a:sym typeface="Times New Roman"/>
              </a:rPr>
              <a:t>Permissions: Requires location, phone, SMS, and notification permissions.</a:t>
            </a:r>
          </a:p>
          <a:p>
            <a:pPr marL="0" indent="0" algn="just">
              <a:lnSpc>
                <a:spcPct val="150000"/>
              </a:lnSpc>
              <a:spcBef>
                <a:spcPts val="0"/>
              </a:spcBef>
              <a:buClrTx/>
              <a:buSzPct val="100000"/>
              <a:buNone/>
            </a:pPr>
            <a:r>
              <a:rPr lang="en-GB" sz="1800" dirty="0">
                <a:latin typeface="Times New Roman"/>
                <a:ea typeface="Times New Roman"/>
                <a:cs typeface="Times New Roman"/>
                <a:sym typeface="Times New Roman"/>
              </a:rPr>
              <a:t>Emergency Contacts Database: Users can add and access emergency contacts, with a high-speed cache for quick </a:t>
            </a:r>
            <a:r>
              <a:rPr lang="en-GB" sz="1800" dirty="0" smtClean="0">
                <a:latin typeface="Times New Roman"/>
                <a:ea typeface="Times New Roman"/>
                <a:cs typeface="Times New Roman"/>
                <a:sym typeface="Times New Roman"/>
              </a:rPr>
              <a:t>retrieval.</a:t>
            </a:r>
          </a:p>
          <a:p>
            <a:pPr marL="0" indent="0" algn="just">
              <a:lnSpc>
                <a:spcPct val="150000"/>
              </a:lnSpc>
              <a:spcBef>
                <a:spcPts val="0"/>
              </a:spcBef>
              <a:buClrTx/>
              <a:buSzPct val="100000"/>
              <a:buNone/>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r>
              <a:rPr lang="en-GB" sz="1800" dirty="0">
                <a:latin typeface="Times New Roman"/>
                <a:ea typeface="Times New Roman"/>
                <a:cs typeface="Times New Roman"/>
                <a:sym typeface="Times New Roman"/>
              </a:rPr>
              <a:t>Backend Services</a:t>
            </a:r>
            <a:r>
              <a:rPr lang="en-GB" sz="1800" dirty="0" smtClean="0">
                <a:latin typeface="Times New Roman"/>
                <a:ea typeface="Times New Roman"/>
                <a:cs typeface="Times New Roman"/>
                <a:sym typeface="Times New Roman"/>
              </a:rPr>
              <a:t>:</a:t>
            </a:r>
            <a:endParaRPr lang="en-GB" sz="1800" dirty="0">
              <a:latin typeface="Times New Roman"/>
              <a:ea typeface="Times New Roman"/>
              <a:cs typeface="Times New Roman"/>
              <a:sym typeface="Times New Roman"/>
            </a:endParaRPr>
          </a:p>
          <a:p>
            <a:pPr marL="0" indent="0" algn="just">
              <a:lnSpc>
                <a:spcPct val="150000"/>
              </a:lnSpc>
              <a:spcBef>
                <a:spcPts val="0"/>
              </a:spcBef>
              <a:buClrTx/>
              <a:buSzPct val="100000"/>
              <a:buNone/>
            </a:pPr>
            <a:r>
              <a:rPr lang="en-GB" sz="1800" dirty="0">
                <a:latin typeface="Times New Roman"/>
                <a:ea typeface="Times New Roman"/>
                <a:cs typeface="Times New Roman"/>
                <a:sym typeface="Times New Roman"/>
              </a:rPr>
              <a:t>Location and GPS Tracking: Retrieves user location via GPS and uses Map APIs to show nearby police stations and hospitals.</a:t>
            </a:r>
          </a:p>
          <a:p>
            <a:pPr marL="0" indent="0" algn="just">
              <a:lnSpc>
                <a:spcPct val="150000"/>
              </a:lnSpc>
              <a:spcBef>
                <a:spcPts val="0"/>
              </a:spcBef>
              <a:buClrTx/>
              <a:buSzPct val="100000"/>
              <a:buNone/>
            </a:pPr>
            <a:r>
              <a:rPr lang="en-GB" sz="1800" dirty="0">
                <a:latin typeface="Times New Roman"/>
                <a:ea typeface="Times New Roman"/>
                <a:cs typeface="Times New Roman"/>
                <a:sym typeface="Times New Roman"/>
              </a:rPr>
              <a:t>Accelerometer Integration: Detects phone shaking (five shakes) to trigger emergency calls and SMS alerts with location details.</a:t>
            </a:r>
          </a:p>
          <a:p>
            <a:pPr marL="0" indent="0" algn="just">
              <a:lnSpc>
                <a:spcPct val="150000"/>
              </a:lnSpc>
              <a:spcBef>
                <a:spcPts val="0"/>
              </a:spcBef>
              <a:buClrTx/>
              <a:buSzPct val="100000"/>
              <a:buNone/>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US" sz="2400" b="1" i="0" u="none" strike="noStrike" cap="none" dirty="0" smtClean="0">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Constantia"/>
                <a:ea typeface="Constantia"/>
                <a:cs typeface="Constantia"/>
                <a:sym typeface="Constantia"/>
              </a:rPr>
              <a:t>8</a:t>
            </a:fld>
            <a:endParaRPr dirty="0"/>
          </a:p>
        </p:txBody>
      </p:sp>
    </p:spTree>
    <p:extLst>
      <p:ext uri="{BB962C8B-B14F-4D97-AF65-F5344CB8AC3E}">
        <p14:creationId xmlns:p14="http://schemas.microsoft.com/office/powerpoint/2010/main" val="3677802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524577" y="464215"/>
            <a:ext cx="8229600" cy="7429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3200"/>
              <a:buFont typeface="Times New Roman"/>
              <a:buNone/>
            </a:pPr>
            <a:r>
              <a:rPr lang="en-GB" sz="3800" dirty="0" smtClean="0">
                <a:latin typeface="Times New Roman" panose="02020603050405020304" pitchFamily="18" charset="0"/>
                <a:cs typeface="Times New Roman" panose="02020603050405020304" pitchFamily="18" charset="0"/>
              </a:rPr>
              <a:t>S-HER Women Safety Application</a:t>
            </a:r>
            <a:endParaRPr sz="3800" dirty="0">
              <a:latin typeface="Times New Roman" panose="02020603050405020304" pitchFamily="18" charset="0"/>
              <a:cs typeface="Times New Roman" panose="02020603050405020304" pitchFamily="18" charset="0"/>
            </a:endParaRPr>
          </a:p>
        </p:txBody>
      </p:sp>
      <p:sp>
        <p:nvSpPr>
          <p:cNvPr id="100" name="Google Shape;100;p13"/>
          <p:cNvSpPr txBox="1">
            <a:spLocks noGrp="1"/>
          </p:cNvSpPr>
          <p:nvPr>
            <p:ph type="body" idx="1"/>
          </p:nvPr>
        </p:nvSpPr>
        <p:spPr>
          <a:xfrm>
            <a:off x="308008" y="1205333"/>
            <a:ext cx="8662737" cy="5789281"/>
          </a:xfrm>
          <a:prstGeom prst="rect">
            <a:avLst/>
          </a:prstGeom>
          <a:noFill/>
          <a:ln>
            <a:noFill/>
          </a:ln>
        </p:spPr>
        <p:txBody>
          <a:bodyPr spcFirstLastPara="1" wrap="square" lIns="91425" tIns="45700" rIns="91425" bIns="45700" anchor="t" anchorCtr="0">
            <a:noAutofit/>
          </a:bodyPr>
          <a:lstStyle/>
          <a:p>
            <a:pPr marL="273050" lvl="0" indent="-273050" algn="just">
              <a:lnSpc>
                <a:spcPct val="150000"/>
              </a:lnSpc>
              <a:spcBef>
                <a:spcPts val="0"/>
              </a:spcBef>
              <a:buSzPts val="2280"/>
              <a:buNone/>
            </a:pPr>
            <a:r>
              <a:rPr lang="en-US" sz="2400" b="1" dirty="0" smtClean="0">
                <a:latin typeface="Times New Roman"/>
                <a:ea typeface="Times New Roman"/>
                <a:cs typeface="Times New Roman"/>
                <a:sym typeface="Times New Roman"/>
              </a:rPr>
              <a:t>System Architecture</a:t>
            </a:r>
            <a:r>
              <a:rPr lang="en-US" sz="2400" b="1" i="0" u="none" strike="noStrike" cap="none" dirty="0" smtClean="0">
                <a:solidFill>
                  <a:schemeClr val="dk1"/>
                </a:solidFill>
                <a:latin typeface="Times New Roman"/>
                <a:ea typeface="Times New Roman"/>
                <a:cs typeface="Times New Roman"/>
                <a:sym typeface="Times New Roman"/>
              </a:rPr>
              <a:t>: </a:t>
            </a:r>
          </a:p>
          <a:p>
            <a:pPr marL="0" indent="0" algn="just">
              <a:lnSpc>
                <a:spcPct val="150000"/>
              </a:lnSpc>
              <a:spcBef>
                <a:spcPts val="0"/>
              </a:spcBef>
              <a:buClrTx/>
              <a:buSzPct val="100000"/>
              <a:buNone/>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dirty="0">
              <a:latin typeface="Times New Roman"/>
              <a:ea typeface="Times New Roman"/>
              <a:cs typeface="Times New Roman"/>
              <a:sym typeface="Times New Roman"/>
            </a:endParaRPr>
          </a:p>
          <a:p>
            <a:pPr marL="0" indent="0" algn="just">
              <a:lnSpc>
                <a:spcPct val="150000"/>
              </a:lnSpc>
              <a:spcBef>
                <a:spcPts val="0"/>
              </a:spcBef>
              <a:buClrTx/>
              <a:buSzPct val="100000"/>
              <a:buNone/>
            </a:pPr>
            <a:endParaRPr lang="en-GB" sz="1800" dirty="0" smtClean="0">
              <a:latin typeface="Times New Roman"/>
              <a:ea typeface="Times New Roman"/>
              <a:cs typeface="Times New Roman"/>
              <a:sym typeface="Times New Roman"/>
            </a:endParaRPr>
          </a:p>
          <a:p>
            <a:pPr marL="0" indent="0" algn="just">
              <a:lnSpc>
                <a:spcPct val="150000"/>
              </a:lnSpc>
              <a:spcBef>
                <a:spcPts val="0"/>
              </a:spcBef>
              <a:buClrTx/>
              <a:buSzPct val="100000"/>
              <a:buNone/>
            </a:pPr>
            <a:endParaRPr lang="en-GB" sz="1800" dirty="0" smtClean="0">
              <a:latin typeface="Times New Roman"/>
              <a:ea typeface="Times New Roman"/>
              <a:cs typeface="Times New Roman"/>
              <a:sym typeface="Times New Roman"/>
            </a:endParaRPr>
          </a:p>
          <a:p>
            <a:pPr marL="0" indent="0" algn="just">
              <a:lnSpc>
                <a:spcPct val="150000"/>
              </a:lnSpc>
              <a:spcBef>
                <a:spcPts val="0"/>
              </a:spcBef>
              <a:buClrTx/>
              <a:buSzPct val="100000"/>
              <a:buNone/>
            </a:pPr>
            <a:endParaRPr lang="en-GB" sz="1800"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b="1"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b="1"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b="1"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b="1" dirty="0">
              <a:latin typeface="Times New Roman"/>
              <a:ea typeface="Times New Roman"/>
              <a:cs typeface="Times New Roman"/>
              <a:sym typeface="Times New Roman"/>
            </a:endParaRPr>
          </a:p>
          <a:p>
            <a:pPr marL="285750" indent="-285750" algn="just">
              <a:lnSpc>
                <a:spcPct val="150000"/>
              </a:lnSpc>
              <a:spcBef>
                <a:spcPts val="0"/>
              </a:spcBef>
              <a:buClrTx/>
              <a:buSzPct val="100000"/>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18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GB" sz="2400" b="1" dirty="0">
              <a:latin typeface="Times New Roman"/>
              <a:ea typeface="Times New Roman"/>
              <a:cs typeface="Times New Roman"/>
              <a:sym typeface="Times New Roman"/>
            </a:endParaRPr>
          </a:p>
          <a:p>
            <a:pPr marL="273050" lvl="0" indent="-273050" algn="just">
              <a:lnSpc>
                <a:spcPct val="150000"/>
              </a:lnSpc>
              <a:spcBef>
                <a:spcPts val="0"/>
              </a:spcBef>
              <a:buSzPts val="2280"/>
              <a:buNone/>
            </a:pPr>
            <a:endParaRPr lang="en-US" sz="2400" b="1" i="0" u="none" strike="noStrike" cap="none" dirty="0" smtClean="0">
              <a:solidFill>
                <a:schemeClr val="dk1"/>
              </a:solidFill>
              <a:latin typeface="Times New Roman"/>
              <a:ea typeface="Times New Roman"/>
              <a:cs typeface="Times New Roman"/>
              <a:sym typeface="Times New Roman"/>
            </a:endParaRPr>
          </a:p>
        </p:txBody>
      </p:sp>
      <p:sp>
        <p:nvSpPr>
          <p:cNvPr id="101" name="Google Shape;101;p13"/>
          <p:cNvSpPr txBox="1"/>
          <p:nvPr/>
        </p:nvSpPr>
        <p:spPr>
          <a:xfrm>
            <a:off x="7924800" y="6356350"/>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45C75"/>
              </a:buClr>
              <a:buSzPts val="1200"/>
              <a:buFont typeface="Constantia"/>
              <a:buNone/>
            </a:pPr>
            <a:fld id="{00000000-1234-1234-1234-123412341234}" type="slidenum">
              <a:rPr lang="en-US" sz="1200" b="0" i="0" u="none">
                <a:solidFill>
                  <a:srgbClr val="045C75"/>
                </a:solidFill>
                <a:latin typeface="Constantia"/>
                <a:ea typeface="Constantia"/>
                <a:cs typeface="Constantia"/>
                <a:sym typeface="Constantia"/>
              </a:rPr>
              <a:t>9</a:t>
            </a:fld>
            <a:endParaRPr dirty="0"/>
          </a:p>
        </p:txBody>
      </p:sp>
      <p:pic>
        <p:nvPicPr>
          <p:cNvPr id="2" name="Picture 1"/>
          <p:cNvPicPr>
            <a:picLocks noChangeAspect="1"/>
          </p:cNvPicPr>
          <p:nvPr/>
        </p:nvPicPr>
        <p:blipFill>
          <a:blip r:embed="rId3"/>
          <a:stretch>
            <a:fillRect/>
          </a:stretch>
        </p:blipFill>
        <p:spPr>
          <a:xfrm>
            <a:off x="624442" y="1980123"/>
            <a:ext cx="8029870" cy="4239703"/>
          </a:xfrm>
          <a:prstGeom prst="rect">
            <a:avLst/>
          </a:prstGeom>
        </p:spPr>
      </p:pic>
    </p:spTree>
    <p:extLst>
      <p:ext uri="{BB962C8B-B14F-4D97-AF65-F5344CB8AC3E}">
        <p14:creationId xmlns:p14="http://schemas.microsoft.com/office/powerpoint/2010/main" val="2184997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1599</Words>
  <Application>Microsoft Office PowerPoint</Application>
  <PresentationFormat>On-screen Show (4:3)</PresentationFormat>
  <Paragraphs>215</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Calibri</vt:lpstr>
      <vt:lpstr>Noto Sans Symbols</vt:lpstr>
      <vt:lpstr>Times New Roman</vt:lpstr>
      <vt:lpstr>Constantia</vt:lpstr>
      <vt:lpstr>Arial</vt:lpstr>
      <vt:lpstr>Cambria</vt:lpstr>
      <vt:lpstr>Arial Black</vt:lpstr>
      <vt:lpstr>1_Flow</vt:lpstr>
      <vt:lpstr>Flow</vt:lpstr>
      <vt:lpstr>SRI CHANDRASEKHARENDRA SARASWATHI VISWA MAHAVIDHYALAYA (Deemed to be university u/s 3 of UGC act 1956) (Accredited with “A” by NAAC) Enathur, Kanchipuram – 631561. Tamilnadu www.kanchiuniv.ac.in </vt:lpstr>
      <vt:lpstr>S-HER Women Safety Application</vt:lpstr>
      <vt:lpstr>S-HER Women Safety Application</vt:lpstr>
      <vt:lpstr>S-HER Women Safety Application</vt:lpstr>
      <vt:lpstr>S-HER Women Safety Application</vt:lpstr>
      <vt:lpstr>S-HER Women Safety Application</vt:lpstr>
      <vt:lpstr>S-HER Women Safety Application</vt:lpstr>
      <vt:lpstr>S-HER Women Safety Application</vt:lpstr>
      <vt:lpstr>S-HER Women Safety Application</vt:lpstr>
      <vt:lpstr>S-HER Women Safety Application</vt:lpstr>
      <vt:lpstr>Implementation Details </vt:lpstr>
      <vt:lpstr>Implementation Details </vt:lpstr>
      <vt:lpstr>Demo</vt:lpstr>
      <vt:lpstr>Results</vt:lpstr>
      <vt:lpstr>Conclusion</vt:lpstr>
      <vt:lpstr>Future Enhancement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CHANDRASEKHARENDRA SARASWATHI VISWA MAHAVIDHYALAYA (Deemed to be university u/s 3 of UGC act 1956) (Accredited with “A” by NAAC) Enathur, Kanchipuram – 631561. Tamilnadu www.kanchiuniv.ac.in </dc:title>
  <cp:lastModifiedBy>Microsoft account</cp:lastModifiedBy>
  <cp:revision>27</cp:revision>
  <dcterms:modified xsi:type="dcterms:W3CDTF">2024-11-09T02:57:41Z</dcterms:modified>
</cp:coreProperties>
</file>